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3836CD7-3058-FA30-2CA5-F38F97AF3D71}" name="Koudela Michal" initials="MK" userId="S::Koudela.Mi.2022@skola.ssps.cz::39516933-b859-41c8-982e-94488d9cd81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8"/>
    <p:restoredTop sz="78314"/>
  </p:normalViewPr>
  <p:slideViewPr>
    <p:cSldViewPr snapToGrid="0">
      <p:cViewPr varScale="1">
        <p:scale>
          <a:sx n="113" d="100"/>
          <a:sy n="113" d="100"/>
        </p:scale>
        <p:origin x="176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7FC0-3A61-5F42-9072-DBEDB0DAF0D1}" type="datetimeFigureOut">
              <a:rPr lang="cs-CZ" smtClean="0"/>
              <a:t>21.04.2025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697CA-F5B1-6144-8518-466A70D0F52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2027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Průměrný student oboru KBB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697CA-F5B1-6144-8518-466A70D0F52E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8682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cs-CZ" dirty="0">
                <a:solidFill>
                  <a:srgbClr val="FFFFFF"/>
                </a:solidFill>
                <a:effectLst/>
                <a:latin typeface="Helvetica" pitchFamily="2" charset="0"/>
              </a:rPr>
              <a:t>Z rčení nevynalézat kolo plyne, že kolo musíme znát.</a:t>
            </a:r>
          </a:p>
          <a:p>
            <a:endParaRPr lang="cs-CZ" dirty="0"/>
          </a:p>
          <a:p>
            <a:r>
              <a:rPr lang="cs-CZ" dirty="0"/>
              <a:t>Pro koho je určená? Studenti, Zájemci, Neznalý učitelé, Veřejnost</a:t>
            </a:r>
          </a:p>
          <a:p>
            <a:endParaRPr lang="cs-CZ" dirty="0"/>
          </a:p>
          <a:p>
            <a:r>
              <a:rPr lang="cs-CZ" dirty="0"/>
              <a:t>Psal jsem něco co bych rád věděl předtím než jsem nastoupil do oblasti IT</a:t>
            </a:r>
          </a:p>
          <a:p>
            <a:endParaRPr lang="cs-CZ" dirty="0"/>
          </a:p>
          <a:p>
            <a:r>
              <a:rPr lang="cs-CZ" dirty="0"/>
              <a:t>Web je i doplněk pro knihu, připomíná aktuality a prověřuje znalosti z knihy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697CA-F5B1-6144-8518-466A70D0F52E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856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Sběr informací: proces sbírání dat a informací z webů a knih</a:t>
            </a:r>
          </a:p>
          <a:p>
            <a:endParaRPr lang="cs-CZ" dirty="0"/>
          </a:p>
          <a:p>
            <a:r>
              <a:rPr lang="cs-CZ" dirty="0"/>
              <a:t>Zpracování informací: proces vyhodnocení zda-</a:t>
            </a:r>
            <a:r>
              <a:rPr lang="cs-CZ" dirty="0" err="1"/>
              <a:t>li</a:t>
            </a:r>
            <a:r>
              <a:rPr lang="cs-CZ" dirty="0"/>
              <a:t> informace do knihy patří či nikoliv</a:t>
            </a:r>
          </a:p>
          <a:p>
            <a:endParaRPr lang="cs-CZ" dirty="0"/>
          </a:p>
          <a:p>
            <a:r>
              <a:rPr lang="cs-CZ" dirty="0"/>
              <a:t>Zapsání informací: Zapsat informace tak aby tvořily jednotný příběh</a:t>
            </a:r>
          </a:p>
          <a:p>
            <a:endParaRPr lang="cs-CZ" dirty="0"/>
          </a:p>
          <a:p>
            <a:r>
              <a:rPr lang="cs-CZ" dirty="0"/>
              <a:t>Revize zápisků: Ověření že tyto informace tvoří komplexní a jednotný celek v kapitole. Případně opětovně pokračovat ve sběru informací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697CA-F5B1-6144-8518-466A70D0F52E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806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Kniha vznikla složením kapitol a přidáním úvodu a zdrojů.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697CA-F5B1-6144-8518-466A70D0F52E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23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AWS byl použit free </a:t>
            </a:r>
            <a:r>
              <a:rPr lang="cs-CZ" dirty="0" err="1"/>
              <a:t>tier</a:t>
            </a:r>
            <a:r>
              <a:rPr lang="cs-CZ" dirty="0"/>
              <a:t> a vše zdarma</a:t>
            </a:r>
          </a:p>
          <a:p>
            <a:r>
              <a:rPr lang="cs-CZ" dirty="0"/>
              <a:t>Programováno skrz VSC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697CA-F5B1-6144-8518-466A70D0F52E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2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697CA-F5B1-6144-8518-466A70D0F52E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9459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případě zájmů si někdo může daný projekt najít na mém GitHub </a:t>
            </a:r>
            <a:r>
              <a:rPr lang="cs-CZ" dirty="0" err="1"/>
              <a:t>repozitáři</a:t>
            </a:r>
            <a:r>
              <a:rPr lang="cs-CZ" dirty="0"/>
              <a:t>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697CA-F5B1-6144-8518-466A70D0F52E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642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 přes některé nedostatky by se projekt dal považovat za splněný</a:t>
            </a:r>
            <a:br>
              <a:rPr lang="cs-CZ" dirty="0"/>
            </a:br>
            <a:endParaRPr lang="cs-CZ" dirty="0"/>
          </a:p>
          <a:p>
            <a:r>
              <a:rPr lang="cs-CZ" dirty="0"/>
              <a:t>Nestihl jsem do knihy zpracovat všechny kapitoly, které jsem původně chtěl, přesto obsahuje většinu témat, která tam náleží.</a:t>
            </a:r>
          </a:p>
          <a:p>
            <a:endParaRPr lang="cs-CZ" dirty="0"/>
          </a:p>
          <a:p>
            <a:r>
              <a:rPr lang="cs-CZ" dirty="0"/>
              <a:t>Kapitoly by šli rozšířit a doplnit</a:t>
            </a:r>
          </a:p>
          <a:p>
            <a:endParaRPr lang="cs-CZ" dirty="0"/>
          </a:p>
          <a:p>
            <a:r>
              <a:rPr lang="cs-CZ" dirty="0"/>
              <a:t>Obrázků je zde málo, téměř žádný</a:t>
            </a:r>
          </a:p>
          <a:p>
            <a:endParaRPr lang="cs-CZ" dirty="0"/>
          </a:p>
          <a:p>
            <a:r>
              <a:rPr lang="cs-CZ" dirty="0"/>
              <a:t>Rád bych na projektu dále pokračoval jako Maturitní projekt. Doplnil kapitolu o Hardwaru. Rozšířil stávající kapitoly a doplnil obrázky.</a:t>
            </a:r>
            <a:br>
              <a:rPr lang="cs-CZ" dirty="0"/>
            </a:br>
            <a:r>
              <a:rPr lang="cs-CZ" dirty="0"/>
              <a:t>Webové stránky by se mohli zlepšit vzhledově u funkčně.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697CA-F5B1-6144-8518-466A70D0F52E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001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697CA-F5B1-6144-8518-466A70D0F52E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128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0D9B36-6E18-4C2E-B121-167DDCEF8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8C1CD38-E422-C2DD-DD30-2588B24BCA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8225280-76FC-7D96-79E6-48233104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3B3B-0D7C-F144-AC38-DA4FCCCBBC77}" type="datetime1">
              <a:rPr lang="cs-CZ" smtClean="0"/>
              <a:t>21.04.2025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423572C-A905-3E68-56E1-5A054154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B819C3E-E9E4-BC6D-8C6D-BD667F8E3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46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FCEC5-6BE4-EFAA-B847-F836E45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503119C3-1675-A212-D5D9-EFD59188D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7A08C7B-FCAD-F306-8197-263E7F1F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194C6-73C7-A946-812D-D63A599ED5B8}" type="datetime1">
              <a:rPr lang="cs-CZ" smtClean="0"/>
              <a:t>21.04.2025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B5FD1F9-8423-5E89-A89D-A8D807E7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F24F9F-C562-6B55-0935-5BC7E49C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974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5418BFF-1275-2D59-277D-08DB44020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AD9DC6C-D295-3055-1972-40B650185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C28061-E62E-FD10-A232-73B7E044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E00C7-AE99-5E48-8C23-8074EC234DED}" type="datetime1">
              <a:rPr lang="cs-CZ" smtClean="0"/>
              <a:t>21.04.2025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B89A4A7-994D-5710-F83B-97175620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B9A808D-FE7E-68BC-036E-083F094B0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948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1DB7E8-6216-2FBE-D64C-835B26AF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2608C46-2DF4-DACF-F7F4-74B25175E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63C5297-1A21-DA31-74CF-4BA02B3C1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A3B8A-8610-5F4F-8A54-B23157F6783B}" type="datetime1">
              <a:rPr lang="cs-CZ" smtClean="0"/>
              <a:t>21.04.2025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4438630-183D-A1A2-37B1-7489E50B1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A02A8EA-F04C-939C-7A84-BD612780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574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03BCC9-7301-C113-9641-C8221E7FF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7B0657D-0E68-993B-FB39-A9F9E5F9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CF78D3-94B7-7818-17C1-AC42705EF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C028D-4DFC-F341-9FD8-5EEAE302324D}" type="datetime1">
              <a:rPr lang="cs-CZ" smtClean="0"/>
              <a:t>21.04.2025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D0A1F99-49AE-8460-8809-508B47EE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18B4545-472C-D6C5-CEAA-A91C3FFB3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358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7678E0-AAB1-F1E9-CC27-425E37B4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CF1595-69A3-D38B-2C33-D9F04CC63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42F087B-9225-03DA-26F8-38A9F2C2A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E4A8F68-7AF6-73E1-A6C6-6D5158AA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FB7B0-6215-5F47-9AAB-5165CDC5512F}" type="datetime1">
              <a:rPr lang="cs-CZ" smtClean="0"/>
              <a:t>21.04.2025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CFA870C-FBDA-691A-49BB-89A6F4E1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160C642-1AB6-D3BE-9F38-32FF6789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46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AD6D6BD-EFBE-079F-7A6A-E1E9DE78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EF982F-619B-66D7-1075-9EEB50EF8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AED5AE4A-4EFC-F7F1-EBDE-620CE6F81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51D5560-BE35-509B-2E36-250F20E611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47A4578-65E9-4D53-8BD2-BFD13703B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A3A09DC-D345-7429-1CA3-4F633F409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39E3-6B05-5346-B0FA-FF42BBE3EA5E}" type="datetime1">
              <a:rPr lang="cs-CZ" smtClean="0"/>
              <a:t>21.04.2025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321F9867-6083-EC4D-3308-90E57FA2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C5B9335E-4B60-5843-6E62-987F3355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984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2922C6-87B3-5B66-5C1C-7D771917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B81E71B-378B-301C-1A5B-A4A4E548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94B6-4F5D-1E43-B41E-02C0F27D9831}" type="datetime1">
              <a:rPr lang="cs-CZ" smtClean="0"/>
              <a:t>21.04.2025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709707D-B79A-023E-674D-3F160A725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261CCE9-9ADB-EF8F-0C02-60D79ABA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863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744A6824-8F83-A9A4-A4C6-2A114D919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4C262-96BF-3940-A7B0-83271FC2DDC3}" type="datetime1">
              <a:rPr lang="cs-CZ" smtClean="0"/>
              <a:t>21.04.2025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FDD679A-B639-6FE2-BF2E-43949AFE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ED0A7FF-BB42-7DDF-F115-2386253B9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106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DD3EDE-C919-9CD1-8A03-F22D489E9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A73FB3-0412-8F67-0E15-C695A5A4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A30C4CB-E9AA-42C4-D544-B77A246A6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7332A08-8E42-18E0-65C0-217C5DB9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06D87-E357-5C49-9CA0-137033A37D1B}" type="datetime1">
              <a:rPr lang="cs-CZ" smtClean="0"/>
              <a:t>21.04.2025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B174BA7-6EAD-562F-6E8B-CEB40DC6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CBE67B9-DB47-1248-61C6-EFD327CC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007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66E4E9C-8C76-9C7A-DB98-FF3801A9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0668B1A-0CAC-4569-CFC2-85DCFA6D2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976D43-FE58-8F4A-46D2-D6F960DF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4A495EE-E77D-345E-4B59-6B3A640A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43B3E-104B-FC45-9421-4B62B9270195}" type="datetime1">
              <a:rPr lang="cs-CZ" smtClean="0"/>
              <a:t>21.04.2025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003BDB5-1BEF-16CA-DA7F-E6C6E7E7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Michal Koudela: Kniha o historii IT a webové stránky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663AEBF-C295-C1C7-9745-619E33D2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026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03C761F-9F41-A87E-E971-8D9C572A9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5D7BAD9-9B52-61C0-562D-D69F2572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1780D9B-7E24-F1DB-0E19-6FB3CC160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AB146-BF8D-BE47-8289-52EEC886C87D}" type="datetime1">
              <a:rPr lang="cs-CZ" smtClean="0"/>
              <a:t>21.04.2025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2F0F3FE-FD16-AC36-F98F-7B6BD8CDE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cs-CZ"/>
              <a:t>Michal Koudela: Kniha o historii IT a webové stránky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F40747-63F7-0ED8-3075-438267370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08A49-4087-1B43-90AA-C8BBE5AE9A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165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D5E547-2814-3489-AA54-FF2979691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346" y="259491"/>
            <a:ext cx="9144000" cy="1603175"/>
          </a:xfrm>
        </p:spPr>
        <p:txBody>
          <a:bodyPr>
            <a:noAutofit/>
          </a:bodyPr>
          <a:lstStyle/>
          <a:p>
            <a:pPr algn="l"/>
            <a:r>
              <a:rPr lang="cs-CZ" sz="5400" b="1" dirty="0">
                <a:solidFill>
                  <a:schemeClr val="bg1"/>
                </a:solidFill>
              </a:rPr>
              <a:t>Kniha o historii IT a webové stránky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83FAA34-587A-D4A7-C391-298A062D0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346" y="4210908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cs-CZ" b="1" dirty="0">
                <a:solidFill>
                  <a:schemeClr val="bg1"/>
                </a:solidFill>
              </a:rPr>
              <a:t>Autor</a:t>
            </a:r>
            <a:r>
              <a:rPr lang="cs-CZ" dirty="0">
                <a:solidFill>
                  <a:schemeClr val="bg1"/>
                </a:solidFill>
              </a:rPr>
              <a:t>: Michal Koudela 3.K</a:t>
            </a:r>
          </a:p>
          <a:p>
            <a:pPr algn="l"/>
            <a:r>
              <a:rPr lang="cs-CZ" b="1" dirty="0">
                <a:solidFill>
                  <a:schemeClr val="bg1"/>
                </a:solidFill>
              </a:rPr>
              <a:t>Vedoucí práce</a:t>
            </a:r>
            <a:r>
              <a:rPr lang="cs-CZ" dirty="0">
                <a:solidFill>
                  <a:schemeClr val="bg1"/>
                </a:solidFill>
              </a:rPr>
              <a:t>: Ing. Elena Chládková</a:t>
            </a:r>
          </a:p>
          <a:p>
            <a:pPr algn="l"/>
            <a:r>
              <a:rPr lang="cs-CZ" b="1" dirty="0">
                <a:solidFill>
                  <a:schemeClr val="bg1"/>
                </a:solidFill>
              </a:rPr>
              <a:t>Konzultantka</a:t>
            </a:r>
            <a:r>
              <a:rPr lang="cs-CZ" dirty="0">
                <a:solidFill>
                  <a:schemeClr val="bg1"/>
                </a:solidFill>
              </a:rPr>
              <a:t>: Mgr. Tereza Krausová</a:t>
            </a:r>
          </a:p>
          <a:p>
            <a:pPr algn="l"/>
            <a:r>
              <a:rPr lang="cs-CZ" b="1" dirty="0">
                <a:solidFill>
                  <a:schemeClr val="bg1"/>
                </a:solidFill>
              </a:rPr>
              <a:t>Vytvořeno</a:t>
            </a:r>
            <a:r>
              <a:rPr lang="cs-CZ" dirty="0">
                <a:solidFill>
                  <a:schemeClr val="bg1"/>
                </a:solidFill>
              </a:rPr>
              <a:t>: 21. 4. 2025</a:t>
            </a:r>
          </a:p>
          <a:p>
            <a:pPr algn="l"/>
            <a:r>
              <a:rPr lang="cs-CZ" b="1" dirty="0">
                <a:solidFill>
                  <a:schemeClr val="bg1"/>
                </a:solidFill>
              </a:rPr>
              <a:t>Škola</a:t>
            </a:r>
            <a:r>
              <a:rPr lang="cs-CZ" dirty="0">
                <a:solidFill>
                  <a:schemeClr val="bg1"/>
                </a:solidFill>
              </a:rPr>
              <a:t>: Smíchovská střední průmyslová škola a gymnázium</a:t>
            </a:r>
          </a:p>
        </p:txBody>
      </p:sp>
    </p:spTree>
    <p:extLst>
      <p:ext uri="{BB962C8B-B14F-4D97-AF65-F5344CB8AC3E}">
        <p14:creationId xmlns:p14="http://schemas.microsoft.com/office/powerpoint/2010/main" val="58466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A0D8514-8552-6B12-2909-4C8C9DAE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Ukázka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A5659E4-450A-D85A-D778-B813C7F3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55522" y="6390922"/>
            <a:ext cx="7080956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B67CD6E-6E79-F590-40E3-8971E5AA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10</a:t>
            </a:fld>
            <a:endParaRPr lang="cs-CZ" sz="2400">
              <a:solidFill>
                <a:schemeClr val="bg1"/>
              </a:solidFill>
            </a:endParaRPr>
          </a:p>
        </p:txBody>
      </p:sp>
      <p:pic>
        <p:nvPicPr>
          <p:cNvPr id="7" name="Obrázek 6" descr="Obsah obrázku vzor, steh, pixel&#10;&#10;Obsah vygenerovaný umělou inteligencí může být nesprávný.">
            <a:extLst>
              <a:ext uri="{FF2B5EF4-FFF2-40B4-BE49-F238E27FC236}">
                <a16:creationId xmlns:a16="http://schemas.microsoft.com/office/drawing/2014/main" id="{927077DE-2B81-2EF5-C0DE-A6CD1449D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733" y="2150269"/>
            <a:ext cx="3759200" cy="3746500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B4156748-FE01-9739-3DC7-3A8C4EE8F666}"/>
              </a:ext>
            </a:extLst>
          </p:cNvPr>
          <p:cNvSpPr txBox="1"/>
          <p:nvPr/>
        </p:nvSpPr>
        <p:spPr>
          <a:xfrm>
            <a:off x="6925733" y="1335161"/>
            <a:ext cx="37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Kód webových stránek na GitHubu:</a:t>
            </a:r>
          </a:p>
        </p:txBody>
      </p:sp>
      <p:pic>
        <p:nvPicPr>
          <p:cNvPr id="10" name="Obrázek 9" descr="Obsah obrázku vzor, čtverec, pixel, křížovky&#10;&#10;Obsah vygenerovaný umělou inteligencí může být nesprávný.">
            <a:extLst>
              <a:ext uri="{FF2B5EF4-FFF2-40B4-BE49-F238E27FC236}">
                <a16:creationId xmlns:a16="http://schemas.microsoft.com/office/drawing/2014/main" id="{4FA1B2A3-B404-87E0-E888-3C193FDA1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068" y="2150269"/>
            <a:ext cx="3759200" cy="3746500"/>
          </a:xfrm>
          <a:prstGeom prst="rect">
            <a:avLst/>
          </a:prstGeom>
        </p:spPr>
      </p:pic>
      <p:sp>
        <p:nvSpPr>
          <p:cNvPr id="11" name="TextovéPole 10">
            <a:extLst>
              <a:ext uri="{FF2B5EF4-FFF2-40B4-BE49-F238E27FC236}">
                <a16:creationId xmlns:a16="http://schemas.microsoft.com/office/drawing/2014/main" id="{DA823B26-3AC3-DB1D-9690-D013B11BE2DE}"/>
              </a:ext>
            </a:extLst>
          </p:cNvPr>
          <p:cNvSpPr txBox="1"/>
          <p:nvPr/>
        </p:nvSpPr>
        <p:spPr>
          <a:xfrm>
            <a:off x="1507068" y="1335161"/>
            <a:ext cx="375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Kód ke stáhnutí knihy z GitHubu:</a:t>
            </a:r>
          </a:p>
        </p:txBody>
      </p:sp>
    </p:spTree>
    <p:extLst>
      <p:ext uri="{BB962C8B-B14F-4D97-AF65-F5344CB8AC3E}">
        <p14:creationId xmlns:p14="http://schemas.microsoft.com/office/powerpoint/2010/main" val="646986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1FAACC-89EC-1046-5673-0D4EC88C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Závěrečné myšlenky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2C2686-F8F5-A940-6DB6-35F197A1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cs-CZ" sz="2400" dirty="0">
                <a:solidFill>
                  <a:schemeClr val="bg1"/>
                </a:solidFill>
              </a:rPr>
              <a:t>Splněno? Ano</a:t>
            </a:r>
          </a:p>
          <a:p>
            <a:pPr>
              <a:lnSpc>
                <a:spcPct val="170000"/>
              </a:lnSpc>
            </a:pPr>
            <a:r>
              <a:rPr lang="cs-CZ" sz="2400" dirty="0">
                <a:solidFill>
                  <a:schemeClr val="bg1"/>
                </a:solidFill>
              </a:rPr>
              <a:t>Nestihl jsem vše co jsem chtěl</a:t>
            </a:r>
          </a:p>
          <a:p>
            <a:pPr>
              <a:lnSpc>
                <a:spcPct val="170000"/>
              </a:lnSpc>
            </a:pPr>
            <a:r>
              <a:rPr lang="cs-CZ" sz="2400" dirty="0">
                <a:solidFill>
                  <a:schemeClr val="bg1"/>
                </a:solidFill>
              </a:rPr>
              <a:t>Málo obrázků</a:t>
            </a:r>
          </a:p>
          <a:p>
            <a:pPr>
              <a:lnSpc>
                <a:spcPct val="170000"/>
              </a:lnSpc>
            </a:pPr>
            <a:r>
              <a:rPr lang="cs-CZ" sz="2400" dirty="0">
                <a:solidFill>
                  <a:schemeClr val="bg1"/>
                </a:solidFill>
              </a:rPr>
              <a:t>Webové stránky mohou být lepší</a:t>
            </a:r>
          </a:p>
          <a:p>
            <a:pPr>
              <a:lnSpc>
                <a:spcPct val="170000"/>
              </a:lnSpc>
            </a:pPr>
            <a:r>
              <a:rPr lang="cs-CZ" sz="2400" dirty="0">
                <a:solidFill>
                  <a:schemeClr val="bg1"/>
                </a:solidFill>
              </a:rPr>
              <a:t>Možnost pokračování jako MAP?</a:t>
            </a:r>
          </a:p>
          <a:p>
            <a:pPr>
              <a:lnSpc>
                <a:spcPct val="170000"/>
              </a:lnSpc>
            </a:pP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3E9CD48-95C5-BB77-306E-35DF55F8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356350"/>
            <a:ext cx="7315200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1DB46C1-F08A-18B0-719E-473A65F5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11</a:t>
            </a:fld>
            <a:endParaRPr lang="cs-CZ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96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518247-7FC1-76CE-F2C0-5A3FF7D5A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cs-CZ" sz="5400" b="1" dirty="0">
                <a:solidFill>
                  <a:schemeClr val="bg1"/>
                </a:solidFill>
              </a:rPr>
              <a:t>Prostor pro dotazy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83EF63-DA10-47A2-7DC8-4598ED3D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8400" y="6356349"/>
            <a:ext cx="7315200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EE757A3-C3AC-007A-1EEE-54E195B5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12</a:t>
            </a:fld>
            <a:endParaRPr lang="cs-CZ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9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12DDCE-7690-9B34-9CBE-C7853FC9D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871442F-2D87-D26A-3CF7-C282CBD86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dirty="0">
                <a:solidFill>
                  <a:schemeClr val="bg1"/>
                </a:solidFill>
              </a:rPr>
              <a:t>Něco málo o mně</a:t>
            </a:r>
          </a:p>
          <a:p>
            <a:r>
              <a:rPr lang="cs-CZ" sz="2400" dirty="0">
                <a:solidFill>
                  <a:schemeClr val="bg1"/>
                </a:solidFill>
              </a:rPr>
              <a:t>Zadání</a:t>
            </a:r>
          </a:p>
          <a:p>
            <a:r>
              <a:rPr lang="cs-CZ" sz="2400" dirty="0">
                <a:solidFill>
                  <a:schemeClr val="bg1"/>
                </a:solidFill>
              </a:rPr>
              <a:t>Zpracování knihy</a:t>
            </a:r>
          </a:p>
          <a:p>
            <a:r>
              <a:rPr lang="cs-CZ" sz="2400" dirty="0">
                <a:solidFill>
                  <a:schemeClr val="bg1"/>
                </a:solidFill>
              </a:rPr>
              <a:t>Zpracování webu</a:t>
            </a:r>
          </a:p>
          <a:p>
            <a:r>
              <a:rPr lang="cs-CZ" sz="2400" dirty="0">
                <a:solidFill>
                  <a:schemeClr val="bg1"/>
                </a:solidFill>
              </a:rPr>
              <a:t>Ukázka knihy</a:t>
            </a:r>
          </a:p>
          <a:p>
            <a:r>
              <a:rPr lang="cs-CZ" sz="2400" dirty="0">
                <a:solidFill>
                  <a:schemeClr val="bg1"/>
                </a:solidFill>
              </a:rPr>
              <a:t>Ukázka Webu</a:t>
            </a:r>
          </a:p>
          <a:p>
            <a:r>
              <a:rPr lang="cs-CZ" sz="2400" dirty="0">
                <a:solidFill>
                  <a:schemeClr val="bg1"/>
                </a:solidFill>
              </a:rPr>
              <a:t>Závěrečné myšlenky</a:t>
            </a:r>
          </a:p>
          <a:p>
            <a:r>
              <a:rPr lang="cs-CZ" sz="2400" dirty="0">
                <a:solidFill>
                  <a:schemeClr val="bg1"/>
                </a:solidFill>
              </a:rPr>
              <a:t>Prostor pro dotazy</a:t>
            </a:r>
          </a:p>
        </p:txBody>
      </p:sp>
      <p:sp>
        <p:nvSpPr>
          <p:cNvPr id="7" name="Zástupný symbol pro zápatí 6">
            <a:extLst>
              <a:ext uri="{FF2B5EF4-FFF2-40B4-BE49-F238E27FC236}">
                <a16:creationId xmlns:a16="http://schemas.microsoft.com/office/drawing/2014/main" id="{BFBDAF48-716C-40F3-58A1-7D5E991F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95033" y="6357761"/>
            <a:ext cx="7001933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8" name="Zástupný symbol pro číslo snímku 7">
            <a:extLst>
              <a:ext uri="{FF2B5EF4-FFF2-40B4-BE49-F238E27FC236}">
                <a16:creationId xmlns:a16="http://schemas.microsoft.com/office/drawing/2014/main" id="{1A46D1F0-0FD0-A1D2-91B0-3A60B31F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2</a:t>
            </a:fld>
            <a:endParaRPr lang="cs-CZ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08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4741F3-653C-A537-AE4A-D6CF91FF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Něco málo o mně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A6C750-BA81-9B39-0171-F839E7246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Student na </a:t>
            </a:r>
            <a:r>
              <a:rPr lang="cs-CZ" sz="2400" dirty="0" err="1">
                <a:solidFill>
                  <a:schemeClr val="bg1"/>
                </a:solidFill>
              </a:rPr>
              <a:t>SSPŠaG</a:t>
            </a:r>
            <a:endParaRPr lang="cs-CZ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Student oboru Kybernetická bezpečnost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Spolupráce s NETACAD - ČVUT FEL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Četba, Střelba, Jazyky, Cestování, Focení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Oblasti zájmů: IT, Historie, Filozofie, Právo</a:t>
            </a:r>
          </a:p>
        </p:txBody>
      </p:sp>
      <p:pic>
        <p:nvPicPr>
          <p:cNvPr id="5" name="Obrázek 4" descr="Obsah obrázku obloha, oblečení, osoba, venku&#10;&#10;Obsah vygenerovaný umělou inteligencí může být nesprávný.">
            <a:extLst>
              <a:ext uri="{FF2B5EF4-FFF2-40B4-BE49-F238E27FC236}">
                <a16:creationId xmlns:a16="http://schemas.microsoft.com/office/drawing/2014/main" id="{89B8A4FA-3932-2B6F-A908-60AE09DB3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693" y="1510840"/>
            <a:ext cx="3397014" cy="4529352"/>
          </a:xfrm>
          <a:prstGeom prst="rect">
            <a:avLst/>
          </a:prstGeom>
          <a:effectLst>
            <a:softEdge rad="157940"/>
          </a:effectLst>
        </p:spPr>
      </p:pic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C0720B9-B325-2017-BD82-C5B963F30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4722" y="6356350"/>
            <a:ext cx="7182556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00ABD5B-7A83-7A60-013B-0D4E4235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3</a:t>
            </a:fld>
            <a:endParaRPr lang="cs-C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5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EF454BE7-7FA2-1A46-CC96-8EBA3C77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Zadání</a:t>
            </a:r>
          </a:p>
        </p:txBody>
      </p:sp>
      <p:sp>
        <p:nvSpPr>
          <p:cNvPr id="5" name="Zástupný obsah 2">
            <a:extLst>
              <a:ext uri="{FF2B5EF4-FFF2-40B4-BE49-F238E27FC236}">
                <a16:creationId xmlns:a16="http://schemas.microsoft.com/office/drawing/2014/main" id="{ECE6D66F-F279-1E2D-F29B-53237D84F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Proč kniha o historii?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Snadný přehled pro zájemce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Snazší orientace v oblasti IT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Chceme-li vědět co vyvíjet, musíme vědět co bylo vyvinuto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Proč web? Technická podmínka projektu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1875DBC-A4EE-858B-9CF0-ED00E7597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48983" y="6356350"/>
            <a:ext cx="7294033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4B6A744-D7D2-30B6-D26D-16B36D44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4</a:t>
            </a:fld>
            <a:endParaRPr lang="cs-CZ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5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>
            <a:extLst>
              <a:ext uri="{FF2B5EF4-FFF2-40B4-BE49-F238E27FC236}">
                <a16:creationId xmlns:a16="http://schemas.microsoft.com/office/drawing/2014/main" id="{375D547F-953A-349F-ABDF-69B0E5B57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Zpracování knihy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26B21BA-FEC7-344B-F163-04D5B4F2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85671" y="6345767"/>
            <a:ext cx="7220653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50F72B5-6D7B-9952-B4B8-7160CC7A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5</a:t>
            </a:fld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DD887C85-7C5D-CF24-0D4A-023F988749F6}"/>
              </a:ext>
            </a:extLst>
          </p:cNvPr>
          <p:cNvSpPr/>
          <p:nvPr/>
        </p:nvSpPr>
        <p:spPr>
          <a:xfrm>
            <a:off x="4743718" y="1690688"/>
            <a:ext cx="2704563" cy="13651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Sběr informací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5292333B-592F-6334-5883-894F95E0487C}"/>
              </a:ext>
            </a:extLst>
          </p:cNvPr>
          <p:cNvSpPr/>
          <p:nvPr/>
        </p:nvSpPr>
        <p:spPr>
          <a:xfrm>
            <a:off x="8153400" y="3340939"/>
            <a:ext cx="2704563" cy="13651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Zpracování</a:t>
            </a:r>
            <a:r>
              <a:rPr lang="cs-CZ" sz="2400" dirty="0">
                <a:solidFill>
                  <a:schemeClr val="bg1"/>
                </a:solidFill>
              </a:rPr>
              <a:t> </a:t>
            </a:r>
            <a:r>
              <a:rPr lang="cs-CZ" sz="2400" b="1" dirty="0">
                <a:solidFill>
                  <a:schemeClr val="bg1"/>
                </a:solidFill>
              </a:rPr>
              <a:t>informací</a:t>
            </a:r>
          </a:p>
        </p:txBody>
      </p:sp>
      <p:sp>
        <p:nvSpPr>
          <p:cNvPr id="11" name="Ovál 10">
            <a:extLst>
              <a:ext uri="{FF2B5EF4-FFF2-40B4-BE49-F238E27FC236}">
                <a16:creationId xmlns:a16="http://schemas.microsoft.com/office/drawing/2014/main" id="{897CFD7D-930F-A436-3D1F-0440A10BE3D6}"/>
              </a:ext>
            </a:extLst>
          </p:cNvPr>
          <p:cNvSpPr/>
          <p:nvPr/>
        </p:nvSpPr>
        <p:spPr>
          <a:xfrm>
            <a:off x="1334037" y="3340939"/>
            <a:ext cx="2704563" cy="13651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Revize zápisků</a:t>
            </a:r>
          </a:p>
        </p:txBody>
      </p:sp>
      <p:sp>
        <p:nvSpPr>
          <p:cNvPr id="12" name="Ovál 11">
            <a:extLst>
              <a:ext uri="{FF2B5EF4-FFF2-40B4-BE49-F238E27FC236}">
                <a16:creationId xmlns:a16="http://schemas.microsoft.com/office/drawing/2014/main" id="{DC66477F-2D34-C762-241C-1FA16C7744E2}"/>
              </a:ext>
            </a:extLst>
          </p:cNvPr>
          <p:cNvSpPr/>
          <p:nvPr/>
        </p:nvSpPr>
        <p:spPr>
          <a:xfrm>
            <a:off x="4743717" y="4706099"/>
            <a:ext cx="2704563" cy="13651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Zapsání informací</a:t>
            </a:r>
          </a:p>
        </p:txBody>
      </p:sp>
      <p:cxnSp>
        <p:nvCxnSpPr>
          <p:cNvPr id="15" name="Zakřivená spojnice 14">
            <a:extLst>
              <a:ext uri="{FF2B5EF4-FFF2-40B4-BE49-F238E27FC236}">
                <a16:creationId xmlns:a16="http://schemas.microsoft.com/office/drawing/2014/main" id="{239570AD-28AC-BFE1-3FED-053258FA6487}"/>
              </a:ext>
            </a:extLst>
          </p:cNvPr>
          <p:cNvCxnSpPr>
            <a:stCxn id="9" idx="6"/>
            <a:endCxn id="10" idx="0"/>
          </p:cNvCxnSpPr>
          <p:nvPr/>
        </p:nvCxnSpPr>
        <p:spPr>
          <a:xfrm>
            <a:off x="7448281" y="2373268"/>
            <a:ext cx="2057401" cy="967671"/>
          </a:xfrm>
          <a:prstGeom prst="curvedConnector2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Zakřivená spojnice 18">
            <a:extLst>
              <a:ext uri="{FF2B5EF4-FFF2-40B4-BE49-F238E27FC236}">
                <a16:creationId xmlns:a16="http://schemas.microsoft.com/office/drawing/2014/main" id="{A4467CE3-16C2-9999-BB49-82D6C9EC64AD}"/>
              </a:ext>
            </a:extLst>
          </p:cNvPr>
          <p:cNvCxnSpPr>
            <a:stCxn id="10" idx="4"/>
            <a:endCxn id="12" idx="6"/>
          </p:cNvCxnSpPr>
          <p:nvPr/>
        </p:nvCxnSpPr>
        <p:spPr>
          <a:xfrm rot="5400000">
            <a:off x="8135691" y="4018688"/>
            <a:ext cx="682580" cy="2057402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Zakřivená spojnice 20">
            <a:extLst>
              <a:ext uri="{FF2B5EF4-FFF2-40B4-BE49-F238E27FC236}">
                <a16:creationId xmlns:a16="http://schemas.microsoft.com/office/drawing/2014/main" id="{6F089457-B0D9-C7BC-84C6-04F49576D28A}"/>
              </a:ext>
            </a:extLst>
          </p:cNvPr>
          <p:cNvCxnSpPr>
            <a:stCxn id="12" idx="2"/>
            <a:endCxn id="11" idx="4"/>
          </p:cNvCxnSpPr>
          <p:nvPr/>
        </p:nvCxnSpPr>
        <p:spPr>
          <a:xfrm rot="10800000">
            <a:off x="2686319" y="4706099"/>
            <a:ext cx="2057398" cy="682580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Zakřivená spojnice 22">
            <a:extLst>
              <a:ext uri="{FF2B5EF4-FFF2-40B4-BE49-F238E27FC236}">
                <a16:creationId xmlns:a16="http://schemas.microsoft.com/office/drawing/2014/main" id="{8434AE0D-4FC8-D016-51E3-A3235A5F7C3F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5400000" flipH="1" flipV="1">
            <a:off x="3231183" y="1828405"/>
            <a:ext cx="967671" cy="2057399"/>
          </a:xfrm>
          <a:prstGeom prst="curvedConnector2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7F82E1CB-2E50-BFD8-FDDE-28D963AABCC1}"/>
              </a:ext>
            </a:extLst>
          </p:cNvPr>
          <p:cNvSpPr txBox="1"/>
          <p:nvPr/>
        </p:nvSpPr>
        <p:spPr>
          <a:xfrm>
            <a:off x="838199" y="1525822"/>
            <a:ext cx="479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bg1"/>
                </a:solidFill>
              </a:rPr>
              <a:t>Proces psaní kapitol:</a:t>
            </a:r>
          </a:p>
        </p:txBody>
      </p:sp>
    </p:spTree>
    <p:extLst>
      <p:ext uri="{BB962C8B-B14F-4D97-AF65-F5344CB8AC3E}">
        <p14:creationId xmlns:p14="http://schemas.microsoft.com/office/powerpoint/2010/main" val="336119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147707-32CB-C9A3-4288-2AB9498C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Zpracování knihy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8E90261-56AD-197D-AAB1-C70DDF180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07453" y="6403188"/>
            <a:ext cx="7177091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6C5B0B-A891-15C1-A2CB-BD78FFA46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24859" y="6356350"/>
            <a:ext cx="4028941" cy="365125"/>
          </a:xfrm>
        </p:spPr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6</a:t>
            </a:fld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6" name="Ovál 5">
            <a:extLst>
              <a:ext uri="{FF2B5EF4-FFF2-40B4-BE49-F238E27FC236}">
                <a16:creationId xmlns:a16="http://schemas.microsoft.com/office/drawing/2014/main" id="{5E3BD5D3-42CB-231D-6627-FDECE6963A6E}"/>
              </a:ext>
            </a:extLst>
          </p:cNvPr>
          <p:cNvSpPr/>
          <p:nvPr/>
        </p:nvSpPr>
        <p:spPr>
          <a:xfrm>
            <a:off x="3075369" y="2460361"/>
            <a:ext cx="2704563" cy="13651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/>
              <a:t>Kryptologie</a:t>
            </a:r>
          </a:p>
        </p:txBody>
      </p:sp>
      <p:sp>
        <p:nvSpPr>
          <p:cNvPr id="7" name="Ovál 6">
            <a:extLst>
              <a:ext uri="{FF2B5EF4-FFF2-40B4-BE49-F238E27FC236}">
                <a16:creationId xmlns:a16="http://schemas.microsoft.com/office/drawing/2014/main" id="{6FD3C17D-5641-A2C7-6654-644CEA786FB3}"/>
              </a:ext>
            </a:extLst>
          </p:cNvPr>
          <p:cNvSpPr/>
          <p:nvPr/>
        </p:nvSpPr>
        <p:spPr>
          <a:xfrm>
            <a:off x="6412069" y="2460361"/>
            <a:ext cx="2704563" cy="13651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/>
              <a:t>Počítačové sítě</a:t>
            </a:r>
          </a:p>
        </p:txBody>
      </p:sp>
      <p:sp>
        <p:nvSpPr>
          <p:cNvPr id="8" name="Ovál 7">
            <a:extLst>
              <a:ext uri="{FF2B5EF4-FFF2-40B4-BE49-F238E27FC236}">
                <a16:creationId xmlns:a16="http://schemas.microsoft.com/office/drawing/2014/main" id="{5798B9E9-FACB-6CB2-16D3-A031CE56FD97}"/>
              </a:ext>
            </a:extLst>
          </p:cNvPr>
          <p:cNvSpPr/>
          <p:nvPr/>
        </p:nvSpPr>
        <p:spPr>
          <a:xfrm>
            <a:off x="3075368" y="4171105"/>
            <a:ext cx="2704563" cy="136516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/>
              <a:t>Software</a:t>
            </a:r>
          </a:p>
        </p:txBody>
      </p:sp>
      <p:sp>
        <p:nvSpPr>
          <p:cNvPr id="9" name="Ovál 8">
            <a:extLst>
              <a:ext uri="{FF2B5EF4-FFF2-40B4-BE49-F238E27FC236}">
                <a16:creationId xmlns:a16="http://schemas.microsoft.com/office/drawing/2014/main" id="{70E67ED6-375D-5358-5589-DEB49906FCD6}"/>
              </a:ext>
            </a:extLst>
          </p:cNvPr>
          <p:cNvSpPr/>
          <p:nvPr/>
        </p:nvSpPr>
        <p:spPr>
          <a:xfrm>
            <a:off x="6237943" y="4171105"/>
            <a:ext cx="2878688" cy="1460976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b="1" dirty="0"/>
              <a:t>Kybernetická Bezpečnost</a:t>
            </a:r>
          </a:p>
        </p:txBody>
      </p:sp>
      <p:sp>
        <p:nvSpPr>
          <p:cNvPr id="10" name="Ovál 9">
            <a:extLst>
              <a:ext uri="{FF2B5EF4-FFF2-40B4-BE49-F238E27FC236}">
                <a16:creationId xmlns:a16="http://schemas.microsoft.com/office/drawing/2014/main" id="{9CEEA12E-67DC-03B6-6C3D-78DFB3BB3A07}"/>
              </a:ext>
            </a:extLst>
          </p:cNvPr>
          <p:cNvSpPr/>
          <p:nvPr/>
        </p:nvSpPr>
        <p:spPr>
          <a:xfrm>
            <a:off x="2109988" y="1498627"/>
            <a:ext cx="7972023" cy="481088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ED5ED94-2127-F6BA-A3C9-6822A11472FE}"/>
              </a:ext>
            </a:extLst>
          </p:cNvPr>
          <p:cNvSpPr txBox="1"/>
          <p:nvPr/>
        </p:nvSpPr>
        <p:spPr>
          <a:xfrm>
            <a:off x="4427649" y="1879613"/>
            <a:ext cx="333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b="1" dirty="0">
                <a:solidFill>
                  <a:schemeClr val="bg1"/>
                </a:solidFill>
              </a:rPr>
              <a:t>Kniha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2D9586E6-0BEE-2402-A0CE-627DA5013ADF}"/>
              </a:ext>
            </a:extLst>
          </p:cNvPr>
          <p:cNvSpPr txBox="1"/>
          <p:nvPr/>
        </p:nvSpPr>
        <p:spPr>
          <a:xfrm>
            <a:off x="838199" y="1418100"/>
            <a:ext cx="4793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>
                <a:solidFill>
                  <a:schemeClr val="bg1"/>
                </a:solidFill>
              </a:rPr>
              <a:t>Psaní knihy:</a:t>
            </a:r>
          </a:p>
        </p:txBody>
      </p:sp>
    </p:spTree>
    <p:extLst>
      <p:ext uri="{BB962C8B-B14F-4D97-AF65-F5344CB8AC3E}">
        <p14:creationId xmlns:p14="http://schemas.microsoft.com/office/powerpoint/2010/main" val="293391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3FA1ADD-CF20-FD87-B814-B3CD030C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Zpracování webu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77C0119-A4E9-C6D2-FEE3-0942549E0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Motivace naučit se něco nového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Požadavek na reaktivní prvky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Vybrán JS framework </a:t>
            </a:r>
            <a:r>
              <a:rPr lang="cs-CZ" sz="2400" b="1" dirty="0" err="1">
                <a:solidFill>
                  <a:schemeClr val="bg1"/>
                </a:solidFill>
              </a:rPr>
              <a:t>React</a:t>
            </a:r>
            <a:endParaRPr lang="cs-CZ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Proces zahrnoval výuku frameworku skrz AI</a:t>
            </a:r>
          </a:p>
          <a:p>
            <a:pPr>
              <a:lnSpc>
                <a:spcPct val="150000"/>
              </a:lnSpc>
            </a:pPr>
            <a:r>
              <a:rPr lang="cs-CZ" sz="2400" dirty="0">
                <a:solidFill>
                  <a:schemeClr val="bg1"/>
                </a:solidFill>
              </a:rPr>
              <a:t>Hosting: Amazon Web </a:t>
            </a:r>
            <a:r>
              <a:rPr lang="cs-CZ" sz="2400" dirty="0" err="1">
                <a:solidFill>
                  <a:schemeClr val="bg1"/>
                </a:solidFill>
              </a:rPr>
              <a:t>Services</a:t>
            </a:r>
            <a:endParaRPr lang="cs-CZ" sz="2400" dirty="0">
              <a:solidFill>
                <a:schemeClr val="bg1"/>
              </a:solidFill>
            </a:endParaRP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E8DA7A77-836F-74CE-291A-317DF33B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78428" y="6356350"/>
            <a:ext cx="7435144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986350-4EAA-68E4-E824-FDE3F77C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7</a:t>
            </a:fld>
            <a:endParaRPr lang="cs-CZ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09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F5E7CA-8826-2A7D-7E8E-57D0059E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Ukázka knihy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F7EEB9A-A143-6604-321D-E127EE4EC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38588" y="6356350"/>
            <a:ext cx="7114822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85178C4-9E01-66FA-52E0-F0F9D865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8</a:t>
            </a:fld>
            <a:endParaRPr lang="cs-CZ" sz="2400" dirty="0">
              <a:solidFill>
                <a:schemeClr val="bg1"/>
              </a:solidFill>
            </a:endParaRPr>
          </a:p>
        </p:txBody>
      </p:sp>
      <p:pic>
        <p:nvPicPr>
          <p:cNvPr id="7" name="Obrázek 6" descr="Obsah obrázku text, snímek obrazovky, dopis, Písmo&#10;&#10;Obsah vygenerovaný umělou inteligencí může být nesprávný.">
            <a:extLst>
              <a:ext uri="{FF2B5EF4-FFF2-40B4-BE49-F238E27FC236}">
                <a16:creationId xmlns:a16="http://schemas.microsoft.com/office/drawing/2014/main" id="{AC23B407-95D4-F43E-523B-B40CE943D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84" y="1481907"/>
            <a:ext cx="3351944" cy="4760651"/>
          </a:xfrm>
          <a:prstGeom prst="rect">
            <a:avLst/>
          </a:prstGeom>
        </p:spPr>
      </p:pic>
      <p:pic>
        <p:nvPicPr>
          <p:cNvPr id="9" name="Obrázek 8" descr="Obsah obrázku text, Písmo, snímek obrazovky, dopis&#10;&#10;Obsah vygenerovaný umělou inteligencí může být nesprávný.">
            <a:extLst>
              <a:ext uri="{FF2B5EF4-FFF2-40B4-BE49-F238E27FC236}">
                <a16:creationId xmlns:a16="http://schemas.microsoft.com/office/drawing/2014/main" id="{AE4EC938-FE25-0C45-CC2A-3174D4EC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12" y="1481907"/>
            <a:ext cx="3351944" cy="4760651"/>
          </a:xfrm>
          <a:prstGeom prst="rect">
            <a:avLst/>
          </a:prstGeom>
        </p:spPr>
      </p:pic>
      <p:pic>
        <p:nvPicPr>
          <p:cNvPr id="11" name="Obrázek 10" descr="Obsah obrázku text, snímek obrazovky, Písmo, dopis&#10;&#10;Obsah vygenerovaný umělou inteligencí může být nesprávný.">
            <a:extLst>
              <a:ext uri="{FF2B5EF4-FFF2-40B4-BE49-F238E27FC236}">
                <a16:creationId xmlns:a16="http://schemas.microsoft.com/office/drawing/2014/main" id="{6DBFCE15-FBC7-332A-2ACF-AFCF5B0C2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856" y="1481907"/>
            <a:ext cx="3351944" cy="47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14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B0844C-C473-DE58-50F4-BEAF608E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5400" b="1" dirty="0">
                <a:solidFill>
                  <a:schemeClr val="bg1"/>
                </a:solidFill>
              </a:rPr>
              <a:t>Ukázka webu</a:t>
            </a:r>
          </a:p>
        </p:txBody>
      </p:sp>
      <p:pic>
        <p:nvPicPr>
          <p:cNvPr id="7" name="Zástupný obsah 6" descr="Obsah obrázku text, snímek obrazovky, Internetová reklama, Webové stránky&#10;&#10;Obsah vygenerovaný umělou inteligencí může být nesprávný.">
            <a:extLst>
              <a:ext uri="{FF2B5EF4-FFF2-40B4-BE49-F238E27FC236}">
                <a16:creationId xmlns:a16="http://schemas.microsoft.com/office/drawing/2014/main" id="{0CD5FF18-1BF2-EE50-A6E1-BC8CE905E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57956" y="2069306"/>
            <a:ext cx="5290822" cy="3306764"/>
          </a:xfrm>
        </p:spPr>
      </p:pic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71D21FF-EC33-4B95-F0D1-31E16FDB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8100" y="6357056"/>
            <a:ext cx="7035800" cy="365125"/>
          </a:xfrm>
        </p:spPr>
        <p:txBody>
          <a:bodyPr/>
          <a:lstStyle/>
          <a:p>
            <a:r>
              <a:rPr lang="cs-CZ" sz="2400" dirty="0">
                <a:solidFill>
                  <a:schemeClr val="bg1"/>
                </a:solidFill>
              </a:rPr>
              <a:t>Michal Koudela: Kniha o historii IT a webové stránky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7B20660-803B-14F3-B82A-BEA21BD3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8A49-4087-1B43-90AA-C8BBE5AE9A84}" type="slidenum">
              <a:rPr lang="cs-CZ" sz="2400" smtClean="0">
                <a:solidFill>
                  <a:schemeClr val="bg1"/>
                </a:solidFill>
              </a:rPr>
              <a:t>9</a:t>
            </a:fld>
            <a:endParaRPr lang="cs-CZ" sz="2400">
              <a:solidFill>
                <a:schemeClr val="bg1"/>
              </a:solidFill>
            </a:endParaRPr>
          </a:p>
        </p:txBody>
      </p:sp>
      <p:pic>
        <p:nvPicPr>
          <p:cNvPr id="9" name="Obrázek 8" descr="Obsah obrázku text, snímek obrazovky, Písmo, design&#10;&#10;Obsah vygenerovaný umělou inteligencí může být nesprávný.">
            <a:extLst>
              <a:ext uri="{FF2B5EF4-FFF2-40B4-BE49-F238E27FC236}">
                <a16:creationId xmlns:a16="http://schemas.microsoft.com/office/drawing/2014/main" id="{18BD8886-8704-E04B-6610-4B9537069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9682" y="2069306"/>
            <a:ext cx="5290822" cy="330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62625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580</Words>
  <Application>Microsoft Macintosh PowerPoint</Application>
  <PresentationFormat>Širokoúhlá obrazovka</PresentationFormat>
  <Paragraphs>116</Paragraphs>
  <Slides>12</Slides>
  <Notes>9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Helvetica</vt:lpstr>
      <vt:lpstr>Motiv Office</vt:lpstr>
      <vt:lpstr>Kniha o historii IT a webové stránky</vt:lpstr>
      <vt:lpstr>Obsah</vt:lpstr>
      <vt:lpstr>Něco málo o mně</vt:lpstr>
      <vt:lpstr>Zadání</vt:lpstr>
      <vt:lpstr>Zpracování knihy</vt:lpstr>
      <vt:lpstr>Zpracování knihy</vt:lpstr>
      <vt:lpstr>Zpracování webu</vt:lpstr>
      <vt:lpstr>Ukázka knihy</vt:lpstr>
      <vt:lpstr>Ukázka webu</vt:lpstr>
      <vt:lpstr>Ukázka</vt:lpstr>
      <vt:lpstr>Závěrečné myšlenky</vt:lpstr>
      <vt:lpstr>Prostor pro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Koudela Michal</dc:creator>
  <cp:lastModifiedBy>Koudela Michal</cp:lastModifiedBy>
  <cp:revision>3</cp:revision>
  <dcterms:created xsi:type="dcterms:W3CDTF">2025-04-21T14:26:56Z</dcterms:created>
  <dcterms:modified xsi:type="dcterms:W3CDTF">2025-04-21T17:08:21Z</dcterms:modified>
</cp:coreProperties>
</file>