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Doppio One"/>
      <p:regular r:id="rId24"/>
    </p:embeddedFont>
    <p:embeddedFont>
      <p:font typeface="Encode Sans"/>
      <p:regular r:id="rId25"/>
      <p:bold r:id="rId26"/>
    </p:embeddedFont>
    <p:embeddedFont>
      <p:font typeface="Bebas Neue"/>
      <p:regular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Encode Sans Condense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oppioOn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ncodeSans-bold.fntdata"/><Relationship Id="rId25" Type="http://schemas.openxmlformats.org/officeDocument/2006/relationships/font" Target="fonts/EncodeSans-regular.fntdata"/><Relationship Id="rId28" Type="http://schemas.openxmlformats.org/officeDocument/2006/relationships/font" Target="fonts/PTSans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6.xml"/><Relationship Id="rId33" Type="http://schemas.openxmlformats.org/officeDocument/2006/relationships/font" Target="fonts/EncodeSansCondensed-bold.fntdata"/><Relationship Id="rId10" Type="http://schemas.openxmlformats.org/officeDocument/2006/relationships/slide" Target="slides/slide5.xml"/><Relationship Id="rId32" Type="http://schemas.openxmlformats.org/officeDocument/2006/relationships/font" Target="fonts/EncodeSansCondense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8de8cdcf3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e8de8cdc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8de8cdcf3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e8de8cdc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8de8cdcf3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e8de8cdc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8e41e43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8e41e43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8de8cdcf3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e8de8cdc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8de8cdcf3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e8de8cdc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8de8cdcf3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e8de8cdc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8de8cdcf3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e8de8cdcf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8de8cdc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8de8cdc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8d8dd27c0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e8d8dd27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535a543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535a543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535a5432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1535a543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8d8dd27c0_1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e8d8dd27c0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8d8dd27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8d8dd2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8d8dd27c0_1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e8d8dd27c0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8d8dd27c0_1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e8d8dd27c0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8de8cdcf3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e8de8cdc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5921" l="3955" r="57710" t="33705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b="6752" l="40405" r="30010" t="3370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title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2"/>
          <p:cNvSpPr txBox="1"/>
          <p:nvPr>
            <p:ph idx="3" type="title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12"/>
          <p:cNvSpPr txBox="1"/>
          <p:nvPr>
            <p:ph idx="4" type="title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idx="5" type="title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2"/>
          <p:cNvSpPr txBox="1"/>
          <p:nvPr>
            <p:ph idx="6" type="title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2"/>
          <p:cNvSpPr txBox="1"/>
          <p:nvPr>
            <p:ph idx="7" type="title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8" type="subTitle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9" type="subTitle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3" type="subTitle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4" type="subTitle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5" type="subTitle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2" type="title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3" type="subTitle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4" type="title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5" type="subTitle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3" name="Google Shape;83;p13"/>
          <p:cNvSpPr/>
          <p:nvPr>
            <p:ph idx="6" type="pic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713225" y="3109100"/>
            <a:ext cx="3290700" cy="6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13225" y="3640000"/>
            <a:ext cx="3290700" cy="9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6"/>
          <p:cNvSpPr txBox="1"/>
          <p:nvPr>
            <p:ph idx="2" type="subTitle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16"/>
          <p:cNvSpPr txBox="1"/>
          <p:nvPr>
            <p:ph idx="4" type="subTitle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subTitle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>
            <p:ph idx="7" type="pic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6"/>
          <p:cNvSpPr/>
          <p:nvPr>
            <p:ph idx="8" type="pic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6"/>
          <p:cNvSpPr/>
          <p:nvPr>
            <p:ph idx="9" type="pic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flipH="1"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 flipH="1" rot="10800000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2" type="subTitle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3" type="subTitle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4" type="subTitle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6" type="subTitle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8" type="subTitle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2" type="subTitle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3" type="subTitle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4" type="subTitle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5" type="subTitle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6" type="subTitle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7" type="subTitle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8" type="subTitle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9" type="subTitle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13" type="subTitle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4" type="subTitle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5" type="subTitle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2">
            <a:alphaModFix amt="28000"/>
          </a:blip>
          <a:srcRect b="0" l="-2576" r="32948" t="0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19"/>
          <p:cNvSpPr/>
          <p:nvPr>
            <p:ph idx="2" type="pic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365750" spcFirstLastPara="1" rIns="36575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cs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b="0" i="0" lang="cs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b="1" i="0" lang="cs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cs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b="1" i="0" lang="cs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cs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b="1" i="0" lang="cs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cs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2">
            <a:alphaModFix amt="28000"/>
          </a:blip>
          <a:srcRect b="-10" l="43587" r="26255" t="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 amt="28000"/>
          </a:blip>
          <a:srcRect b="0" l="3954" r="60452" t="0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b="5922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6752" l="43544" r="14162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2">
            <a:alphaModFix amt="28000"/>
          </a:blip>
          <a:srcRect b="5923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2">
            <a:alphaModFix amt="28000"/>
          </a:blip>
          <a:srcRect b="6752" l="43544" r="14163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rot="10800000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03400" y="1442900"/>
            <a:ext cx="35748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4765800" y="1442900"/>
            <a:ext cx="35748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2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3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4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5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 amt="28000"/>
          </a:blip>
          <a:srcRect b="5923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2">
            <a:alphaModFix amt="28000"/>
          </a:blip>
          <a:srcRect b="6752" l="43544" r="14163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27"/>
          <p:cNvSpPr txBox="1"/>
          <p:nvPr>
            <p:ph hasCustomPrompt="1"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7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5" type="pic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/>
          <p:nvPr>
            <p:ph idx="6" type="pic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>
            <p:ph idx="2" type="pic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 amt="28000"/>
          </a:blip>
          <a:srcRect b="5921" l="5619" r="56047" t="33705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 amt="28000"/>
          </a:blip>
          <a:srcRect b="6752" l="42908" r="27507" t="3370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>
            <p:ph hasCustomPrompt="1"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spd="slow" p14:dur="26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elp.mikrotik.com/docs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bit.ly/ssps_mikroti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999"/>
            <a:ext cx="9144003" cy="60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2036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Konfigurace routeru</a:t>
            </a:r>
            <a:endParaRPr/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425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Jan Marval - Letní škola počítačových sítí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406550" y="1249100"/>
            <a:ext cx="83442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Aby si zařízení co se připojí nemuseli manuálně nastavovat IP</a:t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Použijeme setup command, který si vezme několik atributů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40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/ip dhcp-server </a:t>
            </a:r>
            <a:r>
              <a:rPr lang="cs" sz="140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endParaRPr sz="14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1. Interface - bridge1 (ten co jsme vytvářeli)</a:t>
            </a:r>
            <a:endParaRPr sz="1600"/>
          </a:p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2. Network/Address space - 192.168.88.0/24 (=v jaké síti server operuje)</a:t>
            </a:r>
            <a:endParaRPr sz="1600"/>
          </a:p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3. Gateway - 192.168.88.1 (adresa routeru)</a:t>
            </a:r>
            <a:endParaRPr sz="1600"/>
          </a:p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4. Address pool - 192.168.88.2-192.168.88.254 (které adresy může router rozdat)</a:t>
            </a:r>
            <a:endParaRPr sz="1600"/>
          </a:p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5. DNS server - 192.168.88.1 (adresa routeru)</a:t>
            </a:r>
            <a:endParaRPr sz="1600"/>
          </a:p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6. Lease time - 1800 (=jak dlouho než server uvolní adresu klienta) 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Teď se můžete odpojit a znovu připojit, tentokrát ne s MAC, ale s IP 192.168.88.1</a:t>
            </a:r>
            <a:endParaRPr sz="1600"/>
          </a:p>
        </p:txBody>
      </p:sp>
      <p:sp>
        <p:nvSpPr>
          <p:cNvPr id="258" name="Google Shape;258;p40"/>
          <p:cNvSpPr txBox="1"/>
          <p:nvPr/>
        </p:nvSpPr>
        <p:spPr>
          <a:xfrm>
            <a:off x="2136150" y="543550"/>
            <a:ext cx="48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DHCP server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406550" y="1249100"/>
            <a:ext cx="83442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Náš router se musí připojit ke školnímu routeru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1. Zapneme port ether1 a spustíme na něm DHCP client</a:t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2. Nastavíme NAT maškarádu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/interface ethernet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ether1 disabled=no</a:t>
            </a:r>
            <a:endParaRPr sz="1450">
              <a:solidFill>
                <a:srgbClr val="00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/ip dhcp-client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interface=ether1 disabled=no</a:t>
            </a:r>
            <a:endParaRPr sz="1450">
              <a:solidFill>
                <a:srgbClr val="00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/ip firewall nat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chain=srcnat out-interface=ether1 action=masquerade</a:t>
            </a:r>
            <a:endParaRPr sz="1450">
              <a:solidFill>
                <a:srgbClr val="00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14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00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66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2136150" y="543550"/>
            <a:ext cx="48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Připojení k internetu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406550" y="1249100"/>
            <a:ext cx="83442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Požijeme nejznámější nástroj pro diagnostiku - </a:t>
            </a:r>
            <a:r>
              <a:rPr b="1" lang="cs" sz="1600"/>
              <a:t>ping</a:t>
            </a:r>
            <a:endParaRPr b="1"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Většina OS mají ping předinstalovaný (včetně RouterOS)</a:t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Ping </a:t>
            </a:r>
            <a:r>
              <a:rPr lang="cs" sz="1600"/>
              <a:t>jednoduše</a:t>
            </a:r>
            <a:r>
              <a:rPr lang="cs" sz="1600"/>
              <a:t> otestuje jestli nám funguje připojení k adrese, kterou specifikujeme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0" name="Google Shape;270;p42"/>
          <p:cNvSpPr txBox="1"/>
          <p:nvPr/>
        </p:nvSpPr>
        <p:spPr>
          <a:xfrm>
            <a:off x="2136150" y="543550"/>
            <a:ext cx="48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Test připojení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13" y="2459438"/>
            <a:ext cx="73056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Troubleshooting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1750"/>
            <a:ext cx="8839197" cy="229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406550" y="1249100"/>
            <a:ext cx="83442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Aby jsme si router zabezpečili, tak: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○"/>
            </a:pPr>
            <a:r>
              <a:rPr lang="cs" sz="1600"/>
              <a:t>přidáme nového uživatele s heslem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○"/>
            </a:pPr>
            <a:r>
              <a:rPr lang="cs" sz="1600"/>
              <a:t>odebereme uživatele admin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/user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s" sz="1450">
                <a:latin typeface="Courier New"/>
                <a:ea typeface="Courier New"/>
                <a:cs typeface="Courier New"/>
                <a:sym typeface="Courier New"/>
              </a:rPr>
              <a:t>jméno</a:t>
            </a:r>
            <a:r>
              <a:rPr lang="cs" sz="14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s" sz="1450">
                <a:latin typeface="Courier New"/>
                <a:ea typeface="Courier New"/>
                <a:cs typeface="Courier New"/>
                <a:sym typeface="Courier New"/>
              </a:rPr>
              <a:t>heslo</a:t>
            </a:r>
            <a:r>
              <a:rPr lang="cs" sz="14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=full</a:t>
            </a:r>
            <a:endParaRPr sz="14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/user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4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66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1484650" y="543550"/>
            <a:ext cx="588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Nastavení uživatele a hesla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406550" y="1249100"/>
            <a:ext cx="83442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Defaultně běží MAC server na všech rozhraních</a:t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Aby jsme omezili přístup z WAN portu, nastavíme ho pouze na </a:t>
            </a:r>
            <a:r>
              <a:rPr lang="cs" sz="1600"/>
              <a:t>rozhraní </a:t>
            </a:r>
            <a:r>
              <a:rPr lang="cs" sz="1600"/>
              <a:t>LAN</a:t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Protože rozhraní LAN neexistuje, musíme si ho vytvořit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/interface list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LAN</a:t>
            </a:r>
            <a:endParaRPr sz="145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/interface list member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list=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LAN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interface=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bridge1</a:t>
            </a:r>
            <a:endParaRPr sz="145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/tool mac-server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allowed-interface-list=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LAN</a:t>
            </a:r>
            <a:endParaRPr sz="145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/tool mac-server mac-winbox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allowed-interface-list=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LAN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1484650" y="543550"/>
            <a:ext cx="588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Omezení připojení přes MAC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406550" y="1249100"/>
            <a:ext cx="83442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500" u="sng">
                <a:solidFill>
                  <a:schemeClr val="accent2"/>
                </a:solidFill>
              </a:rPr>
              <a:t>Neighbor discovery</a:t>
            </a:r>
            <a:endParaRPr sz="2500" u="sng">
              <a:solidFill>
                <a:schemeClr val="accent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</a:pPr>
            <a:r>
              <a:rPr lang="cs" sz="1400"/>
              <a:t>Nastavíme ať služba běží pouze na LAN, aby se zabránilo nechtěnému přístupu</a:t>
            </a:r>
            <a:endParaRPr sz="1400"/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40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/ip neighbor discovery-settings </a:t>
            </a:r>
            <a:r>
              <a:rPr lang="cs" sz="140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cs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discover-interface-list</a:t>
            </a:r>
            <a:r>
              <a:rPr lang="cs" sz="14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=LAN</a:t>
            </a:r>
            <a:endParaRPr sz="14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500" u="sng">
                <a:solidFill>
                  <a:schemeClr val="accent2"/>
                </a:solidFill>
              </a:rPr>
              <a:t>Admin služby</a:t>
            </a:r>
            <a:endParaRPr sz="2500" u="sng">
              <a:solidFill>
                <a:schemeClr val="accent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</a:pPr>
            <a:r>
              <a:rPr lang="cs" sz="1400"/>
              <a:t>Bezpečnost našeho routeru můžeme zvýšit tím, že vypneme nezašifrované možnosti přístupu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</a:pPr>
            <a:r>
              <a:rPr lang="cs" sz="1400"/>
              <a:t>(telnet, ftp, www, api)</a:t>
            </a:r>
            <a:endParaRPr sz="1400"/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/ip service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disable 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telnet,ftp,www,api</a:t>
            </a:r>
            <a:endParaRPr sz="14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5" name="Google Shape;295;p46"/>
          <p:cNvSpPr txBox="1"/>
          <p:nvPr/>
        </p:nvSpPr>
        <p:spPr>
          <a:xfrm>
            <a:off x="788375" y="543550"/>
            <a:ext cx="741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Další nastavení pro zvýšení bezpečnosti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485150" y="1249100"/>
            <a:ext cx="85575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1. Vytvoříme profil zabezpečení</a:t>
            </a:r>
            <a:endParaRPr sz="1600"/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3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/interface wireless security-profiles </a:t>
            </a:r>
            <a:r>
              <a:rPr lang="cs" sz="13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s" sz="1350">
                <a:latin typeface="Courier New"/>
                <a:ea typeface="Courier New"/>
                <a:cs typeface="Courier New"/>
                <a:sym typeface="Courier New"/>
              </a:rPr>
              <a:t>jmenoProfilu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authentication-types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=wpa2-psk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=dynamic-keys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wpa2-pre-shared-key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s" sz="1350">
                <a:latin typeface="Courier New"/>
                <a:ea typeface="Courier New"/>
                <a:cs typeface="Courier New"/>
                <a:sym typeface="Courier New"/>
              </a:rPr>
              <a:t>heslo123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2. Zapneme rozhraní wlan1 </a:t>
            </a:r>
            <a:endParaRPr sz="1600"/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3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/interface wireless </a:t>
            </a:r>
            <a:r>
              <a:rPr lang="cs" sz="13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enable 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wlan1</a:t>
            </a:r>
            <a:endParaRPr sz="13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s" sz="13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/interface wireless </a:t>
            </a:r>
            <a:r>
              <a:rPr lang="cs" sz="13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wlan1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band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=2ghz-b/g/n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channel-width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=20/40mhz-Ce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=indoors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=ap-bridge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ssid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s" sz="1350">
                <a:latin typeface="Courier New"/>
                <a:ea typeface="Courier New"/>
                <a:cs typeface="Courier New"/>
                <a:sym typeface="Courier New"/>
              </a:rPr>
              <a:t>jmenoWifi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wireless-protocol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=802.11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security-profile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s" sz="1350">
                <a:latin typeface="Courier New"/>
                <a:ea typeface="Courier New"/>
                <a:cs typeface="Courier New"/>
                <a:sym typeface="Courier New"/>
              </a:rPr>
              <a:t>jmenoProfilu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frequency-mode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=regulatory-domain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ntenna-gain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=3</a:t>
            </a:r>
            <a:endParaRPr sz="13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cs" sz="13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/interface bridge port </a:t>
            </a:r>
            <a:r>
              <a:rPr lang="cs" sz="13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=wlan1</a:t>
            </a:r>
            <a:r>
              <a:rPr lang="cs" sz="13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3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bridge</a:t>
            </a:r>
            <a:r>
              <a:rPr lang="cs" sz="13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=bridge1</a:t>
            </a:r>
            <a:endParaRPr sz="13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1" name="Google Shape;301;p47"/>
          <p:cNvSpPr txBox="1"/>
          <p:nvPr/>
        </p:nvSpPr>
        <p:spPr>
          <a:xfrm>
            <a:off x="2136150" y="543550"/>
            <a:ext cx="48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Nastavení Wi-Fi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idx="1" type="subTitle"/>
          </p:nvPr>
        </p:nvSpPr>
        <p:spPr>
          <a:xfrm>
            <a:off x="532525" y="3731400"/>
            <a:ext cx="5088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/>
              <a:t>RouterOS dokumentace - </a:t>
            </a:r>
            <a:r>
              <a:rPr lang="cs" u="sng">
                <a:solidFill>
                  <a:schemeClr val="hlink"/>
                </a:solidFill>
                <a:hlinkClick r:id="rId3"/>
              </a:rPr>
              <a:t>https://help.mikrotik.com/docs</a:t>
            </a:r>
            <a:endParaRPr/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88" y="2106875"/>
            <a:ext cx="7652235" cy="9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356454" y="783554"/>
            <a:ext cx="4383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cs"/>
              <a:t>Setup</a:t>
            </a:r>
            <a:endParaRPr/>
          </a:p>
        </p:txBody>
      </p:sp>
      <p:sp>
        <p:nvSpPr>
          <p:cNvPr id="205" name="Google Shape;205;p32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cs"/>
              <a:t>01</a:t>
            </a:r>
            <a:endParaRPr/>
          </a:p>
        </p:txBody>
      </p:sp>
      <p:pic>
        <p:nvPicPr>
          <p:cNvPr id="206" name="Google Shape;206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6248" l="0" r="0" t="38043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0000" y="462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Schéma zapojení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18724" l="0" r="0" t="8558"/>
          <a:stretch/>
        </p:blipFill>
        <p:spPr>
          <a:xfrm>
            <a:off x="614125" y="1170125"/>
            <a:ext cx="7915751" cy="3663425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4315" l="0" r="0" t="0"/>
          <a:stretch/>
        </p:blipFill>
        <p:spPr>
          <a:xfrm>
            <a:off x="4719000" y="1352125"/>
            <a:ext cx="4222775" cy="3313675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485150" y="1249100"/>
            <a:ext cx="41553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</a:pPr>
            <a:r>
              <a:rPr lang="cs" sz="1400"/>
              <a:t>Stáhněte si WinBox</a:t>
            </a:r>
            <a:endParaRPr sz="14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Encode Sans"/>
              <a:buChar char="●"/>
            </a:pPr>
            <a:r>
              <a:rPr lang="cs" sz="1900">
                <a:uFill>
                  <a:noFill/>
                </a:uFill>
                <a:hlinkClick r:id="rId4"/>
              </a:rPr>
              <a:t>https://bit.ly/ssps_mikrotik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500" u="sng">
                <a:solidFill>
                  <a:schemeClr val="accent2"/>
                </a:solidFill>
              </a:rPr>
              <a:t>Připojení</a:t>
            </a:r>
            <a:endParaRPr sz="2500" u="sng">
              <a:solidFill>
                <a:schemeClr val="accent2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</a:pPr>
            <a:r>
              <a:rPr lang="cs" sz="1600">
                <a:solidFill>
                  <a:schemeClr val="accent3"/>
                </a:solidFill>
              </a:rPr>
              <a:t>1. Reset routeru	</a:t>
            </a:r>
            <a:endParaRPr sz="1600">
              <a:solidFill>
                <a:schemeClr val="accent3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</a:pPr>
            <a:r>
              <a:rPr lang="cs" sz="1600">
                <a:solidFill>
                  <a:schemeClr val="accent3"/>
                </a:solidFill>
              </a:rPr>
              <a:t>2. Připojení se přes WinBox - 192.168.88.1</a:t>
            </a:r>
            <a:endParaRPr sz="1600">
              <a:solidFill>
                <a:schemeClr val="accent3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</a:pPr>
            <a:r>
              <a:rPr lang="cs" sz="1600">
                <a:solidFill>
                  <a:schemeClr val="accent3"/>
                </a:solidFill>
              </a:rPr>
              <a:t>3. Jméno “admin” a heslo není</a:t>
            </a:r>
            <a:endParaRPr sz="1600">
              <a:solidFill>
                <a:schemeClr val="accent3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</a:pPr>
            <a:r>
              <a:rPr lang="cs" sz="1600">
                <a:solidFill>
                  <a:schemeClr val="accent3"/>
                </a:solidFill>
              </a:rPr>
              <a:t>4. Otevřít terminál</a:t>
            </a:r>
            <a:endParaRPr sz="16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2136150" y="543550"/>
            <a:ext cx="48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Připojení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485150" y="1249100"/>
            <a:ext cx="81981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50"/>
              <a:buFont typeface="Courier New"/>
              <a:buChar char="●"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/system package update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check-for-updates</a:t>
            </a:r>
            <a:endParaRPr sz="1450">
              <a:solidFill>
                <a:srgbClr val="FF14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50"/>
              <a:buFont typeface="Courier New"/>
              <a:buChar char="●"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/system package update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download</a:t>
            </a:r>
            <a:endParaRPr sz="1450">
              <a:solidFill>
                <a:srgbClr val="FF14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450"/>
              <a:buFont typeface="Courier New"/>
              <a:buChar char="●"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/system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reboot</a:t>
            </a:r>
            <a:endParaRPr sz="1600">
              <a:solidFill>
                <a:srgbClr val="FF1493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2136150" y="543550"/>
            <a:ext cx="48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Update na RouterOS v7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73925" y="678325"/>
            <a:ext cx="80073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s" sz="15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/system</a:t>
            </a:r>
            <a:r>
              <a:rPr b="0"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cs" sz="15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reset-configuration </a:t>
            </a:r>
            <a:r>
              <a:rPr b="0" lang="cs" sz="15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no-defaults</a:t>
            </a:r>
            <a:r>
              <a:rPr b="0" lang="cs" sz="15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=yes</a:t>
            </a:r>
            <a:r>
              <a:rPr b="0" lang="cs" sz="15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cs" sz="15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skip-backup</a:t>
            </a:r>
            <a:r>
              <a:rPr b="0" lang="cs" sz="15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=yes</a:t>
            </a:r>
            <a:endParaRPr sz="4700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50" y="1423300"/>
            <a:ext cx="6183512" cy="3348025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356454" y="783554"/>
            <a:ext cx="4383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cs"/>
              <a:t>Konfigurace</a:t>
            </a:r>
            <a:endParaRPr/>
          </a:p>
        </p:txBody>
      </p:sp>
      <p:sp>
        <p:nvSpPr>
          <p:cNvPr id="238" name="Google Shape;238;p37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cs"/>
              <a:t>02</a:t>
            </a:r>
            <a:endParaRPr/>
          </a:p>
        </p:txBody>
      </p:sp>
      <p:pic>
        <p:nvPicPr>
          <p:cNvPr id="239" name="Google Shape;239;p3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8517" l="0" r="0" t="45783"/>
          <a:stretch/>
        </p:blipFill>
        <p:spPr>
          <a:xfrm>
            <a:off x="5" y="2967300"/>
            <a:ext cx="9144002" cy="21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485150" y="1249100"/>
            <a:ext cx="81981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MAC adresa portu, který vede do PC</a:t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Nebo neighbor discovery</a:t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Jméno “admin” a heslo není</a:t>
            </a:r>
            <a:endParaRPr sz="2000"/>
          </a:p>
        </p:txBody>
      </p:sp>
      <p:sp>
        <p:nvSpPr>
          <p:cNvPr id="245" name="Google Shape;245;p38"/>
          <p:cNvSpPr txBox="1"/>
          <p:nvPr/>
        </p:nvSpPr>
        <p:spPr>
          <a:xfrm>
            <a:off x="2136150" y="543550"/>
            <a:ext cx="48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Připojení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b="0" l="-339" r="13261" t="48119"/>
          <a:stretch/>
        </p:blipFill>
        <p:spPr>
          <a:xfrm>
            <a:off x="573750" y="2246300"/>
            <a:ext cx="6763100" cy="2520001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406550" y="1249100"/>
            <a:ext cx="83442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Připojení přes MAC je goofy, tak se připojíme přes IP</a:t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1. Uděláme bridge, ke kterému můžeme přiřadit porty - interface ten, který vede do PC</a:t>
            </a:r>
            <a:endParaRPr sz="16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Encode Sans"/>
              <a:buChar char="●"/>
            </a:pPr>
            <a:r>
              <a:rPr lang="cs" sz="1600"/>
              <a:t>2. Přiřadíme mu IP adresu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/interface bridge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=bridge1</a:t>
            </a:r>
            <a:endParaRPr sz="14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/interface bridge port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=ether2</a:t>
            </a:r>
            <a:r>
              <a:rPr lang="cs" sz="14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bridge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=bridge1</a:t>
            </a:r>
            <a:endParaRPr sz="14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0066CC"/>
                </a:solidFill>
                <a:latin typeface="Courier New"/>
                <a:ea typeface="Courier New"/>
                <a:cs typeface="Courier New"/>
                <a:sym typeface="Courier New"/>
              </a:rPr>
              <a:t>/ip address </a:t>
            </a:r>
            <a:r>
              <a:rPr lang="cs" sz="1450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=192.168.88.1/24</a:t>
            </a:r>
            <a:r>
              <a:rPr lang="cs" sz="14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45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c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=bridge1</a:t>
            </a:r>
            <a:endParaRPr sz="14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2" name="Google Shape;252;p39"/>
          <p:cNvSpPr txBox="1"/>
          <p:nvPr/>
        </p:nvSpPr>
        <p:spPr>
          <a:xfrm>
            <a:off x="2136150" y="543550"/>
            <a:ext cx="487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IP adresa</a:t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