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F8AF8AF3.xml" ContentType="application/vnd.ms-powerpoint.comments+xml"/>
  <Override PartName="/ppt/comments/modernComment_101_C9F0759B.xml" ContentType="application/vnd.ms-powerpoint.comments+xml"/>
  <Override PartName="/ppt/comments/modernComment_102_E09EE24.xml" ContentType="application/vnd.ms-powerpoint.comments+xml"/>
  <Override PartName="/ppt/comments/modernComment_103_75A3910.xml" ContentType="application/vnd.ms-powerpoint.comments+xml"/>
  <Override PartName="/ppt/comments/modernComment_104_B76CB1DC.xml" ContentType="application/vnd.ms-powerpoint.comments+xml"/>
  <Override PartName="/ppt/comments/modernComment_106_EAE4BB0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836CD7-3058-FA30-2CA5-F38F97AF3D71}" name="Koudela Michal" initials="MK" userId="S::Koudela.Mi.2022@skola.ssps.cz::39516933-b859-41c8-982e-94488d9cd81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5E1"/>
    <a:srgbClr val="3A98AF"/>
    <a:srgbClr val="00BCEB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comments/modernComment_100_F8AF8AF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91B876B-4B00-45C4-96DE-9970150A3089}" authorId="{93836CD7-3058-FA30-2CA5-F38F97AF3D71}" created="2024-04-14T21:12:35.666">
    <pc:sldMkLst xmlns:pc="http://schemas.microsoft.com/office/powerpoint/2013/main/command">
      <pc:docMk/>
      <pc:sldMk cId="4172253939" sldId="256"/>
    </pc:sldMkLst>
    <p188:txBody>
      <a:bodyPr/>
      <a:lstStyle/>
      <a:p>
        <a:r>
          <a:rPr lang="cs-CZ"/>
          <a:t>Ahoj a gratuluju. Pokud tohle čtete tak jste našli jednu z mála funkcí, které powerpoint umožňuje a já je jakživ nevyužil. Během snímků je několik mých komentářů k tématu. Zacházejte s nimi jak chcete.</a:t>
        </a:r>
      </a:p>
    </p188:txBody>
  </p188:cm>
</p188:cmLst>
</file>

<file path=ppt/comments/modernComment_101_C9F0759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F5CEC7C-7E02-4B4F-B95E-2BB05B1B43B0}" authorId="{93836CD7-3058-FA30-2CA5-F38F97AF3D71}" created="2024-04-14T21:14:43.616">
    <pc:sldMkLst xmlns:pc="http://schemas.microsoft.com/office/powerpoint/2013/main/command">
      <pc:docMk/>
      <pc:sldMk cId="3387979163" sldId="257"/>
    </pc:sldMkLst>
    <p188:txBody>
      <a:bodyPr/>
      <a:lstStyle/>
      <a:p>
        <a:r>
          <a:rPr lang="cs-CZ"/>
          <a:t>Mbps je Mega Bits per second. Nikoliv Bytes. Takže finální bandwidth vydělte 8 pro rychlost v bytech.</a:t>
        </a:r>
      </a:p>
    </p188:txBody>
  </p188:cm>
  <p188:cm id="{371E6EC1-6D16-40B7-ABBE-3EFCC891B6B4}" authorId="{93836CD7-3058-FA30-2CA5-F38F97AF3D71}" created="2024-04-15T20:49:51.90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87979163" sldId="257"/>
      <ac:spMk id="3" creationId="{F005BED4-C0C5-8540-26F4-366D74514AA4}"/>
    </ac:deMkLst>
    <p188:txBody>
      <a:bodyPr/>
      <a:lstStyle/>
      <a:p>
        <a:r>
          <a:rPr lang="cs-CZ"/>
          <a:t>ATM je služba, která přes více kabelů posílá jeden rozložený byte. A tím zrychluje čas doručení, tedy QoS. Místo toho etherchannel posílá každý byte separátně na každé lince.</a:t>
        </a:r>
      </a:p>
    </p188:txBody>
  </p188:cm>
</p188:cmLst>
</file>

<file path=ppt/comments/modernComment_102_E09EE2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15BB0F8-4B31-43EE-8A44-2F3B983FE291}" authorId="{93836CD7-3058-FA30-2CA5-F38F97AF3D71}" created="2024-04-14T15:16:57.214">
    <pc:sldMkLst xmlns:pc="http://schemas.microsoft.com/office/powerpoint/2013/main/command">
      <pc:docMk/>
      <pc:sldMk cId="235531812" sldId="258"/>
    </pc:sldMkLst>
    <p188:txBody>
      <a:bodyPr/>
      <a:lstStyle/>
      <a:p>
        <a:r>
          <a:rPr lang="cs-CZ"/>
          <a:t>Aby šlo z portů udělat Etcherchannel, musí být nastaveny totožně (Duplex, mode access/trunk)</a:t>
        </a:r>
      </a:p>
    </p188:txBody>
  </p188:cm>
  <p188:cm id="{DFB1D806-DC01-4EAD-9861-04CA8E43BACB}" authorId="{93836CD7-3058-FA30-2CA5-F38F97AF3D71}" created="2024-04-14T16:41:57.80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5531812" sldId="258"/>
      <ac:spMk id="3" creationId="{E141D0CA-12EB-B530-8E72-AEEB4C6AD3B1}"/>
    </ac:deMkLst>
    <p188:txBody>
      <a:bodyPr/>
      <a:lstStyle/>
      <a:p>
        <a:r>
          <a:rPr lang="cs-CZ"/>
          <a:t>Krom statického nastavení 'mode on'. Můžeme nastavit i PAgP a LACP pomocí jiných módů</a:t>
        </a:r>
      </a:p>
    </p188:txBody>
  </p188:cm>
  <p188:cm id="{E9AD2B8D-26BC-4087-B9D1-107F3C65AA0B}" authorId="{93836CD7-3058-FA30-2CA5-F38F97AF3D71}" created="2024-04-14T16:55:53.84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5531812" sldId="258"/>
      <ac:spMk id="3" creationId="{E141D0CA-12EB-B530-8E72-AEEB4C6AD3B1}"/>
      <ac:txMk cp="208">
        <ac:context len="337" hash="1137433730"/>
      </ac:txMk>
    </ac:txMkLst>
    <p188:pos x="10548938" y="3160713"/>
    <p188:txBody>
      <a:bodyPr/>
      <a:lstStyle/>
      <a:p>
        <a:r>
          <a:rPr lang="cs-CZ"/>
          <a:t>Číslem 1 vybíráme číslo pro označení etherchannelu. Pro přidání dalšího bychom použili číslo 2.</a:t>
        </a:r>
      </a:p>
    </p188:txBody>
  </p188:cm>
  <p188:cm id="{12D79191-5237-4878-A756-F1D3DD6C6318}" authorId="{93836CD7-3058-FA30-2CA5-F38F97AF3D71}" created="2024-04-14T16:56:07.094">
    <pc:sldMkLst xmlns:pc="http://schemas.microsoft.com/office/powerpoint/2013/main/command">
      <pc:docMk/>
      <pc:sldMk cId="235531812" sldId="258"/>
    </pc:sldMkLst>
    <p188:txBody>
      <a:bodyPr/>
      <a:lstStyle/>
      <a:p>
        <a:r>
          <a:rPr lang="cs-CZ"/>
          <a:t>„on“ znamená že je etherchannel staticky zapnutý. Můžeme nahradit variantami pro PAgP a LACP (Dynamické varianty Etherchannelu).</a:t>
        </a:r>
      </a:p>
    </p188:txBody>
  </p188:cm>
</p188:cmLst>
</file>

<file path=ppt/comments/modernComment_103_75A391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EF8AE82-331B-4A55-8073-814B06844F18}" authorId="{93836CD7-3058-FA30-2CA5-F38F97AF3D71}" created="2024-04-14T21:07:01.775">
    <pc:sldMkLst xmlns:pc="http://schemas.microsoft.com/office/powerpoint/2013/main/command">
      <pc:docMk/>
      <pc:sldMk cId="123353360" sldId="259"/>
    </pc:sldMkLst>
    <p188:txBody>
      <a:bodyPr/>
      <a:lstStyle/>
      <a:p>
        <a:r>
          <a:rPr lang="cs-CZ"/>
          <a:t>Témat okolo VLAN je hrozně moc. Budeme rádi když pochopí tohle. Nemluvě o mé sebevraždě v podobě STP.</a:t>
        </a:r>
      </a:p>
    </p188:txBody>
  </p188:cm>
  <p188:cm id="{84736A82-2F73-402D-BB9F-F7AE765F0AC4}" authorId="{93836CD7-3058-FA30-2CA5-F38F97AF3D71}" created="2024-04-14T21:10:31.547">
    <pc:sldMkLst xmlns:pc="http://schemas.microsoft.com/office/powerpoint/2013/main/command">
      <pc:docMk/>
      <pc:sldMk cId="123353360" sldId="259"/>
    </pc:sldMkLst>
    <p188:txBody>
      <a:bodyPr/>
      <a:lstStyle/>
      <a:p>
        <a:r>
          <a:rPr lang="cs-CZ"/>
          <a:t>VoIP je Voice over Internet Protocol.
Využijeme ho u IP telefonů kde se jeden kabel telefonu zapojí do PC a druhý do Switche. Na switchi pak musíme nastavit 2 VLANy které na linku půjdou. Akorát že to nejde že jo… takže Cisco vymyslelo že se hodí jedena main Data VLAN přes "switchport access" pro PC připojení. A druhá přes command "switchport voice" ta funguje pro voice na telefonu.
Detaily ale neznám. VoIP jsem moc nestudoval.</a:t>
        </a:r>
      </a:p>
    </p188:txBody>
  </p188:cm>
  <p188:cm id="{A522FA69-3137-41D8-A93C-51F918CF37C0}" authorId="{93836CD7-3058-FA30-2CA5-F38F97AF3D71}" created="2024-04-14T21:11:30.558">
    <pc:sldMkLst xmlns:pc="http://schemas.microsoft.com/office/powerpoint/2013/main/command">
      <pc:docMk/>
      <pc:sldMk cId="123353360" sldId="259"/>
    </pc:sldMkLst>
    <p188:txBody>
      <a:bodyPr/>
      <a:lstStyle/>
      <a:p>
        <a:r>
          <a:rPr lang="cs-CZ"/>
          <a:t>QoS je Quality of Service. Z principu nám VLANy zmenšují provoz a zlepšují kvalitu. Nemluvě o dalších funkcích, které se dají nastavit.</a:t>
        </a:r>
      </a:p>
    </p188:txBody>
  </p188:cm>
</p188:cmLst>
</file>

<file path=ppt/comments/modernComment_104_B76CB1D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553DA0B-8236-432B-A3CF-D4E1EC2CE1E4}" authorId="{93836CD7-3058-FA30-2CA5-F38F97AF3D71}" created="2024-04-14T21:16:18.655">
    <pc:sldMkLst xmlns:pc="http://schemas.microsoft.com/office/powerpoint/2013/main/command">
      <pc:docMk/>
      <pc:sldMk cId="3077353948" sldId="260"/>
    </pc:sldMkLst>
    <p188:txBody>
      <a:bodyPr/>
      <a:lstStyle/>
      <a:p>
        <a:r>
          <a:rPr lang="cs-CZ"/>
          <a:t>Takový přehled obecný. Snažil jsem se to zkrátit ale je toho dost. Ještě že nemusím učit Router on Stick a routování mezi vícero VLANy. Samotnému mi trvalo měsíce než jsem to pochopil. I teď mám výpadek.</a:t>
        </a:r>
      </a:p>
    </p188:txBody>
  </p188:cm>
</p188:cmLst>
</file>

<file path=ppt/comments/modernComment_106_EAE4BB0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2AFBB2-4EAE-4F65-80BE-FF136D34900F}" authorId="{93836CD7-3058-FA30-2CA5-F38F97AF3D71}" created="2024-04-15T21:36:40.105">
    <pc:sldMkLst xmlns:pc="http://schemas.microsoft.com/office/powerpoint/2013/main/command">
      <pc:docMk/>
      <pc:sldMk cId="3940858636" sldId="262"/>
    </pc:sldMkLst>
    <p188:txBody>
      <a:bodyPr/>
      <a:lstStyle/>
      <a:p>
        <a:r>
          <a:rPr lang="cs-CZ"/>
          <a:t>Tučně jsou opětovně věci měnící svou povahu v závislosti na designu.</a:t>
        </a:r>
      </a:p>
    </p188:txBody>
  </p188:cm>
  <p188:cm id="{B498BE47-C41E-4EB8-8837-4CFF7279E043}" authorId="{93836CD7-3058-FA30-2CA5-F38F97AF3D71}" created="2024-04-15T21:45:30.531">
    <pc:sldMkLst xmlns:pc="http://schemas.microsoft.com/office/powerpoint/2013/main/command">
      <pc:docMk/>
      <pc:sldMk cId="3940858636" sldId="262"/>
    </pc:sldMkLst>
    <p188:txBody>
      <a:bodyPr/>
      <a:lstStyle/>
      <a:p>
        <a:r>
          <a:rPr lang="cs-CZ"/>
          <a:t>Račte si povšimnout že dot1Q je referencí na standard definující VLAN.</a:t>
        </a:r>
      </a:p>
    </p188:txBody>
  </p188:cm>
  <p188:cm id="{D3A11F44-8B22-4625-AABA-399FE99D0598}" authorId="{93836CD7-3058-FA30-2CA5-F38F97AF3D71}" created="2024-04-15T21:48:01.046">
    <pc:sldMkLst xmlns:pc="http://schemas.microsoft.com/office/powerpoint/2013/main/command">
      <pc:docMk/>
      <pc:sldMk cId="3940858636" sldId="262"/>
    </pc:sldMkLst>
    <p188:txBody>
      <a:bodyPr/>
      <a:lstStyle/>
      <a:p>
        <a:r>
          <a:rPr lang="cs-CZ"/>
          <a:t>Interface na switchi je ten, který vede do routeru. Samozřejmě musí být nastaven na mode trunk a musí na něm být povoleny všechny VLANy.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617BA1-96AE-D2DE-149F-62483C647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DDFBF14-CCE4-D63E-CC03-4FA7CFEA6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35C532-61C0-B6C5-1BF8-932843AD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8CD6-3CA9-45DA-A5EA-84C13C0B267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27CFC19-FDA1-3053-9B1D-D4A2207D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C915E4-2483-1876-CD69-0A70495F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96C1-E9FB-4E83-9038-D680EA5DD5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05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8021D4-566B-F6B6-C430-EC2F6900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2732C91-6A86-54F9-7133-905EBD368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A7A3A6-C713-4FAF-B7CF-B538E769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8CD6-3CA9-45DA-A5EA-84C13C0B267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CA5D95A-3396-7454-5ED5-0E57F85F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9B51D9-05D2-87BE-69EF-4E3CAF7A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96C1-E9FB-4E83-9038-D680EA5DD5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245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1C0BE29-4E84-2775-3F24-37E907910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29934D3-7927-9C51-46F5-3404638F9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4C366B-4323-18CE-F7B2-934DF9F4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8CD6-3CA9-45DA-A5EA-84C13C0B267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70B322-3636-51BF-17E7-5DD16E02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B44FE31-EF88-8AFE-50FB-114A2FC4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96C1-E9FB-4E83-9038-D680EA5DD5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64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E867B-D041-D0E0-734E-3D6C8789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F78B10-A255-8C6B-6441-1232F1F0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DBB99B-1738-531E-65A0-6131B6C1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8CD6-3CA9-45DA-A5EA-84C13C0B267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3548DC-CDA9-16FB-E779-34297D4A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0A4C2B-07AD-7C2A-E890-D560A603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96C1-E9FB-4E83-9038-D680EA5DD5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590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A2C6D7-54FA-91DA-F6AC-427E79FD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BEFD74B-76FA-B696-FBDC-8B6D9AD99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3B57111-5CE7-9450-08AC-C640E67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8CD6-3CA9-45DA-A5EA-84C13C0B267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DA5560-2852-A80F-B39A-A33960DE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083B06C-D4DE-DC5E-3746-5D9937FC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96C1-E9FB-4E83-9038-D680EA5DD5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55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6A5D20-4352-1D5D-10E3-7D39D45C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D20F60-537E-3B8F-268A-BC2FC49D2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730EDBF-B0A2-4516-C91A-4BC12D73A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13A5E05-679C-639F-337B-F1ADC522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8CD6-3CA9-45DA-A5EA-84C13C0B267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77C450D-7412-0EAC-4AC0-AB6661E4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63B3BBC-BC08-7D5F-79A9-D2581288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96C1-E9FB-4E83-9038-D680EA5DD5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958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47F951-05D7-D046-CF6E-62E2BE6D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1BA50B5-387E-C442-8BCB-6033CF05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BFA5EE7-C4A5-C1AF-590C-99E589E0A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0C74923-EB73-A6EA-CE20-4BF7C6837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996F32E-EF56-E4F3-B408-096B8E82F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42667B5-A681-F9EB-E555-8B4BBDE8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8CD6-3CA9-45DA-A5EA-84C13C0B267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1D1C3D5-DC78-AA28-575D-D3DC8966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9A540C4-6E04-A0FB-B1F3-65E19D11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96C1-E9FB-4E83-9038-D680EA5DD5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252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34DAD7-9967-B655-802B-B2E73FEB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B8BA487-168C-F7F9-E4E4-C028A45C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8CD6-3CA9-45DA-A5EA-84C13C0B267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AAAE396-5A4B-3F38-14EA-AD88B91D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C0B7965-7089-9405-0948-31858FF1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96C1-E9FB-4E83-9038-D680EA5DD5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602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5349517-981B-B29D-3E61-3336D3FD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8CD6-3CA9-45DA-A5EA-84C13C0B267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C9E58E0-F83F-C2B4-3527-F88CA99E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2E0C702-D9EF-3E97-0248-A715504C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96C1-E9FB-4E83-9038-D680EA5DD5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297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9399-439A-8BCF-711D-C318B2E0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EA115F-EFA6-E37B-40AD-309E341CE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D41062A-56B7-936F-25B4-F13FF0B15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96B61B8-0464-D8D5-4E06-4C4EA635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8CD6-3CA9-45DA-A5EA-84C13C0B267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D29DA68-911A-2651-CC07-EB09124D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B2433D4-FDA7-55BE-B03A-3BD4665F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96C1-E9FB-4E83-9038-D680EA5DD5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182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795F49-EA77-AD1C-C304-2F3566C0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C3A0AEC-DA99-4B66-89F6-4EF6096B9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2B52055-C2F7-B41F-4D96-CBE9BF47E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9AF1AAF-2A06-E2D3-7399-BBCAD91A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8CD6-3CA9-45DA-A5EA-84C13C0B267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2B170FD-E5DF-608D-F2B1-7CF797FE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949C635-4B2F-E22B-1502-1DE496F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96C1-E9FB-4E83-9038-D680EA5DD5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321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 t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6D206B0-04BD-FE07-DD4C-6F93584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CBB603-70C5-C457-42F3-67AD07D4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1A4B8BF-2B82-EA88-EA7A-F60E8CE1F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88CD6-3CA9-45DA-A5EA-84C13C0B2672}" type="datetimeFigureOut">
              <a:rPr lang="cs-CZ" smtClean="0"/>
              <a:t>15.04.2024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7CBA8E-174C-3B2A-2A0F-C18BF18C9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6BF3F6-BDF1-D297-9F83-989B68C33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F96C1-E9FB-4E83-9038-D680EA5DD5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968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0_F8AF8AF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1_C9F0759B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2_E09E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3_75A39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4_B76CB1DC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EAE4BB0C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55CB66-2C52-2CFE-08FE-ADCAD9530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399" y="493963"/>
            <a:ext cx="7315201" cy="4923692"/>
          </a:xfrm>
        </p:spPr>
        <p:txBody>
          <a:bodyPr>
            <a:normAutofit/>
          </a:bodyPr>
          <a:lstStyle/>
          <a:p>
            <a:r>
              <a:rPr lang="cs-CZ" sz="6700" b="1" dirty="0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Cisco Konfigurace</a:t>
            </a:r>
            <a:br>
              <a:rPr lang="cs-CZ" sz="5400" b="1" dirty="0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cs-CZ" sz="5400" b="1" dirty="0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cs-CZ" sz="4900" b="1" i="1" dirty="0" err="1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Etherchannel</a:t>
            </a:r>
            <a:r>
              <a:rPr lang="cs-CZ" sz="4900" b="1" i="1" dirty="0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VLAN, STP</a:t>
            </a:r>
          </a:p>
        </p:txBody>
      </p:sp>
      <p:pic>
        <p:nvPicPr>
          <p:cNvPr id="7" name="Obrázek 6" descr="Obsah obrázku Grafika, Písmo, snímek obrazovky, grafický design&#10;&#10;Popis byl vytvořen automaticky">
            <a:extLst>
              <a:ext uri="{FF2B5EF4-FFF2-40B4-BE49-F238E27FC236}">
                <a16:creationId xmlns:a16="http://schemas.microsoft.com/office/drawing/2014/main" id="{D2F946E8-D719-DCE0-3CAD-4CBF540A23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25" y="79763"/>
            <a:ext cx="1570892" cy="82840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68AE6B0F-56DB-C8B5-A21D-4650B5A458D1}"/>
              </a:ext>
            </a:extLst>
          </p:cNvPr>
          <p:cNvSpPr txBox="1"/>
          <p:nvPr/>
        </p:nvSpPr>
        <p:spPr>
          <a:xfrm>
            <a:off x="0" y="6508176"/>
            <a:ext cx="291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Autor: Michal Koudela</a:t>
            </a:r>
          </a:p>
        </p:txBody>
      </p:sp>
    </p:spTree>
    <p:extLst>
      <p:ext uri="{BB962C8B-B14F-4D97-AF65-F5344CB8AC3E}">
        <p14:creationId xmlns:p14="http://schemas.microsoft.com/office/powerpoint/2010/main" val="41722539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stretch>
            <a:fillRect t="17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3D9F87-5297-F77E-D1B3-B4C0F6EB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Etherchannel</a:t>
            </a:r>
            <a:endParaRPr lang="cs-CZ" b="1" dirty="0">
              <a:solidFill>
                <a:srgbClr val="04A5E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05BED4-C0C5-8540-26F4-366D74514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cs-CZ" dirty="0"/>
              <a:t>Zvyšuje „teoretickou“ </a:t>
            </a:r>
            <a:r>
              <a:rPr lang="cs-CZ" b="1" dirty="0"/>
              <a:t>přenosnou rychlost (</a:t>
            </a:r>
            <a:r>
              <a:rPr lang="cs-CZ" b="1" dirty="0" err="1"/>
              <a:t>Bandwidth</a:t>
            </a:r>
            <a:r>
              <a:rPr lang="cs-CZ" b="1" dirty="0"/>
              <a:t>)</a:t>
            </a:r>
            <a:r>
              <a:rPr lang="cs-CZ" dirty="0"/>
              <a:t> linky.</a:t>
            </a:r>
          </a:p>
          <a:p>
            <a:pPr>
              <a:buFontTx/>
              <a:buChar char="-"/>
            </a:pPr>
            <a:r>
              <a:rPr lang="cs-CZ" dirty="0"/>
              <a:t>Je tvořen </a:t>
            </a:r>
            <a:r>
              <a:rPr lang="cs-CZ" b="1" dirty="0"/>
              <a:t>dvěma a více </a:t>
            </a:r>
            <a:r>
              <a:rPr lang="cs-CZ" dirty="0"/>
              <a:t>kabely fungující jako </a:t>
            </a:r>
            <a:r>
              <a:rPr lang="cs-CZ" b="1" dirty="0"/>
              <a:t>logický link.</a:t>
            </a:r>
          </a:p>
          <a:p>
            <a:pPr>
              <a:buFontTx/>
              <a:buChar char="-"/>
            </a:pPr>
            <a:r>
              <a:rPr lang="cs-CZ" dirty="0"/>
              <a:t>Nevýhodou nám je že </a:t>
            </a:r>
            <a:r>
              <a:rPr lang="cs-CZ" dirty="0" err="1"/>
              <a:t>etherchannel</a:t>
            </a:r>
            <a:r>
              <a:rPr lang="cs-CZ" b="1" dirty="0"/>
              <a:t> nemá ATM.</a:t>
            </a:r>
          </a:p>
          <a:p>
            <a:pPr>
              <a:buFontTx/>
              <a:buChar char="-"/>
            </a:pPr>
            <a:endParaRPr lang="cs-CZ" b="1" dirty="0"/>
          </a:p>
          <a:p>
            <a:pPr marL="0" indent="0">
              <a:buNone/>
            </a:pPr>
            <a:r>
              <a:rPr lang="cs-CZ" dirty="0"/>
              <a:t>- Př. e0/0 a e0/1 mají každý propustnost 100 Mbps. Když z nich vytvoříme </a:t>
            </a:r>
            <a:r>
              <a:rPr lang="cs-CZ" dirty="0" err="1"/>
              <a:t>Etherchannel</a:t>
            </a:r>
            <a:r>
              <a:rPr lang="cs-CZ" dirty="0"/>
              <a:t> budou se chovat jako jedna linka a budou mít propustnost 200 Mbps.</a:t>
            </a:r>
          </a:p>
          <a:p>
            <a:pPr marL="0" indent="0">
              <a:buNone/>
            </a:pPr>
            <a:r>
              <a:rPr lang="cs-CZ" i="1" dirty="0"/>
              <a:t>100 Mbps + 100 Mbps = 200 Mbps</a:t>
            </a:r>
          </a:p>
        </p:txBody>
      </p:sp>
      <p:pic>
        <p:nvPicPr>
          <p:cNvPr id="4" name="Obrázek 3" descr="Obsah obrázku Grafika, Písmo, snímek obrazovky, grafický design&#10;&#10;Popis byl vytvořen automaticky">
            <a:extLst>
              <a:ext uri="{FF2B5EF4-FFF2-40B4-BE49-F238E27FC236}">
                <a16:creationId xmlns:a16="http://schemas.microsoft.com/office/drawing/2014/main" id="{576CE3AA-D222-A188-9820-AFF8439E79D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25" y="79763"/>
            <a:ext cx="1570892" cy="828400"/>
          </a:xfrm>
          <a:prstGeom prst="rect">
            <a:avLst/>
          </a:prstGeom>
        </p:spPr>
      </p:pic>
      <p:pic>
        <p:nvPicPr>
          <p:cNvPr id="7" name="Obrázek 6" descr="Obsah obrázku text, snímek obrazovky, diagram, řada/pruh">
            <a:extLst>
              <a:ext uri="{FF2B5EF4-FFF2-40B4-BE49-F238E27FC236}">
                <a16:creationId xmlns:a16="http://schemas.microsoft.com/office/drawing/2014/main" id="{8AD6BFFF-2635-A073-0C00-BA58E0272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03" y="4806801"/>
            <a:ext cx="5411372" cy="1370162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3879791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stretch>
            <a:fillRect t="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E71352-E6A6-A655-288E-416AE396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Etherchannel</a:t>
            </a:r>
            <a:r>
              <a:rPr lang="cs-CZ" b="1" dirty="0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konfigurace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41D0CA-12EB-B530-8E72-AEEB4C6A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cs-CZ" dirty="0">
              <a:ea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cs-CZ" dirty="0">
                <a:ea typeface="Verdana" panose="020B0604030504040204" pitchFamily="34" charset="0"/>
              </a:rPr>
              <a:t>Vybere porty:</a:t>
            </a:r>
          </a:p>
          <a:p>
            <a:pPr marL="0" indent="0" algn="just">
              <a:buNone/>
            </a:pPr>
            <a:r>
              <a:rPr lang="cs-CZ" dirty="0">
                <a:latin typeface="Consolas" panose="020B0609020204030204" pitchFamily="49" charset="0"/>
              </a:rPr>
              <a:t>Switch(</a:t>
            </a:r>
            <a:r>
              <a:rPr lang="cs-CZ" dirty="0" err="1">
                <a:latin typeface="Consolas" panose="020B0609020204030204" pitchFamily="49" charset="0"/>
              </a:rPr>
              <a:t>config</a:t>
            </a:r>
            <a:r>
              <a:rPr lang="cs-CZ" dirty="0">
                <a:latin typeface="Consolas" panose="020B0609020204030204" pitchFamily="49" charset="0"/>
              </a:rPr>
              <a:t>)# interface </a:t>
            </a:r>
            <a:r>
              <a:rPr lang="cs-CZ" dirty="0" err="1">
                <a:latin typeface="Consolas" panose="020B0609020204030204" pitchFamily="49" charset="0"/>
              </a:rPr>
              <a:t>range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b="1" dirty="0" err="1">
                <a:latin typeface="Consolas" panose="020B0609020204030204" pitchFamily="49" charset="0"/>
              </a:rPr>
              <a:t>fastEthernet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b="1" dirty="0">
                <a:latin typeface="Consolas" panose="020B0609020204030204" pitchFamily="49" charset="0"/>
              </a:rPr>
              <a:t>0/1-3</a:t>
            </a:r>
          </a:p>
          <a:p>
            <a:pPr marL="0" indent="0" algn="just">
              <a:buNone/>
            </a:pPr>
            <a:endParaRPr lang="cs-CZ" dirty="0">
              <a:ea typeface="Verdana" panose="020B0604030504040204" pitchFamily="34" charset="0"/>
            </a:endParaRPr>
          </a:p>
          <a:p>
            <a:pPr marL="0" indent="0" algn="just">
              <a:buNone/>
            </a:pPr>
            <a:endParaRPr lang="cs-CZ" dirty="0">
              <a:ea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cs-CZ" dirty="0">
                <a:ea typeface="Verdana" panose="020B0604030504040204" pitchFamily="34" charset="0"/>
              </a:rPr>
              <a:t>Zapne </a:t>
            </a:r>
            <a:r>
              <a:rPr lang="cs-CZ" dirty="0" err="1">
                <a:ea typeface="Verdana" panose="020B0604030504040204" pitchFamily="34" charset="0"/>
              </a:rPr>
              <a:t>etherchannel</a:t>
            </a:r>
            <a:r>
              <a:rPr lang="cs-CZ" dirty="0">
                <a:ea typeface="Verdana" panose="020B060403050404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cs-CZ" dirty="0">
                <a:latin typeface="Consolas" panose="020B0609020204030204" pitchFamily="49" charset="0"/>
              </a:rPr>
              <a:t>Switch(</a:t>
            </a:r>
            <a:r>
              <a:rPr lang="cs-CZ" dirty="0" err="1">
                <a:latin typeface="Consolas" panose="020B0609020204030204" pitchFamily="49" charset="0"/>
              </a:rPr>
              <a:t>config-if-range</a:t>
            </a:r>
            <a:r>
              <a:rPr lang="cs-CZ" dirty="0">
                <a:latin typeface="Consolas" panose="020B0609020204030204" pitchFamily="49" charset="0"/>
              </a:rPr>
              <a:t>)# </a:t>
            </a:r>
            <a:r>
              <a:rPr lang="cs-CZ" dirty="0" err="1">
                <a:latin typeface="Consolas" panose="020B0609020204030204" pitchFamily="49" charset="0"/>
              </a:rPr>
              <a:t>channel-group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b="1" dirty="0">
                <a:latin typeface="Consolas" panose="020B0609020204030204" pitchFamily="49" charset="0"/>
              </a:rPr>
              <a:t>1</a:t>
            </a:r>
            <a:r>
              <a:rPr lang="cs-CZ" dirty="0">
                <a:latin typeface="Consolas" panose="020B0609020204030204" pitchFamily="49" charset="0"/>
              </a:rPr>
              <a:t> mode </a:t>
            </a:r>
            <a:r>
              <a:rPr lang="cs-CZ" b="1" dirty="0">
                <a:latin typeface="Consolas" panose="020B06090202040302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355318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stretch>
            <a:fillRect t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06B0C9-E0B0-A97B-2A15-BB04575B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VLAN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7FB4AD-0114-8C95-226C-33B6EEBB3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9138"/>
          </a:xfrm>
        </p:spPr>
        <p:txBody>
          <a:bodyPr>
            <a:normAutofit fontScale="92500" lnSpcReduction="10000"/>
          </a:bodyPr>
          <a:lstStyle/>
          <a:p>
            <a:r>
              <a:rPr lang="cs-CZ" dirty="0" err="1"/>
              <a:t>Virtual</a:t>
            </a:r>
            <a:r>
              <a:rPr lang="cs-CZ" dirty="0"/>
              <a:t> LAN nám </a:t>
            </a:r>
            <a:r>
              <a:rPr lang="cs-CZ" b="1" dirty="0"/>
              <a:t>segmentuje síť</a:t>
            </a:r>
            <a:r>
              <a:rPr lang="cs-CZ" dirty="0"/>
              <a:t>. Využijeme při izolaci </a:t>
            </a:r>
            <a:r>
              <a:rPr lang="cs-CZ" b="1" dirty="0" err="1"/>
              <a:t>VoIP</a:t>
            </a:r>
            <a:r>
              <a:rPr lang="cs-CZ" b="1" dirty="0"/>
              <a:t> </a:t>
            </a:r>
            <a:r>
              <a:rPr lang="cs-CZ" dirty="0"/>
              <a:t>od dalšího </a:t>
            </a:r>
            <a:r>
              <a:rPr lang="cs-CZ" dirty="0" err="1"/>
              <a:t>trafficu</a:t>
            </a:r>
            <a:r>
              <a:rPr lang="cs-CZ" b="1" dirty="0"/>
              <a:t>, </a:t>
            </a:r>
            <a:r>
              <a:rPr lang="cs-CZ" dirty="0"/>
              <a:t>pro</a:t>
            </a:r>
            <a:r>
              <a:rPr lang="cs-CZ" b="1" dirty="0"/>
              <a:t> Bezpečnost, </a:t>
            </a:r>
            <a:r>
              <a:rPr lang="cs-CZ" dirty="0"/>
              <a:t>a zaručení</a:t>
            </a:r>
            <a:r>
              <a:rPr lang="cs-CZ" b="1" dirty="0"/>
              <a:t> </a:t>
            </a:r>
            <a:r>
              <a:rPr lang="cs-CZ" b="1" dirty="0" err="1"/>
              <a:t>QoS</a:t>
            </a:r>
            <a:r>
              <a:rPr lang="cs-CZ" dirty="0"/>
              <a:t>.</a:t>
            </a:r>
          </a:p>
          <a:p>
            <a:r>
              <a:rPr lang="cs-CZ" dirty="0"/>
              <a:t>Zamezuje toku paketů do míst kam nejsou určeny. (Nechtěný </a:t>
            </a:r>
            <a:r>
              <a:rPr lang="cs-CZ" dirty="0" err="1"/>
              <a:t>Broadcast</a:t>
            </a:r>
            <a:r>
              <a:rPr lang="cs-CZ" dirty="0"/>
              <a:t> atd…)</a:t>
            </a:r>
          </a:p>
          <a:p>
            <a:r>
              <a:rPr lang="cs-CZ" dirty="0"/>
              <a:t>Vše je definováno v </a:t>
            </a:r>
            <a:r>
              <a:rPr lang="cs-CZ" b="1" dirty="0"/>
              <a:t>IEEE 802.1Q</a:t>
            </a:r>
            <a:r>
              <a:rPr lang="cs-CZ" dirty="0"/>
              <a:t>.</a:t>
            </a:r>
          </a:p>
        </p:txBody>
      </p:sp>
      <p:pic>
        <p:nvPicPr>
          <p:cNvPr id="9" name="Obrázek 8" descr="Obsah obrázku text, snímek obrazovky, diagram&#10;&#10;Popis byl vytvořen automaticky">
            <a:extLst>
              <a:ext uri="{FF2B5EF4-FFF2-40B4-BE49-F238E27FC236}">
                <a16:creationId xmlns:a16="http://schemas.microsoft.com/office/drawing/2014/main" id="{873AD3C7-539C-C109-D010-B50A7297D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00" y="3705451"/>
            <a:ext cx="8600000" cy="3133333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233533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stretch>
            <a:fillRect t="70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08744B-E645-963E-BCB3-519F8CC0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VLAN konfigurace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2BDD73-C956-4171-B347-1B5680BB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2"/>
            <a:ext cx="10515600" cy="52785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cs-CZ" sz="2400" dirty="0">
                <a:latin typeface="Consolas" panose="020B0609020204030204" pitchFamily="49" charset="0"/>
              </a:rPr>
              <a:t>Switch(</a:t>
            </a:r>
            <a:r>
              <a:rPr lang="cs-CZ" sz="2400" dirty="0" err="1">
                <a:latin typeface="Consolas" panose="020B0609020204030204" pitchFamily="49" charset="0"/>
              </a:rPr>
              <a:t>config</a:t>
            </a:r>
            <a:r>
              <a:rPr lang="cs-CZ" sz="2400" dirty="0">
                <a:latin typeface="Consolas" panose="020B0609020204030204" pitchFamily="49" charset="0"/>
              </a:rPr>
              <a:t>)# </a:t>
            </a:r>
            <a:r>
              <a:rPr lang="cs-CZ" sz="2400" dirty="0" err="1">
                <a:latin typeface="Consolas" panose="020B0609020204030204" pitchFamily="49" charset="0"/>
              </a:rPr>
              <a:t>vlan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b="1" dirty="0">
                <a:latin typeface="Consolas" panose="020B0609020204030204" pitchFamily="49" charset="0"/>
              </a:rPr>
              <a:t>10	</a:t>
            </a:r>
            <a:endParaRPr lang="cs-CZ" sz="2400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cs-CZ" sz="2400" dirty="0">
                <a:latin typeface="Consolas" panose="020B0609020204030204" pitchFamily="49" charset="0"/>
              </a:rPr>
              <a:t>Switch(</a:t>
            </a:r>
            <a:r>
              <a:rPr lang="cs-CZ" sz="2400" dirty="0" err="1">
                <a:latin typeface="Consolas" panose="020B0609020204030204" pitchFamily="49" charset="0"/>
              </a:rPr>
              <a:t>config-vlan</a:t>
            </a:r>
            <a:r>
              <a:rPr lang="cs-CZ" sz="2400" dirty="0">
                <a:latin typeface="Consolas" panose="020B0609020204030204" pitchFamily="49" charset="0"/>
              </a:rPr>
              <a:t>)# </a:t>
            </a:r>
            <a:r>
              <a:rPr lang="cs-CZ" sz="2400" dirty="0" err="1">
                <a:latin typeface="Consolas" panose="020B0609020204030204" pitchFamily="49" charset="0"/>
              </a:rPr>
              <a:t>name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b="1" dirty="0">
                <a:latin typeface="Consolas" panose="020B0609020204030204" pitchFamily="49" charset="0"/>
              </a:rPr>
              <a:t>VLAN10</a:t>
            </a:r>
            <a:endParaRPr lang="cs-CZ" sz="2400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cs-CZ" sz="2400" dirty="0">
                <a:latin typeface="Consolas" panose="020B0609020204030204" pitchFamily="49" charset="0"/>
              </a:rPr>
              <a:t>Switch(</a:t>
            </a:r>
            <a:r>
              <a:rPr lang="cs-CZ" sz="2400" dirty="0" err="1">
                <a:latin typeface="Consolas" panose="020B0609020204030204" pitchFamily="49" charset="0"/>
              </a:rPr>
              <a:t>config-vlan</a:t>
            </a:r>
            <a:r>
              <a:rPr lang="cs-CZ" sz="2400" dirty="0">
                <a:latin typeface="Consolas" panose="020B0609020204030204" pitchFamily="49" charset="0"/>
              </a:rPr>
              <a:t>)# no </a:t>
            </a:r>
            <a:r>
              <a:rPr lang="cs-CZ" sz="2400" dirty="0" err="1">
                <a:latin typeface="Consolas" panose="020B0609020204030204" pitchFamily="49" charset="0"/>
              </a:rPr>
              <a:t>shutdown</a:t>
            </a:r>
            <a:endParaRPr lang="cs-CZ" sz="2400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cs-CZ" sz="2400" dirty="0">
                <a:latin typeface="Consolas" panose="020B0609020204030204" pitchFamily="49" charset="0"/>
              </a:rPr>
              <a:t>Switch(</a:t>
            </a:r>
            <a:r>
              <a:rPr lang="cs-CZ" sz="2400" dirty="0" err="1">
                <a:latin typeface="Consolas" panose="020B0609020204030204" pitchFamily="49" charset="0"/>
              </a:rPr>
              <a:t>config-if</a:t>
            </a:r>
            <a:r>
              <a:rPr lang="cs-CZ" sz="2400" dirty="0">
                <a:latin typeface="Consolas" panose="020B0609020204030204" pitchFamily="49" charset="0"/>
              </a:rPr>
              <a:t>)# </a:t>
            </a:r>
            <a:r>
              <a:rPr lang="cs-CZ" sz="2400" dirty="0" err="1">
                <a:latin typeface="Consolas" panose="020B0609020204030204" pitchFamily="49" charset="0"/>
              </a:rPr>
              <a:t>switchport</a:t>
            </a:r>
            <a:r>
              <a:rPr lang="cs-CZ" sz="2400" dirty="0">
                <a:latin typeface="Consolas" panose="020B0609020204030204" pitchFamily="49" charset="0"/>
              </a:rPr>
              <a:t> mode {</a:t>
            </a:r>
            <a:r>
              <a:rPr lang="cs-CZ" sz="2400" b="1" dirty="0" err="1">
                <a:latin typeface="Consolas" panose="020B0609020204030204" pitchFamily="49" charset="0"/>
              </a:rPr>
              <a:t>access</a:t>
            </a:r>
            <a:r>
              <a:rPr lang="cs-CZ" sz="2400" b="1" dirty="0">
                <a:latin typeface="Consolas" panose="020B0609020204030204" pitchFamily="49" charset="0"/>
              </a:rPr>
              <a:t> / </a:t>
            </a:r>
            <a:r>
              <a:rPr lang="cs-CZ" sz="2400" b="1" dirty="0" err="1">
                <a:latin typeface="Consolas" panose="020B0609020204030204" pitchFamily="49" charset="0"/>
              </a:rPr>
              <a:t>trunk</a:t>
            </a:r>
            <a:r>
              <a:rPr lang="cs-CZ" sz="2400" dirty="0">
                <a:latin typeface="Consolas" panose="020B0609020204030204" pitchFamily="49" charset="0"/>
              </a:rPr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cs-CZ" sz="2400" dirty="0">
                <a:latin typeface="Consolas" panose="020B0609020204030204" pitchFamily="49" charset="0"/>
              </a:rPr>
              <a:t>Switch(</a:t>
            </a:r>
            <a:r>
              <a:rPr lang="cs-CZ" sz="2400" dirty="0" err="1">
                <a:latin typeface="Consolas" panose="020B0609020204030204" pitchFamily="49" charset="0"/>
              </a:rPr>
              <a:t>config-if</a:t>
            </a:r>
            <a:r>
              <a:rPr lang="cs-CZ" sz="2400" dirty="0">
                <a:latin typeface="Consolas" panose="020B0609020204030204" pitchFamily="49" charset="0"/>
              </a:rPr>
              <a:t>)# </a:t>
            </a:r>
            <a:r>
              <a:rPr lang="cs-CZ" sz="2400" dirty="0" err="1">
                <a:latin typeface="Consolas" panose="020B0609020204030204" pitchFamily="49" charset="0"/>
              </a:rPr>
              <a:t>switchport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dirty="0" err="1">
                <a:latin typeface="Consolas" panose="020B0609020204030204" pitchFamily="49" charset="0"/>
              </a:rPr>
              <a:t>access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b="1" dirty="0">
                <a:latin typeface="Consolas" panose="020B0609020204030204" pitchFamily="49" charset="0"/>
              </a:rPr>
              <a:t>10</a:t>
            </a:r>
            <a:endParaRPr lang="cs-CZ" sz="2400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cs-CZ" sz="2400" dirty="0">
                <a:latin typeface="Consolas" panose="020B0609020204030204" pitchFamily="49" charset="0"/>
              </a:rPr>
              <a:t>Switch(</a:t>
            </a:r>
            <a:r>
              <a:rPr lang="cs-CZ" sz="2400" dirty="0" err="1">
                <a:latin typeface="Consolas" panose="020B0609020204030204" pitchFamily="49" charset="0"/>
              </a:rPr>
              <a:t>config-if</a:t>
            </a:r>
            <a:r>
              <a:rPr lang="cs-CZ" sz="2400" dirty="0">
                <a:latin typeface="Consolas" panose="020B0609020204030204" pitchFamily="49" charset="0"/>
              </a:rPr>
              <a:t>)# </a:t>
            </a:r>
            <a:r>
              <a:rPr lang="cs-CZ" sz="2400" dirty="0" err="1">
                <a:latin typeface="Consolas" panose="020B0609020204030204" pitchFamily="49" charset="0"/>
              </a:rPr>
              <a:t>switchport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dirty="0" err="1">
                <a:latin typeface="Consolas" panose="020B0609020204030204" pitchFamily="49" charset="0"/>
              </a:rPr>
              <a:t>trunk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dirty="0" err="1">
                <a:latin typeface="Consolas" panose="020B0609020204030204" pitchFamily="49" charset="0"/>
              </a:rPr>
              <a:t>allowed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dirty="0" err="1">
                <a:latin typeface="Consolas" panose="020B0609020204030204" pitchFamily="49" charset="0"/>
              </a:rPr>
              <a:t>vlan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b="1" dirty="0">
                <a:latin typeface="Consolas" panose="020B0609020204030204" pitchFamily="49" charset="0"/>
              </a:rPr>
              <a:t>10,20</a:t>
            </a:r>
            <a:endParaRPr lang="cs-CZ" sz="2400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cs-CZ" sz="2400" dirty="0">
                <a:latin typeface="Consolas" panose="020B0609020204030204" pitchFamily="49" charset="0"/>
              </a:rPr>
              <a:t>Switch(</a:t>
            </a:r>
            <a:r>
              <a:rPr lang="cs-CZ" sz="2400" dirty="0" err="1">
                <a:latin typeface="Consolas" panose="020B0609020204030204" pitchFamily="49" charset="0"/>
              </a:rPr>
              <a:t>config-if</a:t>
            </a:r>
            <a:r>
              <a:rPr lang="cs-CZ" sz="2400" dirty="0">
                <a:latin typeface="Consolas" panose="020B0609020204030204" pitchFamily="49" charset="0"/>
              </a:rPr>
              <a:t>)# </a:t>
            </a:r>
            <a:r>
              <a:rPr lang="cs-CZ" sz="2400" dirty="0" err="1">
                <a:latin typeface="Consolas" panose="020B0609020204030204" pitchFamily="49" charset="0"/>
              </a:rPr>
              <a:t>switchport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dirty="0" err="1">
                <a:latin typeface="Consolas" panose="020B0609020204030204" pitchFamily="49" charset="0"/>
              </a:rPr>
              <a:t>trunk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dirty="0" err="1">
                <a:latin typeface="Consolas" panose="020B0609020204030204" pitchFamily="49" charset="0"/>
              </a:rPr>
              <a:t>native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dirty="0" err="1">
                <a:latin typeface="Consolas" panose="020B0609020204030204" pitchFamily="49" charset="0"/>
              </a:rPr>
              <a:t>vlan</a:t>
            </a:r>
            <a:r>
              <a:rPr lang="cs-CZ" sz="2400" dirty="0">
                <a:latin typeface="Consolas" panose="020B0609020204030204" pitchFamily="49" charset="0"/>
              </a:rPr>
              <a:t> </a:t>
            </a:r>
            <a:r>
              <a:rPr lang="cs-CZ" sz="2400" b="1" dirty="0">
                <a:latin typeface="Consolas" panose="020B0609020204030204" pitchFamily="49" charset="0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30773539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29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97F2D4-0934-409A-2C6C-13C58F4A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VLAN - Router on </a:t>
            </a:r>
            <a:r>
              <a:rPr lang="cs-CZ" b="1" dirty="0" err="1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stick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DE0B6B-E979-71E4-5BC2-C5494F94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chceme, aby počítače z různých VLAN mohli komunikovat mezi sebou, potřebujeme k tomu </a:t>
            </a:r>
            <a:r>
              <a:rPr lang="cs-CZ" b="1" dirty="0" err="1"/>
              <a:t>routing</a:t>
            </a:r>
            <a:r>
              <a:rPr lang="cs-CZ" dirty="0"/>
              <a:t>.</a:t>
            </a:r>
          </a:p>
          <a:p>
            <a:r>
              <a:rPr lang="cs-CZ" dirty="0"/>
              <a:t>Máme </a:t>
            </a:r>
            <a:r>
              <a:rPr lang="cs-CZ" b="1" dirty="0"/>
              <a:t>různé typy</a:t>
            </a:r>
            <a:r>
              <a:rPr lang="cs-CZ" dirty="0"/>
              <a:t> jak provést </a:t>
            </a:r>
            <a:r>
              <a:rPr lang="cs-CZ" dirty="0" err="1"/>
              <a:t>routing</a:t>
            </a:r>
            <a:r>
              <a:rPr lang="cs-CZ" dirty="0"/>
              <a:t> VLAN. My použijeme nejsnazší „router on </a:t>
            </a:r>
            <a:r>
              <a:rPr lang="cs-CZ" dirty="0" err="1"/>
              <a:t>stick</a:t>
            </a:r>
            <a:r>
              <a:rPr lang="cs-CZ" dirty="0"/>
              <a:t>“.</a:t>
            </a:r>
          </a:p>
          <a:p>
            <a:r>
              <a:rPr lang="cs-CZ" dirty="0"/>
              <a:t>Na počítačích zvolíme adresu default-</a:t>
            </a:r>
            <a:r>
              <a:rPr lang="cs-CZ" dirty="0" err="1"/>
              <a:t>gatewaye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a ta bude nastavena na „pod-portech“ routeru.</a:t>
            </a:r>
          </a:p>
          <a:p>
            <a:endParaRPr lang="cs-CZ" dirty="0"/>
          </a:p>
        </p:txBody>
      </p:sp>
      <p:pic>
        <p:nvPicPr>
          <p:cNvPr id="7" name="Obrázek 6" descr="Obsah obrázku text, snímek obrazovky, diagram, design&#10;&#10;Popis byl vytvořen automaticky">
            <a:extLst>
              <a:ext uri="{FF2B5EF4-FFF2-40B4-BE49-F238E27FC236}">
                <a16:creationId xmlns:a16="http://schemas.microsoft.com/office/drawing/2014/main" id="{7D17B69F-B4E7-D3F8-9815-070AFB1EE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356" y="3246109"/>
            <a:ext cx="3441896" cy="3485282"/>
          </a:xfrm>
          <a:prstGeom prst="rect">
            <a:avLst/>
          </a:prstGeo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86104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51F5E0-1FA1-F4BC-8C38-BC84CE5B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Router on </a:t>
            </a:r>
            <a:r>
              <a:rPr lang="cs-CZ" b="1" dirty="0" err="1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stick</a:t>
            </a:r>
            <a:r>
              <a:rPr lang="cs-CZ" b="1" dirty="0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Konfigurace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9C133F-1841-D190-0C41-D6421CC3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1417662"/>
            <a:ext cx="11844997" cy="5440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onsolas" panose="020B0609020204030204" pitchFamily="49" charset="0"/>
              </a:rPr>
              <a:t>Router(</a:t>
            </a:r>
            <a:r>
              <a:rPr lang="cs-CZ" dirty="0" err="1">
                <a:latin typeface="Consolas" panose="020B0609020204030204" pitchFamily="49" charset="0"/>
              </a:rPr>
              <a:t>config</a:t>
            </a:r>
            <a:r>
              <a:rPr lang="cs-CZ" dirty="0">
                <a:latin typeface="Consolas" panose="020B0609020204030204" pitchFamily="49" charset="0"/>
              </a:rPr>
              <a:t>)#interface </a:t>
            </a:r>
            <a:r>
              <a:rPr lang="cs-CZ" dirty="0" err="1">
                <a:latin typeface="Consolas" panose="020B0609020204030204" pitchFamily="49" charset="0"/>
              </a:rPr>
              <a:t>gigabitEthernet</a:t>
            </a:r>
            <a:r>
              <a:rPr lang="cs-CZ" dirty="0">
                <a:latin typeface="Consolas" panose="020B0609020204030204" pitchFamily="49" charset="0"/>
              </a:rPr>
              <a:t> 0/0/0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onsolas" panose="020B0609020204030204" pitchFamily="49" charset="0"/>
              </a:rPr>
              <a:t>Router(</a:t>
            </a:r>
            <a:r>
              <a:rPr lang="cs-CZ" dirty="0" err="1">
                <a:latin typeface="Consolas" panose="020B0609020204030204" pitchFamily="49" charset="0"/>
              </a:rPr>
              <a:t>config</a:t>
            </a:r>
            <a:r>
              <a:rPr lang="cs-CZ" dirty="0">
                <a:latin typeface="Consolas" panose="020B0609020204030204" pitchFamily="49" charset="0"/>
              </a:rPr>
              <a:t>)#no </a:t>
            </a:r>
            <a:r>
              <a:rPr lang="cs-CZ" dirty="0" err="1">
                <a:latin typeface="Consolas" panose="020B0609020204030204" pitchFamily="49" charset="0"/>
              </a:rPr>
              <a:t>shutdown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onsolas" panose="020B0609020204030204" pitchFamily="49" charset="0"/>
              </a:rPr>
              <a:t>Router(</a:t>
            </a:r>
            <a:r>
              <a:rPr lang="cs-CZ" dirty="0" err="1">
                <a:latin typeface="Consolas" panose="020B0609020204030204" pitchFamily="49" charset="0"/>
              </a:rPr>
              <a:t>config</a:t>
            </a:r>
            <a:r>
              <a:rPr lang="cs-CZ" dirty="0">
                <a:latin typeface="Consolas" panose="020B0609020204030204" pitchFamily="49" charset="0"/>
              </a:rPr>
              <a:t>)#interface </a:t>
            </a:r>
            <a:r>
              <a:rPr lang="cs-CZ" dirty="0" err="1">
                <a:latin typeface="Consolas" panose="020B0609020204030204" pitchFamily="49" charset="0"/>
              </a:rPr>
              <a:t>gigabitEthernet</a:t>
            </a:r>
            <a:r>
              <a:rPr lang="cs-CZ" dirty="0">
                <a:latin typeface="Consolas" panose="020B0609020204030204" pitchFamily="49" charset="0"/>
              </a:rPr>
              <a:t> 0/0/0</a:t>
            </a:r>
            <a:r>
              <a:rPr lang="cs-CZ" b="1" dirty="0">
                <a:latin typeface="Consolas" panose="020B0609020204030204" pitchFamily="49" charset="0"/>
              </a:rPr>
              <a:t>.10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onsolas" panose="020B0609020204030204" pitchFamily="49" charset="0"/>
              </a:rPr>
              <a:t>Router(</a:t>
            </a:r>
            <a:r>
              <a:rPr lang="cs-CZ" dirty="0" err="1">
                <a:latin typeface="Consolas" panose="020B0609020204030204" pitchFamily="49" charset="0"/>
              </a:rPr>
              <a:t>config-if</a:t>
            </a:r>
            <a:r>
              <a:rPr lang="cs-CZ" dirty="0">
                <a:latin typeface="Consolas" panose="020B0609020204030204" pitchFamily="49" charset="0"/>
              </a:rPr>
              <a:t>)#encapsulation dot1Q </a:t>
            </a:r>
            <a:r>
              <a:rPr lang="cs-CZ" b="1" dirty="0">
                <a:latin typeface="Consolas" panose="020B0609020204030204" pitchFamily="49" charset="0"/>
              </a:rPr>
              <a:t>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onsolas" panose="020B0609020204030204" pitchFamily="49" charset="0"/>
              </a:rPr>
              <a:t>Router(</a:t>
            </a:r>
            <a:r>
              <a:rPr lang="cs-CZ" dirty="0" err="1">
                <a:latin typeface="Consolas" panose="020B0609020204030204" pitchFamily="49" charset="0"/>
              </a:rPr>
              <a:t>config-if</a:t>
            </a:r>
            <a:r>
              <a:rPr lang="cs-CZ" dirty="0">
                <a:latin typeface="Consolas" panose="020B0609020204030204" pitchFamily="49" charset="0"/>
              </a:rPr>
              <a:t>)#ip </a:t>
            </a:r>
            <a:r>
              <a:rPr lang="cs-CZ" dirty="0" err="1">
                <a:latin typeface="Consolas" panose="020B0609020204030204" pitchFamily="49" charset="0"/>
              </a:rPr>
              <a:t>address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b="1" dirty="0">
                <a:latin typeface="Consolas" panose="020B0609020204030204" pitchFamily="49" charset="0"/>
              </a:rPr>
              <a:t>192.168.10.254 255.255.255.0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onsolas" panose="020B0609020204030204" pitchFamily="49" charset="0"/>
              </a:rPr>
              <a:t>Router(</a:t>
            </a:r>
            <a:r>
              <a:rPr lang="cs-CZ" dirty="0" err="1">
                <a:latin typeface="Consolas" panose="020B0609020204030204" pitchFamily="49" charset="0"/>
              </a:rPr>
              <a:t>config</a:t>
            </a:r>
            <a:r>
              <a:rPr lang="cs-CZ" dirty="0">
                <a:latin typeface="Consolas" panose="020B0609020204030204" pitchFamily="49" charset="0"/>
              </a:rPr>
              <a:t>)#interface </a:t>
            </a:r>
            <a:r>
              <a:rPr lang="cs-CZ" dirty="0" err="1">
                <a:latin typeface="Consolas" panose="020B0609020204030204" pitchFamily="49" charset="0"/>
              </a:rPr>
              <a:t>gigabitEthernet</a:t>
            </a:r>
            <a:r>
              <a:rPr lang="cs-CZ" dirty="0">
                <a:latin typeface="Consolas" panose="020B0609020204030204" pitchFamily="49" charset="0"/>
              </a:rPr>
              <a:t> 0/0/0</a:t>
            </a:r>
            <a:r>
              <a:rPr lang="cs-CZ" b="1" dirty="0">
                <a:latin typeface="Consolas" panose="020B0609020204030204" pitchFamily="49" charset="0"/>
              </a:rPr>
              <a:t>.20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onsolas" panose="020B0609020204030204" pitchFamily="49" charset="0"/>
              </a:rPr>
              <a:t>Router(</a:t>
            </a:r>
            <a:r>
              <a:rPr lang="cs-CZ" dirty="0" err="1">
                <a:latin typeface="Consolas" panose="020B0609020204030204" pitchFamily="49" charset="0"/>
              </a:rPr>
              <a:t>config-if</a:t>
            </a:r>
            <a:r>
              <a:rPr lang="cs-CZ" dirty="0">
                <a:latin typeface="Consolas" panose="020B0609020204030204" pitchFamily="49" charset="0"/>
              </a:rPr>
              <a:t>)#encapsulation dot1Q </a:t>
            </a:r>
            <a:r>
              <a:rPr lang="cs-CZ" b="1" dirty="0">
                <a:latin typeface="Consolas" panose="020B0609020204030204" pitchFamily="49" charset="0"/>
              </a:rPr>
              <a:t>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onsolas" panose="020B0609020204030204" pitchFamily="49" charset="0"/>
              </a:rPr>
              <a:t>Router(</a:t>
            </a:r>
            <a:r>
              <a:rPr lang="cs-CZ" dirty="0" err="1">
                <a:latin typeface="Consolas" panose="020B0609020204030204" pitchFamily="49" charset="0"/>
              </a:rPr>
              <a:t>config-if</a:t>
            </a:r>
            <a:r>
              <a:rPr lang="cs-CZ" dirty="0">
                <a:latin typeface="Consolas" panose="020B0609020204030204" pitchFamily="49" charset="0"/>
              </a:rPr>
              <a:t>)#ip </a:t>
            </a:r>
            <a:r>
              <a:rPr lang="cs-CZ" dirty="0" err="1">
                <a:latin typeface="Consolas" panose="020B0609020204030204" pitchFamily="49" charset="0"/>
              </a:rPr>
              <a:t>address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b="1" dirty="0">
                <a:latin typeface="Consolas" panose="020B0609020204030204" pitchFamily="49" charset="0"/>
              </a:rPr>
              <a:t>192.168.20.254 255.255.255.0</a:t>
            </a:r>
          </a:p>
          <a:p>
            <a:pPr marL="0" indent="0">
              <a:lnSpc>
                <a:spcPct val="100000"/>
              </a:lnSpc>
              <a:buNone/>
            </a:pPr>
            <a:endParaRPr lang="cs-CZ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latin typeface="Consolas" panose="020B0609020204030204" pitchFamily="49" charset="0"/>
              </a:rPr>
              <a:t>Switch(</a:t>
            </a:r>
            <a:r>
              <a:rPr lang="cs-CZ" dirty="0" err="1">
                <a:latin typeface="Consolas" panose="020B0609020204030204" pitchFamily="49" charset="0"/>
              </a:rPr>
              <a:t>config-if</a:t>
            </a:r>
            <a:r>
              <a:rPr lang="cs-CZ" dirty="0">
                <a:latin typeface="Consolas" panose="020B0609020204030204" pitchFamily="49" charset="0"/>
              </a:rPr>
              <a:t>)</a:t>
            </a:r>
            <a:r>
              <a:rPr lang="cs-CZ" dirty="0" err="1">
                <a:latin typeface="Consolas" panose="020B0609020204030204" pitchFamily="49" charset="0"/>
              </a:rPr>
              <a:t>switchport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trunk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encapsulation</a:t>
            </a:r>
            <a:r>
              <a:rPr lang="cs-CZ" dirty="0">
                <a:latin typeface="Consolas" panose="020B0609020204030204" pitchFamily="49" charset="0"/>
              </a:rPr>
              <a:t> dot1q</a:t>
            </a:r>
          </a:p>
          <a:p>
            <a:pPr marL="0" indent="0">
              <a:lnSpc>
                <a:spcPct val="100000"/>
              </a:lnSpc>
              <a:buNone/>
            </a:pPr>
            <a:endParaRPr lang="cs-CZ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08586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7CEB3B-686A-8175-BF4C-2FB85333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4A5E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Cvičení</a:t>
            </a:r>
            <a:endParaRPr lang="cs-CZ" dirty="0"/>
          </a:p>
        </p:txBody>
      </p:sp>
      <p:pic>
        <p:nvPicPr>
          <p:cNvPr id="5" name="Obrázek 4" descr="Obsah obrázku text, snímek obrazovky, design&#10;&#10;Popis byl vytvořen automaticky">
            <a:extLst>
              <a:ext uri="{FF2B5EF4-FFF2-40B4-BE49-F238E27FC236}">
                <a16:creationId xmlns:a16="http://schemas.microsoft.com/office/drawing/2014/main" id="{F47942E2-7107-7B35-3733-93C261677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143" y="1426208"/>
            <a:ext cx="6285714" cy="5066667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114311249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332</Words>
  <Application>Microsoft Office PowerPoint</Application>
  <PresentationFormat>Širokoúhlá obrazovka</PresentationFormat>
  <Paragraphs>45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Verdana</vt:lpstr>
      <vt:lpstr>Motiv Office</vt:lpstr>
      <vt:lpstr>Cisco Konfigurace  Etherchannel, VLAN, STP</vt:lpstr>
      <vt:lpstr>Etherchannel</vt:lpstr>
      <vt:lpstr>Etherchannel konfigurace</vt:lpstr>
      <vt:lpstr>VLAN</vt:lpstr>
      <vt:lpstr>VLAN konfigurace</vt:lpstr>
      <vt:lpstr>VLAN - Router on stick</vt:lpstr>
      <vt:lpstr>Router on stick - Konfigurace</vt:lpstr>
      <vt:lpstr>Cvičení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Konfigurace  Etherchannel, VLAN, STP</dc:title>
  <dc:creator>Koudela Michal</dc:creator>
  <cp:lastModifiedBy>Koudela Michal</cp:lastModifiedBy>
  <cp:revision>10</cp:revision>
  <dcterms:created xsi:type="dcterms:W3CDTF">2024-04-14T14:27:28Z</dcterms:created>
  <dcterms:modified xsi:type="dcterms:W3CDTF">2024-04-15T21:49:58Z</dcterms:modified>
</cp:coreProperties>
</file>