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65" r:id="rId6"/>
    <p:sldId id="266" r:id="rId7"/>
    <p:sldId id="257" r:id="rId8"/>
    <p:sldId id="264" r:id="rId9"/>
    <p:sldId id="267" r:id="rId10"/>
    <p:sldId id="263" r:id="rId11"/>
    <p:sldId id="259" r:id="rId12"/>
    <p:sldId id="268" r:id="rId13"/>
    <p:sldId id="269" r:id="rId14"/>
    <p:sldId id="258" r:id="rId15"/>
    <p:sldId id="27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48"/>
  </p:normalViewPr>
  <p:slideViewPr>
    <p:cSldViewPr snapToGrid="0">
      <p:cViewPr varScale="1">
        <p:scale>
          <a:sx n="85" d="100"/>
          <a:sy n="85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1D1B1-72B2-85AB-004E-78420F4E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2275A8-A185-AC40-7643-F372ABE38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06ADA4-CBE9-B9F7-3CE8-3604DA53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14FE81-C449-C30B-C40F-7A9ABB7C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48E5A0-542D-1A28-5251-A9ED2D0F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40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EA2962-4D3F-A80E-F45A-BD779634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EED95F2-C53E-6FEE-8775-D05BD81B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F9BF55-DE0B-205A-53E8-9CA42C05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D0E65B-C2DF-EBE3-EA43-3EF83DD9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1E158E-03B2-0344-5DE3-EB649900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11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02CF090-E409-B59F-0CAD-B967D3ABE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4582120-ADE4-1A39-EC29-0C7BE30A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1CEFE2-361F-9543-6060-9F263A0E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B50780-970F-E090-8180-A0C4EA7B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7CDAF5-A7A6-F3F4-DC8B-9EDDCC8A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67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8609C-8573-7630-F568-56F1D22F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249C80-2E3F-A302-1EB9-B624E2FF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F452BA1-7F85-EEA1-0481-4CD0629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308A81-FC74-7FB6-50FD-4C19E4EE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B987A-3D19-175A-396B-3A0CD0DD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1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F37F15-FB0A-BA7B-09C3-37DA4C16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65AD33-9987-FBA7-68BD-5F6C3795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0EFD80-FAD2-586C-2A1F-D06C955F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A44E9D-491A-D7C2-E047-7ABF1E5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CD9B3A-A559-DF75-C651-7722C268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23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B07004-7185-CBAA-3A13-CD6FD13D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6FFB28-E9B2-E87A-722F-0B36F565E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2E83DD4-4A5C-B685-6B97-9E41182B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F5BADC5-1928-7965-EDE4-A75AEDA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641D43-BAA0-6688-96D6-BA64D930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14235C4-175D-33AD-84FA-C0EF90E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5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61E84-1E3E-DE1D-CCE4-CCDD6B20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AB21CD-465D-1A29-1171-9BBF1819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B02D361-F004-689F-A8F8-DF9F4EC3A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F95E0D9-94D6-410F-2B26-43A9F406E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8AC0671-2C9E-718A-5E26-1A75DC47C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C07D283-F0CD-825F-F3AB-791A6569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C3F09A6-2AED-60CD-7C5F-07230B7D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AC2E50B-FD6E-00D5-1B92-760A071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5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12AFD-AC13-561D-34F3-3192513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C34DE8A-824D-9472-2B0B-4705F0B0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E0E9808-3714-6B85-8BDB-77085BD5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9B9453-65BA-9160-7508-683E98EC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7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6999E6-188F-4876-2521-643FDA1C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D05A266-A531-0898-3954-17B51E26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12693D8-A0A4-3DBA-1727-FB64BFE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3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6E41FB-76EA-045D-D2DE-BC5CB5F4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4EA445-62D6-B9E2-1E37-016B4674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A86C60A-FA6A-B86F-51F1-95DCC064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0A1716B-0F16-E9FF-1353-1B9BC6E7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6196FC-46F6-1304-CB9C-A9064423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97912B-A37A-5BAD-8366-3406A9C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54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41924D-0CA2-2B03-E4F4-6C2B8195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008715-421A-F2F5-91FB-2A6F9955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FFA76A9-9C44-B8A6-0F08-0B5412A2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E3EBA1-AD5B-72BF-441D-40DF2E4D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76FED7-2544-C244-3A99-5F35A76F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C1A569A-E715-1737-ABA3-643E1B05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00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40D5BC5-A6AF-E255-4A4E-1E1E2C00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7AE72E-1EEC-C492-B14C-03E3BD46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30CC0E-C693-F4A7-80DE-93CA21F3B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9DC87-7FC0-7F47-A7F4-5177B6FDFE76}" type="datetimeFigureOut">
              <a:rPr lang="cs-CZ" smtClean="0"/>
              <a:t>24.06.2024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3D495B-431B-6E38-6CAC-294CC81F0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13B4AD-4108-FF5F-0AE0-955788120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7A80A-F3D0-224C-9D89-7F4A2A6C70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454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69313B-7B43-207E-F444-8DF6C7CB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570" y="2432154"/>
            <a:ext cx="8596860" cy="1993691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  <a:latin typeface="Lucida Console" panose="020B0609040504020204" pitchFamily="49" charset="0"/>
              </a:rPr>
              <a:t>Pokročilejší teorie v sítích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AD7DE33-78ED-9970-B461-3B9FDCE5DC7C}"/>
              </a:ext>
            </a:extLst>
          </p:cNvPr>
          <p:cNvSpPr txBox="1"/>
          <p:nvPr/>
        </p:nvSpPr>
        <p:spPr>
          <a:xfrm>
            <a:off x="0" y="6488668"/>
            <a:ext cx="268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Michal Koudela</a:t>
            </a:r>
          </a:p>
        </p:txBody>
      </p:sp>
    </p:spTree>
    <p:extLst>
      <p:ext uri="{BB962C8B-B14F-4D97-AF65-F5344CB8AC3E}">
        <p14:creationId xmlns:p14="http://schemas.microsoft.com/office/powerpoint/2010/main" val="315608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2C01F4-9122-7DBA-36A4-43A2C9A0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DHCP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BA9187-B0B3-681F-EA32-6D4D3055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Dynamic</a:t>
            </a:r>
            <a:r>
              <a:rPr lang="cs-CZ" dirty="0">
                <a:solidFill>
                  <a:schemeClr val="bg1"/>
                </a:solidFill>
              </a:rPr>
              <a:t> Host </a:t>
            </a:r>
            <a:r>
              <a:rPr lang="cs-CZ" dirty="0" err="1">
                <a:solidFill>
                  <a:schemeClr val="bg1"/>
                </a:solidFill>
              </a:rPr>
              <a:t>Configuration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Protocol</a:t>
            </a:r>
            <a:r>
              <a:rPr lang="cs-CZ" dirty="0">
                <a:solidFill>
                  <a:schemeClr val="bg1"/>
                </a:solidFill>
              </a:rPr>
              <a:t> je služba běžící běžně na routeru či serveru, která počítači přiřazuje IP adresu v síti na určitý čas. Rozlišujeme několik zpráv, které si počítač s serverem vymění.</a:t>
            </a:r>
          </a:p>
        </p:txBody>
      </p:sp>
      <p:pic>
        <p:nvPicPr>
          <p:cNvPr id="2052" name="Picture 4" descr="DHCP protocol operations. | Download Scientific Diagram">
            <a:extLst>
              <a:ext uri="{FF2B5EF4-FFF2-40B4-BE49-F238E27FC236}">
                <a16:creationId xmlns:a16="http://schemas.microsoft.com/office/drawing/2014/main" id="{334B50C8-6547-8B1E-2004-630B463D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88" y="3072868"/>
            <a:ext cx="6871012" cy="34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8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3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DE91B4-FC0E-6E08-E171-EBCF650D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TCP vs UDP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E8F1C1-9C26-EE60-BF2D-1F1B8472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</a:rPr>
              <a:t>Jaký je rozdíl mezi těmito dvěma protokoly které odesílají data?</a:t>
            </a:r>
          </a:p>
          <a:p>
            <a:pPr marL="0" indent="0">
              <a:buNone/>
            </a:pPr>
            <a:endParaRPr lang="cs-CZ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00B050"/>
                </a:solidFill>
              </a:rPr>
              <a:t>TCP</a:t>
            </a:r>
            <a:r>
              <a:rPr lang="cs-CZ" b="1" dirty="0">
                <a:solidFill>
                  <a:schemeClr val="bg1"/>
                </a:solidFill>
              </a:rPr>
              <a:t>										     </a:t>
            </a:r>
            <a:r>
              <a:rPr lang="cs-CZ" b="1" dirty="0">
                <a:solidFill>
                  <a:srgbClr val="FFFF00"/>
                </a:solidFill>
              </a:rPr>
              <a:t>UDP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C1D50A6-FFA2-8A78-66B3-929CC84D0CA5}"/>
              </a:ext>
            </a:extLst>
          </p:cNvPr>
          <p:cNvSpPr txBox="1"/>
          <p:nvPr/>
        </p:nvSpPr>
        <p:spPr>
          <a:xfrm>
            <a:off x="838200" y="3072348"/>
            <a:ext cx="43334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00B050"/>
                </a:solidFill>
              </a:rPr>
              <a:t>- Pomalejší kvůli </a:t>
            </a:r>
            <a:r>
              <a:rPr lang="cs-CZ" sz="2400" dirty="0" err="1">
                <a:solidFill>
                  <a:srgbClr val="00B050"/>
                </a:solidFill>
              </a:rPr>
              <a:t>Three-Way-Handshake</a:t>
            </a:r>
            <a:endParaRPr lang="cs-CZ" sz="2400" dirty="0">
              <a:solidFill>
                <a:srgbClr val="00B050"/>
              </a:solidFill>
            </a:endParaRPr>
          </a:p>
          <a:p>
            <a:endParaRPr lang="cs-CZ" sz="2400" dirty="0">
              <a:solidFill>
                <a:srgbClr val="00B050"/>
              </a:solidFill>
            </a:endParaRPr>
          </a:p>
          <a:p>
            <a:r>
              <a:rPr lang="cs-CZ" sz="2400" dirty="0">
                <a:solidFill>
                  <a:srgbClr val="00B050"/>
                </a:solidFill>
              </a:rPr>
              <a:t>- Zaručené doručení</a:t>
            </a:r>
          </a:p>
          <a:p>
            <a:endParaRPr lang="cs-CZ" sz="2400" dirty="0">
              <a:solidFill>
                <a:srgbClr val="00B050"/>
              </a:solidFill>
            </a:endParaRPr>
          </a:p>
          <a:p>
            <a:r>
              <a:rPr lang="cs-CZ" sz="2400" dirty="0">
                <a:solidFill>
                  <a:srgbClr val="00B050"/>
                </a:solidFill>
              </a:rPr>
              <a:t>- Zaručení neporušené integrity </a:t>
            </a:r>
          </a:p>
          <a:p>
            <a:r>
              <a:rPr lang="cs-CZ" sz="2400" dirty="0">
                <a:solidFill>
                  <a:srgbClr val="00B050"/>
                </a:solidFill>
              </a:rPr>
              <a:t>(Ve smyslu kvality ne bezpečnosti)</a:t>
            </a:r>
          </a:p>
          <a:p>
            <a:endParaRPr lang="cs-CZ" sz="2400" dirty="0">
              <a:solidFill>
                <a:srgbClr val="00B050"/>
              </a:solidFill>
            </a:endParaRPr>
          </a:p>
          <a:p>
            <a:r>
              <a:rPr lang="cs-CZ" sz="2400" dirty="0">
                <a:solidFill>
                  <a:srgbClr val="00B050"/>
                </a:solidFill>
              </a:rPr>
              <a:t>- Používá jej většina protokolů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A686C0E-D494-229F-4A4D-F353A631208A}"/>
              </a:ext>
            </a:extLst>
          </p:cNvPr>
          <p:cNvSpPr txBox="1"/>
          <p:nvPr/>
        </p:nvSpPr>
        <p:spPr>
          <a:xfrm>
            <a:off x="7020393" y="3151187"/>
            <a:ext cx="4333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400" dirty="0">
                <a:solidFill>
                  <a:srgbClr val="FFFF00"/>
                </a:solidFill>
              </a:rPr>
              <a:t>- Rychlejší</a:t>
            </a:r>
          </a:p>
          <a:p>
            <a:pPr algn="r"/>
            <a:endParaRPr lang="cs-CZ" sz="2400" dirty="0">
              <a:solidFill>
                <a:srgbClr val="FFFF00"/>
              </a:solidFill>
            </a:endParaRPr>
          </a:p>
          <a:p>
            <a:pPr algn="r"/>
            <a:r>
              <a:rPr lang="cs-CZ" sz="2400" dirty="0">
                <a:solidFill>
                  <a:srgbClr val="FFFF00"/>
                </a:solidFill>
              </a:rPr>
              <a:t>- Doručení není jisté</a:t>
            </a:r>
          </a:p>
          <a:p>
            <a:pPr algn="r"/>
            <a:endParaRPr lang="cs-CZ" sz="2400" dirty="0">
              <a:solidFill>
                <a:srgbClr val="FFFF00"/>
              </a:solidFill>
            </a:endParaRPr>
          </a:p>
          <a:p>
            <a:pPr algn="r"/>
            <a:r>
              <a:rPr lang="cs-CZ" sz="2400" dirty="0">
                <a:solidFill>
                  <a:srgbClr val="FFFF00"/>
                </a:solidFill>
              </a:rPr>
              <a:t>- Používá se videohovorů, Sledování videí, poslouchání hudby. A používají jej některé další protokoly.</a:t>
            </a:r>
          </a:p>
        </p:txBody>
      </p:sp>
    </p:spTree>
    <p:extLst>
      <p:ext uri="{BB962C8B-B14F-4D97-AF65-F5344CB8AC3E}">
        <p14:creationId xmlns:p14="http://schemas.microsoft.com/office/powerpoint/2010/main" val="349654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CP and UDP visualized ;) – ProgrammerHumor.io">
            <a:extLst>
              <a:ext uri="{FF2B5EF4-FFF2-40B4-BE49-F238E27FC236}">
                <a16:creationId xmlns:a16="http://schemas.microsoft.com/office/drawing/2014/main" id="{0702F147-4901-8DCB-4162-0D76DE25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1" y="0"/>
            <a:ext cx="9063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5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B1A0E-5E0F-3AD4-2972-D3BCBE4E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TCP </a:t>
            </a:r>
            <a:r>
              <a:rPr lang="cs-CZ" dirty="0" err="1">
                <a:solidFill>
                  <a:schemeClr val="bg1"/>
                </a:solidFill>
              </a:rPr>
              <a:t>Three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way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handshake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0242" name="Picture 2" descr="What is a TCP 3-way handshake process?">
            <a:extLst>
              <a:ext uri="{FF2B5EF4-FFF2-40B4-BE49-F238E27FC236}">
                <a16:creationId xmlns:a16="http://schemas.microsoft.com/office/drawing/2014/main" id="{884F9108-CA1B-15FD-B859-16F5FD9B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18" y="1558977"/>
            <a:ext cx="7065364" cy="52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1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b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0A00DF-309A-91A0-7924-542FE582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VLAN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4DD2D1-5429-ACCF-A23A-4273FD4A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bg1"/>
                </a:solidFill>
              </a:rPr>
              <a:t>Virtual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Local</a:t>
            </a:r>
            <a:r>
              <a:rPr lang="cs-CZ" b="1" dirty="0">
                <a:solidFill>
                  <a:schemeClr val="bg1"/>
                </a:solidFill>
              </a:rPr>
              <a:t> Area Network </a:t>
            </a:r>
            <a:r>
              <a:rPr lang="cs-CZ" dirty="0">
                <a:solidFill>
                  <a:schemeClr val="bg1"/>
                </a:solidFill>
              </a:rPr>
              <a:t>je způsob </a:t>
            </a:r>
            <a:r>
              <a:rPr lang="cs-CZ" b="1" dirty="0">
                <a:solidFill>
                  <a:schemeClr val="bg1"/>
                </a:solidFill>
              </a:rPr>
              <a:t>digitálního rozdělení </a:t>
            </a:r>
            <a:r>
              <a:rPr lang="cs-CZ" dirty="0">
                <a:solidFill>
                  <a:schemeClr val="bg1"/>
                </a:solidFill>
              </a:rPr>
              <a:t>sítě. Síť rozdělíme do vlastních rozsahů IP adres s tím že zařízení sdílí switch/router.</a:t>
            </a:r>
          </a:p>
          <a:p>
            <a:r>
              <a:rPr lang="cs-CZ" dirty="0">
                <a:solidFill>
                  <a:schemeClr val="bg1"/>
                </a:solidFill>
              </a:rPr>
              <a:t>Router pak použijeme na komunikaci mezi </a:t>
            </a:r>
            <a:r>
              <a:rPr lang="cs-CZ" dirty="0" err="1">
                <a:solidFill>
                  <a:schemeClr val="bg1"/>
                </a:solidFill>
              </a:rPr>
              <a:t>VLANami</a:t>
            </a:r>
            <a:r>
              <a:rPr lang="cs-CZ" dirty="0">
                <a:solidFill>
                  <a:schemeClr val="bg1"/>
                </a:solidFill>
              </a:rPr>
              <a:t>.</a:t>
            </a:r>
          </a:p>
          <a:p>
            <a:r>
              <a:rPr lang="cs-CZ" dirty="0" err="1">
                <a:solidFill>
                  <a:schemeClr val="bg1"/>
                </a:solidFill>
              </a:rPr>
              <a:t>VLANy</a:t>
            </a:r>
            <a:r>
              <a:rPr lang="cs-CZ" dirty="0">
                <a:solidFill>
                  <a:schemeClr val="bg1"/>
                </a:solidFill>
              </a:rPr>
              <a:t> se číslují (z pravidla po desítkách): VLAN10, VLAN20</a:t>
            </a:r>
          </a:p>
          <a:p>
            <a:r>
              <a:rPr lang="cs-CZ" dirty="0">
                <a:solidFill>
                  <a:schemeClr val="bg1"/>
                </a:solidFill>
              </a:rPr>
              <a:t>Je doporučené, ale ne nezbytně nutné přiřazovat číslo </a:t>
            </a:r>
            <a:r>
              <a:rPr lang="cs-CZ" dirty="0" err="1">
                <a:solidFill>
                  <a:schemeClr val="bg1"/>
                </a:solidFill>
              </a:rPr>
              <a:t>VLANy</a:t>
            </a:r>
            <a:r>
              <a:rPr lang="cs-CZ" dirty="0">
                <a:solidFill>
                  <a:schemeClr val="bg1"/>
                </a:solidFill>
              </a:rPr>
              <a:t> na základě </a:t>
            </a:r>
            <a:r>
              <a:rPr lang="cs-CZ" dirty="0" err="1">
                <a:solidFill>
                  <a:schemeClr val="bg1"/>
                </a:solidFill>
              </a:rPr>
              <a:t>ip</a:t>
            </a:r>
            <a:r>
              <a:rPr lang="cs-CZ" dirty="0">
                <a:solidFill>
                  <a:schemeClr val="bg1"/>
                </a:solidFill>
              </a:rPr>
              <a:t> adres. 	192.168.</a:t>
            </a:r>
            <a:r>
              <a:rPr lang="cs-CZ" b="1" dirty="0">
                <a:solidFill>
                  <a:schemeClr val="bg1"/>
                </a:solidFill>
              </a:rPr>
              <a:t>10</a:t>
            </a:r>
            <a:r>
              <a:rPr lang="cs-CZ" dirty="0">
                <a:solidFill>
                  <a:schemeClr val="bg1"/>
                </a:solidFill>
              </a:rPr>
              <a:t>.0/24 =&gt; </a:t>
            </a:r>
            <a:r>
              <a:rPr lang="cs-CZ" b="1" dirty="0">
                <a:solidFill>
                  <a:schemeClr val="bg1"/>
                </a:solidFill>
              </a:rPr>
              <a:t>VLAN10</a:t>
            </a:r>
          </a:p>
          <a:p>
            <a:r>
              <a:rPr lang="cs-CZ" dirty="0">
                <a:solidFill>
                  <a:schemeClr val="bg1"/>
                </a:solidFill>
              </a:rPr>
              <a:t>Výhodou jsou </a:t>
            </a:r>
            <a:r>
              <a:rPr lang="cs-CZ" b="1" dirty="0">
                <a:solidFill>
                  <a:schemeClr val="bg1"/>
                </a:solidFill>
              </a:rPr>
              <a:t>zvýšená bezpečnost, rychlost, kontrola.</a:t>
            </a:r>
          </a:p>
        </p:txBody>
      </p:sp>
    </p:spTree>
    <p:extLst>
      <p:ext uri="{BB962C8B-B14F-4D97-AF65-F5344CB8AC3E}">
        <p14:creationId xmlns:p14="http://schemas.microsoft.com/office/powerpoint/2010/main" val="276253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C1883-8E6D-725F-D0EE-AC282753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Zdroje: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BE2CAA-20DB-728B-4CDB-7760E007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4000" dirty="0">
                <a:solidFill>
                  <a:schemeClr val="bg1"/>
                </a:solidFill>
              </a:rPr>
              <a:t>Všechno jsem ukradl z internetu nejsem dost hloupý na to abych řekl od koho.</a:t>
            </a:r>
          </a:p>
        </p:txBody>
      </p:sp>
    </p:spTree>
    <p:extLst>
      <p:ext uri="{BB962C8B-B14F-4D97-AF65-F5344CB8AC3E}">
        <p14:creationId xmlns:p14="http://schemas.microsoft.com/office/powerpoint/2010/main" val="7066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0" r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C62159-EC86-9CC4-619E-2416A2F5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bg1"/>
                </a:solidFill>
              </a:rPr>
              <a:t>Routování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A82B76-79C8-AF52-317C-948084F2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Používáme pro komunikaci mezi </a:t>
            </a:r>
            <a:r>
              <a:rPr lang="cs-CZ" b="1" dirty="0" err="1">
                <a:solidFill>
                  <a:schemeClr val="bg1"/>
                </a:solidFill>
              </a:rPr>
              <a:t>dvěmi</a:t>
            </a:r>
            <a:r>
              <a:rPr lang="cs-CZ" b="1" dirty="0">
                <a:solidFill>
                  <a:schemeClr val="bg1"/>
                </a:solidFill>
              </a:rPr>
              <a:t> sítěmi. </a:t>
            </a:r>
          </a:p>
          <a:p>
            <a:r>
              <a:rPr lang="cs-CZ" b="1" dirty="0">
                <a:solidFill>
                  <a:schemeClr val="bg1"/>
                </a:solidFill>
              </a:rPr>
              <a:t>Počítač odešle paket na router ve své síti. Ten nahradí (source) IP adresu paketu svojí vlastní a odešle paket dál podle vlastní </a:t>
            </a:r>
            <a:r>
              <a:rPr lang="cs-CZ" b="1" dirty="0" err="1">
                <a:solidFill>
                  <a:schemeClr val="bg1"/>
                </a:solidFill>
              </a:rPr>
              <a:t>routovací</a:t>
            </a:r>
            <a:r>
              <a:rPr lang="cs-CZ" b="1" dirty="0">
                <a:solidFill>
                  <a:schemeClr val="bg1"/>
                </a:solidFill>
              </a:rPr>
              <a:t> tabulky. Když přijde paket zpět na router, pošle jej zpět počítači.</a:t>
            </a:r>
          </a:p>
        </p:txBody>
      </p:sp>
      <p:pic>
        <p:nvPicPr>
          <p:cNvPr id="1026" name="Picture 2" descr="IP routing explained | CCNA#">
            <a:extLst>
              <a:ext uri="{FF2B5EF4-FFF2-40B4-BE49-F238E27FC236}">
                <a16:creationId xmlns:a16="http://schemas.microsoft.com/office/drawing/2014/main" id="{30D16B91-B487-05D4-8475-BB412FC9B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56" y="4023854"/>
            <a:ext cx="7485088" cy="26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9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0" r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BAE9E-182E-6E02-6307-29C3DD9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bg1"/>
                </a:solidFill>
              </a:rPr>
              <a:t>Subnetting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C785A5-87B1-6E36-07A6-5628FE69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 err="1">
                <a:solidFill>
                  <a:schemeClr val="bg1"/>
                </a:solidFill>
              </a:rPr>
              <a:t>Subnetting</a:t>
            </a:r>
            <a:r>
              <a:rPr lang="cs-CZ" dirty="0">
                <a:solidFill>
                  <a:schemeClr val="bg1"/>
                </a:solidFill>
              </a:rPr>
              <a:t> je způsob jak se počítají/rozdělují IP adresy. </a:t>
            </a:r>
          </a:p>
          <a:p>
            <a:r>
              <a:rPr lang="cs-CZ" dirty="0">
                <a:solidFill>
                  <a:schemeClr val="bg1"/>
                </a:solidFill>
              </a:rPr>
              <a:t>Už víme že máme IP adresu a něco co nazýváme </a:t>
            </a:r>
            <a:r>
              <a:rPr lang="cs-CZ" b="1" dirty="0" err="1">
                <a:solidFill>
                  <a:schemeClr val="bg1"/>
                </a:solidFill>
              </a:rPr>
              <a:t>Subnet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mask</a:t>
            </a:r>
            <a:r>
              <a:rPr lang="cs-CZ" dirty="0">
                <a:solidFill>
                  <a:schemeClr val="bg1"/>
                </a:solidFill>
              </a:rPr>
              <a:t>.</a:t>
            </a:r>
          </a:p>
          <a:p>
            <a:r>
              <a:rPr lang="cs-CZ" dirty="0">
                <a:solidFill>
                  <a:schemeClr val="bg1"/>
                </a:solidFill>
              </a:rPr>
              <a:t>Bity které mají hodnotu nula říkají, že se ty samé bity v IP adrese mohou měnit.</a:t>
            </a:r>
          </a:p>
          <a:p>
            <a:r>
              <a:rPr lang="cs-CZ" dirty="0">
                <a:solidFill>
                  <a:schemeClr val="bg1"/>
                </a:solidFill>
              </a:rPr>
              <a:t>Počet bitů zaznamenáváme do zkrácené formy př. </a:t>
            </a:r>
            <a:r>
              <a:rPr lang="cs-CZ" b="1" dirty="0">
                <a:solidFill>
                  <a:schemeClr val="bg1"/>
                </a:solidFill>
              </a:rPr>
              <a:t>/24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Sub - 255.255.255.0 	11111111.11111111.11111111.</a:t>
            </a:r>
            <a:r>
              <a:rPr lang="cs-CZ" b="1" dirty="0">
                <a:solidFill>
                  <a:schemeClr val="bg1"/>
                </a:solidFill>
              </a:rPr>
              <a:t>00000000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IP   -   192.168.100.0	11000000.10100000.01100010.</a:t>
            </a:r>
            <a:r>
              <a:rPr lang="cs-CZ" b="1" dirty="0">
                <a:solidFill>
                  <a:schemeClr val="bg1"/>
                </a:solidFill>
              </a:rPr>
              <a:t>00000000</a:t>
            </a:r>
          </a:p>
          <a:p>
            <a:pPr marL="0" indent="0">
              <a:buNone/>
            </a:pPr>
            <a:endParaRPr lang="cs-CZ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</a:rPr>
              <a:t>Poslední bity se mohou měnit =&gt; rozsah je 192.168.100.0-255</a:t>
            </a:r>
          </a:p>
        </p:txBody>
      </p:sp>
    </p:spTree>
    <p:extLst>
      <p:ext uri="{BB962C8B-B14F-4D97-AF65-F5344CB8AC3E}">
        <p14:creationId xmlns:p14="http://schemas.microsoft.com/office/powerpoint/2010/main" val="10131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93000" b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384107-9A06-A61A-B792-90B0563E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Lucida Console" panose="020B0609040504020204" pitchFamily="49" charset="0"/>
              </a:rPr>
              <a:t>OSI/ISO</a:t>
            </a:r>
          </a:p>
        </p:txBody>
      </p:sp>
      <p:pic>
        <p:nvPicPr>
          <p:cNvPr id="3076" name="Picture 4" descr="What is the OSI Model">
            <a:extLst>
              <a:ext uri="{FF2B5EF4-FFF2-40B4-BE49-F238E27FC236}">
                <a16:creationId xmlns:a16="http://schemas.microsoft.com/office/drawing/2014/main" id="{8572CA5F-F625-7A22-52EA-EA34C0412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7000" r="29921" b="4572"/>
          <a:stretch/>
        </p:blipFill>
        <p:spPr bwMode="auto">
          <a:xfrm>
            <a:off x="6730583" y="695975"/>
            <a:ext cx="5330474" cy="54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4FFB89A-FC5F-013C-38E1-F088700200F9}"/>
              </a:ext>
            </a:extLst>
          </p:cNvPr>
          <p:cNvSpPr txBox="1"/>
          <p:nvPr/>
        </p:nvSpPr>
        <p:spPr>
          <a:xfrm>
            <a:off x="838200" y="1420865"/>
            <a:ext cx="56525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Příjímání a odesílání dat funguje na několika vrstvách. Ty dělíme na dva modely OSI/ISO a TCP/IP. První je však modernější a proto by jste se jej měli spíš naučit. Naučit se jak vrstvení funguje se nám bude hodit při analýze provozu a jednotlivých paketů.</a:t>
            </a:r>
          </a:p>
          <a:p>
            <a:endParaRPr lang="cs-CZ" sz="2400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Switche nepotřebují více než mac adresu a proto se při analýze dat nedostanou dále než na 2 vrstvu.</a:t>
            </a:r>
          </a:p>
          <a:p>
            <a:endParaRPr lang="cs-CZ" sz="2400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Routery zase nepotřebují dále než na 3. vrstvu.</a:t>
            </a:r>
          </a:p>
          <a:p>
            <a:endParaRPr lang="cs-C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93000" b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F36B4-8E79-7DCE-F8BB-03E2229B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Stavba </a:t>
            </a:r>
            <a:r>
              <a:rPr lang="cs-CZ" b="1" dirty="0" err="1">
                <a:solidFill>
                  <a:schemeClr val="bg1"/>
                </a:solidFill>
              </a:rPr>
              <a:t>Framu</a:t>
            </a:r>
            <a:r>
              <a:rPr lang="cs-CZ" b="1" dirty="0">
                <a:solidFill>
                  <a:schemeClr val="bg1"/>
                </a:solidFill>
              </a:rPr>
              <a:t> v Teorii</a:t>
            </a:r>
          </a:p>
        </p:txBody>
      </p:sp>
      <p:pic>
        <p:nvPicPr>
          <p:cNvPr id="4098" name="Picture 2" descr="Network Packet (fundamental unit of information)">
            <a:extLst>
              <a:ext uri="{FF2B5EF4-FFF2-40B4-BE49-F238E27FC236}">
                <a16:creationId xmlns:a16="http://schemas.microsoft.com/office/drawing/2014/main" id="{D2B0A8E6-8DC4-CB60-B017-856DD507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56" y="1690688"/>
            <a:ext cx="7314888" cy="49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5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93000" b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E3CE6F-9AC5-218B-33A8-B38D4448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Stavba Dat v Praxi</a:t>
            </a:r>
          </a:p>
        </p:txBody>
      </p:sp>
      <p:pic>
        <p:nvPicPr>
          <p:cNvPr id="5122" name="Picture 2" descr="What is a Packet?">
            <a:extLst>
              <a:ext uri="{FF2B5EF4-FFF2-40B4-BE49-F238E27FC236}">
                <a16:creationId xmlns:a16="http://schemas.microsoft.com/office/drawing/2014/main" id="{03F687F4-403A-497C-57E8-12BC299C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6064185" cy="622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5C0EBFA0-449B-DD81-ABF8-279537005E0B}"/>
              </a:ext>
            </a:extLst>
          </p:cNvPr>
          <p:cNvSpPr txBox="1"/>
          <p:nvPr/>
        </p:nvSpPr>
        <p:spPr>
          <a:xfrm>
            <a:off x="838200" y="2691222"/>
            <a:ext cx="4378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V praxi po vás nikdo znalost přesného umístění bitu v paketu chtít nebude, ale může se to hodit při vývoji či pokročilejším studiu.</a:t>
            </a:r>
          </a:p>
        </p:txBody>
      </p:sp>
    </p:spTree>
    <p:extLst>
      <p:ext uri="{BB962C8B-B14F-4D97-AF65-F5344CB8AC3E}">
        <p14:creationId xmlns:p14="http://schemas.microsoft.com/office/powerpoint/2010/main" val="228117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CCA88E-07C1-C538-4C06-7F93E2C8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Porty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B9B200-80C3-98E0-1A76-1002DED0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85"/>
            <a:ext cx="5636615" cy="520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Ať už se chcete připojit k počítači vzdáleně (SSH – Port 22) nebo si otevřít webové stránky (HTTP – Port 80) je důležité aby tyto </a:t>
            </a:r>
            <a:r>
              <a:rPr lang="cs-CZ" b="1" dirty="0">
                <a:solidFill>
                  <a:schemeClr val="bg1"/>
                </a:solidFill>
              </a:rPr>
              <a:t>služby zůstali separované.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Žádný port nemůže mít na sobě více služeb.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Porty pak dělíme do 3 kategorií na základě použití. </a:t>
            </a:r>
            <a:r>
              <a:rPr lang="cs-CZ" b="1" dirty="0" err="1">
                <a:solidFill>
                  <a:schemeClr val="bg1"/>
                </a:solidFill>
              </a:rPr>
              <a:t>Well-known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jsou pro výchozí služby. </a:t>
            </a:r>
            <a:r>
              <a:rPr lang="cs-CZ" dirty="0" err="1">
                <a:solidFill>
                  <a:schemeClr val="bg1"/>
                </a:solidFill>
              </a:rPr>
              <a:t>Registered</a:t>
            </a:r>
            <a:r>
              <a:rPr lang="cs-CZ" dirty="0">
                <a:solidFill>
                  <a:schemeClr val="bg1"/>
                </a:solidFill>
              </a:rPr>
              <a:t> jsou nepoužitelné a Dynamické si můžeme přiřadit ke službě sami. </a:t>
            </a:r>
          </a:p>
        </p:txBody>
      </p:sp>
      <p:pic>
        <p:nvPicPr>
          <p:cNvPr id="6146" name="Picture 2" descr="EmbeddedGeeKs - Network Ports">
            <a:extLst>
              <a:ext uri="{FF2B5EF4-FFF2-40B4-BE49-F238E27FC236}">
                <a16:creationId xmlns:a16="http://schemas.microsoft.com/office/drawing/2014/main" id="{BBD77B79-A34B-1C63-88E7-04A06C35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15" y="365125"/>
            <a:ext cx="5522313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etwork Ports | TCP &amp; UDP Well-Known Port Numbers ⋆ IpCisco">
            <a:extLst>
              <a:ext uri="{FF2B5EF4-FFF2-40B4-BE49-F238E27FC236}">
                <a16:creationId xmlns:a16="http://schemas.microsoft.com/office/drawing/2014/main" id="{83490523-E448-16C8-6528-6EDC4A86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29" y="3569806"/>
            <a:ext cx="3867971" cy="30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0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t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02FE3-381B-4A3B-0DAE-BC30B3A1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Protokoly - 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84855F-6F91-7D28-9289-225A6B9B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Protokoly jsou “recepty“ jak by spolu měli počítače komunikovat. Poslal byli totiž každý počítač paket tak jak chce tak by v tom byl chaos. Jsou tedy zavedená pravidla jak mají odeslaná data vypadat aby je mohlo další zařízení snadno rozluštit.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Tyto protokoly řadíme nejčastěji podle jejich významu ve vrstvách v OSI/ISO modelu. S většinou jednotlivých protokolů se setkáte později. Já tu vypíchnu ty nejpodstatnější.</a:t>
            </a: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</a:rPr>
              <a:t>HTTP</a:t>
            </a:r>
            <a:r>
              <a:rPr lang="cs-CZ" dirty="0">
                <a:solidFill>
                  <a:schemeClr val="bg1"/>
                </a:solidFill>
              </a:rPr>
              <a:t> - Hypertext </a:t>
            </a:r>
            <a:r>
              <a:rPr lang="cs-CZ" dirty="0" err="1">
                <a:solidFill>
                  <a:schemeClr val="bg1"/>
                </a:solidFill>
              </a:rPr>
              <a:t>Transportation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Protocol</a:t>
            </a:r>
            <a:r>
              <a:rPr lang="cs-CZ" dirty="0">
                <a:solidFill>
                  <a:schemeClr val="bg1"/>
                </a:solidFill>
              </a:rPr>
              <a:t>. (Odesílá webové stránky)</a:t>
            </a: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</a:rPr>
              <a:t>TCP, UDP </a:t>
            </a:r>
            <a:r>
              <a:rPr lang="cs-CZ" dirty="0">
                <a:solidFill>
                  <a:schemeClr val="bg1"/>
                </a:solidFill>
              </a:rPr>
              <a:t>– Jsou zodpovědná za odeslání a doručení dat.</a:t>
            </a: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</a:rPr>
              <a:t>SSH </a:t>
            </a:r>
            <a:r>
              <a:rPr lang="cs-CZ" dirty="0">
                <a:solidFill>
                  <a:schemeClr val="bg1"/>
                </a:solidFill>
              </a:rPr>
              <a:t>– </a:t>
            </a:r>
            <a:r>
              <a:rPr lang="cs-CZ" dirty="0" err="1">
                <a:solidFill>
                  <a:schemeClr val="bg1"/>
                </a:solidFill>
              </a:rPr>
              <a:t>Secure</a:t>
            </a:r>
            <a:r>
              <a:rPr lang="cs-CZ" dirty="0">
                <a:solidFill>
                  <a:schemeClr val="bg1"/>
                </a:solidFill>
              </a:rPr>
              <a:t> Shell. Vytváří vzdálené připojení k počítači. (Relaci)</a:t>
            </a:r>
          </a:p>
        </p:txBody>
      </p:sp>
    </p:spTree>
    <p:extLst>
      <p:ext uri="{BB962C8B-B14F-4D97-AF65-F5344CB8AC3E}">
        <p14:creationId xmlns:p14="http://schemas.microsoft.com/office/powerpoint/2010/main" val="28344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Network Layer Protocols - GeeksforGeeks">
            <a:extLst>
              <a:ext uri="{FF2B5EF4-FFF2-40B4-BE49-F238E27FC236}">
                <a16:creationId xmlns:a16="http://schemas.microsoft.com/office/drawing/2014/main" id="{64590A62-0EAD-EF4F-6F8D-9FBEBCDF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45" y="979858"/>
            <a:ext cx="8528909" cy="489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2699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634</Words>
  <Application>Microsoft Macintosh PowerPoint</Application>
  <PresentationFormat>Širokoúhlá obrazovka</PresentationFormat>
  <Paragraphs>62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Lucida Console</vt:lpstr>
      <vt:lpstr>Motiv Office</vt:lpstr>
      <vt:lpstr>Pokročilejší teorie v sítích</vt:lpstr>
      <vt:lpstr>Routování</vt:lpstr>
      <vt:lpstr>Subnetting</vt:lpstr>
      <vt:lpstr>OSI/ISO</vt:lpstr>
      <vt:lpstr>Stavba Framu v Teorii</vt:lpstr>
      <vt:lpstr>Stavba Dat v Praxi</vt:lpstr>
      <vt:lpstr>Porty</vt:lpstr>
      <vt:lpstr>Protokoly - Standardy</vt:lpstr>
      <vt:lpstr>Prezentace aplikace PowerPoint</vt:lpstr>
      <vt:lpstr>DHCP</vt:lpstr>
      <vt:lpstr>TCP vs UDP</vt:lpstr>
      <vt:lpstr>Prezentace aplikace PowerPoint</vt:lpstr>
      <vt:lpstr>TCP Three way handshake</vt:lpstr>
      <vt:lpstr>VLAN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michalkoudelajunior@gmail.com</dc:creator>
  <cp:lastModifiedBy>michalkoudelajunior@gmail.com</cp:lastModifiedBy>
  <cp:revision>8</cp:revision>
  <dcterms:created xsi:type="dcterms:W3CDTF">2024-05-24T18:08:55Z</dcterms:created>
  <dcterms:modified xsi:type="dcterms:W3CDTF">2024-06-25T21:13:30Z</dcterms:modified>
</cp:coreProperties>
</file>