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5"/>
  </p:notesMasterIdLst>
  <p:sldIdLst>
    <p:sldId id="262" r:id="rId4"/>
    <p:sldId id="264" r:id="rId5"/>
    <p:sldId id="265" r:id="rId6"/>
    <p:sldId id="266" r:id="rId7"/>
    <p:sldId id="267" r:id="rId8"/>
    <p:sldId id="309" r:id="rId9"/>
    <p:sldId id="311" r:id="rId10"/>
    <p:sldId id="312" r:id="rId11"/>
    <p:sldId id="313" r:id="rId12"/>
    <p:sldId id="269" r:id="rId13"/>
    <p:sldId id="270" r:id="rId14"/>
    <p:sldId id="272" r:id="rId15"/>
    <p:sldId id="271" r:id="rId16"/>
    <p:sldId id="273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4" r:id="rId26"/>
    <p:sldId id="285" r:id="rId27"/>
    <p:sldId id="283" r:id="rId28"/>
    <p:sldId id="286" r:id="rId29"/>
    <p:sldId id="287" r:id="rId30"/>
    <p:sldId id="288" r:id="rId31"/>
    <p:sldId id="289" r:id="rId32"/>
    <p:sldId id="290" r:id="rId33"/>
    <p:sldId id="291" r:id="rId34"/>
    <p:sldId id="293" r:id="rId35"/>
    <p:sldId id="294" r:id="rId36"/>
    <p:sldId id="295" r:id="rId37"/>
    <p:sldId id="296" r:id="rId38"/>
    <p:sldId id="297" r:id="rId39"/>
    <p:sldId id="299" r:id="rId40"/>
    <p:sldId id="298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14" r:id="rId51"/>
    <p:sldId id="315" r:id="rId52"/>
    <p:sldId id="316" r:id="rId53"/>
    <p:sldId id="318" r:id="rId54"/>
    <p:sldId id="317" r:id="rId55"/>
    <p:sldId id="363" r:id="rId56"/>
    <p:sldId id="365" r:id="rId57"/>
    <p:sldId id="367" r:id="rId58"/>
    <p:sldId id="357" r:id="rId59"/>
    <p:sldId id="358" r:id="rId60"/>
    <p:sldId id="359" r:id="rId61"/>
    <p:sldId id="360" r:id="rId62"/>
    <p:sldId id="361" r:id="rId63"/>
    <p:sldId id="362" r:id="rId6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1" autoAdjust="0"/>
    <p:restoredTop sz="94660"/>
  </p:normalViewPr>
  <p:slideViewPr>
    <p:cSldViewPr snapToGrid="0">
      <p:cViewPr varScale="1">
        <p:scale>
          <a:sx n="40" d="100"/>
          <a:sy n="40" d="100"/>
        </p:scale>
        <p:origin x="48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8" Type="http://schemas.openxmlformats.org/officeDocument/2006/relationships/tableStyles" Target="tableStyles.xml"/><Relationship Id="rId67" Type="http://schemas.openxmlformats.org/officeDocument/2006/relationships/viewProps" Target="viewProps.xml"/><Relationship Id="rId66" Type="http://schemas.openxmlformats.org/officeDocument/2006/relationships/presProps" Target="presProps.xml"/><Relationship Id="rId65" Type="http://schemas.openxmlformats.org/officeDocument/2006/relationships/notesMaster" Target="notesMasters/notesMaster1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3C039C-71AC-40CE-8316-C5B99E0C1F36}" type="datetimeFigureOut">
              <a:rPr lang="pl-PL" smtClean="0"/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E793E4-CE3C-4E15-8268-13682BDE5F89}" type="slidenum">
              <a:rPr lang="pl-PL" smtClean="0"/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6BDB-F193-494C-B8B7-A32C990A47B3}" type="datetimeFigureOut">
              <a:rPr lang="pl-PL" smtClean="0"/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67A8-AC02-4A69-B5ED-F2D6869A508D}" type="slidenum">
              <a:rPr lang="pl-PL" smtClean="0"/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6BDB-F193-494C-B8B7-A32C990A47B3}" type="datetimeFigureOut">
              <a:rPr lang="pl-PL" smtClean="0"/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67A8-AC02-4A69-B5ED-F2D6869A508D}" type="slidenum">
              <a:rPr lang="pl-PL" smtClean="0"/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6BDB-F193-494C-B8B7-A32C990A47B3}" type="datetimeFigureOut">
              <a:rPr lang="pl-PL" smtClean="0"/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67A8-AC02-4A69-B5ED-F2D6869A508D}" type="slidenum">
              <a:rPr lang="pl-PL" smtClean="0"/>
            </a:fld>
            <a:endParaRPr lang="pl-P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6BDB-F193-494C-B8B7-A32C990A47B3}" type="datetimeFigureOut">
              <a:rPr lang="pl-PL" smtClean="0"/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67A8-AC02-4A69-B5ED-F2D6869A508D}" type="slidenum">
              <a:rPr lang="pl-PL" smtClean="0"/>
            </a:fld>
            <a:endParaRPr lang="pl-PL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6BDB-F193-494C-B8B7-A32C990A47B3}" type="datetimeFigureOut">
              <a:rPr lang="pl-PL" smtClean="0"/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67A8-AC02-4A69-B5ED-F2D6869A508D}" type="slidenum">
              <a:rPr lang="pl-PL" smtClean="0"/>
            </a:fld>
            <a:endParaRPr lang="pl-PL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6BDB-F193-494C-B8B7-A32C990A47B3}" type="datetimeFigureOut">
              <a:rPr lang="pl-PL" smtClean="0"/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67A8-AC02-4A69-B5ED-F2D6869A508D}" type="slidenum">
              <a:rPr lang="pl-PL" smtClean="0"/>
            </a:fld>
            <a:endParaRPr lang="pl-PL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6BDB-F193-494C-B8B7-A32C990A47B3}" type="datetimeFigureOut">
              <a:rPr lang="pl-PL" smtClean="0"/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67A8-AC02-4A69-B5ED-F2D6869A508D}" type="slidenum">
              <a:rPr lang="pl-PL" smtClean="0"/>
            </a:fld>
            <a:endParaRPr lang="pl-PL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6BDB-F193-494C-B8B7-A32C990A47B3}" type="datetimeFigureOut">
              <a:rPr lang="pl-PL" smtClean="0"/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67A8-AC02-4A69-B5ED-F2D6869A508D}" type="slidenum">
              <a:rPr lang="pl-PL" smtClean="0"/>
            </a:fld>
            <a:endParaRPr lang="pl-PL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6BDB-F193-494C-B8B7-A32C990A47B3}" type="datetimeFigureOut">
              <a:rPr lang="pl-PL" smtClean="0"/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67A8-AC02-4A69-B5ED-F2D6869A508D}" type="slidenum">
              <a:rPr lang="pl-PL" smtClean="0"/>
            </a:fld>
            <a:endParaRPr lang="pl-PL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6BDB-F193-494C-B8B7-A32C990A47B3}" type="datetimeFigureOut">
              <a:rPr lang="pl-PL" smtClean="0"/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67A8-AC02-4A69-B5ED-F2D6869A508D}" type="slidenum">
              <a:rPr lang="pl-PL" smtClean="0"/>
            </a:fld>
            <a:endParaRPr lang="pl-PL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6BDB-F193-494C-B8B7-A32C990A47B3}" type="datetimeFigureOut">
              <a:rPr lang="pl-PL" smtClean="0"/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67A8-AC02-4A69-B5ED-F2D6869A508D}" type="slidenum">
              <a:rPr lang="pl-PL" smtClean="0"/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6BDB-F193-494C-B8B7-A32C990A47B3}" type="datetimeFigureOut">
              <a:rPr lang="pl-PL" smtClean="0"/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67A8-AC02-4A69-B5ED-F2D6869A508D}" type="slidenum">
              <a:rPr lang="pl-PL" smtClean="0"/>
            </a:fld>
            <a:endParaRPr lang="pl-PL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6BDB-F193-494C-B8B7-A32C990A47B3}" type="datetimeFigureOut">
              <a:rPr lang="pl-PL" smtClean="0"/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67A8-AC02-4A69-B5ED-F2D6869A508D}" type="slidenum">
              <a:rPr lang="pl-PL" smtClean="0"/>
            </a:fld>
            <a:endParaRPr lang="pl-PL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6BDB-F193-494C-B8B7-A32C990A47B3}" type="datetimeFigureOut">
              <a:rPr lang="pl-PL" smtClean="0"/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67A8-AC02-4A69-B5ED-F2D6869A508D}" type="slidenum">
              <a:rPr lang="pl-PL" smtClean="0"/>
            </a:fld>
            <a:endParaRPr lang="pl-PL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6BDB-F193-494C-B8B7-A32C990A47B3}" type="datetimeFigureOut">
              <a:rPr lang="pl-PL" smtClean="0"/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67A8-AC02-4A69-B5ED-F2D6869A508D}" type="slidenum">
              <a:rPr lang="pl-PL" smtClean="0"/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6BDB-F193-494C-B8B7-A32C990A47B3}" type="datetimeFigureOut">
              <a:rPr lang="pl-PL" smtClean="0"/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67A8-AC02-4A69-B5ED-F2D6869A508D}" type="slidenum">
              <a:rPr lang="pl-PL" smtClean="0"/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6BDB-F193-494C-B8B7-A32C990A47B3}" type="datetimeFigureOut">
              <a:rPr lang="pl-PL" smtClean="0"/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67A8-AC02-4A69-B5ED-F2D6869A508D}" type="slidenum">
              <a:rPr lang="pl-PL" smtClean="0"/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6BDB-F193-494C-B8B7-A32C990A47B3}" type="datetimeFigureOut">
              <a:rPr lang="pl-PL" smtClean="0"/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67A8-AC02-4A69-B5ED-F2D6869A508D}" type="slidenum">
              <a:rPr lang="pl-PL" smtClean="0"/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6BDB-F193-494C-B8B7-A32C990A47B3}" type="datetimeFigureOut">
              <a:rPr lang="pl-PL" smtClean="0"/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67A8-AC02-4A69-B5ED-F2D6869A508D}" type="slidenum">
              <a:rPr lang="pl-PL" smtClean="0"/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6BDB-F193-494C-B8B7-A32C990A47B3}" type="datetimeFigureOut">
              <a:rPr lang="pl-PL" smtClean="0"/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67A8-AC02-4A69-B5ED-F2D6869A508D}" type="slidenum">
              <a:rPr lang="pl-PL" smtClean="0"/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6BDB-F193-494C-B8B7-A32C990A47B3}" type="datetimeFigureOut">
              <a:rPr lang="pl-PL" smtClean="0"/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67A8-AC02-4A69-B5ED-F2D6869A508D}" type="slidenum">
              <a:rPr lang="pl-PL" smtClean="0"/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6BDB-F193-494C-B8B7-A32C990A47B3}" type="datetimeFigureOut">
              <a:rPr lang="pl-PL" smtClean="0"/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67A8-AC02-4A69-B5ED-F2D6869A508D}" type="slidenum">
              <a:rPr lang="pl-PL" smtClean="0"/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F6BDB-F193-494C-B8B7-A32C990A47B3}" type="datetimeFigureOut">
              <a:rPr lang="pl-PL" smtClean="0"/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467A8-AC02-4A69-B5ED-F2D6869A508D}" type="slidenum">
              <a:rPr lang="pl-PL" smtClean="0"/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F6BDB-F193-494C-B8B7-A32C990A47B3}" type="datetimeFigureOut">
              <a:rPr lang="pl-PL" smtClean="0"/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467A8-AC02-4A69-B5ED-F2D6869A508D}" type="slidenum">
              <a:rPr lang="pl-PL" smtClean="0"/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mond 1"/>
          <p:cNvSpPr/>
          <p:nvPr/>
        </p:nvSpPr>
        <p:spPr>
          <a:xfrm>
            <a:off x="5876833" y="-219167"/>
            <a:ext cx="438334" cy="438334"/>
          </a:xfrm>
          <a:prstGeom prst="diamond">
            <a:avLst/>
          </a:prstGeom>
          <a:solidFill>
            <a:srgbClr val="755D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iamond 2"/>
          <p:cNvSpPr/>
          <p:nvPr/>
        </p:nvSpPr>
        <p:spPr>
          <a:xfrm>
            <a:off x="6429099" y="-219167"/>
            <a:ext cx="438334" cy="438334"/>
          </a:xfrm>
          <a:prstGeom prst="diamond">
            <a:avLst/>
          </a:prstGeom>
          <a:solidFill>
            <a:srgbClr val="413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iamond 3"/>
          <p:cNvSpPr/>
          <p:nvPr/>
        </p:nvSpPr>
        <p:spPr>
          <a:xfrm>
            <a:off x="5324567" y="-219167"/>
            <a:ext cx="438334" cy="438334"/>
          </a:xfrm>
          <a:prstGeom prst="diamond">
            <a:avLst/>
          </a:prstGeom>
          <a:solidFill>
            <a:srgbClr val="C5A9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75195" y="6353846"/>
            <a:ext cx="1104532" cy="313802"/>
            <a:chOff x="5324567" y="6072413"/>
            <a:chExt cx="1542866" cy="438334"/>
          </a:xfrm>
        </p:grpSpPr>
        <p:sp>
          <p:nvSpPr>
            <p:cNvPr id="6" name="Diamond 5"/>
            <p:cNvSpPr/>
            <p:nvPr/>
          </p:nvSpPr>
          <p:spPr>
            <a:xfrm>
              <a:off x="5876833" y="6072413"/>
              <a:ext cx="438334" cy="438334"/>
            </a:xfrm>
            <a:prstGeom prst="diamond">
              <a:avLst/>
            </a:prstGeom>
            <a:solidFill>
              <a:srgbClr val="755D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iamond 6"/>
            <p:cNvSpPr/>
            <p:nvPr/>
          </p:nvSpPr>
          <p:spPr>
            <a:xfrm>
              <a:off x="6429099" y="6072413"/>
              <a:ext cx="438334" cy="438334"/>
            </a:xfrm>
            <a:prstGeom prst="diamond">
              <a:avLst/>
            </a:prstGeom>
            <a:solidFill>
              <a:srgbClr val="413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iamond 7"/>
            <p:cNvSpPr/>
            <p:nvPr/>
          </p:nvSpPr>
          <p:spPr>
            <a:xfrm>
              <a:off x="5324567" y="6072413"/>
              <a:ext cx="438334" cy="438334"/>
            </a:xfrm>
            <a:prstGeom prst="diamond">
              <a:avLst/>
            </a:prstGeom>
            <a:solidFill>
              <a:srgbClr val="C5A9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1712686" y="6510747"/>
            <a:ext cx="1047931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87" y="190352"/>
            <a:ext cx="1464748" cy="67042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944319" y="315879"/>
            <a:ext cx="2303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 czas</a:t>
            </a:r>
            <a:endParaRPr lang="pl-P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659835" y="860773"/>
            <a:ext cx="9637056" cy="39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90309" y="1562582"/>
            <a:ext cx="1105382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Operacje na datach i godzinach bywają skomplikowane – należy brać pod uwagę występowanie lat przestępnych, nie równą ilośc dni w miesiącach, różne strefy czasowe itp. w zw z tym Java została wyposażona w standardową bibliotekę, która wspomaga pracę z datami i godzinami.</a:t>
            </a:r>
            <a:endParaRPr lang="pl-PL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Wraz z pojawieniem się Java 8 wprowadzone zostały klasy pakietu java.time, które miały wyprzeć używaną do tej pory klasę Date z pakietu java.util.</a:t>
            </a:r>
            <a:endParaRPr lang="pl-PL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mond 1"/>
          <p:cNvSpPr/>
          <p:nvPr/>
        </p:nvSpPr>
        <p:spPr>
          <a:xfrm>
            <a:off x="5876833" y="-219167"/>
            <a:ext cx="438334" cy="438334"/>
          </a:xfrm>
          <a:prstGeom prst="diamond">
            <a:avLst/>
          </a:prstGeom>
          <a:solidFill>
            <a:srgbClr val="755D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iamond 2"/>
          <p:cNvSpPr/>
          <p:nvPr/>
        </p:nvSpPr>
        <p:spPr>
          <a:xfrm>
            <a:off x="6429099" y="-219167"/>
            <a:ext cx="438334" cy="438334"/>
          </a:xfrm>
          <a:prstGeom prst="diamond">
            <a:avLst/>
          </a:prstGeom>
          <a:solidFill>
            <a:srgbClr val="413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iamond 3"/>
          <p:cNvSpPr/>
          <p:nvPr/>
        </p:nvSpPr>
        <p:spPr>
          <a:xfrm>
            <a:off x="5324567" y="-219167"/>
            <a:ext cx="438334" cy="438334"/>
          </a:xfrm>
          <a:prstGeom prst="diamond">
            <a:avLst/>
          </a:prstGeom>
          <a:solidFill>
            <a:srgbClr val="C5A9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75195" y="6353846"/>
            <a:ext cx="1104532" cy="313802"/>
            <a:chOff x="5324567" y="6072413"/>
            <a:chExt cx="1542866" cy="438334"/>
          </a:xfrm>
        </p:grpSpPr>
        <p:sp>
          <p:nvSpPr>
            <p:cNvPr id="6" name="Diamond 5"/>
            <p:cNvSpPr/>
            <p:nvPr/>
          </p:nvSpPr>
          <p:spPr>
            <a:xfrm>
              <a:off x="5876833" y="6072413"/>
              <a:ext cx="438334" cy="438334"/>
            </a:xfrm>
            <a:prstGeom prst="diamond">
              <a:avLst/>
            </a:prstGeom>
            <a:solidFill>
              <a:srgbClr val="755D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iamond 6"/>
            <p:cNvSpPr/>
            <p:nvPr/>
          </p:nvSpPr>
          <p:spPr>
            <a:xfrm>
              <a:off x="6429099" y="6072413"/>
              <a:ext cx="438334" cy="438334"/>
            </a:xfrm>
            <a:prstGeom prst="diamond">
              <a:avLst/>
            </a:prstGeom>
            <a:solidFill>
              <a:srgbClr val="413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iamond 7"/>
            <p:cNvSpPr/>
            <p:nvPr/>
          </p:nvSpPr>
          <p:spPr>
            <a:xfrm>
              <a:off x="5324567" y="6072413"/>
              <a:ext cx="438334" cy="438334"/>
            </a:xfrm>
            <a:prstGeom prst="diamond">
              <a:avLst/>
            </a:prstGeom>
            <a:solidFill>
              <a:srgbClr val="C5A9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1712686" y="6510747"/>
            <a:ext cx="1047931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87" y="190352"/>
            <a:ext cx="1464748" cy="67042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944319" y="315879"/>
            <a:ext cx="2303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Kolekcje</a:t>
            </a:r>
            <a:endParaRPr lang="pl-P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659835" y="860773"/>
            <a:ext cx="9637056" cy="39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09286" y="1064871"/>
            <a:ext cx="111811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Kolekcje służą do grupowanie obiektów w określony sposób, sposób zależy od rodzaju kolekcji.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Jednym z typów kolekcji są Tablice – jednakże doklarując tablice należy z góry określić jej rozmiar – ten problem nie występuje np. w ArrayList.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 kolekcji wpływa na sposób przechowywania danych, sposób w jaki się do nich odwołujemy, a także na szybkość i złożoność operacji. 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Wrzucanie bardzo dużych ilości danych do kolekcji może nadmiernie obciążać pamięc, należy więc myśleć co umieszczamy w kolekcjach, i dobrać odpowiedni rodzaj kolekcji, pod rodzaj danych, które będziemy wykorzystywać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mond 1"/>
          <p:cNvSpPr/>
          <p:nvPr/>
        </p:nvSpPr>
        <p:spPr>
          <a:xfrm>
            <a:off x="5876833" y="-219167"/>
            <a:ext cx="438334" cy="438334"/>
          </a:xfrm>
          <a:prstGeom prst="diamond">
            <a:avLst/>
          </a:prstGeom>
          <a:solidFill>
            <a:srgbClr val="755D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iamond 2"/>
          <p:cNvSpPr/>
          <p:nvPr/>
        </p:nvSpPr>
        <p:spPr>
          <a:xfrm>
            <a:off x="6429099" y="-219167"/>
            <a:ext cx="438334" cy="438334"/>
          </a:xfrm>
          <a:prstGeom prst="diamond">
            <a:avLst/>
          </a:prstGeom>
          <a:solidFill>
            <a:srgbClr val="413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iamond 3"/>
          <p:cNvSpPr/>
          <p:nvPr/>
        </p:nvSpPr>
        <p:spPr>
          <a:xfrm>
            <a:off x="5324567" y="-219167"/>
            <a:ext cx="438334" cy="438334"/>
          </a:xfrm>
          <a:prstGeom prst="diamond">
            <a:avLst/>
          </a:prstGeom>
          <a:solidFill>
            <a:srgbClr val="C5A9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75195" y="6353846"/>
            <a:ext cx="1104532" cy="313802"/>
            <a:chOff x="5324567" y="6072413"/>
            <a:chExt cx="1542866" cy="438334"/>
          </a:xfrm>
        </p:grpSpPr>
        <p:sp>
          <p:nvSpPr>
            <p:cNvPr id="6" name="Diamond 5"/>
            <p:cNvSpPr/>
            <p:nvPr/>
          </p:nvSpPr>
          <p:spPr>
            <a:xfrm>
              <a:off x="5876833" y="6072413"/>
              <a:ext cx="438334" cy="438334"/>
            </a:xfrm>
            <a:prstGeom prst="diamond">
              <a:avLst/>
            </a:prstGeom>
            <a:solidFill>
              <a:srgbClr val="755D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iamond 6"/>
            <p:cNvSpPr/>
            <p:nvPr/>
          </p:nvSpPr>
          <p:spPr>
            <a:xfrm>
              <a:off x="6429099" y="6072413"/>
              <a:ext cx="438334" cy="438334"/>
            </a:xfrm>
            <a:prstGeom prst="diamond">
              <a:avLst/>
            </a:prstGeom>
            <a:solidFill>
              <a:srgbClr val="413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iamond 7"/>
            <p:cNvSpPr/>
            <p:nvPr/>
          </p:nvSpPr>
          <p:spPr>
            <a:xfrm>
              <a:off x="5324567" y="6072413"/>
              <a:ext cx="438334" cy="438334"/>
            </a:xfrm>
            <a:prstGeom prst="diamond">
              <a:avLst/>
            </a:prstGeom>
            <a:solidFill>
              <a:srgbClr val="C5A9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1712686" y="6510747"/>
            <a:ext cx="1047931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87" y="190352"/>
            <a:ext cx="1464748" cy="67042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944319" y="315879"/>
            <a:ext cx="2303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Kolekcje</a:t>
            </a:r>
            <a:endParaRPr lang="pl-P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659835" y="860773"/>
            <a:ext cx="9637056" cy="39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678380" y="3341891"/>
            <a:ext cx="2854292" cy="621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Queue</a:t>
            </a:r>
            <a:endParaRPr lang="pl-PL" dirty="0"/>
          </a:p>
        </p:txBody>
      </p:sp>
      <p:sp>
        <p:nvSpPr>
          <p:cNvPr id="18" name="Rectangle 17"/>
          <p:cNvSpPr/>
          <p:nvPr/>
        </p:nvSpPr>
        <p:spPr>
          <a:xfrm>
            <a:off x="4673617" y="2191212"/>
            <a:ext cx="2854292" cy="621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Collection</a:t>
            </a:r>
            <a:endParaRPr lang="pl-PL" dirty="0"/>
          </a:p>
        </p:txBody>
      </p:sp>
      <p:sp>
        <p:nvSpPr>
          <p:cNvPr id="19" name="Rectangle 18"/>
          <p:cNvSpPr/>
          <p:nvPr/>
        </p:nvSpPr>
        <p:spPr>
          <a:xfrm>
            <a:off x="4668854" y="1087507"/>
            <a:ext cx="2854292" cy="621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Iterable</a:t>
            </a:r>
            <a:endParaRPr lang="pl-PL" dirty="0"/>
          </a:p>
        </p:txBody>
      </p:sp>
      <p:sp>
        <p:nvSpPr>
          <p:cNvPr id="20" name="Rectangle 19"/>
          <p:cNvSpPr/>
          <p:nvPr/>
        </p:nvSpPr>
        <p:spPr>
          <a:xfrm>
            <a:off x="1659835" y="3341891"/>
            <a:ext cx="2854292" cy="621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List</a:t>
            </a:r>
            <a:endParaRPr lang="pl-PL" dirty="0"/>
          </a:p>
        </p:txBody>
      </p:sp>
      <p:sp>
        <p:nvSpPr>
          <p:cNvPr id="21" name="Rectangle 20"/>
          <p:cNvSpPr/>
          <p:nvPr/>
        </p:nvSpPr>
        <p:spPr>
          <a:xfrm>
            <a:off x="7677873" y="3348241"/>
            <a:ext cx="2854292" cy="615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Set</a:t>
            </a:r>
            <a:endParaRPr lang="pl-PL" dirty="0"/>
          </a:p>
        </p:txBody>
      </p:sp>
      <p:sp>
        <p:nvSpPr>
          <p:cNvPr id="23" name="Rectangle 22"/>
          <p:cNvSpPr/>
          <p:nvPr/>
        </p:nvSpPr>
        <p:spPr>
          <a:xfrm>
            <a:off x="76200" y="4246131"/>
            <a:ext cx="2523281" cy="8340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ArrayList</a:t>
            </a:r>
            <a:endParaRPr lang="pl-PL" dirty="0"/>
          </a:p>
        </p:txBody>
      </p:sp>
      <p:sp>
        <p:nvSpPr>
          <p:cNvPr id="24" name="Rectangle 23"/>
          <p:cNvSpPr/>
          <p:nvPr/>
        </p:nvSpPr>
        <p:spPr>
          <a:xfrm>
            <a:off x="76199" y="5390457"/>
            <a:ext cx="2523281" cy="8340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Vector</a:t>
            </a:r>
            <a:endParaRPr lang="pl-PL" dirty="0"/>
          </a:p>
        </p:txBody>
      </p:sp>
      <p:sp>
        <p:nvSpPr>
          <p:cNvPr id="25" name="Rectangle 24"/>
          <p:cNvSpPr/>
          <p:nvPr/>
        </p:nvSpPr>
        <p:spPr>
          <a:xfrm>
            <a:off x="3252486" y="5394028"/>
            <a:ext cx="2523281" cy="8340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LinkedList</a:t>
            </a:r>
            <a:endParaRPr lang="pl-PL" dirty="0"/>
          </a:p>
        </p:txBody>
      </p:sp>
      <p:sp>
        <p:nvSpPr>
          <p:cNvPr id="26" name="Rectangle 25"/>
          <p:cNvSpPr/>
          <p:nvPr/>
        </p:nvSpPr>
        <p:spPr>
          <a:xfrm>
            <a:off x="5911159" y="4302784"/>
            <a:ext cx="2523281" cy="8340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PriorityQueue</a:t>
            </a:r>
            <a:endParaRPr lang="pl-PL" dirty="0"/>
          </a:p>
        </p:txBody>
      </p:sp>
      <p:sp>
        <p:nvSpPr>
          <p:cNvPr id="27" name="Rectangle 26"/>
          <p:cNvSpPr/>
          <p:nvPr/>
        </p:nvSpPr>
        <p:spPr>
          <a:xfrm>
            <a:off x="9545654" y="4051797"/>
            <a:ext cx="2523281" cy="6269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HashSet</a:t>
            </a:r>
            <a:endParaRPr lang="pl-PL" dirty="0"/>
          </a:p>
        </p:txBody>
      </p:sp>
      <p:sp>
        <p:nvSpPr>
          <p:cNvPr id="30" name="Rectangle 29"/>
          <p:cNvSpPr/>
          <p:nvPr/>
        </p:nvSpPr>
        <p:spPr>
          <a:xfrm>
            <a:off x="9545653" y="4839102"/>
            <a:ext cx="2523281" cy="6269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LinkedHashSet</a:t>
            </a:r>
            <a:endParaRPr lang="pl-PL" dirty="0"/>
          </a:p>
        </p:txBody>
      </p:sp>
      <p:sp>
        <p:nvSpPr>
          <p:cNvPr id="31" name="Rectangle 30"/>
          <p:cNvSpPr/>
          <p:nvPr/>
        </p:nvSpPr>
        <p:spPr>
          <a:xfrm>
            <a:off x="9545653" y="5625188"/>
            <a:ext cx="2523281" cy="6269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TreeSet</a:t>
            </a:r>
            <a:endParaRPr lang="pl-PL" dirty="0"/>
          </a:p>
        </p:txBody>
      </p:sp>
      <p:sp>
        <p:nvSpPr>
          <p:cNvPr id="32" name="Rectangle 31"/>
          <p:cNvSpPr/>
          <p:nvPr/>
        </p:nvSpPr>
        <p:spPr>
          <a:xfrm>
            <a:off x="3680607" y="4278500"/>
            <a:ext cx="1781705" cy="834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Deque</a:t>
            </a:r>
            <a:endParaRPr lang="pl-PL" dirty="0"/>
          </a:p>
        </p:txBody>
      </p:sp>
      <p:cxnSp>
        <p:nvCxnSpPr>
          <p:cNvPr id="34" name="Connector: Elbow 33"/>
          <p:cNvCxnSpPr>
            <a:stCxn id="16" idx="2"/>
            <a:endCxn id="32" idx="0"/>
          </p:cNvCxnSpPr>
          <p:nvPr/>
        </p:nvCxnSpPr>
        <p:spPr>
          <a:xfrm rot="5400000">
            <a:off x="5180997" y="3353970"/>
            <a:ext cx="314993" cy="15340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/>
          <p:cNvCxnSpPr>
            <a:stCxn id="16" idx="2"/>
            <a:endCxn id="26" idx="0"/>
          </p:cNvCxnSpPr>
          <p:nvPr/>
        </p:nvCxnSpPr>
        <p:spPr>
          <a:xfrm rot="16200000" flipH="1">
            <a:off x="6469525" y="3599508"/>
            <a:ext cx="339277" cy="1067274"/>
          </a:xfrm>
          <a:prstGeom prst="bentConnector3">
            <a:avLst>
              <a:gd name="adj1" fmla="val 462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2" idx="2"/>
            <a:endCxn id="25" idx="0"/>
          </p:cNvCxnSpPr>
          <p:nvPr/>
        </p:nvCxnSpPr>
        <p:spPr>
          <a:xfrm flipH="1">
            <a:off x="4514127" y="5112598"/>
            <a:ext cx="57333" cy="281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/>
          <p:cNvCxnSpPr>
            <a:stCxn id="20" idx="2"/>
            <a:endCxn id="23" idx="3"/>
          </p:cNvCxnSpPr>
          <p:nvPr/>
        </p:nvCxnSpPr>
        <p:spPr>
          <a:xfrm rot="5400000">
            <a:off x="2493395" y="4069592"/>
            <a:ext cx="699673" cy="4875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/>
          <p:cNvCxnSpPr>
            <a:stCxn id="20" idx="2"/>
            <a:endCxn id="24" idx="3"/>
          </p:cNvCxnSpPr>
          <p:nvPr/>
        </p:nvCxnSpPr>
        <p:spPr>
          <a:xfrm rot="5400000">
            <a:off x="1921232" y="4641755"/>
            <a:ext cx="1843999" cy="4875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/>
          <p:cNvCxnSpPr>
            <a:stCxn id="21" idx="2"/>
            <a:endCxn id="27" idx="1"/>
          </p:cNvCxnSpPr>
          <p:nvPr/>
        </p:nvCxnSpPr>
        <p:spPr>
          <a:xfrm rot="16200000" flipH="1">
            <a:off x="9124448" y="3944077"/>
            <a:ext cx="401776" cy="4406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/>
          <p:cNvCxnSpPr>
            <a:stCxn id="21" idx="2"/>
            <a:endCxn id="30" idx="1"/>
          </p:cNvCxnSpPr>
          <p:nvPr/>
        </p:nvCxnSpPr>
        <p:spPr>
          <a:xfrm rot="16200000" flipH="1">
            <a:off x="8730796" y="4337730"/>
            <a:ext cx="1189081" cy="4406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/>
          <p:cNvCxnSpPr>
            <a:stCxn id="21" idx="2"/>
            <a:endCxn id="31" idx="1"/>
          </p:cNvCxnSpPr>
          <p:nvPr/>
        </p:nvCxnSpPr>
        <p:spPr>
          <a:xfrm rot="16200000" flipH="1">
            <a:off x="8337753" y="4730773"/>
            <a:ext cx="1975167" cy="4406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/>
          <p:cNvCxnSpPr>
            <a:stCxn id="19" idx="2"/>
            <a:endCxn id="18" idx="0"/>
          </p:cNvCxnSpPr>
          <p:nvPr/>
        </p:nvCxnSpPr>
        <p:spPr>
          <a:xfrm rot="16200000" flipH="1">
            <a:off x="5857337" y="1947785"/>
            <a:ext cx="482089" cy="47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/>
          <p:cNvCxnSpPr>
            <a:stCxn id="18" idx="2"/>
            <a:endCxn id="16" idx="0"/>
          </p:cNvCxnSpPr>
          <p:nvPr/>
        </p:nvCxnSpPr>
        <p:spPr>
          <a:xfrm rot="16200000" flipH="1">
            <a:off x="5838613" y="3074977"/>
            <a:ext cx="529063" cy="47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/>
          <p:cNvCxnSpPr>
            <a:stCxn id="18" idx="2"/>
            <a:endCxn id="21" idx="0"/>
          </p:cNvCxnSpPr>
          <p:nvPr/>
        </p:nvCxnSpPr>
        <p:spPr>
          <a:xfrm rot="16200000" flipH="1">
            <a:off x="7335185" y="1578406"/>
            <a:ext cx="535413" cy="3004256"/>
          </a:xfrm>
          <a:prstGeom prst="bentConnector3">
            <a:avLst>
              <a:gd name="adj1" fmla="val 499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/>
          <p:cNvCxnSpPr>
            <a:stCxn id="18" idx="2"/>
            <a:endCxn id="20" idx="0"/>
          </p:cNvCxnSpPr>
          <p:nvPr/>
        </p:nvCxnSpPr>
        <p:spPr>
          <a:xfrm rot="5400000">
            <a:off x="4329341" y="1570468"/>
            <a:ext cx="529063" cy="30137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Elbow 117"/>
          <p:cNvCxnSpPr>
            <a:stCxn id="20" idx="2"/>
            <a:endCxn id="25" idx="0"/>
          </p:cNvCxnSpPr>
          <p:nvPr/>
        </p:nvCxnSpPr>
        <p:spPr>
          <a:xfrm rot="16200000" flipH="1">
            <a:off x="3085293" y="3965194"/>
            <a:ext cx="1430522" cy="1427146"/>
          </a:xfrm>
          <a:prstGeom prst="bentConnector3">
            <a:avLst>
              <a:gd name="adj1" fmla="val 880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195087" y="1087507"/>
            <a:ext cx="2154413" cy="621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Interfejsy</a:t>
            </a:r>
            <a:endParaRPr lang="pl-PL" dirty="0"/>
          </a:p>
        </p:txBody>
      </p:sp>
      <p:sp>
        <p:nvSpPr>
          <p:cNvPr id="123" name="Rectangle 122"/>
          <p:cNvSpPr/>
          <p:nvPr/>
        </p:nvSpPr>
        <p:spPr>
          <a:xfrm>
            <a:off x="195087" y="1836909"/>
            <a:ext cx="2154413" cy="6216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Klasy</a:t>
            </a:r>
            <a:endParaRPr lang="pl-PL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mond 1"/>
          <p:cNvSpPr/>
          <p:nvPr/>
        </p:nvSpPr>
        <p:spPr>
          <a:xfrm>
            <a:off x="5876833" y="-219167"/>
            <a:ext cx="438334" cy="438334"/>
          </a:xfrm>
          <a:prstGeom prst="diamond">
            <a:avLst/>
          </a:prstGeom>
          <a:solidFill>
            <a:srgbClr val="755D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iamond 2"/>
          <p:cNvSpPr/>
          <p:nvPr/>
        </p:nvSpPr>
        <p:spPr>
          <a:xfrm>
            <a:off x="6429099" y="-219167"/>
            <a:ext cx="438334" cy="438334"/>
          </a:xfrm>
          <a:prstGeom prst="diamond">
            <a:avLst/>
          </a:prstGeom>
          <a:solidFill>
            <a:srgbClr val="413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iamond 3"/>
          <p:cNvSpPr/>
          <p:nvPr/>
        </p:nvSpPr>
        <p:spPr>
          <a:xfrm>
            <a:off x="5324567" y="-219167"/>
            <a:ext cx="438334" cy="438334"/>
          </a:xfrm>
          <a:prstGeom prst="diamond">
            <a:avLst/>
          </a:prstGeom>
          <a:solidFill>
            <a:srgbClr val="C5A9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75195" y="6353846"/>
            <a:ext cx="1104532" cy="313802"/>
            <a:chOff x="5324567" y="6072413"/>
            <a:chExt cx="1542866" cy="438334"/>
          </a:xfrm>
        </p:grpSpPr>
        <p:sp>
          <p:nvSpPr>
            <p:cNvPr id="6" name="Diamond 5"/>
            <p:cNvSpPr/>
            <p:nvPr/>
          </p:nvSpPr>
          <p:spPr>
            <a:xfrm>
              <a:off x="5876833" y="6072413"/>
              <a:ext cx="438334" cy="438334"/>
            </a:xfrm>
            <a:prstGeom prst="diamond">
              <a:avLst/>
            </a:prstGeom>
            <a:solidFill>
              <a:srgbClr val="755D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iamond 6"/>
            <p:cNvSpPr/>
            <p:nvPr/>
          </p:nvSpPr>
          <p:spPr>
            <a:xfrm>
              <a:off x="6429099" y="6072413"/>
              <a:ext cx="438334" cy="438334"/>
            </a:xfrm>
            <a:prstGeom prst="diamond">
              <a:avLst/>
            </a:prstGeom>
            <a:solidFill>
              <a:srgbClr val="413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iamond 7"/>
            <p:cNvSpPr/>
            <p:nvPr/>
          </p:nvSpPr>
          <p:spPr>
            <a:xfrm>
              <a:off x="5324567" y="6072413"/>
              <a:ext cx="438334" cy="438334"/>
            </a:xfrm>
            <a:prstGeom prst="diamond">
              <a:avLst/>
            </a:prstGeom>
            <a:solidFill>
              <a:srgbClr val="C5A9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1712686" y="6510747"/>
            <a:ext cx="1047931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87" y="190352"/>
            <a:ext cx="1464748" cy="67042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254500" y="315879"/>
            <a:ext cx="3721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Kolekcje - Lista</a:t>
            </a:r>
            <a:endParaRPr lang="pl-P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659835" y="860773"/>
            <a:ext cx="9637056" cy="39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09286" y="1064871"/>
            <a:ext cx="1118114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pl-PL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Obiekty są „ponumerowane” wg. kolejności dodawania.</a:t>
            </a:r>
            <a:endParaRPr lang="pl-PL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pl-PL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Jej rozmiar rośnie wraz z dodawaniem kolejnych elemetów – w przypadku ArrayList domyslna pojemność to 10 (chyba że ustalimy inaczej podczas wywoływania obiektu listy), po przekroczeniu pojemności jej rozmiar zwiększa się o 50% +1 (czyli 16, 25 itp.)</a:t>
            </a:r>
            <a:endParaRPr lang="pl-PL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pl-PL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Można przechowywać duplikaty.</a:t>
            </a:r>
            <a:endParaRPr lang="pl-PL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l-PL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mond 1"/>
          <p:cNvSpPr/>
          <p:nvPr/>
        </p:nvSpPr>
        <p:spPr>
          <a:xfrm>
            <a:off x="5876833" y="-219167"/>
            <a:ext cx="438334" cy="438334"/>
          </a:xfrm>
          <a:prstGeom prst="diamond">
            <a:avLst/>
          </a:prstGeom>
          <a:solidFill>
            <a:srgbClr val="755D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iamond 2"/>
          <p:cNvSpPr/>
          <p:nvPr/>
        </p:nvSpPr>
        <p:spPr>
          <a:xfrm>
            <a:off x="6429099" y="-219167"/>
            <a:ext cx="438334" cy="438334"/>
          </a:xfrm>
          <a:prstGeom prst="diamond">
            <a:avLst/>
          </a:prstGeom>
          <a:solidFill>
            <a:srgbClr val="413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iamond 3"/>
          <p:cNvSpPr/>
          <p:nvPr/>
        </p:nvSpPr>
        <p:spPr>
          <a:xfrm>
            <a:off x="5324567" y="-219167"/>
            <a:ext cx="438334" cy="438334"/>
          </a:xfrm>
          <a:prstGeom prst="diamond">
            <a:avLst/>
          </a:prstGeom>
          <a:solidFill>
            <a:srgbClr val="C5A9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75195" y="6353846"/>
            <a:ext cx="1104532" cy="313802"/>
            <a:chOff x="5324567" y="6072413"/>
            <a:chExt cx="1542866" cy="438334"/>
          </a:xfrm>
        </p:grpSpPr>
        <p:sp>
          <p:nvSpPr>
            <p:cNvPr id="6" name="Diamond 5"/>
            <p:cNvSpPr/>
            <p:nvPr/>
          </p:nvSpPr>
          <p:spPr>
            <a:xfrm>
              <a:off x="5876833" y="6072413"/>
              <a:ext cx="438334" cy="438334"/>
            </a:xfrm>
            <a:prstGeom prst="diamond">
              <a:avLst/>
            </a:prstGeom>
            <a:solidFill>
              <a:srgbClr val="755D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iamond 6"/>
            <p:cNvSpPr/>
            <p:nvPr/>
          </p:nvSpPr>
          <p:spPr>
            <a:xfrm>
              <a:off x="6429099" y="6072413"/>
              <a:ext cx="438334" cy="438334"/>
            </a:xfrm>
            <a:prstGeom prst="diamond">
              <a:avLst/>
            </a:prstGeom>
            <a:solidFill>
              <a:srgbClr val="413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iamond 7"/>
            <p:cNvSpPr/>
            <p:nvPr/>
          </p:nvSpPr>
          <p:spPr>
            <a:xfrm>
              <a:off x="5324567" y="6072413"/>
              <a:ext cx="438334" cy="438334"/>
            </a:xfrm>
            <a:prstGeom prst="diamond">
              <a:avLst/>
            </a:prstGeom>
            <a:solidFill>
              <a:srgbClr val="C5A9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1712686" y="6510747"/>
            <a:ext cx="1047931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87" y="190352"/>
            <a:ext cx="1464748" cy="67042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254500" y="315879"/>
            <a:ext cx="3721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Kolekcje - Lista</a:t>
            </a:r>
            <a:endParaRPr lang="pl-P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659835" y="860773"/>
            <a:ext cx="9637056" cy="39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09286" y="1064871"/>
            <a:ext cx="1118114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Różnice między implementacjami:</a:t>
            </a:r>
            <a:endParaRPr lang="pl-PL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pl-PL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LinkedList – każdy element list przychowuje adres w pamięci elementów które z nim sąsiadują. </a:t>
            </a:r>
            <a:endParaRPr lang="pl-PL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pl-PL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ArrayList – każdy element jest indeksowany (zaczynając od 0) </a:t>
            </a:r>
            <a:endParaRPr lang="pl-PL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związku z powyższym w ArrayList łatwiej jest usuwać i dodawać elementy (w szczególności do środka listy) – natomiast wyszukiwanie elementów po indeksach jest wolniejsze.</a:t>
            </a:r>
            <a:endParaRPr lang="pl-PL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 – działa tak samo jak ArrayList, jednakże jest Synchronized – tj. tylko jeden wątek może wykonywać na nim operacje (rozwiniemy temat przy wątkach)</a:t>
            </a:r>
            <a:endParaRPr lang="pl-PL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mond 1"/>
          <p:cNvSpPr/>
          <p:nvPr/>
        </p:nvSpPr>
        <p:spPr>
          <a:xfrm>
            <a:off x="5876833" y="-219167"/>
            <a:ext cx="438334" cy="438334"/>
          </a:xfrm>
          <a:prstGeom prst="diamond">
            <a:avLst/>
          </a:prstGeom>
          <a:solidFill>
            <a:srgbClr val="755D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iamond 2"/>
          <p:cNvSpPr/>
          <p:nvPr/>
        </p:nvSpPr>
        <p:spPr>
          <a:xfrm>
            <a:off x="6429099" y="-219167"/>
            <a:ext cx="438334" cy="438334"/>
          </a:xfrm>
          <a:prstGeom prst="diamond">
            <a:avLst/>
          </a:prstGeom>
          <a:solidFill>
            <a:srgbClr val="413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iamond 3"/>
          <p:cNvSpPr/>
          <p:nvPr/>
        </p:nvSpPr>
        <p:spPr>
          <a:xfrm>
            <a:off x="5324567" y="-219167"/>
            <a:ext cx="438334" cy="438334"/>
          </a:xfrm>
          <a:prstGeom prst="diamond">
            <a:avLst/>
          </a:prstGeom>
          <a:solidFill>
            <a:srgbClr val="C5A9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75195" y="6353846"/>
            <a:ext cx="1104532" cy="313802"/>
            <a:chOff x="5324567" y="6072413"/>
            <a:chExt cx="1542866" cy="438334"/>
          </a:xfrm>
        </p:grpSpPr>
        <p:sp>
          <p:nvSpPr>
            <p:cNvPr id="6" name="Diamond 5"/>
            <p:cNvSpPr/>
            <p:nvPr/>
          </p:nvSpPr>
          <p:spPr>
            <a:xfrm>
              <a:off x="5876833" y="6072413"/>
              <a:ext cx="438334" cy="438334"/>
            </a:xfrm>
            <a:prstGeom prst="diamond">
              <a:avLst/>
            </a:prstGeom>
            <a:solidFill>
              <a:srgbClr val="755D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iamond 6"/>
            <p:cNvSpPr/>
            <p:nvPr/>
          </p:nvSpPr>
          <p:spPr>
            <a:xfrm>
              <a:off x="6429099" y="6072413"/>
              <a:ext cx="438334" cy="438334"/>
            </a:xfrm>
            <a:prstGeom prst="diamond">
              <a:avLst/>
            </a:prstGeom>
            <a:solidFill>
              <a:srgbClr val="413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iamond 7"/>
            <p:cNvSpPr/>
            <p:nvPr/>
          </p:nvSpPr>
          <p:spPr>
            <a:xfrm>
              <a:off x="5324567" y="6072413"/>
              <a:ext cx="438334" cy="438334"/>
            </a:xfrm>
            <a:prstGeom prst="diamond">
              <a:avLst/>
            </a:prstGeom>
            <a:solidFill>
              <a:srgbClr val="C5A9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1712686" y="6510747"/>
            <a:ext cx="1047931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87" y="190352"/>
            <a:ext cx="1464748" cy="67042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254500" y="315879"/>
            <a:ext cx="3721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Kolekcje - Lista</a:t>
            </a:r>
            <a:endParaRPr lang="pl-P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659835" y="860773"/>
            <a:ext cx="9637056" cy="39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09286" y="1064871"/>
            <a:ext cx="1118114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Przydatne metody:</a:t>
            </a:r>
            <a:endParaRPr lang="pl-PL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</a:t>
            </a:r>
            <a:r>
              <a:rPr lang="pl-PL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dodawanie elementu</a:t>
            </a:r>
            <a:endParaRPr lang="pl-PL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</a:t>
            </a:r>
            <a:r>
              <a:rPr lang="pl-PL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pobieranie elementu o zadanym indeksie</a:t>
            </a:r>
            <a:endParaRPr lang="pl-PL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addAll </a:t>
            </a:r>
            <a:r>
              <a:rPr lang="pl-PL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dodaje wszystkie elementy z jednej kolekcji do drugiej</a:t>
            </a:r>
            <a:endParaRPr lang="pl-PL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</a:t>
            </a:r>
            <a:r>
              <a:rPr lang="pl-PL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sprawdza czy lista zawiera dany element</a:t>
            </a:r>
            <a:endParaRPr lang="pl-PL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isEmpty </a:t>
            </a:r>
            <a:r>
              <a:rPr lang="pl-PL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sprawdza czy lista jest pusta</a:t>
            </a:r>
            <a:endParaRPr lang="pl-PL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</a:t>
            </a:r>
            <a:r>
              <a:rPr lang="pl-PL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zwraca aktualną wielkość listy</a:t>
            </a:r>
            <a:endParaRPr lang="pl-PL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indexOf </a:t>
            </a:r>
            <a:r>
              <a:rPr lang="pl-PL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wyszukuje element na liście i zwraca indeks wystąpienia.</a:t>
            </a:r>
            <a:endParaRPr lang="pl-PL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lastIndexOf </a:t>
            </a:r>
            <a:r>
              <a:rPr lang="pl-PL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j.w. ale zwraca ostatnie wystąpienie</a:t>
            </a:r>
            <a:endParaRPr lang="pl-PL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mond 1"/>
          <p:cNvSpPr/>
          <p:nvPr/>
        </p:nvSpPr>
        <p:spPr>
          <a:xfrm>
            <a:off x="5876833" y="-219167"/>
            <a:ext cx="438334" cy="438334"/>
          </a:xfrm>
          <a:prstGeom prst="diamond">
            <a:avLst/>
          </a:prstGeom>
          <a:solidFill>
            <a:srgbClr val="755D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iamond 2"/>
          <p:cNvSpPr/>
          <p:nvPr/>
        </p:nvSpPr>
        <p:spPr>
          <a:xfrm>
            <a:off x="6429099" y="-219167"/>
            <a:ext cx="438334" cy="438334"/>
          </a:xfrm>
          <a:prstGeom prst="diamond">
            <a:avLst/>
          </a:prstGeom>
          <a:solidFill>
            <a:srgbClr val="413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iamond 3"/>
          <p:cNvSpPr/>
          <p:nvPr/>
        </p:nvSpPr>
        <p:spPr>
          <a:xfrm>
            <a:off x="5324567" y="-219167"/>
            <a:ext cx="438334" cy="438334"/>
          </a:xfrm>
          <a:prstGeom prst="diamond">
            <a:avLst/>
          </a:prstGeom>
          <a:solidFill>
            <a:srgbClr val="C5A9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75195" y="6353846"/>
            <a:ext cx="1104532" cy="313802"/>
            <a:chOff x="5324567" y="6072413"/>
            <a:chExt cx="1542866" cy="438334"/>
          </a:xfrm>
        </p:grpSpPr>
        <p:sp>
          <p:nvSpPr>
            <p:cNvPr id="6" name="Diamond 5"/>
            <p:cNvSpPr/>
            <p:nvPr/>
          </p:nvSpPr>
          <p:spPr>
            <a:xfrm>
              <a:off x="5876833" y="6072413"/>
              <a:ext cx="438334" cy="438334"/>
            </a:xfrm>
            <a:prstGeom prst="diamond">
              <a:avLst/>
            </a:prstGeom>
            <a:solidFill>
              <a:srgbClr val="755D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iamond 6"/>
            <p:cNvSpPr/>
            <p:nvPr/>
          </p:nvSpPr>
          <p:spPr>
            <a:xfrm>
              <a:off x="6429099" y="6072413"/>
              <a:ext cx="438334" cy="438334"/>
            </a:xfrm>
            <a:prstGeom prst="diamond">
              <a:avLst/>
            </a:prstGeom>
            <a:solidFill>
              <a:srgbClr val="413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iamond 7"/>
            <p:cNvSpPr/>
            <p:nvPr/>
          </p:nvSpPr>
          <p:spPr>
            <a:xfrm>
              <a:off x="5324567" y="6072413"/>
              <a:ext cx="438334" cy="438334"/>
            </a:xfrm>
            <a:prstGeom prst="diamond">
              <a:avLst/>
            </a:prstGeom>
            <a:solidFill>
              <a:srgbClr val="C5A9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1712686" y="6510747"/>
            <a:ext cx="1047931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87" y="190352"/>
            <a:ext cx="1464748" cy="67042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254500" y="315879"/>
            <a:ext cx="3721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Kolekcje - Lista</a:t>
            </a:r>
            <a:endParaRPr lang="pl-P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659835" y="860773"/>
            <a:ext cx="9637056" cy="39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09286" y="1064871"/>
            <a:ext cx="1118114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Przykład 1 </a:t>
            </a:r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Przykładowe wykorzystanie listy:</a:t>
            </a:r>
            <a:endParaRPr lang="pl-P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2800" dirty="0">
                <a:latin typeface="Consolas" panose="020B0609020204030204" pitchFamily="49" charset="0"/>
                <a:cs typeface="Consolas" panose="020B0609020204030204" pitchFamily="49" charset="0"/>
              </a:rPr>
              <a:t>//Tworzymy zmienną o typie interfejsu i inicjalizujemy:</a:t>
            </a:r>
            <a:endParaRPr lang="pl-P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800" dirty="0">
                <a:latin typeface="Consolas" panose="020B0609020204030204" pitchFamily="49" charset="0"/>
                <a:cs typeface="Consolas" panose="020B0609020204030204" pitchFamily="49" charset="0"/>
              </a:rPr>
              <a:t>List&lt;String&gt; komputery = new LinkedList&lt;&gt;();</a:t>
            </a:r>
            <a:endParaRPr lang="pl-P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800" dirty="0">
                <a:latin typeface="Consolas" panose="020B0609020204030204" pitchFamily="49" charset="0"/>
                <a:cs typeface="Consolas" panose="020B0609020204030204" pitchFamily="49" charset="0"/>
              </a:rPr>
              <a:t>komputery.add("ZX Spectrum");</a:t>
            </a:r>
            <a:endParaRPr lang="pl-P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800" dirty="0">
                <a:latin typeface="Consolas" panose="020B0609020204030204" pitchFamily="49" charset="0"/>
                <a:cs typeface="Consolas" panose="020B0609020204030204" pitchFamily="49" charset="0"/>
              </a:rPr>
              <a:t>komputery.add("Commodore 64");</a:t>
            </a:r>
            <a:endParaRPr lang="pl-P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800" dirty="0">
                <a:latin typeface="Consolas" panose="020B0609020204030204" pitchFamily="49" charset="0"/>
                <a:cs typeface="Consolas" panose="020B0609020204030204" pitchFamily="49" charset="0"/>
              </a:rPr>
              <a:t>List&lt;String&gt; ulubione = new LinkedList&lt;&gt;();</a:t>
            </a:r>
            <a:endParaRPr lang="pl-P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800" dirty="0">
                <a:latin typeface="Consolas" panose="020B0609020204030204" pitchFamily="49" charset="0"/>
                <a:cs typeface="Consolas" panose="020B0609020204030204" pitchFamily="49" charset="0"/>
              </a:rPr>
              <a:t>ulubione.add("Commodore 64");</a:t>
            </a:r>
            <a:endParaRPr lang="pl-P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800" dirty="0">
                <a:latin typeface="Consolas" panose="020B0609020204030204" pitchFamily="49" charset="0"/>
                <a:cs typeface="Consolas" panose="020B0609020204030204" pitchFamily="49" charset="0"/>
              </a:rPr>
              <a:t>ulubione.addAll(komputery);</a:t>
            </a:r>
            <a:endParaRPr lang="pl-P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800" dirty="0">
                <a:latin typeface="Consolas" panose="020B0609020204030204" pitchFamily="49" charset="0"/>
                <a:cs typeface="Consolas" panose="020B0609020204030204" pitchFamily="49" charset="0"/>
              </a:rPr>
              <a:t>System.out.println(ulubione.get(1));</a:t>
            </a:r>
            <a:endParaRPr lang="pl-P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800" dirty="0">
                <a:latin typeface="Consolas" panose="020B0609020204030204" pitchFamily="49" charset="0"/>
                <a:cs typeface="Consolas" panose="020B0609020204030204" pitchFamily="49" charset="0"/>
              </a:rPr>
              <a:t>System.out.println(ulubione.indexOf("Commodore 64"));</a:t>
            </a:r>
            <a:endParaRPr lang="pl-P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mond 1"/>
          <p:cNvSpPr/>
          <p:nvPr/>
        </p:nvSpPr>
        <p:spPr>
          <a:xfrm>
            <a:off x="5876833" y="-219167"/>
            <a:ext cx="438334" cy="438334"/>
          </a:xfrm>
          <a:prstGeom prst="diamond">
            <a:avLst/>
          </a:prstGeom>
          <a:solidFill>
            <a:srgbClr val="755D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iamond 2"/>
          <p:cNvSpPr/>
          <p:nvPr/>
        </p:nvSpPr>
        <p:spPr>
          <a:xfrm>
            <a:off x="6429099" y="-219167"/>
            <a:ext cx="438334" cy="438334"/>
          </a:xfrm>
          <a:prstGeom prst="diamond">
            <a:avLst/>
          </a:prstGeom>
          <a:solidFill>
            <a:srgbClr val="413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iamond 3"/>
          <p:cNvSpPr/>
          <p:nvPr/>
        </p:nvSpPr>
        <p:spPr>
          <a:xfrm>
            <a:off x="5324567" y="-219167"/>
            <a:ext cx="438334" cy="438334"/>
          </a:xfrm>
          <a:prstGeom prst="diamond">
            <a:avLst/>
          </a:prstGeom>
          <a:solidFill>
            <a:srgbClr val="C5A9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75195" y="6353846"/>
            <a:ext cx="1104532" cy="313802"/>
            <a:chOff x="5324567" y="6072413"/>
            <a:chExt cx="1542866" cy="438334"/>
          </a:xfrm>
        </p:grpSpPr>
        <p:sp>
          <p:nvSpPr>
            <p:cNvPr id="6" name="Diamond 5"/>
            <p:cNvSpPr/>
            <p:nvPr/>
          </p:nvSpPr>
          <p:spPr>
            <a:xfrm>
              <a:off x="5876833" y="6072413"/>
              <a:ext cx="438334" cy="438334"/>
            </a:xfrm>
            <a:prstGeom prst="diamond">
              <a:avLst/>
            </a:prstGeom>
            <a:solidFill>
              <a:srgbClr val="755D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iamond 6"/>
            <p:cNvSpPr/>
            <p:nvPr/>
          </p:nvSpPr>
          <p:spPr>
            <a:xfrm>
              <a:off x="6429099" y="6072413"/>
              <a:ext cx="438334" cy="438334"/>
            </a:xfrm>
            <a:prstGeom prst="diamond">
              <a:avLst/>
            </a:prstGeom>
            <a:solidFill>
              <a:srgbClr val="413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iamond 7"/>
            <p:cNvSpPr/>
            <p:nvPr/>
          </p:nvSpPr>
          <p:spPr>
            <a:xfrm>
              <a:off x="5324567" y="6072413"/>
              <a:ext cx="438334" cy="438334"/>
            </a:xfrm>
            <a:prstGeom prst="diamond">
              <a:avLst/>
            </a:prstGeom>
            <a:solidFill>
              <a:srgbClr val="C5A9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1712686" y="6510747"/>
            <a:ext cx="1047931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87" y="190352"/>
            <a:ext cx="1464748" cy="67042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254500" y="315879"/>
            <a:ext cx="3721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Kolekcje - Lista</a:t>
            </a:r>
            <a:endParaRPr lang="pl-P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659835" y="860773"/>
            <a:ext cx="9637056" cy="39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09286" y="1064871"/>
            <a:ext cx="1118114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Zadanie 1.</a:t>
            </a:r>
            <a:endParaRPr lang="pl-P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Napisać program, który będzie przyjmował dane wejściowe od uzytkownika (wykorzystać Scanner) i w zależności od wyboru użytkownika umożliwi</a:t>
            </a:r>
            <a:endParaRPr lang="pl-PL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pl-PL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dodawanie nowych elementów do listy</a:t>
            </a:r>
            <a:endParaRPr lang="pl-PL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>
              <a:buFontTx/>
              <a:buChar char="-"/>
            </a:pPr>
            <a:r>
              <a:rPr lang="pl-PL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usuwanie elementów zlisty</a:t>
            </a:r>
            <a:endParaRPr lang="pl-PL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>
              <a:buFontTx/>
              <a:buChar char="-"/>
            </a:pPr>
            <a:r>
              <a:rPr lang="pl-PL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wyświetlenie zawartości listy</a:t>
            </a:r>
            <a:endParaRPr lang="pl-PL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mond 1"/>
          <p:cNvSpPr/>
          <p:nvPr/>
        </p:nvSpPr>
        <p:spPr>
          <a:xfrm>
            <a:off x="5876833" y="-219167"/>
            <a:ext cx="438334" cy="438334"/>
          </a:xfrm>
          <a:prstGeom prst="diamond">
            <a:avLst/>
          </a:prstGeom>
          <a:solidFill>
            <a:srgbClr val="755D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iamond 2"/>
          <p:cNvSpPr/>
          <p:nvPr/>
        </p:nvSpPr>
        <p:spPr>
          <a:xfrm>
            <a:off x="6429099" y="-219167"/>
            <a:ext cx="438334" cy="438334"/>
          </a:xfrm>
          <a:prstGeom prst="diamond">
            <a:avLst/>
          </a:prstGeom>
          <a:solidFill>
            <a:srgbClr val="413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iamond 3"/>
          <p:cNvSpPr/>
          <p:nvPr/>
        </p:nvSpPr>
        <p:spPr>
          <a:xfrm>
            <a:off x="5324567" y="-219167"/>
            <a:ext cx="438334" cy="438334"/>
          </a:xfrm>
          <a:prstGeom prst="diamond">
            <a:avLst/>
          </a:prstGeom>
          <a:solidFill>
            <a:srgbClr val="C5A9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75195" y="6353846"/>
            <a:ext cx="1104532" cy="313802"/>
            <a:chOff x="5324567" y="6072413"/>
            <a:chExt cx="1542866" cy="438334"/>
          </a:xfrm>
        </p:grpSpPr>
        <p:sp>
          <p:nvSpPr>
            <p:cNvPr id="6" name="Diamond 5"/>
            <p:cNvSpPr/>
            <p:nvPr/>
          </p:nvSpPr>
          <p:spPr>
            <a:xfrm>
              <a:off x="5876833" y="6072413"/>
              <a:ext cx="438334" cy="438334"/>
            </a:xfrm>
            <a:prstGeom prst="diamond">
              <a:avLst/>
            </a:prstGeom>
            <a:solidFill>
              <a:srgbClr val="755D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iamond 6"/>
            <p:cNvSpPr/>
            <p:nvPr/>
          </p:nvSpPr>
          <p:spPr>
            <a:xfrm>
              <a:off x="6429099" y="6072413"/>
              <a:ext cx="438334" cy="438334"/>
            </a:xfrm>
            <a:prstGeom prst="diamond">
              <a:avLst/>
            </a:prstGeom>
            <a:solidFill>
              <a:srgbClr val="413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iamond 7"/>
            <p:cNvSpPr/>
            <p:nvPr/>
          </p:nvSpPr>
          <p:spPr>
            <a:xfrm>
              <a:off x="5324567" y="6072413"/>
              <a:ext cx="438334" cy="438334"/>
            </a:xfrm>
            <a:prstGeom prst="diamond">
              <a:avLst/>
            </a:prstGeom>
            <a:solidFill>
              <a:srgbClr val="C5A9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1712686" y="6510747"/>
            <a:ext cx="1047931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87" y="190352"/>
            <a:ext cx="1464748" cy="67042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254500" y="315879"/>
            <a:ext cx="3721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Kolekcje - Set</a:t>
            </a:r>
            <a:endParaRPr lang="pl-P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659835" y="860773"/>
            <a:ext cx="9637056" cy="39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09286" y="1064871"/>
            <a:ext cx="111811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pl-PL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Przechowuje elementy unikalne, ten sam element może znajdować się w zbiorze tylko raz</a:t>
            </a:r>
            <a:endParaRPr lang="pl-PL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pl-PL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Kolejność przechowywania może mieć znaczenie, w zależności od implementacji</a:t>
            </a:r>
            <a:endParaRPr lang="pl-PL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l-PL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mond 1"/>
          <p:cNvSpPr/>
          <p:nvPr/>
        </p:nvSpPr>
        <p:spPr>
          <a:xfrm>
            <a:off x="5876833" y="-219167"/>
            <a:ext cx="438334" cy="438334"/>
          </a:xfrm>
          <a:prstGeom prst="diamond">
            <a:avLst/>
          </a:prstGeom>
          <a:solidFill>
            <a:srgbClr val="755D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iamond 2"/>
          <p:cNvSpPr/>
          <p:nvPr/>
        </p:nvSpPr>
        <p:spPr>
          <a:xfrm>
            <a:off x="6429099" y="-219167"/>
            <a:ext cx="438334" cy="438334"/>
          </a:xfrm>
          <a:prstGeom prst="diamond">
            <a:avLst/>
          </a:prstGeom>
          <a:solidFill>
            <a:srgbClr val="413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iamond 3"/>
          <p:cNvSpPr/>
          <p:nvPr/>
        </p:nvSpPr>
        <p:spPr>
          <a:xfrm>
            <a:off x="5324567" y="-219167"/>
            <a:ext cx="438334" cy="438334"/>
          </a:xfrm>
          <a:prstGeom prst="diamond">
            <a:avLst/>
          </a:prstGeom>
          <a:solidFill>
            <a:srgbClr val="C5A9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75195" y="6353846"/>
            <a:ext cx="1104532" cy="313802"/>
            <a:chOff x="5324567" y="6072413"/>
            <a:chExt cx="1542866" cy="438334"/>
          </a:xfrm>
        </p:grpSpPr>
        <p:sp>
          <p:nvSpPr>
            <p:cNvPr id="6" name="Diamond 5"/>
            <p:cNvSpPr/>
            <p:nvPr/>
          </p:nvSpPr>
          <p:spPr>
            <a:xfrm>
              <a:off x="5876833" y="6072413"/>
              <a:ext cx="438334" cy="438334"/>
            </a:xfrm>
            <a:prstGeom prst="diamond">
              <a:avLst/>
            </a:prstGeom>
            <a:solidFill>
              <a:srgbClr val="755D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iamond 6"/>
            <p:cNvSpPr/>
            <p:nvPr/>
          </p:nvSpPr>
          <p:spPr>
            <a:xfrm>
              <a:off x="6429099" y="6072413"/>
              <a:ext cx="438334" cy="438334"/>
            </a:xfrm>
            <a:prstGeom prst="diamond">
              <a:avLst/>
            </a:prstGeom>
            <a:solidFill>
              <a:srgbClr val="413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iamond 7"/>
            <p:cNvSpPr/>
            <p:nvPr/>
          </p:nvSpPr>
          <p:spPr>
            <a:xfrm>
              <a:off x="5324567" y="6072413"/>
              <a:ext cx="438334" cy="438334"/>
            </a:xfrm>
            <a:prstGeom prst="diamond">
              <a:avLst/>
            </a:prstGeom>
            <a:solidFill>
              <a:srgbClr val="C5A9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1712686" y="6510747"/>
            <a:ext cx="1047931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87" y="190352"/>
            <a:ext cx="1464748" cy="67042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254500" y="315879"/>
            <a:ext cx="3721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Kolekcje - Set</a:t>
            </a:r>
            <a:endParaRPr lang="pl-P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659835" y="860773"/>
            <a:ext cx="9637056" cy="39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09286" y="1064871"/>
            <a:ext cx="111811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Różnice między implementacjami:</a:t>
            </a:r>
            <a:endParaRPr lang="pl-PL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pl-PL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HashSet – elementy występują w dowolnej kolejności</a:t>
            </a:r>
            <a:endParaRPr lang="pl-PL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pl-PL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TreeSet – umożliwia uporządkowanie elementów zgodnie z „naturalnym porządkiem” przy pomocy interfejsów Comparator i Comparable</a:t>
            </a:r>
            <a:endParaRPr lang="pl-PL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pl-PL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 HashSet – wszystkie elementy są unikalne, lecz występują w kolejności zgodnej z kolejnością dodawania</a:t>
            </a:r>
            <a:endParaRPr lang="pl-PL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mond 1"/>
          <p:cNvSpPr/>
          <p:nvPr/>
        </p:nvSpPr>
        <p:spPr>
          <a:xfrm>
            <a:off x="5876833" y="-219167"/>
            <a:ext cx="438334" cy="438334"/>
          </a:xfrm>
          <a:prstGeom prst="diamond">
            <a:avLst/>
          </a:prstGeom>
          <a:solidFill>
            <a:srgbClr val="755D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iamond 2"/>
          <p:cNvSpPr/>
          <p:nvPr/>
        </p:nvSpPr>
        <p:spPr>
          <a:xfrm>
            <a:off x="6429099" y="-219167"/>
            <a:ext cx="438334" cy="438334"/>
          </a:xfrm>
          <a:prstGeom prst="diamond">
            <a:avLst/>
          </a:prstGeom>
          <a:solidFill>
            <a:srgbClr val="413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iamond 3"/>
          <p:cNvSpPr/>
          <p:nvPr/>
        </p:nvSpPr>
        <p:spPr>
          <a:xfrm>
            <a:off x="5324567" y="-219167"/>
            <a:ext cx="438334" cy="438334"/>
          </a:xfrm>
          <a:prstGeom prst="diamond">
            <a:avLst/>
          </a:prstGeom>
          <a:solidFill>
            <a:srgbClr val="C5A9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75195" y="6353846"/>
            <a:ext cx="1104532" cy="313802"/>
            <a:chOff x="5324567" y="6072413"/>
            <a:chExt cx="1542866" cy="438334"/>
          </a:xfrm>
        </p:grpSpPr>
        <p:sp>
          <p:nvSpPr>
            <p:cNvPr id="6" name="Diamond 5"/>
            <p:cNvSpPr/>
            <p:nvPr/>
          </p:nvSpPr>
          <p:spPr>
            <a:xfrm>
              <a:off x="5876833" y="6072413"/>
              <a:ext cx="438334" cy="438334"/>
            </a:xfrm>
            <a:prstGeom prst="diamond">
              <a:avLst/>
            </a:prstGeom>
            <a:solidFill>
              <a:srgbClr val="755D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iamond 6"/>
            <p:cNvSpPr/>
            <p:nvPr/>
          </p:nvSpPr>
          <p:spPr>
            <a:xfrm>
              <a:off x="6429099" y="6072413"/>
              <a:ext cx="438334" cy="438334"/>
            </a:xfrm>
            <a:prstGeom prst="diamond">
              <a:avLst/>
            </a:prstGeom>
            <a:solidFill>
              <a:srgbClr val="413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iamond 7"/>
            <p:cNvSpPr/>
            <p:nvPr/>
          </p:nvSpPr>
          <p:spPr>
            <a:xfrm>
              <a:off x="5324567" y="6072413"/>
              <a:ext cx="438334" cy="438334"/>
            </a:xfrm>
            <a:prstGeom prst="diamond">
              <a:avLst/>
            </a:prstGeom>
            <a:solidFill>
              <a:srgbClr val="C5A9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1712686" y="6510747"/>
            <a:ext cx="1047931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87" y="190352"/>
            <a:ext cx="1464748" cy="67042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254500" y="315879"/>
            <a:ext cx="3721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Kolekcje - Set</a:t>
            </a:r>
            <a:endParaRPr lang="pl-P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659835" y="860773"/>
            <a:ext cx="9637056" cy="39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09286" y="1064871"/>
            <a:ext cx="1118114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Zbiór </a:t>
            </a:r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posiada pewien zestaw przydatnych metod:</a:t>
            </a:r>
            <a:endParaRPr lang="pl-P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add </a:t>
            </a:r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dodawanie elementu</a:t>
            </a:r>
            <a:endParaRPr lang="pl-P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l-PL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addAll </a:t>
            </a:r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dodaje wszystkie elementy z jednej kolekcji do drugiej</a:t>
            </a:r>
            <a:endParaRPr lang="pl-P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l-PL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</a:t>
            </a:r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sprawdza czy lista zawiera dany element</a:t>
            </a:r>
            <a:endParaRPr lang="pl-P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l-PL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isEmpty </a:t>
            </a:r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sprawdza czy lista jest pusta</a:t>
            </a:r>
            <a:endParaRPr lang="pl-P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l-PL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</a:t>
            </a:r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zwraca aktualną wielkość listy</a:t>
            </a:r>
            <a:endParaRPr lang="pl-P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Ze względu na brak zachowania kolejności zbiór nie posiada metod takich jak get, indexOf, lastIndexOf. Zamiast tego posiada metody:</a:t>
            </a:r>
            <a:endParaRPr lang="pl-P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l-PL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</a:t>
            </a:r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sprawdza czy zbiór zawiera podany element</a:t>
            </a:r>
            <a:endParaRPr lang="pl-P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l-PL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containsAll </a:t>
            </a:r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sprawdza czy zbiór zawiera wszystkie elementy zbioru</a:t>
            </a:r>
            <a:endParaRPr lang="pl-P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mond 1"/>
          <p:cNvSpPr/>
          <p:nvPr/>
        </p:nvSpPr>
        <p:spPr>
          <a:xfrm>
            <a:off x="5876833" y="-219167"/>
            <a:ext cx="438334" cy="438334"/>
          </a:xfrm>
          <a:prstGeom prst="diamond">
            <a:avLst/>
          </a:prstGeom>
          <a:solidFill>
            <a:srgbClr val="755D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iamond 2"/>
          <p:cNvSpPr/>
          <p:nvPr/>
        </p:nvSpPr>
        <p:spPr>
          <a:xfrm>
            <a:off x="6429099" y="-219167"/>
            <a:ext cx="438334" cy="438334"/>
          </a:xfrm>
          <a:prstGeom prst="diamond">
            <a:avLst/>
          </a:prstGeom>
          <a:solidFill>
            <a:srgbClr val="413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iamond 3"/>
          <p:cNvSpPr/>
          <p:nvPr/>
        </p:nvSpPr>
        <p:spPr>
          <a:xfrm>
            <a:off x="5324567" y="-219167"/>
            <a:ext cx="438334" cy="438334"/>
          </a:xfrm>
          <a:prstGeom prst="diamond">
            <a:avLst/>
          </a:prstGeom>
          <a:solidFill>
            <a:srgbClr val="C5A9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75195" y="6353846"/>
            <a:ext cx="1104532" cy="313802"/>
            <a:chOff x="5324567" y="6072413"/>
            <a:chExt cx="1542866" cy="438334"/>
          </a:xfrm>
        </p:grpSpPr>
        <p:sp>
          <p:nvSpPr>
            <p:cNvPr id="6" name="Diamond 5"/>
            <p:cNvSpPr/>
            <p:nvPr/>
          </p:nvSpPr>
          <p:spPr>
            <a:xfrm>
              <a:off x="5876833" y="6072413"/>
              <a:ext cx="438334" cy="438334"/>
            </a:xfrm>
            <a:prstGeom prst="diamond">
              <a:avLst/>
            </a:prstGeom>
            <a:solidFill>
              <a:srgbClr val="755D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iamond 6"/>
            <p:cNvSpPr/>
            <p:nvPr/>
          </p:nvSpPr>
          <p:spPr>
            <a:xfrm>
              <a:off x="6429099" y="6072413"/>
              <a:ext cx="438334" cy="438334"/>
            </a:xfrm>
            <a:prstGeom prst="diamond">
              <a:avLst/>
            </a:prstGeom>
            <a:solidFill>
              <a:srgbClr val="413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iamond 7"/>
            <p:cNvSpPr/>
            <p:nvPr/>
          </p:nvSpPr>
          <p:spPr>
            <a:xfrm>
              <a:off x="5324567" y="6072413"/>
              <a:ext cx="438334" cy="438334"/>
            </a:xfrm>
            <a:prstGeom prst="diamond">
              <a:avLst/>
            </a:prstGeom>
            <a:solidFill>
              <a:srgbClr val="C5A9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1712686" y="6510747"/>
            <a:ext cx="1047931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87" y="190352"/>
            <a:ext cx="1464748" cy="67042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944319" y="315879"/>
            <a:ext cx="2303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 czas</a:t>
            </a:r>
            <a:endParaRPr lang="pl-P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659835" y="860773"/>
            <a:ext cx="9637056" cy="39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09286" y="1064871"/>
            <a:ext cx="1118114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Podstawowe klasy służące do wykonywania operacji na czasie:</a:t>
            </a:r>
            <a:endParaRPr lang="pl-P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LocalTime </a:t>
            </a:r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Czas lokalny bez uwzględniania strefy czasowej, domyślnie w formacie ISO np. 10:15:30 – czas przechowywany jest z dokładnością do nanosekund</a:t>
            </a:r>
            <a:endParaRPr lang="pl-P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LocalDate </a:t>
            </a:r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Data lokalna bez uwzględniania strefy czasowej, domyślnie w formacie ISO np. 2007-12-03</a:t>
            </a:r>
            <a:endParaRPr lang="pl-P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LocalDateTime </a:t>
            </a:r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połączenie dwóch powyższych domyślnie np. 2007-12-03 10:15:30</a:t>
            </a:r>
            <a:endParaRPr lang="pl-P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ZonedDateTime </a:t>
            </a:r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Data i czas powiązane z konkretną strefą czasową i</a:t>
            </a:r>
            <a:endParaRPr lang="pl-P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uwzględniające czas letni/zimowy</a:t>
            </a:r>
            <a:endParaRPr lang="pl-P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Duration </a:t>
            </a:r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odstęp czasu (np. w minutach)</a:t>
            </a:r>
            <a:endParaRPr lang="pl-P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Period </a:t>
            </a:r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okres czasu (np. w dniach, miesiącach)</a:t>
            </a:r>
            <a:endParaRPr lang="pl-P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mond 1"/>
          <p:cNvSpPr/>
          <p:nvPr/>
        </p:nvSpPr>
        <p:spPr>
          <a:xfrm>
            <a:off x="5876833" y="-219167"/>
            <a:ext cx="438334" cy="438334"/>
          </a:xfrm>
          <a:prstGeom prst="diamond">
            <a:avLst/>
          </a:prstGeom>
          <a:solidFill>
            <a:srgbClr val="755D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iamond 2"/>
          <p:cNvSpPr/>
          <p:nvPr/>
        </p:nvSpPr>
        <p:spPr>
          <a:xfrm>
            <a:off x="6429099" y="-219167"/>
            <a:ext cx="438334" cy="438334"/>
          </a:xfrm>
          <a:prstGeom prst="diamond">
            <a:avLst/>
          </a:prstGeom>
          <a:solidFill>
            <a:srgbClr val="413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iamond 3"/>
          <p:cNvSpPr/>
          <p:nvPr/>
        </p:nvSpPr>
        <p:spPr>
          <a:xfrm>
            <a:off x="5324567" y="-219167"/>
            <a:ext cx="438334" cy="438334"/>
          </a:xfrm>
          <a:prstGeom prst="diamond">
            <a:avLst/>
          </a:prstGeom>
          <a:solidFill>
            <a:srgbClr val="C5A9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75195" y="6353846"/>
            <a:ext cx="1104532" cy="313802"/>
            <a:chOff x="5324567" y="6072413"/>
            <a:chExt cx="1542866" cy="438334"/>
          </a:xfrm>
        </p:grpSpPr>
        <p:sp>
          <p:nvSpPr>
            <p:cNvPr id="6" name="Diamond 5"/>
            <p:cNvSpPr/>
            <p:nvPr/>
          </p:nvSpPr>
          <p:spPr>
            <a:xfrm>
              <a:off x="5876833" y="6072413"/>
              <a:ext cx="438334" cy="438334"/>
            </a:xfrm>
            <a:prstGeom prst="diamond">
              <a:avLst/>
            </a:prstGeom>
            <a:solidFill>
              <a:srgbClr val="755D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iamond 6"/>
            <p:cNvSpPr/>
            <p:nvPr/>
          </p:nvSpPr>
          <p:spPr>
            <a:xfrm>
              <a:off x="6429099" y="6072413"/>
              <a:ext cx="438334" cy="438334"/>
            </a:xfrm>
            <a:prstGeom prst="diamond">
              <a:avLst/>
            </a:prstGeom>
            <a:solidFill>
              <a:srgbClr val="413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iamond 7"/>
            <p:cNvSpPr/>
            <p:nvPr/>
          </p:nvSpPr>
          <p:spPr>
            <a:xfrm>
              <a:off x="5324567" y="6072413"/>
              <a:ext cx="438334" cy="438334"/>
            </a:xfrm>
            <a:prstGeom prst="diamond">
              <a:avLst/>
            </a:prstGeom>
            <a:solidFill>
              <a:srgbClr val="C5A9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1712686" y="6510747"/>
            <a:ext cx="1047931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87" y="190352"/>
            <a:ext cx="1464748" cy="67042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254500" y="315879"/>
            <a:ext cx="3721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Kolekcje - Set</a:t>
            </a:r>
            <a:endParaRPr lang="pl-P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659835" y="860773"/>
            <a:ext cx="9637056" cy="39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09286" y="1064871"/>
            <a:ext cx="111811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Różnice między implementacjami:</a:t>
            </a:r>
            <a:endParaRPr lang="pl-PL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pl-PL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HashSet – elementy występują w dowolnej kolejności</a:t>
            </a:r>
            <a:endParaRPr lang="pl-PL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pl-PL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TreeSet – umożliwia uporządkowanie elementów zgodnie z „naturalnym porządkiem” przy pomocy interfejsów Comparator i Comparable</a:t>
            </a:r>
            <a:endParaRPr lang="pl-PL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pl-PL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 HashSet – wszystkie elementy są unikalne, lecz występują w kolejności zgodnej z kolejnością dodawania</a:t>
            </a:r>
            <a:endParaRPr lang="pl-PL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mond 1"/>
          <p:cNvSpPr/>
          <p:nvPr/>
        </p:nvSpPr>
        <p:spPr>
          <a:xfrm>
            <a:off x="5876833" y="-219167"/>
            <a:ext cx="438334" cy="438334"/>
          </a:xfrm>
          <a:prstGeom prst="diamond">
            <a:avLst/>
          </a:prstGeom>
          <a:solidFill>
            <a:srgbClr val="755D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iamond 2"/>
          <p:cNvSpPr/>
          <p:nvPr/>
        </p:nvSpPr>
        <p:spPr>
          <a:xfrm>
            <a:off x="6429099" y="-219167"/>
            <a:ext cx="438334" cy="438334"/>
          </a:xfrm>
          <a:prstGeom prst="diamond">
            <a:avLst/>
          </a:prstGeom>
          <a:solidFill>
            <a:srgbClr val="413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iamond 3"/>
          <p:cNvSpPr/>
          <p:nvPr/>
        </p:nvSpPr>
        <p:spPr>
          <a:xfrm>
            <a:off x="5324567" y="-219167"/>
            <a:ext cx="438334" cy="438334"/>
          </a:xfrm>
          <a:prstGeom prst="diamond">
            <a:avLst/>
          </a:prstGeom>
          <a:solidFill>
            <a:srgbClr val="C5A9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75195" y="6353846"/>
            <a:ext cx="1104532" cy="313802"/>
            <a:chOff x="5324567" y="6072413"/>
            <a:chExt cx="1542866" cy="438334"/>
          </a:xfrm>
        </p:grpSpPr>
        <p:sp>
          <p:nvSpPr>
            <p:cNvPr id="6" name="Diamond 5"/>
            <p:cNvSpPr/>
            <p:nvPr/>
          </p:nvSpPr>
          <p:spPr>
            <a:xfrm>
              <a:off x="5876833" y="6072413"/>
              <a:ext cx="438334" cy="438334"/>
            </a:xfrm>
            <a:prstGeom prst="diamond">
              <a:avLst/>
            </a:prstGeom>
            <a:solidFill>
              <a:srgbClr val="755D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iamond 6"/>
            <p:cNvSpPr/>
            <p:nvPr/>
          </p:nvSpPr>
          <p:spPr>
            <a:xfrm>
              <a:off x="6429099" y="6072413"/>
              <a:ext cx="438334" cy="438334"/>
            </a:xfrm>
            <a:prstGeom prst="diamond">
              <a:avLst/>
            </a:prstGeom>
            <a:solidFill>
              <a:srgbClr val="413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iamond 7"/>
            <p:cNvSpPr/>
            <p:nvPr/>
          </p:nvSpPr>
          <p:spPr>
            <a:xfrm>
              <a:off x="5324567" y="6072413"/>
              <a:ext cx="438334" cy="438334"/>
            </a:xfrm>
            <a:prstGeom prst="diamond">
              <a:avLst/>
            </a:prstGeom>
            <a:solidFill>
              <a:srgbClr val="C5A9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1712686" y="6510747"/>
            <a:ext cx="1047931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87" y="190352"/>
            <a:ext cx="1464748" cy="67042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254500" y="315879"/>
            <a:ext cx="3721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Kolekcje - Set</a:t>
            </a:r>
            <a:endParaRPr lang="pl-P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659835" y="860773"/>
            <a:ext cx="9637056" cy="39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09286" y="1064871"/>
            <a:ext cx="1118114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Przykład 2 </a:t>
            </a:r>
            <a:r>
              <a:rPr lang="pl-PL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Przykładowe wykorzystanie zbioru </a:t>
            </a:r>
            <a:r>
              <a:rPr lang="pl-PL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TreeSet</a:t>
            </a:r>
            <a:r>
              <a:rPr lang="pl-PL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l-PL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3200" dirty="0">
                <a:latin typeface="Consolas" panose="020B0609020204030204" pitchFamily="49" charset="0"/>
                <a:cs typeface="Consolas" panose="020B0609020204030204" pitchFamily="49" charset="0"/>
              </a:rPr>
              <a:t>//Tworzymy zmienną o typie interfejsu i inicjalizujemy:</a:t>
            </a:r>
            <a:endParaRPr lang="pl-PL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3200" dirty="0">
                <a:latin typeface="Consolas" panose="020B0609020204030204" pitchFamily="49" charset="0"/>
                <a:cs typeface="Consolas" panose="020B0609020204030204" pitchFamily="49" charset="0"/>
              </a:rPr>
              <a:t>Set&lt;String&gt; imiona = new TreeSet&lt;&gt;();</a:t>
            </a:r>
            <a:endParaRPr lang="pl-PL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3200" dirty="0">
                <a:latin typeface="Consolas" panose="020B0609020204030204" pitchFamily="49" charset="0"/>
                <a:cs typeface="Consolas" panose="020B0609020204030204" pitchFamily="49" charset="0"/>
              </a:rPr>
              <a:t>imiona.add("Zosia");</a:t>
            </a:r>
            <a:endParaRPr lang="pl-PL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3200" dirty="0">
                <a:latin typeface="Consolas" panose="020B0609020204030204" pitchFamily="49" charset="0"/>
                <a:cs typeface="Consolas" panose="020B0609020204030204" pitchFamily="49" charset="0"/>
              </a:rPr>
              <a:t>imiona.add("Krysia");</a:t>
            </a:r>
            <a:endParaRPr lang="pl-PL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3200" dirty="0">
                <a:latin typeface="Consolas" panose="020B0609020204030204" pitchFamily="49" charset="0"/>
                <a:cs typeface="Consolas" panose="020B0609020204030204" pitchFamily="49" charset="0"/>
              </a:rPr>
              <a:t>imiona.add("Albert");</a:t>
            </a:r>
            <a:endParaRPr lang="pl-PL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3200" dirty="0">
                <a:latin typeface="Consolas" panose="020B0609020204030204" pitchFamily="49" charset="0"/>
                <a:cs typeface="Consolas" panose="020B0609020204030204" pitchFamily="49" charset="0"/>
              </a:rPr>
              <a:t>imiona.add("Krysia");</a:t>
            </a:r>
            <a:endParaRPr lang="pl-PL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3200" dirty="0">
                <a:latin typeface="Consolas" panose="020B0609020204030204" pitchFamily="49" charset="0"/>
                <a:cs typeface="Consolas" panose="020B0609020204030204" pitchFamily="49" charset="0"/>
              </a:rPr>
              <a:t>for(String imie: imiona)</a:t>
            </a:r>
            <a:endParaRPr lang="pl-PL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3200" dirty="0">
                <a:latin typeface="Consolas" panose="020B0609020204030204" pitchFamily="49" charset="0"/>
                <a:cs typeface="Consolas" panose="020B0609020204030204" pitchFamily="49" charset="0"/>
              </a:rPr>
              <a:t>System.out.println(imie);</a:t>
            </a:r>
            <a:endParaRPr lang="pl-PL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mond 1"/>
          <p:cNvSpPr/>
          <p:nvPr/>
        </p:nvSpPr>
        <p:spPr>
          <a:xfrm>
            <a:off x="5876833" y="-219167"/>
            <a:ext cx="438334" cy="438334"/>
          </a:xfrm>
          <a:prstGeom prst="diamond">
            <a:avLst/>
          </a:prstGeom>
          <a:solidFill>
            <a:srgbClr val="755D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iamond 2"/>
          <p:cNvSpPr/>
          <p:nvPr/>
        </p:nvSpPr>
        <p:spPr>
          <a:xfrm>
            <a:off x="6429099" y="-219167"/>
            <a:ext cx="438334" cy="438334"/>
          </a:xfrm>
          <a:prstGeom prst="diamond">
            <a:avLst/>
          </a:prstGeom>
          <a:solidFill>
            <a:srgbClr val="413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iamond 3"/>
          <p:cNvSpPr/>
          <p:nvPr/>
        </p:nvSpPr>
        <p:spPr>
          <a:xfrm>
            <a:off x="5324567" y="-219167"/>
            <a:ext cx="438334" cy="438334"/>
          </a:xfrm>
          <a:prstGeom prst="diamond">
            <a:avLst/>
          </a:prstGeom>
          <a:solidFill>
            <a:srgbClr val="C5A9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75195" y="6353846"/>
            <a:ext cx="1104532" cy="313802"/>
            <a:chOff x="5324567" y="6072413"/>
            <a:chExt cx="1542866" cy="438334"/>
          </a:xfrm>
        </p:grpSpPr>
        <p:sp>
          <p:nvSpPr>
            <p:cNvPr id="6" name="Diamond 5"/>
            <p:cNvSpPr/>
            <p:nvPr/>
          </p:nvSpPr>
          <p:spPr>
            <a:xfrm>
              <a:off x="5876833" y="6072413"/>
              <a:ext cx="438334" cy="438334"/>
            </a:xfrm>
            <a:prstGeom prst="diamond">
              <a:avLst/>
            </a:prstGeom>
            <a:solidFill>
              <a:srgbClr val="755D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iamond 6"/>
            <p:cNvSpPr/>
            <p:nvPr/>
          </p:nvSpPr>
          <p:spPr>
            <a:xfrm>
              <a:off x="6429099" y="6072413"/>
              <a:ext cx="438334" cy="438334"/>
            </a:xfrm>
            <a:prstGeom prst="diamond">
              <a:avLst/>
            </a:prstGeom>
            <a:solidFill>
              <a:srgbClr val="413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iamond 7"/>
            <p:cNvSpPr/>
            <p:nvPr/>
          </p:nvSpPr>
          <p:spPr>
            <a:xfrm>
              <a:off x="5324567" y="6072413"/>
              <a:ext cx="438334" cy="438334"/>
            </a:xfrm>
            <a:prstGeom prst="diamond">
              <a:avLst/>
            </a:prstGeom>
            <a:solidFill>
              <a:srgbClr val="C5A9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1712686" y="6510747"/>
            <a:ext cx="1047931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87" y="190352"/>
            <a:ext cx="1464748" cy="67042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254500" y="315879"/>
            <a:ext cx="3721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Kolekcje - Set</a:t>
            </a:r>
            <a:endParaRPr lang="pl-P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659835" y="860773"/>
            <a:ext cx="9637056" cy="39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09286" y="1064871"/>
            <a:ext cx="111811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Zadanie 2 </a:t>
            </a:r>
            <a:r>
              <a:rPr lang="pl-PL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Napisz program wykorzystujący </a:t>
            </a:r>
            <a:r>
              <a:rPr lang="pl-PL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TreeSet </a:t>
            </a:r>
            <a:r>
              <a:rPr lang="pl-PL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endParaRPr lang="pl-PL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przechowywania listy osób umożliwiający:</a:t>
            </a:r>
            <a:endParaRPr lang="pl-PL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Dodawanie osoby poprzez podanie imienia i nazwiska</a:t>
            </a:r>
            <a:endParaRPr lang="pl-PL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Usunięcie osoby poprzez wpisanie imienia i nazwiska</a:t>
            </a:r>
            <a:endParaRPr lang="pl-PL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Wyświetlenia kominikatu błędu gdy próbujemy dodać osobę która już istnieje</a:t>
            </a:r>
            <a:endParaRPr lang="pl-PL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Wyświetlenie komunikatu błędu gdy próbujemy usunąć osobę, która nie istnieje</a:t>
            </a:r>
            <a:endParaRPr lang="pl-PL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Wypisanie listy osób w porządku alfabetycznym</a:t>
            </a:r>
            <a:endParaRPr lang="pl-PL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mond 1"/>
          <p:cNvSpPr/>
          <p:nvPr/>
        </p:nvSpPr>
        <p:spPr>
          <a:xfrm>
            <a:off x="5876833" y="-219167"/>
            <a:ext cx="438334" cy="438334"/>
          </a:xfrm>
          <a:prstGeom prst="diamond">
            <a:avLst/>
          </a:prstGeom>
          <a:solidFill>
            <a:srgbClr val="755D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iamond 2"/>
          <p:cNvSpPr/>
          <p:nvPr/>
        </p:nvSpPr>
        <p:spPr>
          <a:xfrm>
            <a:off x="6429099" y="-219167"/>
            <a:ext cx="438334" cy="438334"/>
          </a:xfrm>
          <a:prstGeom prst="diamond">
            <a:avLst/>
          </a:prstGeom>
          <a:solidFill>
            <a:srgbClr val="413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iamond 3"/>
          <p:cNvSpPr/>
          <p:nvPr/>
        </p:nvSpPr>
        <p:spPr>
          <a:xfrm>
            <a:off x="5324567" y="-219167"/>
            <a:ext cx="438334" cy="438334"/>
          </a:xfrm>
          <a:prstGeom prst="diamond">
            <a:avLst/>
          </a:prstGeom>
          <a:solidFill>
            <a:srgbClr val="C5A9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75195" y="6353846"/>
            <a:ext cx="1104532" cy="313802"/>
            <a:chOff x="5324567" y="6072413"/>
            <a:chExt cx="1542866" cy="438334"/>
          </a:xfrm>
        </p:grpSpPr>
        <p:sp>
          <p:nvSpPr>
            <p:cNvPr id="6" name="Diamond 5"/>
            <p:cNvSpPr/>
            <p:nvPr/>
          </p:nvSpPr>
          <p:spPr>
            <a:xfrm>
              <a:off x="5876833" y="6072413"/>
              <a:ext cx="438334" cy="438334"/>
            </a:xfrm>
            <a:prstGeom prst="diamond">
              <a:avLst/>
            </a:prstGeom>
            <a:solidFill>
              <a:srgbClr val="755D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iamond 6"/>
            <p:cNvSpPr/>
            <p:nvPr/>
          </p:nvSpPr>
          <p:spPr>
            <a:xfrm>
              <a:off x="6429099" y="6072413"/>
              <a:ext cx="438334" cy="438334"/>
            </a:xfrm>
            <a:prstGeom prst="diamond">
              <a:avLst/>
            </a:prstGeom>
            <a:solidFill>
              <a:srgbClr val="413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iamond 7"/>
            <p:cNvSpPr/>
            <p:nvPr/>
          </p:nvSpPr>
          <p:spPr>
            <a:xfrm>
              <a:off x="5324567" y="6072413"/>
              <a:ext cx="438334" cy="438334"/>
            </a:xfrm>
            <a:prstGeom prst="diamond">
              <a:avLst/>
            </a:prstGeom>
            <a:solidFill>
              <a:srgbClr val="C5A9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1712686" y="6510747"/>
            <a:ext cx="1047931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87" y="190352"/>
            <a:ext cx="1464748" cy="67042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254500" y="315879"/>
            <a:ext cx="3721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Kolekcje - Map</a:t>
            </a:r>
            <a:endParaRPr lang="pl-P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659835" y="860773"/>
            <a:ext cx="9637056" cy="39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09286" y="1064871"/>
            <a:ext cx="111811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Wartości przechowywane są w parach klucz-wartosć</a:t>
            </a:r>
            <a:endParaRPr lang="pl-PL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Klucz może być dowolnym typem obiektowym, jednakże klucz musi być unikalny – próby dodania kolejnej wartości do tego samego klucza, spowodują nadpisanie wartości już istniejącej wartości.</a:t>
            </a:r>
            <a:endParaRPr lang="pl-PL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Wartości mogą się powtarzać</a:t>
            </a:r>
            <a:endParaRPr lang="pl-PL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mond 1"/>
          <p:cNvSpPr/>
          <p:nvPr/>
        </p:nvSpPr>
        <p:spPr>
          <a:xfrm>
            <a:off x="5876833" y="-219167"/>
            <a:ext cx="438334" cy="438334"/>
          </a:xfrm>
          <a:prstGeom prst="diamond">
            <a:avLst/>
          </a:prstGeom>
          <a:solidFill>
            <a:srgbClr val="755D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iamond 2"/>
          <p:cNvSpPr/>
          <p:nvPr/>
        </p:nvSpPr>
        <p:spPr>
          <a:xfrm>
            <a:off x="6429099" y="-219167"/>
            <a:ext cx="438334" cy="438334"/>
          </a:xfrm>
          <a:prstGeom prst="diamond">
            <a:avLst/>
          </a:prstGeom>
          <a:solidFill>
            <a:srgbClr val="413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iamond 3"/>
          <p:cNvSpPr/>
          <p:nvPr/>
        </p:nvSpPr>
        <p:spPr>
          <a:xfrm>
            <a:off x="5324567" y="-219167"/>
            <a:ext cx="438334" cy="438334"/>
          </a:xfrm>
          <a:prstGeom prst="diamond">
            <a:avLst/>
          </a:prstGeom>
          <a:solidFill>
            <a:srgbClr val="C5A9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75195" y="6353846"/>
            <a:ext cx="1104532" cy="313802"/>
            <a:chOff x="5324567" y="6072413"/>
            <a:chExt cx="1542866" cy="438334"/>
          </a:xfrm>
        </p:grpSpPr>
        <p:sp>
          <p:nvSpPr>
            <p:cNvPr id="6" name="Diamond 5"/>
            <p:cNvSpPr/>
            <p:nvPr/>
          </p:nvSpPr>
          <p:spPr>
            <a:xfrm>
              <a:off x="5876833" y="6072413"/>
              <a:ext cx="438334" cy="438334"/>
            </a:xfrm>
            <a:prstGeom prst="diamond">
              <a:avLst/>
            </a:prstGeom>
            <a:solidFill>
              <a:srgbClr val="755D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iamond 6"/>
            <p:cNvSpPr/>
            <p:nvPr/>
          </p:nvSpPr>
          <p:spPr>
            <a:xfrm>
              <a:off x="6429099" y="6072413"/>
              <a:ext cx="438334" cy="438334"/>
            </a:xfrm>
            <a:prstGeom prst="diamond">
              <a:avLst/>
            </a:prstGeom>
            <a:solidFill>
              <a:srgbClr val="413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iamond 7"/>
            <p:cNvSpPr/>
            <p:nvPr/>
          </p:nvSpPr>
          <p:spPr>
            <a:xfrm>
              <a:off x="5324567" y="6072413"/>
              <a:ext cx="438334" cy="438334"/>
            </a:xfrm>
            <a:prstGeom prst="diamond">
              <a:avLst/>
            </a:prstGeom>
            <a:solidFill>
              <a:srgbClr val="C5A9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1712686" y="6510747"/>
            <a:ext cx="1047931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87" y="190352"/>
            <a:ext cx="1464748" cy="67042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254500" y="315879"/>
            <a:ext cx="3721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Kolekcje - Map</a:t>
            </a:r>
            <a:endParaRPr lang="pl-P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659835" y="860773"/>
            <a:ext cx="9637056" cy="39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09286" y="1064871"/>
            <a:ext cx="111811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Różnice między implementacjami:</a:t>
            </a:r>
            <a:endParaRPr lang="pl-PL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HashMap – podobnie jak w przypadku HashSetu elementy występują w dowolnej kolejności</a:t>
            </a:r>
            <a:endParaRPr lang="pl-PL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TreeMap – jw. w przypadku TreeSetu – elementy występują zgodnie z „naturalnym porządkiem”</a:t>
            </a:r>
            <a:endParaRPr lang="pl-PL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LinkedHashMap – podobnie jak LinkedTreeSet</a:t>
            </a:r>
            <a:endParaRPr lang="pl-PL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mond 1"/>
          <p:cNvSpPr/>
          <p:nvPr/>
        </p:nvSpPr>
        <p:spPr>
          <a:xfrm>
            <a:off x="5876833" y="-219167"/>
            <a:ext cx="438334" cy="438334"/>
          </a:xfrm>
          <a:prstGeom prst="diamond">
            <a:avLst/>
          </a:prstGeom>
          <a:solidFill>
            <a:srgbClr val="755D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iamond 2"/>
          <p:cNvSpPr/>
          <p:nvPr/>
        </p:nvSpPr>
        <p:spPr>
          <a:xfrm>
            <a:off x="6429099" y="-219167"/>
            <a:ext cx="438334" cy="438334"/>
          </a:xfrm>
          <a:prstGeom prst="diamond">
            <a:avLst/>
          </a:prstGeom>
          <a:solidFill>
            <a:srgbClr val="413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iamond 3"/>
          <p:cNvSpPr/>
          <p:nvPr/>
        </p:nvSpPr>
        <p:spPr>
          <a:xfrm>
            <a:off x="5324567" y="-219167"/>
            <a:ext cx="438334" cy="438334"/>
          </a:xfrm>
          <a:prstGeom prst="diamond">
            <a:avLst/>
          </a:prstGeom>
          <a:solidFill>
            <a:srgbClr val="C5A9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75195" y="6353846"/>
            <a:ext cx="1104532" cy="313802"/>
            <a:chOff x="5324567" y="6072413"/>
            <a:chExt cx="1542866" cy="438334"/>
          </a:xfrm>
        </p:grpSpPr>
        <p:sp>
          <p:nvSpPr>
            <p:cNvPr id="6" name="Diamond 5"/>
            <p:cNvSpPr/>
            <p:nvPr/>
          </p:nvSpPr>
          <p:spPr>
            <a:xfrm>
              <a:off x="5876833" y="6072413"/>
              <a:ext cx="438334" cy="438334"/>
            </a:xfrm>
            <a:prstGeom prst="diamond">
              <a:avLst/>
            </a:prstGeom>
            <a:solidFill>
              <a:srgbClr val="755D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iamond 6"/>
            <p:cNvSpPr/>
            <p:nvPr/>
          </p:nvSpPr>
          <p:spPr>
            <a:xfrm>
              <a:off x="6429099" y="6072413"/>
              <a:ext cx="438334" cy="438334"/>
            </a:xfrm>
            <a:prstGeom prst="diamond">
              <a:avLst/>
            </a:prstGeom>
            <a:solidFill>
              <a:srgbClr val="413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iamond 7"/>
            <p:cNvSpPr/>
            <p:nvPr/>
          </p:nvSpPr>
          <p:spPr>
            <a:xfrm>
              <a:off x="5324567" y="6072413"/>
              <a:ext cx="438334" cy="438334"/>
            </a:xfrm>
            <a:prstGeom prst="diamond">
              <a:avLst/>
            </a:prstGeom>
            <a:solidFill>
              <a:srgbClr val="C5A9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1712686" y="6510747"/>
            <a:ext cx="1047931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87" y="190352"/>
            <a:ext cx="1464748" cy="67042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254500" y="315879"/>
            <a:ext cx="3721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Kolekcje - Map</a:t>
            </a:r>
            <a:endParaRPr lang="pl-P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659835" y="860773"/>
            <a:ext cx="9637056" cy="39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09286" y="1064871"/>
            <a:ext cx="1118114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1" dirty="0"/>
              <a:t>Map przydatne metody:</a:t>
            </a:r>
            <a:endParaRPr lang="pl-PL" sz="3200" dirty="0"/>
          </a:p>
          <a:p>
            <a:r>
              <a:rPr lang="pl-PL" sz="3200" dirty="0"/>
              <a:t>- </a:t>
            </a:r>
            <a:r>
              <a:rPr lang="pl-PL" sz="3200" b="1" dirty="0"/>
              <a:t>put </a:t>
            </a:r>
            <a:r>
              <a:rPr lang="pl-PL" sz="3200" dirty="0"/>
              <a:t>– dodawanie pary klucz/wartość (lub nadpisanie, gdy klucz istnieje!)</a:t>
            </a:r>
            <a:endParaRPr lang="pl-PL" sz="3200" dirty="0"/>
          </a:p>
          <a:p>
            <a:r>
              <a:rPr lang="pl-PL" sz="3200" dirty="0"/>
              <a:t>- </a:t>
            </a:r>
            <a:r>
              <a:rPr lang="pl-PL" sz="3200" b="1" dirty="0"/>
              <a:t>putAll </a:t>
            </a:r>
            <a:r>
              <a:rPr lang="pl-PL" sz="3200" dirty="0"/>
              <a:t>– dodaje wszystkie elementy z jednej mapy do drugiej</a:t>
            </a:r>
            <a:endParaRPr lang="pl-PL" sz="3200" dirty="0"/>
          </a:p>
          <a:p>
            <a:r>
              <a:rPr lang="pl-PL" sz="3200" dirty="0"/>
              <a:t>- </a:t>
            </a:r>
            <a:r>
              <a:rPr lang="pl-PL" sz="3200" b="1" dirty="0"/>
              <a:t>containsKey </a:t>
            </a:r>
            <a:r>
              <a:rPr lang="pl-PL" sz="3200" dirty="0"/>
              <a:t>– sprawdza czy mapa zawiera dany klucz</a:t>
            </a:r>
            <a:endParaRPr lang="pl-PL" sz="3200" dirty="0"/>
          </a:p>
          <a:p>
            <a:r>
              <a:rPr lang="pl-PL" sz="3200" dirty="0"/>
              <a:t>- </a:t>
            </a:r>
            <a:r>
              <a:rPr lang="pl-PL" sz="3200" b="1" dirty="0"/>
              <a:t>containsValue </a:t>
            </a:r>
            <a:r>
              <a:rPr lang="pl-PL" sz="3200" dirty="0"/>
              <a:t>– sprawdza czy mapa zawiera daną wartość</a:t>
            </a:r>
            <a:endParaRPr lang="pl-PL" sz="3200" dirty="0"/>
          </a:p>
          <a:p>
            <a:r>
              <a:rPr lang="pl-PL" sz="3200" dirty="0"/>
              <a:t>- </a:t>
            </a:r>
            <a:r>
              <a:rPr lang="pl-PL" sz="3200" b="1" dirty="0"/>
              <a:t>isEmpty </a:t>
            </a:r>
            <a:r>
              <a:rPr lang="pl-PL" sz="3200" dirty="0"/>
              <a:t>– sprawdza czy mapa jest pusta</a:t>
            </a:r>
            <a:endParaRPr lang="pl-PL" sz="3200" dirty="0"/>
          </a:p>
          <a:p>
            <a:r>
              <a:rPr lang="pl-PL" sz="3200" dirty="0"/>
              <a:t>- </a:t>
            </a:r>
            <a:r>
              <a:rPr lang="pl-PL" sz="3200" b="1" dirty="0"/>
              <a:t>size </a:t>
            </a:r>
            <a:r>
              <a:rPr lang="pl-PL" sz="3200" dirty="0"/>
              <a:t>– zwraca aktualną wielkość mapy</a:t>
            </a:r>
            <a:endParaRPr lang="pl-PL" sz="3200" dirty="0"/>
          </a:p>
          <a:p>
            <a:r>
              <a:rPr lang="pl-PL" sz="3200" dirty="0"/>
              <a:t>- </a:t>
            </a:r>
            <a:r>
              <a:rPr lang="pl-PL" sz="3200" b="1" dirty="0"/>
              <a:t>remove </a:t>
            </a:r>
            <a:r>
              <a:rPr lang="pl-PL" sz="3200" dirty="0"/>
              <a:t>– usuwa parę klucz/wartość o podanym kluczu</a:t>
            </a:r>
            <a:endParaRPr lang="pl-PL" sz="3200" dirty="0"/>
          </a:p>
          <a:p>
            <a:r>
              <a:rPr lang="pl-PL" sz="3200" dirty="0"/>
              <a:t>- </a:t>
            </a:r>
            <a:r>
              <a:rPr lang="pl-PL" sz="3200" b="1" dirty="0"/>
              <a:t>get </a:t>
            </a:r>
            <a:r>
              <a:rPr lang="pl-PL" sz="3200" dirty="0"/>
              <a:t>– zwraca wartość przypisaną do podanego klucza</a:t>
            </a:r>
            <a:endParaRPr lang="pl-PL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mond 1"/>
          <p:cNvSpPr/>
          <p:nvPr/>
        </p:nvSpPr>
        <p:spPr>
          <a:xfrm>
            <a:off x="5876833" y="-219167"/>
            <a:ext cx="438334" cy="438334"/>
          </a:xfrm>
          <a:prstGeom prst="diamond">
            <a:avLst/>
          </a:prstGeom>
          <a:solidFill>
            <a:srgbClr val="755D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iamond 2"/>
          <p:cNvSpPr/>
          <p:nvPr/>
        </p:nvSpPr>
        <p:spPr>
          <a:xfrm>
            <a:off x="6429099" y="-219167"/>
            <a:ext cx="438334" cy="438334"/>
          </a:xfrm>
          <a:prstGeom prst="diamond">
            <a:avLst/>
          </a:prstGeom>
          <a:solidFill>
            <a:srgbClr val="413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iamond 3"/>
          <p:cNvSpPr/>
          <p:nvPr/>
        </p:nvSpPr>
        <p:spPr>
          <a:xfrm>
            <a:off x="5324567" y="-219167"/>
            <a:ext cx="438334" cy="438334"/>
          </a:xfrm>
          <a:prstGeom prst="diamond">
            <a:avLst/>
          </a:prstGeom>
          <a:solidFill>
            <a:srgbClr val="C5A9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75195" y="6353846"/>
            <a:ext cx="1104532" cy="313802"/>
            <a:chOff x="5324567" y="6072413"/>
            <a:chExt cx="1542866" cy="438334"/>
          </a:xfrm>
        </p:grpSpPr>
        <p:sp>
          <p:nvSpPr>
            <p:cNvPr id="6" name="Diamond 5"/>
            <p:cNvSpPr/>
            <p:nvPr/>
          </p:nvSpPr>
          <p:spPr>
            <a:xfrm>
              <a:off x="5876833" y="6072413"/>
              <a:ext cx="438334" cy="438334"/>
            </a:xfrm>
            <a:prstGeom prst="diamond">
              <a:avLst/>
            </a:prstGeom>
            <a:solidFill>
              <a:srgbClr val="755D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iamond 6"/>
            <p:cNvSpPr/>
            <p:nvPr/>
          </p:nvSpPr>
          <p:spPr>
            <a:xfrm>
              <a:off x="6429099" y="6072413"/>
              <a:ext cx="438334" cy="438334"/>
            </a:xfrm>
            <a:prstGeom prst="diamond">
              <a:avLst/>
            </a:prstGeom>
            <a:solidFill>
              <a:srgbClr val="413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iamond 7"/>
            <p:cNvSpPr/>
            <p:nvPr/>
          </p:nvSpPr>
          <p:spPr>
            <a:xfrm>
              <a:off x="5324567" y="6072413"/>
              <a:ext cx="438334" cy="438334"/>
            </a:xfrm>
            <a:prstGeom prst="diamond">
              <a:avLst/>
            </a:prstGeom>
            <a:solidFill>
              <a:srgbClr val="C5A9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1712686" y="6510747"/>
            <a:ext cx="1047931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87" y="190352"/>
            <a:ext cx="1464748" cy="67042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254500" y="315879"/>
            <a:ext cx="3721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Kolekcje - Map</a:t>
            </a:r>
            <a:endParaRPr lang="pl-P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659835" y="860773"/>
            <a:ext cx="9637056" cy="39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09286" y="1064871"/>
            <a:ext cx="1118114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Przykład 3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Przykładowe wykorzystanie mapy </a:t>
            </a: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//Tworzymy zmienną o typie interfejsu i inicjalizujemy: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Map&lt;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String,String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procesory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new HashMap&lt;&gt;();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procesory.put("IBM PC", "Intel x86");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procesory.put("Atari ST","Motorola 68000");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procesory.put("Commodore 64", "MOS 6502");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procesory.put("Amiga 500","Motorola 68000");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procesory.put("IBM PC", "Intel x86-64");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System.out.println(procesory.size());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System.out.println(procesory.get("Amiga 500"));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System.out.println(procesory.get("IBM PC"));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mond 1"/>
          <p:cNvSpPr/>
          <p:nvPr/>
        </p:nvSpPr>
        <p:spPr>
          <a:xfrm>
            <a:off x="5876833" y="-219167"/>
            <a:ext cx="438334" cy="438334"/>
          </a:xfrm>
          <a:prstGeom prst="diamond">
            <a:avLst/>
          </a:prstGeom>
          <a:solidFill>
            <a:srgbClr val="755D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iamond 2"/>
          <p:cNvSpPr/>
          <p:nvPr/>
        </p:nvSpPr>
        <p:spPr>
          <a:xfrm>
            <a:off x="6429099" y="-219167"/>
            <a:ext cx="438334" cy="438334"/>
          </a:xfrm>
          <a:prstGeom prst="diamond">
            <a:avLst/>
          </a:prstGeom>
          <a:solidFill>
            <a:srgbClr val="413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iamond 3"/>
          <p:cNvSpPr/>
          <p:nvPr/>
        </p:nvSpPr>
        <p:spPr>
          <a:xfrm>
            <a:off x="5324567" y="-219167"/>
            <a:ext cx="438334" cy="438334"/>
          </a:xfrm>
          <a:prstGeom prst="diamond">
            <a:avLst/>
          </a:prstGeom>
          <a:solidFill>
            <a:srgbClr val="C5A9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75195" y="6353846"/>
            <a:ext cx="1104532" cy="313802"/>
            <a:chOff x="5324567" y="6072413"/>
            <a:chExt cx="1542866" cy="438334"/>
          </a:xfrm>
        </p:grpSpPr>
        <p:sp>
          <p:nvSpPr>
            <p:cNvPr id="6" name="Diamond 5"/>
            <p:cNvSpPr/>
            <p:nvPr/>
          </p:nvSpPr>
          <p:spPr>
            <a:xfrm>
              <a:off x="5876833" y="6072413"/>
              <a:ext cx="438334" cy="438334"/>
            </a:xfrm>
            <a:prstGeom prst="diamond">
              <a:avLst/>
            </a:prstGeom>
            <a:solidFill>
              <a:srgbClr val="755D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iamond 6"/>
            <p:cNvSpPr/>
            <p:nvPr/>
          </p:nvSpPr>
          <p:spPr>
            <a:xfrm>
              <a:off x="6429099" y="6072413"/>
              <a:ext cx="438334" cy="438334"/>
            </a:xfrm>
            <a:prstGeom prst="diamond">
              <a:avLst/>
            </a:prstGeom>
            <a:solidFill>
              <a:srgbClr val="413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iamond 7"/>
            <p:cNvSpPr/>
            <p:nvPr/>
          </p:nvSpPr>
          <p:spPr>
            <a:xfrm>
              <a:off x="5324567" y="6072413"/>
              <a:ext cx="438334" cy="438334"/>
            </a:xfrm>
            <a:prstGeom prst="diamond">
              <a:avLst/>
            </a:prstGeom>
            <a:solidFill>
              <a:srgbClr val="C5A9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1712686" y="6510747"/>
            <a:ext cx="1047931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87" y="190352"/>
            <a:ext cx="1464748" cy="67042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254500" y="315879"/>
            <a:ext cx="3721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Kolekcje - Map</a:t>
            </a:r>
            <a:endParaRPr lang="pl-P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659835" y="860773"/>
            <a:ext cx="9637056" cy="39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09286" y="1064871"/>
            <a:ext cx="1118114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/>
              <a:t>Przykład 3 c.d </a:t>
            </a:r>
            <a:r>
              <a:rPr lang="pl-PL" sz="2400" dirty="0"/>
              <a:t>Iterowanie po </a:t>
            </a:r>
            <a:r>
              <a:rPr lang="pl-PL" sz="2400" b="1" dirty="0"/>
              <a:t>HashMap</a:t>
            </a:r>
            <a:r>
              <a:rPr lang="pl-PL" sz="2400" dirty="0"/>
              <a:t>:</a:t>
            </a:r>
            <a:endParaRPr lang="pl-PL" sz="2400" dirty="0"/>
          </a:p>
          <a:p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//Iterowanie po wartościach: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for(String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wartosc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procesory.values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System.out.println(wartosc);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//Iterowanie po kluczach: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a-DK" sz="2400" dirty="0">
                <a:latin typeface="Consolas" panose="020B0609020204030204" pitchFamily="49" charset="0"/>
                <a:cs typeface="Consolas" panose="020B0609020204030204" pitchFamily="49" charset="0"/>
              </a:rPr>
              <a:t>for(String klucz : procesory.keySet()){</a:t>
            </a:r>
            <a:endParaRPr lang="da-DK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System.out.println(klucz);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System.out.println( procesory.get(klucz) );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//Iterowanie po parach: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for(java.util.Map.Entry para : procesory.entrySet()){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System.out.println( para.getKey() );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System.out.println( para.getValue() );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mond 1"/>
          <p:cNvSpPr/>
          <p:nvPr/>
        </p:nvSpPr>
        <p:spPr>
          <a:xfrm>
            <a:off x="5876833" y="-219167"/>
            <a:ext cx="438334" cy="438334"/>
          </a:xfrm>
          <a:prstGeom prst="diamond">
            <a:avLst/>
          </a:prstGeom>
          <a:solidFill>
            <a:srgbClr val="755D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iamond 2"/>
          <p:cNvSpPr/>
          <p:nvPr/>
        </p:nvSpPr>
        <p:spPr>
          <a:xfrm>
            <a:off x="6429099" y="-219167"/>
            <a:ext cx="438334" cy="438334"/>
          </a:xfrm>
          <a:prstGeom prst="diamond">
            <a:avLst/>
          </a:prstGeom>
          <a:solidFill>
            <a:srgbClr val="413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iamond 3"/>
          <p:cNvSpPr/>
          <p:nvPr/>
        </p:nvSpPr>
        <p:spPr>
          <a:xfrm>
            <a:off x="5324567" y="-219167"/>
            <a:ext cx="438334" cy="438334"/>
          </a:xfrm>
          <a:prstGeom prst="diamond">
            <a:avLst/>
          </a:prstGeom>
          <a:solidFill>
            <a:srgbClr val="C5A9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75195" y="6353846"/>
            <a:ext cx="1104532" cy="313802"/>
            <a:chOff x="5324567" y="6072413"/>
            <a:chExt cx="1542866" cy="438334"/>
          </a:xfrm>
        </p:grpSpPr>
        <p:sp>
          <p:nvSpPr>
            <p:cNvPr id="6" name="Diamond 5"/>
            <p:cNvSpPr/>
            <p:nvPr/>
          </p:nvSpPr>
          <p:spPr>
            <a:xfrm>
              <a:off x="5876833" y="6072413"/>
              <a:ext cx="438334" cy="438334"/>
            </a:xfrm>
            <a:prstGeom prst="diamond">
              <a:avLst/>
            </a:prstGeom>
            <a:solidFill>
              <a:srgbClr val="755D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iamond 6"/>
            <p:cNvSpPr/>
            <p:nvPr/>
          </p:nvSpPr>
          <p:spPr>
            <a:xfrm>
              <a:off x="6429099" y="6072413"/>
              <a:ext cx="438334" cy="438334"/>
            </a:xfrm>
            <a:prstGeom prst="diamond">
              <a:avLst/>
            </a:prstGeom>
            <a:solidFill>
              <a:srgbClr val="413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iamond 7"/>
            <p:cNvSpPr/>
            <p:nvPr/>
          </p:nvSpPr>
          <p:spPr>
            <a:xfrm>
              <a:off x="5324567" y="6072413"/>
              <a:ext cx="438334" cy="438334"/>
            </a:xfrm>
            <a:prstGeom prst="diamond">
              <a:avLst/>
            </a:prstGeom>
            <a:solidFill>
              <a:srgbClr val="C5A9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1712686" y="6510747"/>
            <a:ext cx="1047931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87" y="190352"/>
            <a:ext cx="1464748" cy="67042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254500" y="315879"/>
            <a:ext cx="3721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Kolekcje - Map</a:t>
            </a:r>
            <a:endParaRPr lang="pl-P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659835" y="860773"/>
            <a:ext cx="9637056" cy="39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09286" y="1064871"/>
            <a:ext cx="11181144" cy="4831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Zadanie 3 </a:t>
            </a:r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Napisz program wykorzystujący </a:t>
            </a:r>
            <a:r>
              <a:rPr lang="pl-PL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Mapę </a:t>
            </a:r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przechowywania</a:t>
            </a:r>
            <a:endParaRPr lang="pl-P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listy uprawnień (pary "imię" / mapa (uprawinienie / posiada - tak/nie)</a:t>
            </a:r>
            <a:endParaRPr lang="pl-P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Mapy zapełniamy w kodzie, jeśli osoba ma uprawnienie wyświetlamy “x”, jeśli nie ma “o”</a:t>
            </a:r>
            <a:endParaRPr lang="pl-P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Wypisanie całej listy uprawnień dla każdej osoby</a:t>
            </a:r>
            <a:endParaRPr lang="pl-P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Wypisanie wszystkich osób które mają zadaną liczbę obecności</a:t>
            </a:r>
            <a:endParaRPr lang="pl-P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Dalszy rozwój -</a:t>
            </a:r>
            <a:endParaRPr lang="pl-P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*Przyjmowanie parametrów przez scanner (uprawnienia predefinowane?)</a:t>
            </a:r>
            <a:endParaRPr lang="pl-P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*Dodanie wszystkich praw</a:t>
            </a:r>
            <a:endParaRPr lang="pl-P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*Wypisywanie osób które mają dane prawo</a:t>
            </a:r>
            <a:endParaRPr lang="pl-P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mond 1"/>
          <p:cNvSpPr/>
          <p:nvPr/>
        </p:nvSpPr>
        <p:spPr>
          <a:xfrm>
            <a:off x="5876833" y="-219167"/>
            <a:ext cx="438334" cy="438334"/>
          </a:xfrm>
          <a:prstGeom prst="diamond">
            <a:avLst/>
          </a:prstGeom>
          <a:solidFill>
            <a:srgbClr val="755D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iamond 2"/>
          <p:cNvSpPr/>
          <p:nvPr/>
        </p:nvSpPr>
        <p:spPr>
          <a:xfrm>
            <a:off x="6429099" y="-219167"/>
            <a:ext cx="438334" cy="438334"/>
          </a:xfrm>
          <a:prstGeom prst="diamond">
            <a:avLst/>
          </a:prstGeom>
          <a:solidFill>
            <a:srgbClr val="413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iamond 3"/>
          <p:cNvSpPr/>
          <p:nvPr/>
        </p:nvSpPr>
        <p:spPr>
          <a:xfrm>
            <a:off x="5324567" y="-219167"/>
            <a:ext cx="438334" cy="438334"/>
          </a:xfrm>
          <a:prstGeom prst="diamond">
            <a:avLst/>
          </a:prstGeom>
          <a:solidFill>
            <a:srgbClr val="C5A9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75195" y="6353846"/>
            <a:ext cx="1104532" cy="313802"/>
            <a:chOff x="5324567" y="6072413"/>
            <a:chExt cx="1542866" cy="438334"/>
          </a:xfrm>
        </p:grpSpPr>
        <p:sp>
          <p:nvSpPr>
            <p:cNvPr id="6" name="Diamond 5"/>
            <p:cNvSpPr/>
            <p:nvPr/>
          </p:nvSpPr>
          <p:spPr>
            <a:xfrm>
              <a:off x="5876833" y="6072413"/>
              <a:ext cx="438334" cy="438334"/>
            </a:xfrm>
            <a:prstGeom prst="diamond">
              <a:avLst/>
            </a:prstGeom>
            <a:solidFill>
              <a:srgbClr val="755D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iamond 6"/>
            <p:cNvSpPr/>
            <p:nvPr/>
          </p:nvSpPr>
          <p:spPr>
            <a:xfrm>
              <a:off x="6429099" y="6072413"/>
              <a:ext cx="438334" cy="438334"/>
            </a:xfrm>
            <a:prstGeom prst="diamond">
              <a:avLst/>
            </a:prstGeom>
            <a:solidFill>
              <a:srgbClr val="413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iamond 7"/>
            <p:cNvSpPr/>
            <p:nvPr/>
          </p:nvSpPr>
          <p:spPr>
            <a:xfrm>
              <a:off x="5324567" y="6072413"/>
              <a:ext cx="438334" cy="438334"/>
            </a:xfrm>
            <a:prstGeom prst="diamond">
              <a:avLst/>
            </a:prstGeom>
            <a:solidFill>
              <a:srgbClr val="C5A9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1712686" y="6510747"/>
            <a:ext cx="1047931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87" y="190352"/>
            <a:ext cx="1464748" cy="67042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165600" y="315879"/>
            <a:ext cx="388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HashCode(), equals()</a:t>
            </a:r>
            <a:endParaRPr lang="pl-P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659835" y="860773"/>
            <a:ext cx="9637056" cy="39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09286" y="1064871"/>
            <a:ext cx="1118114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Kontrakt hashCode, equals</a:t>
            </a:r>
            <a:endParaRPr lang="pl-PL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Jeżeli 2 obiekty sa równe wg. metody equals – wówczas hashCode powinien zwracać identyczny int. </a:t>
            </a:r>
            <a:endParaRPr lang="pl-P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Jeżeli dwa obiekty mają ten sam hashCode, to niekoniecznie oznacza że są równe przy wykorzystaniu metody equals. Zaleca się tworzenie własnych implementacji metod hashCode i equals celem usprawnienia wydajności. </a:t>
            </a:r>
            <a:endParaRPr lang="pl-P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 pomocą IDE można wygenerować implementacje tych metod.</a:t>
            </a:r>
            <a:endParaRPr lang="pl-P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mond 1"/>
          <p:cNvSpPr/>
          <p:nvPr/>
        </p:nvSpPr>
        <p:spPr>
          <a:xfrm>
            <a:off x="5876833" y="-219167"/>
            <a:ext cx="438334" cy="438334"/>
          </a:xfrm>
          <a:prstGeom prst="diamond">
            <a:avLst/>
          </a:prstGeom>
          <a:solidFill>
            <a:srgbClr val="755D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iamond 2"/>
          <p:cNvSpPr/>
          <p:nvPr/>
        </p:nvSpPr>
        <p:spPr>
          <a:xfrm>
            <a:off x="6429099" y="-219167"/>
            <a:ext cx="438334" cy="438334"/>
          </a:xfrm>
          <a:prstGeom prst="diamond">
            <a:avLst/>
          </a:prstGeom>
          <a:solidFill>
            <a:srgbClr val="413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iamond 3"/>
          <p:cNvSpPr/>
          <p:nvPr/>
        </p:nvSpPr>
        <p:spPr>
          <a:xfrm>
            <a:off x="5324567" y="-219167"/>
            <a:ext cx="438334" cy="438334"/>
          </a:xfrm>
          <a:prstGeom prst="diamond">
            <a:avLst/>
          </a:prstGeom>
          <a:solidFill>
            <a:srgbClr val="C5A9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75195" y="6353846"/>
            <a:ext cx="1104532" cy="313802"/>
            <a:chOff x="5324567" y="6072413"/>
            <a:chExt cx="1542866" cy="438334"/>
          </a:xfrm>
        </p:grpSpPr>
        <p:sp>
          <p:nvSpPr>
            <p:cNvPr id="6" name="Diamond 5"/>
            <p:cNvSpPr/>
            <p:nvPr/>
          </p:nvSpPr>
          <p:spPr>
            <a:xfrm>
              <a:off x="5876833" y="6072413"/>
              <a:ext cx="438334" cy="438334"/>
            </a:xfrm>
            <a:prstGeom prst="diamond">
              <a:avLst/>
            </a:prstGeom>
            <a:solidFill>
              <a:srgbClr val="755D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iamond 6"/>
            <p:cNvSpPr/>
            <p:nvPr/>
          </p:nvSpPr>
          <p:spPr>
            <a:xfrm>
              <a:off x="6429099" y="6072413"/>
              <a:ext cx="438334" cy="438334"/>
            </a:xfrm>
            <a:prstGeom prst="diamond">
              <a:avLst/>
            </a:prstGeom>
            <a:solidFill>
              <a:srgbClr val="413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iamond 7"/>
            <p:cNvSpPr/>
            <p:nvPr/>
          </p:nvSpPr>
          <p:spPr>
            <a:xfrm>
              <a:off x="5324567" y="6072413"/>
              <a:ext cx="438334" cy="438334"/>
            </a:xfrm>
            <a:prstGeom prst="diamond">
              <a:avLst/>
            </a:prstGeom>
            <a:solidFill>
              <a:srgbClr val="C5A9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1712686" y="6510747"/>
            <a:ext cx="1047931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87" y="190352"/>
            <a:ext cx="1464748" cy="67042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944319" y="315879"/>
            <a:ext cx="2303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 czas</a:t>
            </a:r>
            <a:endParaRPr lang="pl-P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659835" y="860773"/>
            <a:ext cx="9637056" cy="39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09286" y="1064871"/>
            <a:ext cx="11181144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Przykład 1 </a:t>
            </a:r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Dodawanie i odejmowanie czasu:</a:t>
            </a:r>
            <a:endParaRPr lang="pl-P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2800" dirty="0">
                <a:latin typeface="Consolas" panose="020B0609020204030204" pitchFamily="49" charset="0"/>
                <a:cs typeface="Consolas" panose="020B0609020204030204" pitchFamily="49" charset="0"/>
              </a:rPr>
              <a:t>ZonedDateTime dataCzas = ZonedDateTime.now();</a:t>
            </a:r>
            <a:endParaRPr lang="pl-P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800" dirty="0">
                <a:latin typeface="Consolas" panose="020B0609020204030204" pitchFamily="49" charset="0"/>
                <a:cs typeface="Consolas" panose="020B0609020204030204" pitchFamily="49" charset="0"/>
              </a:rPr>
              <a:t>ZonedDateTime dataCzas2 = dataCzas.minus(Period.ofDays(2));</a:t>
            </a:r>
            <a:endParaRPr lang="pl-P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800" dirty="0">
                <a:latin typeface="Consolas" panose="020B0609020204030204" pitchFamily="49" charset="0"/>
                <a:cs typeface="Consolas" panose="020B0609020204030204" pitchFamily="49" charset="0"/>
              </a:rPr>
              <a:t>ZonedDateTime dataCzas3 =</a:t>
            </a:r>
            <a:endParaRPr lang="pl-P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800" dirty="0">
                <a:latin typeface="Consolas" panose="020B0609020204030204" pitchFamily="49" charset="0"/>
                <a:cs typeface="Consolas" panose="020B0609020204030204" pitchFamily="49" charset="0"/>
              </a:rPr>
              <a:t>dataCzas.plus(Period.ofDays(3));</a:t>
            </a:r>
            <a:endParaRPr lang="pl-P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l-PL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Przykład 2 </a:t>
            </a:r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Porównywanie czasu:</a:t>
            </a:r>
            <a:endParaRPr lang="pl-P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2800" dirty="0">
                <a:latin typeface="Consolas" panose="020B0609020204030204" pitchFamily="49" charset="0"/>
                <a:cs typeface="Consolas" panose="020B0609020204030204" pitchFamily="49" charset="0"/>
              </a:rPr>
              <a:t>ZonedDateTime dataCzas = ZonedDateTime.now();</a:t>
            </a:r>
            <a:endParaRPr lang="pl-P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800" dirty="0">
                <a:latin typeface="Consolas" panose="020B0609020204030204" pitchFamily="49" charset="0"/>
                <a:cs typeface="Consolas" panose="020B0609020204030204" pitchFamily="49" charset="0"/>
              </a:rPr>
              <a:t>if (dataCzas.isAfter(dataCzas2)) {</a:t>
            </a:r>
            <a:endParaRPr lang="pl-P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8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pl-P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l-P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mond 1"/>
          <p:cNvSpPr/>
          <p:nvPr/>
        </p:nvSpPr>
        <p:spPr>
          <a:xfrm>
            <a:off x="5876833" y="-219167"/>
            <a:ext cx="438334" cy="438334"/>
          </a:xfrm>
          <a:prstGeom prst="diamond">
            <a:avLst/>
          </a:prstGeom>
          <a:solidFill>
            <a:srgbClr val="755D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iamond 2"/>
          <p:cNvSpPr/>
          <p:nvPr/>
        </p:nvSpPr>
        <p:spPr>
          <a:xfrm>
            <a:off x="6429099" y="-219167"/>
            <a:ext cx="438334" cy="438334"/>
          </a:xfrm>
          <a:prstGeom prst="diamond">
            <a:avLst/>
          </a:prstGeom>
          <a:solidFill>
            <a:srgbClr val="413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iamond 3"/>
          <p:cNvSpPr/>
          <p:nvPr/>
        </p:nvSpPr>
        <p:spPr>
          <a:xfrm>
            <a:off x="5324567" y="-219167"/>
            <a:ext cx="438334" cy="438334"/>
          </a:xfrm>
          <a:prstGeom prst="diamond">
            <a:avLst/>
          </a:prstGeom>
          <a:solidFill>
            <a:srgbClr val="C5A9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75195" y="6353846"/>
            <a:ext cx="1104532" cy="313802"/>
            <a:chOff x="5324567" y="6072413"/>
            <a:chExt cx="1542866" cy="438334"/>
          </a:xfrm>
        </p:grpSpPr>
        <p:sp>
          <p:nvSpPr>
            <p:cNvPr id="6" name="Diamond 5"/>
            <p:cNvSpPr/>
            <p:nvPr/>
          </p:nvSpPr>
          <p:spPr>
            <a:xfrm>
              <a:off x="5876833" y="6072413"/>
              <a:ext cx="438334" cy="438334"/>
            </a:xfrm>
            <a:prstGeom prst="diamond">
              <a:avLst/>
            </a:prstGeom>
            <a:solidFill>
              <a:srgbClr val="755D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iamond 6"/>
            <p:cNvSpPr/>
            <p:nvPr/>
          </p:nvSpPr>
          <p:spPr>
            <a:xfrm>
              <a:off x="6429099" y="6072413"/>
              <a:ext cx="438334" cy="438334"/>
            </a:xfrm>
            <a:prstGeom prst="diamond">
              <a:avLst/>
            </a:prstGeom>
            <a:solidFill>
              <a:srgbClr val="413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iamond 7"/>
            <p:cNvSpPr/>
            <p:nvPr/>
          </p:nvSpPr>
          <p:spPr>
            <a:xfrm>
              <a:off x="5324567" y="6072413"/>
              <a:ext cx="438334" cy="438334"/>
            </a:xfrm>
            <a:prstGeom prst="diamond">
              <a:avLst/>
            </a:prstGeom>
            <a:solidFill>
              <a:srgbClr val="C5A9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1712686" y="6510747"/>
            <a:ext cx="1047931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87" y="190352"/>
            <a:ext cx="1464748" cy="67042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46500" y="315879"/>
            <a:ext cx="474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Comparable</a:t>
            </a:r>
            <a:endParaRPr lang="pl-P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659835" y="860773"/>
            <a:ext cx="9637056" cy="39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09286" y="1064871"/>
            <a:ext cx="111811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Comparable jest interfejsem, który słuzy do definiowania strategii porównywania obiektów tego samego typu – wg wymienionego wcześniej „naturalnego porządku”</a:t>
            </a:r>
            <a:endParaRPr lang="pl-P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Aby obiekt można było dodać do TreeSetu lub TreeMapy musi on implementować interfejs Comparable. Jeśli tego nie robi, otrzymujemy ClassCastException. </a:t>
            </a:r>
            <a:endParaRPr lang="pl-P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Jeśli zajrzymy do implementacji klasy String i wrapperów, zobaczymy że implementują one ten interfejs.</a:t>
            </a:r>
            <a:endParaRPr lang="pl-P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mond 1"/>
          <p:cNvSpPr/>
          <p:nvPr/>
        </p:nvSpPr>
        <p:spPr>
          <a:xfrm>
            <a:off x="5876833" y="-219167"/>
            <a:ext cx="438334" cy="438334"/>
          </a:xfrm>
          <a:prstGeom prst="diamond">
            <a:avLst/>
          </a:prstGeom>
          <a:solidFill>
            <a:srgbClr val="755D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iamond 2"/>
          <p:cNvSpPr/>
          <p:nvPr/>
        </p:nvSpPr>
        <p:spPr>
          <a:xfrm>
            <a:off x="6429099" y="-219167"/>
            <a:ext cx="438334" cy="438334"/>
          </a:xfrm>
          <a:prstGeom prst="diamond">
            <a:avLst/>
          </a:prstGeom>
          <a:solidFill>
            <a:srgbClr val="413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iamond 3"/>
          <p:cNvSpPr/>
          <p:nvPr/>
        </p:nvSpPr>
        <p:spPr>
          <a:xfrm>
            <a:off x="5324567" y="-219167"/>
            <a:ext cx="438334" cy="438334"/>
          </a:xfrm>
          <a:prstGeom prst="diamond">
            <a:avLst/>
          </a:prstGeom>
          <a:solidFill>
            <a:srgbClr val="C5A9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75195" y="6353846"/>
            <a:ext cx="1104532" cy="313802"/>
            <a:chOff x="5324567" y="6072413"/>
            <a:chExt cx="1542866" cy="438334"/>
          </a:xfrm>
        </p:grpSpPr>
        <p:sp>
          <p:nvSpPr>
            <p:cNvPr id="6" name="Diamond 5"/>
            <p:cNvSpPr/>
            <p:nvPr/>
          </p:nvSpPr>
          <p:spPr>
            <a:xfrm>
              <a:off x="5876833" y="6072413"/>
              <a:ext cx="438334" cy="438334"/>
            </a:xfrm>
            <a:prstGeom prst="diamond">
              <a:avLst/>
            </a:prstGeom>
            <a:solidFill>
              <a:srgbClr val="755D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iamond 6"/>
            <p:cNvSpPr/>
            <p:nvPr/>
          </p:nvSpPr>
          <p:spPr>
            <a:xfrm>
              <a:off x="6429099" y="6072413"/>
              <a:ext cx="438334" cy="438334"/>
            </a:xfrm>
            <a:prstGeom prst="diamond">
              <a:avLst/>
            </a:prstGeom>
            <a:solidFill>
              <a:srgbClr val="413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iamond 7"/>
            <p:cNvSpPr/>
            <p:nvPr/>
          </p:nvSpPr>
          <p:spPr>
            <a:xfrm>
              <a:off x="5324567" y="6072413"/>
              <a:ext cx="438334" cy="438334"/>
            </a:xfrm>
            <a:prstGeom prst="diamond">
              <a:avLst/>
            </a:prstGeom>
            <a:solidFill>
              <a:srgbClr val="C5A9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1712686" y="6510747"/>
            <a:ext cx="1047931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87" y="190352"/>
            <a:ext cx="1464748" cy="67042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46500" y="315879"/>
            <a:ext cx="474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Comparable</a:t>
            </a:r>
            <a:endParaRPr lang="pl-P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659835" y="860773"/>
            <a:ext cx="9637056" cy="39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09286" y="1064871"/>
            <a:ext cx="1118114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Przykład 1.</a:t>
            </a:r>
            <a:endParaRPr lang="pl-PL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public class Data implements Comparable&lt;Data&gt;{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private String name;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private int id;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public Data(String name, int id) {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this.name = name;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this.id = id;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//String ma swoją implementacje compareTo, i to z niej korzystamy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 @Override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    public int compareTo(Data o) {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this.name.compareTo(o.name);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mond 1"/>
          <p:cNvSpPr/>
          <p:nvPr/>
        </p:nvSpPr>
        <p:spPr>
          <a:xfrm>
            <a:off x="5876833" y="-219167"/>
            <a:ext cx="438334" cy="438334"/>
          </a:xfrm>
          <a:prstGeom prst="diamond">
            <a:avLst/>
          </a:prstGeom>
          <a:solidFill>
            <a:srgbClr val="755D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iamond 2"/>
          <p:cNvSpPr/>
          <p:nvPr/>
        </p:nvSpPr>
        <p:spPr>
          <a:xfrm>
            <a:off x="6429099" y="-219167"/>
            <a:ext cx="438334" cy="438334"/>
          </a:xfrm>
          <a:prstGeom prst="diamond">
            <a:avLst/>
          </a:prstGeom>
          <a:solidFill>
            <a:srgbClr val="413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iamond 3"/>
          <p:cNvSpPr/>
          <p:nvPr/>
        </p:nvSpPr>
        <p:spPr>
          <a:xfrm>
            <a:off x="5324567" y="-219167"/>
            <a:ext cx="438334" cy="438334"/>
          </a:xfrm>
          <a:prstGeom prst="diamond">
            <a:avLst/>
          </a:prstGeom>
          <a:solidFill>
            <a:srgbClr val="C5A9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75195" y="6353846"/>
            <a:ext cx="1104532" cy="313802"/>
            <a:chOff x="5324567" y="6072413"/>
            <a:chExt cx="1542866" cy="438334"/>
          </a:xfrm>
        </p:grpSpPr>
        <p:sp>
          <p:nvSpPr>
            <p:cNvPr id="6" name="Diamond 5"/>
            <p:cNvSpPr/>
            <p:nvPr/>
          </p:nvSpPr>
          <p:spPr>
            <a:xfrm>
              <a:off x="5876833" y="6072413"/>
              <a:ext cx="438334" cy="438334"/>
            </a:xfrm>
            <a:prstGeom prst="diamond">
              <a:avLst/>
            </a:prstGeom>
            <a:solidFill>
              <a:srgbClr val="755D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iamond 6"/>
            <p:cNvSpPr/>
            <p:nvPr/>
          </p:nvSpPr>
          <p:spPr>
            <a:xfrm>
              <a:off x="6429099" y="6072413"/>
              <a:ext cx="438334" cy="438334"/>
            </a:xfrm>
            <a:prstGeom prst="diamond">
              <a:avLst/>
            </a:prstGeom>
            <a:solidFill>
              <a:srgbClr val="413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iamond 7"/>
            <p:cNvSpPr/>
            <p:nvPr/>
          </p:nvSpPr>
          <p:spPr>
            <a:xfrm>
              <a:off x="5324567" y="6072413"/>
              <a:ext cx="438334" cy="438334"/>
            </a:xfrm>
            <a:prstGeom prst="diamond">
              <a:avLst/>
            </a:prstGeom>
            <a:solidFill>
              <a:srgbClr val="C5A9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1712686" y="6510747"/>
            <a:ext cx="1047931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87" y="190352"/>
            <a:ext cx="1464748" cy="67042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46500" y="315879"/>
            <a:ext cx="474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Comparable</a:t>
            </a:r>
            <a:endParaRPr lang="pl-P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659835" y="860773"/>
            <a:ext cx="9637056" cy="39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09286" y="1064871"/>
            <a:ext cx="1118114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Przykład 1cd.</a:t>
            </a:r>
            <a:endParaRPr lang="pl-PL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public class Test {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public static void main(String...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Data data1 = new Data("Jan", 1);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Data data2 = new Data("Zbigniew", 2);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Data data3 = new Data("Anna", 3);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Set&lt;Data&gt; set = new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TreeSet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&lt;&gt;();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set.add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(data1);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set.add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(data2);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set.add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(data3);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for (Data d:set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) {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d.getId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 + " " +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d.getName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 );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l-P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mond 1"/>
          <p:cNvSpPr/>
          <p:nvPr/>
        </p:nvSpPr>
        <p:spPr>
          <a:xfrm>
            <a:off x="5876833" y="-219167"/>
            <a:ext cx="438334" cy="438334"/>
          </a:xfrm>
          <a:prstGeom prst="diamond">
            <a:avLst/>
          </a:prstGeom>
          <a:solidFill>
            <a:srgbClr val="755D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iamond 2"/>
          <p:cNvSpPr/>
          <p:nvPr/>
        </p:nvSpPr>
        <p:spPr>
          <a:xfrm>
            <a:off x="6429099" y="-219167"/>
            <a:ext cx="438334" cy="438334"/>
          </a:xfrm>
          <a:prstGeom prst="diamond">
            <a:avLst/>
          </a:prstGeom>
          <a:solidFill>
            <a:srgbClr val="413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iamond 3"/>
          <p:cNvSpPr/>
          <p:nvPr/>
        </p:nvSpPr>
        <p:spPr>
          <a:xfrm>
            <a:off x="5324567" y="-219167"/>
            <a:ext cx="438334" cy="438334"/>
          </a:xfrm>
          <a:prstGeom prst="diamond">
            <a:avLst/>
          </a:prstGeom>
          <a:solidFill>
            <a:srgbClr val="C5A9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75195" y="6353846"/>
            <a:ext cx="1104532" cy="313802"/>
            <a:chOff x="5324567" y="6072413"/>
            <a:chExt cx="1542866" cy="438334"/>
          </a:xfrm>
        </p:grpSpPr>
        <p:sp>
          <p:nvSpPr>
            <p:cNvPr id="6" name="Diamond 5"/>
            <p:cNvSpPr/>
            <p:nvPr/>
          </p:nvSpPr>
          <p:spPr>
            <a:xfrm>
              <a:off x="5876833" y="6072413"/>
              <a:ext cx="438334" cy="438334"/>
            </a:xfrm>
            <a:prstGeom prst="diamond">
              <a:avLst/>
            </a:prstGeom>
            <a:solidFill>
              <a:srgbClr val="755D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iamond 6"/>
            <p:cNvSpPr/>
            <p:nvPr/>
          </p:nvSpPr>
          <p:spPr>
            <a:xfrm>
              <a:off x="6429099" y="6072413"/>
              <a:ext cx="438334" cy="438334"/>
            </a:xfrm>
            <a:prstGeom prst="diamond">
              <a:avLst/>
            </a:prstGeom>
            <a:solidFill>
              <a:srgbClr val="413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iamond 7"/>
            <p:cNvSpPr/>
            <p:nvPr/>
          </p:nvSpPr>
          <p:spPr>
            <a:xfrm>
              <a:off x="5324567" y="6072413"/>
              <a:ext cx="438334" cy="438334"/>
            </a:xfrm>
            <a:prstGeom prst="diamond">
              <a:avLst/>
            </a:prstGeom>
            <a:solidFill>
              <a:srgbClr val="C5A9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1712686" y="6510747"/>
            <a:ext cx="1047931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87" y="190352"/>
            <a:ext cx="1464748" cy="67042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46500" y="315879"/>
            <a:ext cx="474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Comparator</a:t>
            </a:r>
            <a:endParaRPr lang="pl-P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659835" y="860773"/>
            <a:ext cx="9637056" cy="39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09286" y="1064871"/>
            <a:ext cx="111811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Comparator jest interfejsem funkcyjnym.</a:t>
            </a:r>
            <a:endParaRPr lang="pl-PL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przypadku Comparable i compareTo() mamy tylko jedną implementacje, według której dane będą sortowane w zbiorze.</a:t>
            </a:r>
            <a:endParaRPr lang="pl-PL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wykorzystaniem Comparatora możemy stworzyć wiele obiektów – które będą określały nam sposób porównywania. Comparator będzie przekazywany jako parametr do metody sort() w kolekcjach.</a:t>
            </a:r>
            <a:endParaRPr lang="pl-PL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mond 1"/>
          <p:cNvSpPr/>
          <p:nvPr/>
        </p:nvSpPr>
        <p:spPr>
          <a:xfrm>
            <a:off x="5876833" y="-219167"/>
            <a:ext cx="438334" cy="438334"/>
          </a:xfrm>
          <a:prstGeom prst="diamond">
            <a:avLst/>
          </a:prstGeom>
          <a:solidFill>
            <a:srgbClr val="755D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iamond 2"/>
          <p:cNvSpPr/>
          <p:nvPr/>
        </p:nvSpPr>
        <p:spPr>
          <a:xfrm>
            <a:off x="6429099" y="-219167"/>
            <a:ext cx="438334" cy="438334"/>
          </a:xfrm>
          <a:prstGeom prst="diamond">
            <a:avLst/>
          </a:prstGeom>
          <a:solidFill>
            <a:srgbClr val="413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iamond 3"/>
          <p:cNvSpPr/>
          <p:nvPr/>
        </p:nvSpPr>
        <p:spPr>
          <a:xfrm>
            <a:off x="5324567" y="-219167"/>
            <a:ext cx="438334" cy="438334"/>
          </a:xfrm>
          <a:prstGeom prst="diamond">
            <a:avLst/>
          </a:prstGeom>
          <a:solidFill>
            <a:srgbClr val="C5A9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75195" y="6353846"/>
            <a:ext cx="1104532" cy="313802"/>
            <a:chOff x="5324567" y="6072413"/>
            <a:chExt cx="1542866" cy="438334"/>
          </a:xfrm>
        </p:grpSpPr>
        <p:sp>
          <p:nvSpPr>
            <p:cNvPr id="6" name="Diamond 5"/>
            <p:cNvSpPr/>
            <p:nvPr/>
          </p:nvSpPr>
          <p:spPr>
            <a:xfrm>
              <a:off x="5876833" y="6072413"/>
              <a:ext cx="438334" cy="438334"/>
            </a:xfrm>
            <a:prstGeom prst="diamond">
              <a:avLst/>
            </a:prstGeom>
            <a:solidFill>
              <a:srgbClr val="755D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iamond 6"/>
            <p:cNvSpPr/>
            <p:nvPr/>
          </p:nvSpPr>
          <p:spPr>
            <a:xfrm>
              <a:off x="6429099" y="6072413"/>
              <a:ext cx="438334" cy="438334"/>
            </a:xfrm>
            <a:prstGeom prst="diamond">
              <a:avLst/>
            </a:prstGeom>
            <a:solidFill>
              <a:srgbClr val="413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iamond 7"/>
            <p:cNvSpPr/>
            <p:nvPr/>
          </p:nvSpPr>
          <p:spPr>
            <a:xfrm>
              <a:off x="5324567" y="6072413"/>
              <a:ext cx="438334" cy="438334"/>
            </a:xfrm>
            <a:prstGeom prst="diamond">
              <a:avLst/>
            </a:prstGeom>
            <a:solidFill>
              <a:srgbClr val="C5A9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1712686" y="6510747"/>
            <a:ext cx="1047931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87" y="190352"/>
            <a:ext cx="1464748" cy="67042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46500" y="315879"/>
            <a:ext cx="474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Comparator</a:t>
            </a:r>
            <a:endParaRPr lang="pl-P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659835" y="860773"/>
            <a:ext cx="9637056" cy="39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09286" y="1064871"/>
            <a:ext cx="1118114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Przykład 1.</a:t>
            </a:r>
            <a:endParaRPr lang="pl-PL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2000" dirty="0">
                <a:latin typeface="Consolas" panose="020B0609020204030204" pitchFamily="49" charset="0"/>
                <a:cs typeface="Consolas" panose="020B0609020204030204" pitchFamily="49" charset="0"/>
              </a:rPr>
              <a:t>public static Comparator&lt;User&gt; IdComparator = new Comparator&lt;User&gt;() {</a:t>
            </a:r>
            <a:endParaRPr lang="pl-P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@Override</a:t>
            </a:r>
            <a:endParaRPr lang="pl-P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public int compare(User o1, User o2) {</a:t>
            </a:r>
            <a:endParaRPr lang="pl-P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return o1.getId() - o2.getId();</a:t>
            </a:r>
            <a:endParaRPr lang="pl-P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endParaRPr lang="pl-P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000" dirty="0">
                <a:latin typeface="Consolas" panose="020B0609020204030204" pitchFamily="49" charset="0"/>
                <a:cs typeface="Consolas" panose="020B0609020204030204" pitchFamily="49" charset="0"/>
              </a:rPr>
              <a:t>    };</a:t>
            </a:r>
            <a:endParaRPr lang="pl-P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000" dirty="0">
                <a:latin typeface="Consolas" panose="020B0609020204030204" pitchFamily="49" charset="0"/>
                <a:cs typeface="Consolas" panose="020B0609020204030204" pitchFamily="49" charset="0"/>
              </a:rPr>
              <a:t>public static Comparator&lt;User&gt; NameComparator = new Comparator&lt;User&gt;() {</a:t>
            </a:r>
            <a:endParaRPr lang="pl-P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@Override</a:t>
            </a:r>
            <a:endParaRPr lang="pl-P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public int compare(User o1, User o2) {</a:t>
            </a:r>
            <a:endParaRPr lang="pl-P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return o1.getName().compareTo(o2.getName());</a:t>
            </a:r>
            <a:endParaRPr lang="pl-P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endParaRPr lang="pl-P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000" dirty="0">
                <a:latin typeface="Consolas" panose="020B0609020204030204" pitchFamily="49" charset="0"/>
                <a:cs typeface="Consolas" panose="020B0609020204030204" pitchFamily="49" charset="0"/>
              </a:rPr>
              <a:t>    };</a:t>
            </a:r>
            <a:endParaRPr lang="pl-P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000" dirty="0">
                <a:latin typeface="Consolas" panose="020B0609020204030204" pitchFamily="49" charset="0"/>
                <a:cs typeface="Consolas" panose="020B0609020204030204" pitchFamily="49" charset="0"/>
              </a:rPr>
              <a:t>public static Comparator&lt;User&gt; LambdaIdComparator = (o1, o2) -&gt; o1.getId() - o2.getId();</a:t>
            </a:r>
            <a:endParaRPr lang="pl-P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000" dirty="0">
                <a:latin typeface="Consolas" panose="020B0609020204030204" pitchFamily="49" charset="0"/>
                <a:cs typeface="Consolas" panose="020B0609020204030204" pitchFamily="49" charset="0"/>
              </a:rPr>
              <a:t>public static Comparator&lt;User&gt; LambdaNameComparator = (o1, o2) -&gt; o1.getName().compareTo(o2.getName());</a:t>
            </a:r>
            <a:endParaRPr lang="pl-P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mond 1"/>
          <p:cNvSpPr/>
          <p:nvPr/>
        </p:nvSpPr>
        <p:spPr>
          <a:xfrm>
            <a:off x="5876833" y="-219167"/>
            <a:ext cx="438334" cy="438334"/>
          </a:xfrm>
          <a:prstGeom prst="diamond">
            <a:avLst/>
          </a:prstGeom>
          <a:solidFill>
            <a:srgbClr val="755D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iamond 2"/>
          <p:cNvSpPr/>
          <p:nvPr/>
        </p:nvSpPr>
        <p:spPr>
          <a:xfrm>
            <a:off x="6429099" y="-219167"/>
            <a:ext cx="438334" cy="438334"/>
          </a:xfrm>
          <a:prstGeom prst="diamond">
            <a:avLst/>
          </a:prstGeom>
          <a:solidFill>
            <a:srgbClr val="413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iamond 3"/>
          <p:cNvSpPr/>
          <p:nvPr/>
        </p:nvSpPr>
        <p:spPr>
          <a:xfrm>
            <a:off x="5324567" y="-219167"/>
            <a:ext cx="438334" cy="438334"/>
          </a:xfrm>
          <a:prstGeom prst="diamond">
            <a:avLst/>
          </a:prstGeom>
          <a:solidFill>
            <a:srgbClr val="C5A9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75195" y="6353846"/>
            <a:ext cx="1104532" cy="313802"/>
            <a:chOff x="5324567" y="6072413"/>
            <a:chExt cx="1542866" cy="438334"/>
          </a:xfrm>
        </p:grpSpPr>
        <p:sp>
          <p:nvSpPr>
            <p:cNvPr id="6" name="Diamond 5"/>
            <p:cNvSpPr/>
            <p:nvPr/>
          </p:nvSpPr>
          <p:spPr>
            <a:xfrm>
              <a:off x="5876833" y="6072413"/>
              <a:ext cx="438334" cy="438334"/>
            </a:xfrm>
            <a:prstGeom prst="diamond">
              <a:avLst/>
            </a:prstGeom>
            <a:solidFill>
              <a:srgbClr val="755D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iamond 6"/>
            <p:cNvSpPr/>
            <p:nvPr/>
          </p:nvSpPr>
          <p:spPr>
            <a:xfrm>
              <a:off x="6429099" y="6072413"/>
              <a:ext cx="438334" cy="438334"/>
            </a:xfrm>
            <a:prstGeom prst="diamond">
              <a:avLst/>
            </a:prstGeom>
            <a:solidFill>
              <a:srgbClr val="413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iamond 7"/>
            <p:cNvSpPr/>
            <p:nvPr/>
          </p:nvSpPr>
          <p:spPr>
            <a:xfrm>
              <a:off x="5324567" y="6072413"/>
              <a:ext cx="438334" cy="438334"/>
            </a:xfrm>
            <a:prstGeom prst="diamond">
              <a:avLst/>
            </a:prstGeom>
            <a:solidFill>
              <a:srgbClr val="C5A9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1712686" y="6510747"/>
            <a:ext cx="1047931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87" y="190352"/>
            <a:ext cx="1464748" cy="67042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46500" y="315879"/>
            <a:ext cx="474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Comparator</a:t>
            </a:r>
            <a:endParaRPr lang="pl-P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659835" y="860773"/>
            <a:ext cx="9637056" cy="39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09286" y="1064871"/>
            <a:ext cx="1118114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Przykład 1cd.</a:t>
            </a:r>
            <a:endParaRPr lang="pl-PL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2800" dirty="0">
                <a:latin typeface="Consolas" panose="020B0609020204030204" pitchFamily="49" charset="0"/>
                <a:cs typeface="Consolas" panose="020B0609020204030204" pitchFamily="49" charset="0"/>
              </a:rPr>
              <a:t> List&lt;User&gt; list = new ArrayList&lt;&gt;();</a:t>
            </a:r>
            <a:endParaRPr lang="pl-P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l-P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  list.add(new User(2, "Stefan"));</a:t>
            </a:r>
            <a:endParaRPr lang="pl-P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  list.add(new User(4, "Anna"));</a:t>
            </a:r>
            <a:endParaRPr lang="pl-P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  list.add(new User(3, "Zbigniew"));</a:t>
            </a:r>
            <a:endParaRPr lang="pl-P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  list.add(new User(1, "Jan"));</a:t>
            </a:r>
            <a:endParaRPr lang="pl-P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l-P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  list.sort(User.IdComparator);</a:t>
            </a:r>
            <a:endParaRPr lang="pl-P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l-P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  System.out.println(list);</a:t>
            </a:r>
            <a:endParaRPr lang="pl-P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mond 1"/>
          <p:cNvSpPr/>
          <p:nvPr/>
        </p:nvSpPr>
        <p:spPr>
          <a:xfrm>
            <a:off x="5876833" y="-219167"/>
            <a:ext cx="438334" cy="438334"/>
          </a:xfrm>
          <a:prstGeom prst="diamond">
            <a:avLst/>
          </a:prstGeom>
          <a:solidFill>
            <a:srgbClr val="755D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iamond 2"/>
          <p:cNvSpPr/>
          <p:nvPr/>
        </p:nvSpPr>
        <p:spPr>
          <a:xfrm>
            <a:off x="6429099" y="-219167"/>
            <a:ext cx="438334" cy="438334"/>
          </a:xfrm>
          <a:prstGeom prst="diamond">
            <a:avLst/>
          </a:prstGeom>
          <a:solidFill>
            <a:srgbClr val="413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iamond 3"/>
          <p:cNvSpPr/>
          <p:nvPr/>
        </p:nvSpPr>
        <p:spPr>
          <a:xfrm>
            <a:off x="5324567" y="-219167"/>
            <a:ext cx="438334" cy="438334"/>
          </a:xfrm>
          <a:prstGeom prst="diamond">
            <a:avLst/>
          </a:prstGeom>
          <a:solidFill>
            <a:srgbClr val="C5A9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75195" y="6353846"/>
            <a:ext cx="1104532" cy="313802"/>
            <a:chOff x="5324567" y="6072413"/>
            <a:chExt cx="1542866" cy="438334"/>
          </a:xfrm>
        </p:grpSpPr>
        <p:sp>
          <p:nvSpPr>
            <p:cNvPr id="6" name="Diamond 5"/>
            <p:cNvSpPr/>
            <p:nvPr/>
          </p:nvSpPr>
          <p:spPr>
            <a:xfrm>
              <a:off x="5876833" y="6072413"/>
              <a:ext cx="438334" cy="438334"/>
            </a:xfrm>
            <a:prstGeom prst="diamond">
              <a:avLst/>
            </a:prstGeom>
            <a:solidFill>
              <a:srgbClr val="755D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iamond 6"/>
            <p:cNvSpPr/>
            <p:nvPr/>
          </p:nvSpPr>
          <p:spPr>
            <a:xfrm>
              <a:off x="6429099" y="6072413"/>
              <a:ext cx="438334" cy="438334"/>
            </a:xfrm>
            <a:prstGeom prst="diamond">
              <a:avLst/>
            </a:prstGeom>
            <a:solidFill>
              <a:srgbClr val="413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iamond 7"/>
            <p:cNvSpPr/>
            <p:nvPr/>
          </p:nvSpPr>
          <p:spPr>
            <a:xfrm>
              <a:off x="5324567" y="6072413"/>
              <a:ext cx="438334" cy="438334"/>
            </a:xfrm>
            <a:prstGeom prst="diamond">
              <a:avLst/>
            </a:prstGeom>
            <a:solidFill>
              <a:srgbClr val="C5A9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1712686" y="6510747"/>
            <a:ext cx="1047931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87" y="190352"/>
            <a:ext cx="1464748" cy="67042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46500" y="315879"/>
            <a:ext cx="474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Programowanie Funcyjne</a:t>
            </a:r>
            <a:endParaRPr lang="pl-P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659835" y="860773"/>
            <a:ext cx="9637056" cy="39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66725" y="1181100"/>
            <a:ext cx="11430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Interfejs Funkcyjny –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Posiada tylko jedną metodę abstrakcyjną (ale może posiadać wiele metod oznaczonych jako default lub static – czyli nie abstrakcyjnych)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Opcjonalnie można oznaczyć go adnotacją @FunctionalInterface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Wraz z pojawieniem się Javy 8 wiele interfejsów zostało przekształconych na interfejsy funkcyjne – np. wymieniony wyżej Comparator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EventHander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ActionListener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Runnable, Callable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Więcej interfejsów funkcyjnych można znaleźć w pakiecie java.util.function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Można też oczywiście budować interfejsy funkcyjne samemu.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mond 1"/>
          <p:cNvSpPr/>
          <p:nvPr/>
        </p:nvSpPr>
        <p:spPr>
          <a:xfrm>
            <a:off x="5876833" y="-219167"/>
            <a:ext cx="438334" cy="438334"/>
          </a:xfrm>
          <a:prstGeom prst="diamond">
            <a:avLst/>
          </a:prstGeom>
          <a:solidFill>
            <a:srgbClr val="755D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iamond 2"/>
          <p:cNvSpPr/>
          <p:nvPr/>
        </p:nvSpPr>
        <p:spPr>
          <a:xfrm>
            <a:off x="6429099" y="-219167"/>
            <a:ext cx="438334" cy="438334"/>
          </a:xfrm>
          <a:prstGeom prst="diamond">
            <a:avLst/>
          </a:prstGeom>
          <a:solidFill>
            <a:srgbClr val="413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iamond 3"/>
          <p:cNvSpPr/>
          <p:nvPr/>
        </p:nvSpPr>
        <p:spPr>
          <a:xfrm>
            <a:off x="5324567" y="-219167"/>
            <a:ext cx="438334" cy="438334"/>
          </a:xfrm>
          <a:prstGeom prst="diamond">
            <a:avLst/>
          </a:prstGeom>
          <a:solidFill>
            <a:srgbClr val="C5A9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75195" y="6353846"/>
            <a:ext cx="1104532" cy="313802"/>
            <a:chOff x="5324567" y="6072413"/>
            <a:chExt cx="1542866" cy="438334"/>
          </a:xfrm>
        </p:grpSpPr>
        <p:sp>
          <p:nvSpPr>
            <p:cNvPr id="6" name="Diamond 5"/>
            <p:cNvSpPr/>
            <p:nvPr/>
          </p:nvSpPr>
          <p:spPr>
            <a:xfrm>
              <a:off x="5876833" y="6072413"/>
              <a:ext cx="438334" cy="438334"/>
            </a:xfrm>
            <a:prstGeom prst="diamond">
              <a:avLst/>
            </a:prstGeom>
            <a:solidFill>
              <a:srgbClr val="755D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iamond 6"/>
            <p:cNvSpPr/>
            <p:nvPr/>
          </p:nvSpPr>
          <p:spPr>
            <a:xfrm>
              <a:off x="6429099" y="6072413"/>
              <a:ext cx="438334" cy="438334"/>
            </a:xfrm>
            <a:prstGeom prst="diamond">
              <a:avLst/>
            </a:prstGeom>
            <a:solidFill>
              <a:srgbClr val="413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iamond 7"/>
            <p:cNvSpPr/>
            <p:nvPr/>
          </p:nvSpPr>
          <p:spPr>
            <a:xfrm>
              <a:off x="5324567" y="6072413"/>
              <a:ext cx="438334" cy="438334"/>
            </a:xfrm>
            <a:prstGeom prst="diamond">
              <a:avLst/>
            </a:prstGeom>
            <a:solidFill>
              <a:srgbClr val="C5A9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1712686" y="6510747"/>
            <a:ext cx="1047931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87" y="190352"/>
            <a:ext cx="1464748" cy="67042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46500" y="315879"/>
            <a:ext cx="474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Programowanie Funcyjne</a:t>
            </a:r>
            <a:endParaRPr lang="pl-P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659835" y="860773"/>
            <a:ext cx="9637056" cy="39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66725" y="1181100"/>
            <a:ext cx="11430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Klasa anonimowa: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Przykładami klasy anonimowej są nasze 2 pierwsze implementacje Comparatora. Klasa anonimowa ma tylko jedną instancję i tworzymy ją w momencie inicjalizacji. Dzięki klasie anonimowej możemy stworzyc jednorazową, zmienioną implementację innej klasy.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Przykład 1. </a:t>
            </a:r>
            <a:endParaRPr lang="pl-PL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2000" dirty="0">
                <a:latin typeface="Consolas" panose="020B0609020204030204" pitchFamily="49" charset="0"/>
                <a:cs typeface="Consolas" panose="020B0609020204030204" pitchFamily="49" charset="0"/>
              </a:rPr>
              <a:t> List&lt;Object&gt; testing=new ArrayList(){</a:t>
            </a:r>
            <a:endParaRPr lang="pl-P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@Override</a:t>
            </a:r>
            <a:endParaRPr lang="pl-P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public boolean add(Object o) {</a:t>
            </a:r>
            <a:endParaRPr lang="pl-P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System.out.println(o.toString());</a:t>
            </a:r>
            <a:endParaRPr lang="pl-P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return true;</a:t>
            </a:r>
            <a:endParaRPr lang="pl-P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  <a:endParaRPr lang="pl-P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};</a:t>
            </a:r>
            <a:endParaRPr lang="pl-P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testing.add("test1");</a:t>
            </a:r>
            <a:endParaRPr lang="pl-P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testing.add("test2");</a:t>
            </a:r>
            <a:endParaRPr lang="pl-P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0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pl-PL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mond 1"/>
          <p:cNvSpPr/>
          <p:nvPr/>
        </p:nvSpPr>
        <p:spPr>
          <a:xfrm>
            <a:off x="5876833" y="-219167"/>
            <a:ext cx="438334" cy="438334"/>
          </a:xfrm>
          <a:prstGeom prst="diamond">
            <a:avLst/>
          </a:prstGeom>
          <a:solidFill>
            <a:srgbClr val="755D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iamond 2"/>
          <p:cNvSpPr/>
          <p:nvPr/>
        </p:nvSpPr>
        <p:spPr>
          <a:xfrm>
            <a:off x="6429099" y="-219167"/>
            <a:ext cx="438334" cy="438334"/>
          </a:xfrm>
          <a:prstGeom prst="diamond">
            <a:avLst/>
          </a:prstGeom>
          <a:solidFill>
            <a:srgbClr val="413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iamond 3"/>
          <p:cNvSpPr/>
          <p:nvPr/>
        </p:nvSpPr>
        <p:spPr>
          <a:xfrm>
            <a:off x="5324567" y="-219167"/>
            <a:ext cx="438334" cy="438334"/>
          </a:xfrm>
          <a:prstGeom prst="diamond">
            <a:avLst/>
          </a:prstGeom>
          <a:solidFill>
            <a:srgbClr val="C5A9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75195" y="6353846"/>
            <a:ext cx="1104532" cy="313802"/>
            <a:chOff x="5324567" y="6072413"/>
            <a:chExt cx="1542866" cy="438334"/>
          </a:xfrm>
        </p:grpSpPr>
        <p:sp>
          <p:nvSpPr>
            <p:cNvPr id="6" name="Diamond 5"/>
            <p:cNvSpPr/>
            <p:nvPr/>
          </p:nvSpPr>
          <p:spPr>
            <a:xfrm>
              <a:off x="5876833" y="6072413"/>
              <a:ext cx="438334" cy="438334"/>
            </a:xfrm>
            <a:prstGeom prst="diamond">
              <a:avLst/>
            </a:prstGeom>
            <a:solidFill>
              <a:srgbClr val="755D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iamond 6"/>
            <p:cNvSpPr/>
            <p:nvPr/>
          </p:nvSpPr>
          <p:spPr>
            <a:xfrm>
              <a:off x="6429099" y="6072413"/>
              <a:ext cx="438334" cy="438334"/>
            </a:xfrm>
            <a:prstGeom prst="diamond">
              <a:avLst/>
            </a:prstGeom>
            <a:solidFill>
              <a:srgbClr val="413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iamond 7"/>
            <p:cNvSpPr/>
            <p:nvPr/>
          </p:nvSpPr>
          <p:spPr>
            <a:xfrm>
              <a:off x="5324567" y="6072413"/>
              <a:ext cx="438334" cy="438334"/>
            </a:xfrm>
            <a:prstGeom prst="diamond">
              <a:avLst/>
            </a:prstGeom>
            <a:solidFill>
              <a:srgbClr val="C5A9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1712686" y="6510747"/>
            <a:ext cx="1047931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87" y="190352"/>
            <a:ext cx="1464748" cy="67042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46500" y="315879"/>
            <a:ext cx="474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Programowanie Funcyjne</a:t>
            </a:r>
            <a:endParaRPr lang="pl-P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659835" y="860773"/>
            <a:ext cx="9637056" cy="39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66725" y="1181100"/>
            <a:ext cx="11430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Wyrażenia lambda: </a:t>
            </a:r>
            <a:r>
              <a:rPr lang="pl-PL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Przykładami wyrażeń delta są 2 ostatnie implementacje Comparatora. </a:t>
            </a:r>
            <a:endParaRPr lang="pl-PL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zastosowania wyrażenia delta niezbędny jest interfejs funkcyjny. Za pomocą lambdy możemy w szybki sposób utworzyc implementację do pojedynczej instancji interfejsu funkcyjnego.</a:t>
            </a:r>
            <a:endParaRPr lang="pl-PL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mond 1"/>
          <p:cNvSpPr/>
          <p:nvPr/>
        </p:nvSpPr>
        <p:spPr>
          <a:xfrm>
            <a:off x="5876833" y="-219167"/>
            <a:ext cx="438334" cy="438334"/>
          </a:xfrm>
          <a:prstGeom prst="diamond">
            <a:avLst/>
          </a:prstGeom>
          <a:solidFill>
            <a:srgbClr val="755D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iamond 2"/>
          <p:cNvSpPr/>
          <p:nvPr/>
        </p:nvSpPr>
        <p:spPr>
          <a:xfrm>
            <a:off x="6429099" y="-219167"/>
            <a:ext cx="438334" cy="438334"/>
          </a:xfrm>
          <a:prstGeom prst="diamond">
            <a:avLst/>
          </a:prstGeom>
          <a:solidFill>
            <a:srgbClr val="413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iamond 3"/>
          <p:cNvSpPr/>
          <p:nvPr/>
        </p:nvSpPr>
        <p:spPr>
          <a:xfrm>
            <a:off x="5324567" y="-219167"/>
            <a:ext cx="438334" cy="438334"/>
          </a:xfrm>
          <a:prstGeom prst="diamond">
            <a:avLst/>
          </a:prstGeom>
          <a:solidFill>
            <a:srgbClr val="C5A9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75195" y="6353846"/>
            <a:ext cx="1104532" cy="313802"/>
            <a:chOff x="5324567" y="6072413"/>
            <a:chExt cx="1542866" cy="438334"/>
          </a:xfrm>
        </p:grpSpPr>
        <p:sp>
          <p:nvSpPr>
            <p:cNvPr id="6" name="Diamond 5"/>
            <p:cNvSpPr/>
            <p:nvPr/>
          </p:nvSpPr>
          <p:spPr>
            <a:xfrm>
              <a:off x="5876833" y="6072413"/>
              <a:ext cx="438334" cy="438334"/>
            </a:xfrm>
            <a:prstGeom prst="diamond">
              <a:avLst/>
            </a:prstGeom>
            <a:solidFill>
              <a:srgbClr val="755D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iamond 6"/>
            <p:cNvSpPr/>
            <p:nvPr/>
          </p:nvSpPr>
          <p:spPr>
            <a:xfrm>
              <a:off x="6429099" y="6072413"/>
              <a:ext cx="438334" cy="438334"/>
            </a:xfrm>
            <a:prstGeom prst="diamond">
              <a:avLst/>
            </a:prstGeom>
            <a:solidFill>
              <a:srgbClr val="413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iamond 7"/>
            <p:cNvSpPr/>
            <p:nvPr/>
          </p:nvSpPr>
          <p:spPr>
            <a:xfrm>
              <a:off x="5324567" y="6072413"/>
              <a:ext cx="438334" cy="438334"/>
            </a:xfrm>
            <a:prstGeom prst="diamond">
              <a:avLst/>
            </a:prstGeom>
            <a:solidFill>
              <a:srgbClr val="C5A9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1712686" y="6510747"/>
            <a:ext cx="1047931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87" y="190352"/>
            <a:ext cx="1464748" cy="67042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46500" y="315879"/>
            <a:ext cx="474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Programowanie Funcyjne</a:t>
            </a:r>
            <a:endParaRPr lang="pl-P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659835" y="860773"/>
            <a:ext cx="9637056" cy="39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66725" y="1181100"/>
            <a:ext cx="11430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Przykład 1.</a:t>
            </a:r>
            <a:endParaRPr lang="pl-PL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2800" dirty="0">
                <a:latin typeface="Consolas" panose="020B0609020204030204" pitchFamily="49" charset="0"/>
                <a:cs typeface="Consolas" panose="020B0609020204030204" pitchFamily="49" charset="0"/>
              </a:rPr>
              <a:t>public interface Functional {</a:t>
            </a:r>
            <a:endParaRPr lang="pl-P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800" dirty="0">
                <a:latin typeface="Consolas" panose="020B0609020204030204" pitchFamily="49" charset="0"/>
                <a:cs typeface="Consolas" panose="020B0609020204030204" pitchFamily="49" charset="0"/>
              </a:rPr>
              <a:t>    public int calculate();</a:t>
            </a:r>
            <a:endParaRPr lang="pl-P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l-P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800" dirty="0">
                <a:latin typeface="Consolas" panose="020B0609020204030204" pitchFamily="49" charset="0"/>
                <a:cs typeface="Consolas" panose="020B0609020204030204" pitchFamily="49" charset="0"/>
              </a:rPr>
              <a:t> Functional functional = new Functional() {</a:t>
            </a:r>
            <a:endParaRPr lang="pl-P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  @Override</a:t>
            </a:r>
            <a:endParaRPr lang="pl-P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  public int calculate() {</a:t>
            </a:r>
            <a:endParaRPr lang="pl-P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      return 2+2;</a:t>
            </a:r>
            <a:endParaRPr lang="pl-P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endParaRPr lang="pl-P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800" dirty="0">
                <a:latin typeface="Consolas" panose="020B0609020204030204" pitchFamily="49" charset="0"/>
                <a:cs typeface="Consolas" panose="020B0609020204030204" pitchFamily="49" charset="0"/>
              </a:rPr>
              <a:t>    };</a:t>
            </a:r>
            <a:endParaRPr lang="pl-P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mond 1"/>
          <p:cNvSpPr/>
          <p:nvPr/>
        </p:nvSpPr>
        <p:spPr>
          <a:xfrm>
            <a:off x="5876833" y="-219167"/>
            <a:ext cx="438334" cy="438334"/>
          </a:xfrm>
          <a:prstGeom prst="diamond">
            <a:avLst/>
          </a:prstGeom>
          <a:solidFill>
            <a:srgbClr val="755D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iamond 2"/>
          <p:cNvSpPr/>
          <p:nvPr/>
        </p:nvSpPr>
        <p:spPr>
          <a:xfrm>
            <a:off x="6429099" y="-219167"/>
            <a:ext cx="438334" cy="438334"/>
          </a:xfrm>
          <a:prstGeom prst="diamond">
            <a:avLst/>
          </a:prstGeom>
          <a:solidFill>
            <a:srgbClr val="413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iamond 3"/>
          <p:cNvSpPr/>
          <p:nvPr/>
        </p:nvSpPr>
        <p:spPr>
          <a:xfrm>
            <a:off x="5324567" y="-219167"/>
            <a:ext cx="438334" cy="438334"/>
          </a:xfrm>
          <a:prstGeom prst="diamond">
            <a:avLst/>
          </a:prstGeom>
          <a:solidFill>
            <a:srgbClr val="C5A9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75195" y="6353846"/>
            <a:ext cx="1104532" cy="313802"/>
            <a:chOff x="5324567" y="6072413"/>
            <a:chExt cx="1542866" cy="438334"/>
          </a:xfrm>
        </p:grpSpPr>
        <p:sp>
          <p:nvSpPr>
            <p:cNvPr id="6" name="Diamond 5"/>
            <p:cNvSpPr/>
            <p:nvPr/>
          </p:nvSpPr>
          <p:spPr>
            <a:xfrm>
              <a:off x="5876833" y="6072413"/>
              <a:ext cx="438334" cy="438334"/>
            </a:xfrm>
            <a:prstGeom prst="diamond">
              <a:avLst/>
            </a:prstGeom>
            <a:solidFill>
              <a:srgbClr val="755D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iamond 6"/>
            <p:cNvSpPr/>
            <p:nvPr/>
          </p:nvSpPr>
          <p:spPr>
            <a:xfrm>
              <a:off x="6429099" y="6072413"/>
              <a:ext cx="438334" cy="438334"/>
            </a:xfrm>
            <a:prstGeom prst="diamond">
              <a:avLst/>
            </a:prstGeom>
            <a:solidFill>
              <a:srgbClr val="413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iamond 7"/>
            <p:cNvSpPr/>
            <p:nvPr/>
          </p:nvSpPr>
          <p:spPr>
            <a:xfrm>
              <a:off x="5324567" y="6072413"/>
              <a:ext cx="438334" cy="438334"/>
            </a:xfrm>
            <a:prstGeom prst="diamond">
              <a:avLst/>
            </a:prstGeom>
            <a:solidFill>
              <a:srgbClr val="C5A9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1712686" y="6510747"/>
            <a:ext cx="1047931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87" y="190352"/>
            <a:ext cx="1464748" cy="67042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944319" y="315879"/>
            <a:ext cx="2303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 czas</a:t>
            </a:r>
            <a:endParaRPr lang="pl-P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659835" y="860773"/>
            <a:ext cx="9637056" cy="39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09286" y="1064871"/>
            <a:ext cx="11181144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Przykład 3 </a:t>
            </a:r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Formatowanie daty na string:</a:t>
            </a:r>
            <a:endParaRPr lang="pl-P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2800" dirty="0">
                <a:latin typeface="Consolas" panose="020B0609020204030204" pitchFamily="49" charset="0"/>
                <a:cs typeface="Consolas" panose="020B0609020204030204" pitchFamily="49" charset="0"/>
              </a:rPr>
              <a:t>ZonedDateTime dataCzas = ZonedDateTime.now();</a:t>
            </a:r>
            <a:endParaRPr lang="pl-P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800" dirty="0">
                <a:latin typeface="Consolas" panose="020B0609020204030204" pitchFamily="49" charset="0"/>
                <a:cs typeface="Consolas" panose="020B0609020204030204" pitchFamily="49" charset="0"/>
              </a:rPr>
              <a:t>DateTimeFormatter f = DateTimeFormatter.ofPattern("yyyy MM dd");</a:t>
            </a:r>
            <a:endParaRPr lang="pl-P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800" dirty="0">
                <a:latin typeface="Consolas" panose="020B0609020204030204" pitchFamily="49" charset="0"/>
                <a:cs typeface="Consolas" panose="020B0609020204030204" pitchFamily="49" charset="0"/>
              </a:rPr>
              <a:t>String tekst = dataCzas.format(f);</a:t>
            </a:r>
            <a:endParaRPr lang="pl-P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800" dirty="0">
                <a:latin typeface="Consolas" panose="020B0609020204030204" pitchFamily="49" charset="0"/>
                <a:cs typeface="Consolas" panose="020B0609020204030204" pitchFamily="49" charset="0"/>
              </a:rPr>
              <a:t>System.out.print(tekst);</a:t>
            </a:r>
            <a:endParaRPr lang="pl-P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l-PL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Przykład 4 </a:t>
            </a:r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Wczytywanie czasu i dat ze stringa:</a:t>
            </a:r>
            <a:endParaRPr lang="pl-P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2800" dirty="0">
                <a:latin typeface="Consolas" panose="020B0609020204030204" pitchFamily="49" charset="0"/>
                <a:cs typeface="Consolas" panose="020B0609020204030204" pitchFamily="49" charset="0"/>
              </a:rPr>
              <a:t>String tekst = "2018 05 03";</a:t>
            </a:r>
            <a:endParaRPr lang="pl-P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800" dirty="0">
                <a:latin typeface="Consolas" panose="020B0609020204030204" pitchFamily="49" charset="0"/>
                <a:cs typeface="Consolas" panose="020B0609020204030204" pitchFamily="49" charset="0"/>
              </a:rPr>
              <a:t>DateTimeFormatter f = DateTimeFormatter.ofPattern("yyyy MM dd");</a:t>
            </a:r>
            <a:endParaRPr lang="pl-P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LocalDate</a:t>
            </a:r>
            <a:r>
              <a:rPr lang="it-IT" sz="2800" dirty="0">
                <a:latin typeface="Consolas" panose="020B0609020204030204" pitchFamily="49" charset="0"/>
                <a:cs typeface="Consolas" panose="020B0609020204030204" pitchFamily="49" charset="0"/>
              </a:rPr>
              <a:t> data = </a:t>
            </a:r>
            <a:r>
              <a:rPr lang="it-IT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LocalDate.parse</a:t>
            </a:r>
            <a:r>
              <a:rPr lang="it-IT" sz="2800" dirty="0">
                <a:latin typeface="Consolas" panose="020B0609020204030204" pitchFamily="49" charset="0"/>
                <a:cs typeface="Consolas" panose="020B0609020204030204" pitchFamily="49" charset="0"/>
              </a:rPr>
              <a:t>(text, f);</a:t>
            </a:r>
            <a:endParaRPr lang="pl-P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mond 1"/>
          <p:cNvSpPr/>
          <p:nvPr/>
        </p:nvSpPr>
        <p:spPr>
          <a:xfrm>
            <a:off x="5876833" y="-219167"/>
            <a:ext cx="438334" cy="438334"/>
          </a:xfrm>
          <a:prstGeom prst="diamond">
            <a:avLst/>
          </a:prstGeom>
          <a:solidFill>
            <a:srgbClr val="755D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iamond 2"/>
          <p:cNvSpPr/>
          <p:nvPr/>
        </p:nvSpPr>
        <p:spPr>
          <a:xfrm>
            <a:off x="6429099" y="-219167"/>
            <a:ext cx="438334" cy="438334"/>
          </a:xfrm>
          <a:prstGeom prst="diamond">
            <a:avLst/>
          </a:prstGeom>
          <a:solidFill>
            <a:srgbClr val="413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iamond 3"/>
          <p:cNvSpPr/>
          <p:nvPr/>
        </p:nvSpPr>
        <p:spPr>
          <a:xfrm>
            <a:off x="5324567" y="-219167"/>
            <a:ext cx="438334" cy="438334"/>
          </a:xfrm>
          <a:prstGeom prst="diamond">
            <a:avLst/>
          </a:prstGeom>
          <a:solidFill>
            <a:srgbClr val="C5A9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75195" y="6353846"/>
            <a:ext cx="1104532" cy="313802"/>
            <a:chOff x="5324567" y="6072413"/>
            <a:chExt cx="1542866" cy="438334"/>
          </a:xfrm>
        </p:grpSpPr>
        <p:sp>
          <p:nvSpPr>
            <p:cNvPr id="6" name="Diamond 5"/>
            <p:cNvSpPr/>
            <p:nvPr/>
          </p:nvSpPr>
          <p:spPr>
            <a:xfrm>
              <a:off x="5876833" y="6072413"/>
              <a:ext cx="438334" cy="438334"/>
            </a:xfrm>
            <a:prstGeom prst="diamond">
              <a:avLst/>
            </a:prstGeom>
            <a:solidFill>
              <a:srgbClr val="755D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iamond 6"/>
            <p:cNvSpPr/>
            <p:nvPr/>
          </p:nvSpPr>
          <p:spPr>
            <a:xfrm>
              <a:off x="6429099" y="6072413"/>
              <a:ext cx="438334" cy="438334"/>
            </a:xfrm>
            <a:prstGeom prst="diamond">
              <a:avLst/>
            </a:prstGeom>
            <a:solidFill>
              <a:srgbClr val="413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iamond 7"/>
            <p:cNvSpPr/>
            <p:nvPr/>
          </p:nvSpPr>
          <p:spPr>
            <a:xfrm>
              <a:off x="5324567" y="6072413"/>
              <a:ext cx="438334" cy="438334"/>
            </a:xfrm>
            <a:prstGeom prst="diamond">
              <a:avLst/>
            </a:prstGeom>
            <a:solidFill>
              <a:srgbClr val="C5A9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1712686" y="6510747"/>
            <a:ext cx="1047931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87" y="190352"/>
            <a:ext cx="1464748" cy="67042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46500" y="315879"/>
            <a:ext cx="474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Programowanie Funcyjne</a:t>
            </a:r>
            <a:endParaRPr lang="pl-P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659835" y="860773"/>
            <a:ext cx="9637056" cy="39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66725" y="1181100"/>
            <a:ext cx="11430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Strumienie –</a:t>
            </a:r>
            <a:r>
              <a:rPr lang="pl-PL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są jednym ze sposobów na wykorzystanie.</a:t>
            </a:r>
            <a:endParaRPr lang="pl-PL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Strumienie umożliwiają łatwiejszą i bardziej czytelną pracę na danych (choć to zależy od preferencji). Jednakże odbywa się to częściowo kosztem odrobiny wydajności i mniej czytelnym debuggingiem.</a:t>
            </a:r>
            <a:endParaRPr lang="pl-PL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l-PL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mond 1"/>
          <p:cNvSpPr/>
          <p:nvPr/>
        </p:nvSpPr>
        <p:spPr>
          <a:xfrm>
            <a:off x="5876833" y="-219167"/>
            <a:ext cx="438334" cy="438334"/>
          </a:xfrm>
          <a:prstGeom prst="diamond">
            <a:avLst/>
          </a:prstGeom>
          <a:solidFill>
            <a:srgbClr val="755D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iamond 2"/>
          <p:cNvSpPr/>
          <p:nvPr/>
        </p:nvSpPr>
        <p:spPr>
          <a:xfrm>
            <a:off x="6429099" y="-219167"/>
            <a:ext cx="438334" cy="438334"/>
          </a:xfrm>
          <a:prstGeom prst="diamond">
            <a:avLst/>
          </a:prstGeom>
          <a:solidFill>
            <a:srgbClr val="413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iamond 3"/>
          <p:cNvSpPr/>
          <p:nvPr/>
        </p:nvSpPr>
        <p:spPr>
          <a:xfrm>
            <a:off x="5324567" y="-219167"/>
            <a:ext cx="438334" cy="438334"/>
          </a:xfrm>
          <a:prstGeom prst="diamond">
            <a:avLst/>
          </a:prstGeom>
          <a:solidFill>
            <a:srgbClr val="C5A9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75195" y="6353846"/>
            <a:ext cx="1104532" cy="313802"/>
            <a:chOff x="5324567" y="6072413"/>
            <a:chExt cx="1542866" cy="438334"/>
          </a:xfrm>
        </p:grpSpPr>
        <p:sp>
          <p:nvSpPr>
            <p:cNvPr id="6" name="Diamond 5"/>
            <p:cNvSpPr/>
            <p:nvPr/>
          </p:nvSpPr>
          <p:spPr>
            <a:xfrm>
              <a:off x="5876833" y="6072413"/>
              <a:ext cx="438334" cy="438334"/>
            </a:xfrm>
            <a:prstGeom prst="diamond">
              <a:avLst/>
            </a:prstGeom>
            <a:solidFill>
              <a:srgbClr val="755D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iamond 6"/>
            <p:cNvSpPr/>
            <p:nvPr/>
          </p:nvSpPr>
          <p:spPr>
            <a:xfrm>
              <a:off x="6429099" y="6072413"/>
              <a:ext cx="438334" cy="438334"/>
            </a:xfrm>
            <a:prstGeom prst="diamond">
              <a:avLst/>
            </a:prstGeom>
            <a:solidFill>
              <a:srgbClr val="413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iamond 7"/>
            <p:cNvSpPr/>
            <p:nvPr/>
          </p:nvSpPr>
          <p:spPr>
            <a:xfrm>
              <a:off x="5324567" y="6072413"/>
              <a:ext cx="438334" cy="438334"/>
            </a:xfrm>
            <a:prstGeom prst="diamond">
              <a:avLst/>
            </a:prstGeom>
            <a:solidFill>
              <a:srgbClr val="C5A9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1712686" y="6510747"/>
            <a:ext cx="1047931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87" y="190352"/>
            <a:ext cx="1464748" cy="67042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46500" y="315879"/>
            <a:ext cx="474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Programowanie Funcyjne</a:t>
            </a:r>
            <a:endParaRPr lang="pl-P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659835" y="860773"/>
            <a:ext cx="9637056" cy="39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66725" y="1181100"/>
            <a:ext cx="11430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Przykład 1 cz.1</a:t>
            </a:r>
            <a:endParaRPr lang="pl-PL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public class Samochod{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	public final String nazwa;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	public final double mocKM;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	public final double cena;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	public final double przebieg;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	public Samochod(String nazwa, double mocKM, double cena, double przebieg){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		this.nazwa = nazwa;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		this.mocKM = mocKM;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		this.cena = cena;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		this.przebieg = przebieg;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List&lt;Samochod&gt; auta = Arrays.asList(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new Samochod("Mazda RX8", 125, 16900,186000),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new Samochod("Fiat Punto", 69, 28900, 31500),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new Samochod("Ford Mustang", 320, 59999, 94000));</a:t>
            </a:r>
            <a:endParaRPr lang="pl-PL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mond 1"/>
          <p:cNvSpPr/>
          <p:nvPr/>
        </p:nvSpPr>
        <p:spPr>
          <a:xfrm>
            <a:off x="5876833" y="-219167"/>
            <a:ext cx="438334" cy="438334"/>
          </a:xfrm>
          <a:prstGeom prst="diamond">
            <a:avLst/>
          </a:prstGeom>
          <a:solidFill>
            <a:srgbClr val="755D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iamond 2"/>
          <p:cNvSpPr/>
          <p:nvPr/>
        </p:nvSpPr>
        <p:spPr>
          <a:xfrm>
            <a:off x="6429099" y="-219167"/>
            <a:ext cx="438334" cy="438334"/>
          </a:xfrm>
          <a:prstGeom prst="diamond">
            <a:avLst/>
          </a:prstGeom>
          <a:solidFill>
            <a:srgbClr val="413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iamond 3"/>
          <p:cNvSpPr/>
          <p:nvPr/>
        </p:nvSpPr>
        <p:spPr>
          <a:xfrm>
            <a:off x="5324567" y="-219167"/>
            <a:ext cx="438334" cy="438334"/>
          </a:xfrm>
          <a:prstGeom prst="diamond">
            <a:avLst/>
          </a:prstGeom>
          <a:solidFill>
            <a:srgbClr val="C5A9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75195" y="6353846"/>
            <a:ext cx="1104532" cy="313802"/>
            <a:chOff x="5324567" y="6072413"/>
            <a:chExt cx="1542866" cy="438334"/>
          </a:xfrm>
        </p:grpSpPr>
        <p:sp>
          <p:nvSpPr>
            <p:cNvPr id="6" name="Diamond 5"/>
            <p:cNvSpPr/>
            <p:nvPr/>
          </p:nvSpPr>
          <p:spPr>
            <a:xfrm>
              <a:off x="5876833" y="6072413"/>
              <a:ext cx="438334" cy="438334"/>
            </a:xfrm>
            <a:prstGeom prst="diamond">
              <a:avLst/>
            </a:prstGeom>
            <a:solidFill>
              <a:srgbClr val="755D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iamond 6"/>
            <p:cNvSpPr/>
            <p:nvPr/>
          </p:nvSpPr>
          <p:spPr>
            <a:xfrm>
              <a:off x="6429099" y="6072413"/>
              <a:ext cx="438334" cy="438334"/>
            </a:xfrm>
            <a:prstGeom prst="diamond">
              <a:avLst/>
            </a:prstGeom>
            <a:solidFill>
              <a:srgbClr val="413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iamond 7"/>
            <p:cNvSpPr/>
            <p:nvPr/>
          </p:nvSpPr>
          <p:spPr>
            <a:xfrm>
              <a:off x="5324567" y="6072413"/>
              <a:ext cx="438334" cy="438334"/>
            </a:xfrm>
            <a:prstGeom prst="diamond">
              <a:avLst/>
            </a:prstGeom>
            <a:solidFill>
              <a:srgbClr val="C5A9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1712686" y="6510747"/>
            <a:ext cx="1047931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87" y="190352"/>
            <a:ext cx="1464748" cy="67042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46500" y="315879"/>
            <a:ext cx="474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Programowanie Funcyjne</a:t>
            </a:r>
            <a:endParaRPr lang="pl-P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659835" y="860773"/>
            <a:ext cx="9637056" cy="39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66725" y="1181100"/>
            <a:ext cx="11430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Przykład 1 cz.1</a:t>
            </a:r>
            <a:endParaRPr lang="pl-PL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dirty="0"/>
              <a:t>for(Samochod a : auta){</a:t>
            </a:r>
            <a:endParaRPr lang="pl-PL" dirty="0"/>
          </a:p>
          <a:p>
            <a:r>
              <a:rPr lang="pl-PL" dirty="0"/>
              <a:t>	if(a.mocKM&gt;100){</a:t>
            </a:r>
            <a:endParaRPr lang="pl-PL" dirty="0"/>
          </a:p>
          <a:p>
            <a:r>
              <a:rPr lang="pl-PL" dirty="0"/>
              <a:t>		if(a.przebieg &lt; 200000){</a:t>
            </a:r>
            <a:endParaRPr lang="pl-PL" dirty="0"/>
          </a:p>
          <a:p>
            <a:r>
              <a:rPr lang="pl-PL" dirty="0"/>
              <a:t>			if(a.cena&lt;30000){</a:t>
            </a:r>
            <a:endParaRPr lang="pl-PL" dirty="0"/>
          </a:p>
          <a:p>
            <a:r>
              <a:rPr lang="pl-PL" dirty="0"/>
              <a:t>				System.out.println(a.nazwa.toUpperCase());</a:t>
            </a:r>
            <a:endParaRPr lang="pl-PL" dirty="0"/>
          </a:p>
          <a:p>
            <a:r>
              <a:rPr lang="pl-PL" dirty="0"/>
              <a:t>			}</a:t>
            </a:r>
            <a:endParaRPr lang="pl-PL" dirty="0"/>
          </a:p>
          <a:p>
            <a:r>
              <a:rPr lang="pl-PL" dirty="0"/>
              <a:t>		}</a:t>
            </a:r>
            <a:endParaRPr lang="pl-PL" dirty="0"/>
          </a:p>
          <a:p>
            <a:r>
              <a:rPr lang="pl-PL" dirty="0"/>
              <a:t>	}</a:t>
            </a:r>
            <a:endParaRPr lang="pl-PL" dirty="0"/>
          </a:p>
          <a:p>
            <a:r>
              <a:rPr lang="pl-PL" dirty="0"/>
              <a:t>}</a:t>
            </a:r>
            <a:endParaRPr lang="pl-PL" dirty="0"/>
          </a:p>
          <a:p>
            <a:r>
              <a:rPr lang="pl-PL" b="1" dirty="0"/>
              <a:t>Pzykład 1.2</a:t>
            </a:r>
            <a:r>
              <a:rPr lang="pl-PL" dirty="0"/>
              <a:t> użycie strumieni</a:t>
            </a:r>
            <a:endParaRPr lang="pl-PL" dirty="0"/>
          </a:p>
          <a:p>
            <a:r>
              <a:rPr lang="pl-PL" dirty="0"/>
              <a:t>auta.stream()</a:t>
            </a:r>
            <a:endParaRPr lang="pl-PL" dirty="0"/>
          </a:p>
          <a:p>
            <a:r>
              <a:rPr lang="pl-PL" dirty="0"/>
              <a:t>	.filter(a -&gt; a.mocKM &gt;100)</a:t>
            </a:r>
            <a:endParaRPr lang="pl-PL" dirty="0"/>
          </a:p>
          <a:p>
            <a:r>
              <a:rPr lang="pl-PL" dirty="0"/>
              <a:t>	.filter(a -&gt; a.przebieg &lt;200000)</a:t>
            </a:r>
            <a:endParaRPr lang="pl-PL" dirty="0"/>
          </a:p>
          <a:p>
            <a:r>
              <a:rPr lang="pl-PL" dirty="0"/>
              <a:t>	.filter(a -&gt; a.cena &lt; 30000)</a:t>
            </a:r>
            <a:endParaRPr lang="pl-PL" dirty="0"/>
          </a:p>
          <a:p>
            <a:r>
              <a:rPr lang="pl-PL" dirty="0"/>
              <a:t>	</a:t>
            </a:r>
            <a:r>
              <a:rPr lang="en-US" dirty="0"/>
              <a:t>.map(a -&gt; </a:t>
            </a:r>
            <a:r>
              <a:rPr lang="en-US" dirty="0" err="1"/>
              <a:t>a.nazwa.toUpperCase</a:t>
            </a:r>
            <a:r>
              <a:rPr lang="en-US" dirty="0"/>
              <a:t>())</a:t>
            </a:r>
            <a:endParaRPr lang="pl-PL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mond 1"/>
          <p:cNvSpPr/>
          <p:nvPr/>
        </p:nvSpPr>
        <p:spPr>
          <a:xfrm>
            <a:off x="5876833" y="-219167"/>
            <a:ext cx="438334" cy="438334"/>
          </a:xfrm>
          <a:prstGeom prst="diamond">
            <a:avLst/>
          </a:prstGeom>
          <a:solidFill>
            <a:srgbClr val="755D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iamond 2"/>
          <p:cNvSpPr/>
          <p:nvPr/>
        </p:nvSpPr>
        <p:spPr>
          <a:xfrm>
            <a:off x="6429099" y="-219167"/>
            <a:ext cx="438334" cy="438334"/>
          </a:xfrm>
          <a:prstGeom prst="diamond">
            <a:avLst/>
          </a:prstGeom>
          <a:solidFill>
            <a:srgbClr val="413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iamond 3"/>
          <p:cNvSpPr/>
          <p:nvPr/>
        </p:nvSpPr>
        <p:spPr>
          <a:xfrm>
            <a:off x="5324567" y="-219167"/>
            <a:ext cx="438334" cy="438334"/>
          </a:xfrm>
          <a:prstGeom prst="diamond">
            <a:avLst/>
          </a:prstGeom>
          <a:solidFill>
            <a:srgbClr val="C5A9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75195" y="6353846"/>
            <a:ext cx="1104532" cy="313802"/>
            <a:chOff x="5324567" y="6072413"/>
            <a:chExt cx="1542866" cy="438334"/>
          </a:xfrm>
        </p:grpSpPr>
        <p:sp>
          <p:nvSpPr>
            <p:cNvPr id="6" name="Diamond 5"/>
            <p:cNvSpPr/>
            <p:nvPr/>
          </p:nvSpPr>
          <p:spPr>
            <a:xfrm>
              <a:off x="5876833" y="6072413"/>
              <a:ext cx="438334" cy="438334"/>
            </a:xfrm>
            <a:prstGeom prst="diamond">
              <a:avLst/>
            </a:prstGeom>
            <a:solidFill>
              <a:srgbClr val="755D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iamond 6"/>
            <p:cNvSpPr/>
            <p:nvPr/>
          </p:nvSpPr>
          <p:spPr>
            <a:xfrm>
              <a:off x="6429099" y="6072413"/>
              <a:ext cx="438334" cy="438334"/>
            </a:xfrm>
            <a:prstGeom prst="diamond">
              <a:avLst/>
            </a:prstGeom>
            <a:solidFill>
              <a:srgbClr val="413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iamond 7"/>
            <p:cNvSpPr/>
            <p:nvPr/>
          </p:nvSpPr>
          <p:spPr>
            <a:xfrm>
              <a:off x="5324567" y="6072413"/>
              <a:ext cx="438334" cy="438334"/>
            </a:xfrm>
            <a:prstGeom prst="diamond">
              <a:avLst/>
            </a:prstGeom>
            <a:solidFill>
              <a:srgbClr val="C5A9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1712686" y="6510747"/>
            <a:ext cx="1047931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87" y="190352"/>
            <a:ext cx="1464748" cy="67042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46500" y="315879"/>
            <a:ext cx="474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Programowanie Funcyjne</a:t>
            </a:r>
            <a:endParaRPr lang="pl-P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659835" y="860773"/>
            <a:ext cx="9637056" cy="39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66725" y="1181100"/>
            <a:ext cx="11430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Zadanie 1 </a:t>
            </a:r>
            <a:r>
              <a:rPr lang="pl-PL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Tworzysz wyszukiwarkę sklepu</a:t>
            </a:r>
            <a:endParaRPr lang="pl-PL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internetowego. Wybierz przedmioty które są dla Ciebie</a:t>
            </a:r>
            <a:endParaRPr lang="pl-PL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interesujące (np. komputery, samochody, lustrzanki,</a:t>
            </a:r>
            <a:endParaRPr lang="pl-PL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smartfony, rowery, ubrania ...)</a:t>
            </a:r>
            <a:endParaRPr lang="pl-PL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Zaimplementuj klasę która będzie modelować obiekt z</a:t>
            </a:r>
            <a:endParaRPr lang="pl-PL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6 właściwościami</a:t>
            </a:r>
            <a:endParaRPr lang="pl-PL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Użyj kolekcji do przechowywania obiektów</a:t>
            </a:r>
            <a:endParaRPr lang="pl-PL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Użyj strumieni, tak, aby użytkownik sam mógł</a:t>
            </a:r>
            <a:endParaRPr lang="pl-PL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zdefiniować kryteria wyszukiwania.</a:t>
            </a:r>
            <a:endParaRPr lang="pl-PL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mond 1"/>
          <p:cNvSpPr/>
          <p:nvPr/>
        </p:nvSpPr>
        <p:spPr>
          <a:xfrm>
            <a:off x="5876833" y="-219167"/>
            <a:ext cx="438334" cy="438334"/>
          </a:xfrm>
          <a:prstGeom prst="diamond">
            <a:avLst/>
          </a:prstGeom>
          <a:solidFill>
            <a:srgbClr val="755D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iamond 2"/>
          <p:cNvSpPr/>
          <p:nvPr/>
        </p:nvSpPr>
        <p:spPr>
          <a:xfrm>
            <a:off x="6429099" y="-219167"/>
            <a:ext cx="438334" cy="438334"/>
          </a:xfrm>
          <a:prstGeom prst="diamond">
            <a:avLst/>
          </a:prstGeom>
          <a:solidFill>
            <a:srgbClr val="413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iamond 3"/>
          <p:cNvSpPr/>
          <p:nvPr/>
        </p:nvSpPr>
        <p:spPr>
          <a:xfrm>
            <a:off x="5324567" y="-219167"/>
            <a:ext cx="438334" cy="438334"/>
          </a:xfrm>
          <a:prstGeom prst="diamond">
            <a:avLst/>
          </a:prstGeom>
          <a:solidFill>
            <a:srgbClr val="C5A9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75195" y="6353846"/>
            <a:ext cx="1104532" cy="313802"/>
            <a:chOff x="5324567" y="6072413"/>
            <a:chExt cx="1542866" cy="438334"/>
          </a:xfrm>
        </p:grpSpPr>
        <p:sp>
          <p:nvSpPr>
            <p:cNvPr id="6" name="Diamond 5"/>
            <p:cNvSpPr/>
            <p:nvPr/>
          </p:nvSpPr>
          <p:spPr>
            <a:xfrm>
              <a:off x="5876833" y="6072413"/>
              <a:ext cx="438334" cy="438334"/>
            </a:xfrm>
            <a:prstGeom prst="diamond">
              <a:avLst/>
            </a:prstGeom>
            <a:solidFill>
              <a:srgbClr val="755D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iamond 6"/>
            <p:cNvSpPr/>
            <p:nvPr/>
          </p:nvSpPr>
          <p:spPr>
            <a:xfrm>
              <a:off x="6429099" y="6072413"/>
              <a:ext cx="438334" cy="438334"/>
            </a:xfrm>
            <a:prstGeom prst="diamond">
              <a:avLst/>
            </a:prstGeom>
            <a:solidFill>
              <a:srgbClr val="413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iamond 7"/>
            <p:cNvSpPr/>
            <p:nvPr/>
          </p:nvSpPr>
          <p:spPr>
            <a:xfrm>
              <a:off x="5324567" y="6072413"/>
              <a:ext cx="438334" cy="438334"/>
            </a:xfrm>
            <a:prstGeom prst="diamond">
              <a:avLst/>
            </a:prstGeom>
            <a:solidFill>
              <a:srgbClr val="C5A9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1712686" y="6510747"/>
            <a:ext cx="1047931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87" y="190352"/>
            <a:ext cx="1464748" cy="67042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46500" y="315879"/>
            <a:ext cx="474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Programowanie Funcyjne</a:t>
            </a:r>
            <a:endParaRPr lang="pl-P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659835" y="860773"/>
            <a:ext cx="9637056" cy="39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66725" y="1181100"/>
            <a:ext cx="11430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Optional </a:t>
            </a:r>
            <a:r>
              <a:rPr lang="pl-PL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l-PL" sz="3200" dirty="0"/>
              <a:t>Pole typu </a:t>
            </a:r>
            <a:r>
              <a:rPr lang="pl-PL" sz="3200" b="1" dirty="0"/>
              <a:t>Optional </a:t>
            </a:r>
            <a:r>
              <a:rPr lang="pl-PL" sz="3200" dirty="0"/>
              <a:t>jest polem, które nie musi posiadać</a:t>
            </a:r>
            <a:endParaRPr lang="pl-PL" sz="3200" dirty="0"/>
          </a:p>
          <a:p>
            <a:r>
              <a:rPr lang="pl-PL" sz="3200" dirty="0"/>
              <a:t>wartości. Pozwala to na:</a:t>
            </a:r>
            <a:endParaRPr lang="pl-PL" sz="3200" dirty="0"/>
          </a:p>
          <a:p>
            <a:r>
              <a:rPr lang="pl-PL" sz="3200" dirty="0"/>
              <a:t>- Unikanie zwracania z funkcji null'a zamiast</a:t>
            </a:r>
            <a:endParaRPr lang="pl-PL" sz="3200" dirty="0"/>
          </a:p>
          <a:p>
            <a:r>
              <a:rPr lang="pl-PL" sz="3200" dirty="0"/>
              <a:t>oczekiwanej wartości</a:t>
            </a:r>
            <a:endParaRPr lang="pl-PL" sz="3200" dirty="0"/>
          </a:p>
          <a:p>
            <a:r>
              <a:rPr lang="pl-PL" sz="3200" dirty="0"/>
              <a:t>- Uniknięcie wystąpienia wyjątków w czasie</a:t>
            </a:r>
            <a:endParaRPr lang="pl-PL" sz="3200" dirty="0"/>
          </a:p>
          <a:p>
            <a:r>
              <a:rPr lang="pl-PL" sz="3200" dirty="0"/>
              <a:t>wykonania programu</a:t>
            </a:r>
            <a:endParaRPr lang="pl-PL" sz="3200" dirty="0"/>
          </a:p>
          <a:p>
            <a:r>
              <a:rPr lang="pl-PL" sz="3200" dirty="0"/>
              <a:t>- Łatwiejsze sprawdzenie zagnieżdżonych pól</a:t>
            </a:r>
            <a:endParaRPr lang="pl-PL" sz="3200" dirty="0"/>
          </a:p>
          <a:p>
            <a:r>
              <a:rPr lang="pl-PL" sz="3200" dirty="0"/>
              <a:t>- Wygodne zastępowanie nulla użyteczną wartością</a:t>
            </a:r>
            <a:endParaRPr lang="pl-PL" sz="3200" dirty="0"/>
          </a:p>
          <a:p>
            <a:r>
              <a:rPr lang="pl-PL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Zastąpienie konstrukcji </a:t>
            </a:r>
            <a:r>
              <a:rPr lang="pl-PL" sz="3200" dirty="0">
                <a:latin typeface="Consolas" panose="020B0609020204030204" pitchFamily="49" charset="0"/>
                <a:cs typeface="Consolas" panose="020B0609020204030204" pitchFamily="49" charset="0"/>
              </a:rPr>
              <a:t>if(obiekt != null), </a:t>
            </a:r>
            <a:r>
              <a:rPr lang="pl-PL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bardziej czytelnym kodem</a:t>
            </a:r>
            <a:endParaRPr lang="pl-PL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mond 1"/>
          <p:cNvSpPr/>
          <p:nvPr/>
        </p:nvSpPr>
        <p:spPr>
          <a:xfrm>
            <a:off x="5876833" y="-219167"/>
            <a:ext cx="438334" cy="438334"/>
          </a:xfrm>
          <a:prstGeom prst="diamond">
            <a:avLst/>
          </a:prstGeom>
          <a:solidFill>
            <a:srgbClr val="755D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iamond 2"/>
          <p:cNvSpPr/>
          <p:nvPr/>
        </p:nvSpPr>
        <p:spPr>
          <a:xfrm>
            <a:off x="6429099" y="-219167"/>
            <a:ext cx="438334" cy="438334"/>
          </a:xfrm>
          <a:prstGeom prst="diamond">
            <a:avLst/>
          </a:prstGeom>
          <a:solidFill>
            <a:srgbClr val="413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iamond 3"/>
          <p:cNvSpPr/>
          <p:nvPr/>
        </p:nvSpPr>
        <p:spPr>
          <a:xfrm>
            <a:off x="5324567" y="-219167"/>
            <a:ext cx="438334" cy="438334"/>
          </a:xfrm>
          <a:prstGeom prst="diamond">
            <a:avLst/>
          </a:prstGeom>
          <a:solidFill>
            <a:srgbClr val="C5A9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75195" y="6353846"/>
            <a:ext cx="1104532" cy="313802"/>
            <a:chOff x="5324567" y="6072413"/>
            <a:chExt cx="1542866" cy="438334"/>
          </a:xfrm>
        </p:grpSpPr>
        <p:sp>
          <p:nvSpPr>
            <p:cNvPr id="6" name="Diamond 5"/>
            <p:cNvSpPr/>
            <p:nvPr/>
          </p:nvSpPr>
          <p:spPr>
            <a:xfrm>
              <a:off x="5876833" y="6072413"/>
              <a:ext cx="438334" cy="438334"/>
            </a:xfrm>
            <a:prstGeom prst="diamond">
              <a:avLst/>
            </a:prstGeom>
            <a:solidFill>
              <a:srgbClr val="755D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iamond 6"/>
            <p:cNvSpPr/>
            <p:nvPr/>
          </p:nvSpPr>
          <p:spPr>
            <a:xfrm>
              <a:off x="6429099" y="6072413"/>
              <a:ext cx="438334" cy="438334"/>
            </a:xfrm>
            <a:prstGeom prst="diamond">
              <a:avLst/>
            </a:prstGeom>
            <a:solidFill>
              <a:srgbClr val="413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iamond 7"/>
            <p:cNvSpPr/>
            <p:nvPr/>
          </p:nvSpPr>
          <p:spPr>
            <a:xfrm>
              <a:off x="5324567" y="6072413"/>
              <a:ext cx="438334" cy="438334"/>
            </a:xfrm>
            <a:prstGeom prst="diamond">
              <a:avLst/>
            </a:prstGeom>
            <a:solidFill>
              <a:srgbClr val="C5A9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1712686" y="6510747"/>
            <a:ext cx="1047931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87" y="190352"/>
            <a:ext cx="1464748" cy="67042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46500" y="315879"/>
            <a:ext cx="474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Programowanie Funcyjne</a:t>
            </a:r>
            <a:endParaRPr lang="pl-P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659835" y="860773"/>
            <a:ext cx="9637056" cy="39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66725" y="1181100"/>
            <a:ext cx="11430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Przykład 1 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Standardowy sposób radzenia sobie z nullem</a:t>
            </a:r>
            <a:endParaRPr lang="pl-P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public class Przyklad {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	static String jezyki[];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	static int ilosc = 0;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	public static void dodajJezyk(String jezyk) {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		if (ilosc == 0)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			jezyki = new String[10];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			jezyki[ilosc++] = jezyk;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			}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public static void main(String[]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	if(jezyki != null)</a:t>
            </a:r>
            <a:endParaRPr lang="pl-PL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		System.out.println(jezyki[0]);</a:t>
            </a:r>
            <a:endParaRPr lang="pl-PL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	else</a:t>
            </a:r>
            <a:endParaRPr lang="pl-PL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		System.out.println("Pusta lista");</a:t>
            </a:r>
            <a:endParaRPr lang="pl-PL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l-PL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mond 1"/>
          <p:cNvSpPr/>
          <p:nvPr/>
        </p:nvSpPr>
        <p:spPr>
          <a:xfrm>
            <a:off x="5876833" y="-219167"/>
            <a:ext cx="438334" cy="438334"/>
          </a:xfrm>
          <a:prstGeom prst="diamond">
            <a:avLst/>
          </a:prstGeom>
          <a:solidFill>
            <a:srgbClr val="755D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iamond 2"/>
          <p:cNvSpPr/>
          <p:nvPr/>
        </p:nvSpPr>
        <p:spPr>
          <a:xfrm>
            <a:off x="6429099" y="-219167"/>
            <a:ext cx="438334" cy="438334"/>
          </a:xfrm>
          <a:prstGeom prst="diamond">
            <a:avLst/>
          </a:prstGeom>
          <a:solidFill>
            <a:srgbClr val="413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iamond 3"/>
          <p:cNvSpPr/>
          <p:nvPr/>
        </p:nvSpPr>
        <p:spPr>
          <a:xfrm>
            <a:off x="5324567" y="-219167"/>
            <a:ext cx="438334" cy="438334"/>
          </a:xfrm>
          <a:prstGeom prst="diamond">
            <a:avLst/>
          </a:prstGeom>
          <a:solidFill>
            <a:srgbClr val="C5A9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75195" y="6353846"/>
            <a:ext cx="1104532" cy="313802"/>
            <a:chOff x="5324567" y="6072413"/>
            <a:chExt cx="1542866" cy="438334"/>
          </a:xfrm>
        </p:grpSpPr>
        <p:sp>
          <p:nvSpPr>
            <p:cNvPr id="6" name="Diamond 5"/>
            <p:cNvSpPr/>
            <p:nvPr/>
          </p:nvSpPr>
          <p:spPr>
            <a:xfrm>
              <a:off x="5876833" y="6072413"/>
              <a:ext cx="438334" cy="438334"/>
            </a:xfrm>
            <a:prstGeom prst="diamond">
              <a:avLst/>
            </a:prstGeom>
            <a:solidFill>
              <a:srgbClr val="755D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iamond 6"/>
            <p:cNvSpPr/>
            <p:nvPr/>
          </p:nvSpPr>
          <p:spPr>
            <a:xfrm>
              <a:off x="6429099" y="6072413"/>
              <a:ext cx="438334" cy="438334"/>
            </a:xfrm>
            <a:prstGeom prst="diamond">
              <a:avLst/>
            </a:prstGeom>
            <a:solidFill>
              <a:srgbClr val="413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iamond 7"/>
            <p:cNvSpPr/>
            <p:nvPr/>
          </p:nvSpPr>
          <p:spPr>
            <a:xfrm>
              <a:off x="5324567" y="6072413"/>
              <a:ext cx="438334" cy="438334"/>
            </a:xfrm>
            <a:prstGeom prst="diamond">
              <a:avLst/>
            </a:prstGeom>
            <a:solidFill>
              <a:srgbClr val="C5A9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1712686" y="6510747"/>
            <a:ext cx="1047931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87" y="190352"/>
            <a:ext cx="1464748" cy="67042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46500" y="315879"/>
            <a:ext cx="474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Programowanie Funcyjne</a:t>
            </a:r>
            <a:endParaRPr lang="pl-P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659835" y="860773"/>
            <a:ext cx="9637056" cy="39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66725" y="1181100"/>
            <a:ext cx="11430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Przykład 2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Zastosowanie Optional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Wywołanie funkcji wypisującej pierwszy element tablicy, tylko gdy tablica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 jest nullem: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Optional.</a:t>
            </a:r>
            <a:r>
              <a:rPr lang="pl-PL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ofNullable(jezyki)</a:t>
            </a:r>
            <a:endParaRPr lang="pl-PL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.ifPresent(</a:t>
            </a:r>
            <a:r>
              <a:rPr lang="pl-PL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j -&gt; { </a:t>
            </a: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System.out.println(j[0]);</a:t>
            </a:r>
            <a:r>
              <a:rPr lang="pl-PL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Przy okazji jest to kolejny przykład wyrażenia lambda.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Możemy także dodać kolejną funkcję w drugim parametrze, która pozwoli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wywołać funkcję, także, gdy jednak trafimy na null :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Optional.ofNullable(jezyki)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l-PL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ifPresentOrElse</a:t>
            </a: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(j -&gt; { System.out.println(j[0]);},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() -&gt; {</a:t>
            </a: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System.out.println("puste");</a:t>
            </a:r>
            <a:r>
              <a:rPr lang="pl-PL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mond 1"/>
          <p:cNvSpPr/>
          <p:nvPr/>
        </p:nvSpPr>
        <p:spPr>
          <a:xfrm>
            <a:off x="5876833" y="-219167"/>
            <a:ext cx="438334" cy="438334"/>
          </a:xfrm>
          <a:prstGeom prst="diamond">
            <a:avLst/>
          </a:prstGeom>
          <a:solidFill>
            <a:srgbClr val="755D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iamond 2"/>
          <p:cNvSpPr/>
          <p:nvPr/>
        </p:nvSpPr>
        <p:spPr>
          <a:xfrm>
            <a:off x="6429099" y="-219167"/>
            <a:ext cx="438334" cy="438334"/>
          </a:xfrm>
          <a:prstGeom prst="diamond">
            <a:avLst/>
          </a:prstGeom>
          <a:solidFill>
            <a:srgbClr val="413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iamond 3"/>
          <p:cNvSpPr/>
          <p:nvPr/>
        </p:nvSpPr>
        <p:spPr>
          <a:xfrm>
            <a:off x="5324567" y="-219167"/>
            <a:ext cx="438334" cy="438334"/>
          </a:xfrm>
          <a:prstGeom prst="diamond">
            <a:avLst/>
          </a:prstGeom>
          <a:solidFill>
            <a:srgbClr val="C5A9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75195" y="6353846"/>
            <a:ext cx="1104532" cy="313802"/>
            <a:chOff x="5324567" y="6072413"/>
            <a:chExt cx="1542866" cy="438334"/>
          </a:xfrm>
        </p:grpSpPr>
        <p:sp>
          <p:nvSpPr>
            <p:cNvPr id="6" name="Diamond 5"/>
            <p:cNvSpPr/>
            <p:nvPr/>
          </p:nvSpPr>
          <p:spPr>
            <a:xfrm>
              <a:off x="5876833" y="6072413"/>
              <a:ext cx="438334" cy="438334"/>
            </a:xfrm>
            <a:prstGeom prst="diamond">
              <a:avLst/>
            </a:prstGeom>
            <a:solidFill>
              <a:srgbClr val="755D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iamond 6"/>
            <p:cNvSpPr/>
            <p:nvPr/>
          </p:nvSpPr>
          <p:spPr>
            <a:xfrm>
              <a:off x="6429099" y="6072413"/>
              <a:ext cx="438334" cy="438334"/>
            </a:xfrm>
            <a:prstGeom prst="diamond">
              <a:avLst/>
            </a:prstGeom>
            <a:solidFill>
              <a:srgbClr val="413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iamond 7"/>
            <p:cNvSpPr/>
            <p:nvPr/>
          </p:nvSpPr>
          <p:spPr>
            <a:xfrm>
              <a:off x="5324567" y="6072413"/>
              <a:ext cx="438334" cy="438334"/>
            </a:xfrm>
            <a:prstGeom prst="diamond">
              <a:avLst/>
            </a:prstGeom>
            <a:solidFill>
              <a:srgbClr val="C5A9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1712686" y="6510747"/>
            <a:ext cx="1047931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87" y="190352"/>
            <a:ext cx="1464748" cy="67042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46500" y="315879"/>
            <a:ext cx="474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Programowanie Funcyjne</a:t>
            </a:r>
            <a:endParaRPr lang="pl-P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659835" y="860773"/>
            <a:ext cx="9637056" cy="39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66725" y="1181100"/>
            <a:ext cx="1143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Zadanie 1 </a:t>
            </a:r>
            <a:r>
              <a:rPr lang="pl-PL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projekcie sklepu internetowego kryteria</a:t>
            </a:r>
            <a:endParaRPr lang="pl-PL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wyszukiwania były pobierane od użytkownika</a:t>
            </a:r>
            <a:endParaRPr lang="pl-PL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Użyj Optionali aby sprawdzić poprawność danych i</a:t>
            </a:r>
            <a:endParaRPr lang="pl-PL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uniknąć nulli</a:t>
            </a:r>
            <a:endParaRPr lang="pl-PL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mond 1"/>
          <p:cNvSpPr/>
          <p:nvPr/>
        </p:nvSpPr>
        <p:spPr>
          <a:xfrm>
            <a:off x="5876833" y="-219167"/>
            <a:ext cx="438334" cy="438334"/>
          </a:xfrm>
          <a:prstGeom prst="diamond">
            <a:avLst/>
          </a:prstGeom>
          <a:solidFill>
            <a:srgbClr val="755D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iamond 2"/>
          <p:cNvSpPr/>
          <p:nvPr/>
        </p:nvSpPr>
        <p:spPr>
          <a:xfrm>
            <a:off x="6429099" y="-219167"/>
            <a:ext cx="438334" cy="438334"/>
          </a:xfrm>
          <a:prstGeom prst="diamond">
            <a:avLst/>
          </a:prstGeom>
          <a:solidFill>
            <a:srgbClr val="413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iamond 3"/>
          <p:cNvSpPr/>
          <p:nvPr/>
        </p:nvSpPr>
        <p:spPr>
          <a:xfrm>
            <a:off x="5324567" y="-219167"/>
            <a:ext cx="438334" cy="438334"/>
          </a:xfrm>
          <a:prstGeom prst="diamond">
            <a:avLst/>
          </a:prstGeom>
          <a:solidFill>
            <a:srgbClr val="C5A9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75195" y="6353846"/>
            <a:ext cx="1104532" cy="313802"/>
            <a:chOff x="5324567" y="6072413"/>
            <a:chExt cx="1542866" cy="438334"/>
          </a:xfrm>
        </p:grpSpPr>
        <p:sp>
          <p:nvSpPr>
            <p:cNvPr id="6" name="Diamond 5"/>
            <p:cNvSpPr/>
            <p:nvPr/>
          </p:nvSpPr>
          <p:spPr>
            <a:xfrm>
              <a:off x="5876833" y="6072413"/>
              <a:ext cx="438334" cy="438334"/>
            </a:xfrm>
            <a:prstGeom prst="diamond">
              <a:avLst/>
            </a:prstGeom>
            <a:solidFill>
              <a:srgbClr val="755D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iamond 6"/>
            <p:cNvSpPr/>
            <p:nvPr/>
          </p:nvSpPr>
          <p:spPr>
            <a:xfrm>
              <a:off x="6429099" y="6072413"/>
              <a:ext cx="438334" cy="438334"/>
            </a:xfrm>
            <a:prstGeom prst="diamond">
              <a:avLst/>
            </a:prstGeom>
            <a:solidFill>
              <a:srgbClr val="413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iamond 7"/>
            <p:cNvSpPr/>
            <p:nvPr/>
          </p:nvSpPr>
          <p:spPr>
            <a:xfrm>
              <a:off x="5324567" y="6072413"/>
              <a:ext cx="438334" cy="438334"/>
            </a:xfrm>
            <a:prstGeom prst="diamond">
              <a:avLst/>
            </a:prstGeom>
            <a:solidFill>
              <a:srgbClr val="C5A9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1712686" y="6510747"/>
            <a:ext cx="1047931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87" y="190352"/>
            <a:ext cx="1464748" cy="67042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46500" y="315879"/>
            <a:ext cx="474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Zapis i odczyt plików</a:t>
            </a:r>
            <a:endParaRPr lang="pl-P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659835" y="860773"/>
            <a:ext cx="9637056" cy="39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66725" y="1181100"/>
            <a:ext cx="11430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Wszystkie dane przechowywane w naszych kolekcjach, a także wszelkie inne dane przetwarzane przez nasze programy do tej pory mieściły się w pamięci RAM i znikały po wyłączeniu programu. </a:t>
            </a:r>
            <a:endParaRPr lang="pl-PL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Jeżeli przetwarzane dane chcemy zapisać, powinniśmy użyć jednego z interfejsów służących do zapisu i odczytu danych z dysku.</a:t>
            </a:r>
            <a:endParaRPr lang="pl-PL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mond 1"/>
          <p:cNvSpPr/>
          <p:nvPr/>
        </p:nvSpPr>
        <p:spPr>
          <a:xfrm>
            <a:off x="5876833" y="-219167"/>
            <a:ext cx="438334" cy="438334"/>
          </a:xfrm>
          <a:prstGeom prst="diamond">
            <a:avLst/>
          </a:prstGeom>
          <a:solidFill>
            <a:srgbClr val="755D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iamond 2"/>
          <p:cNvSpPr/>
          <p:nvPr/>
        </p:nvSpPr>
        <p:spPr>
          <a:xfrm>
            <a:off x="6429099" y="-219167"/>
            <a:ext cx="438334" cy="438334"/>
          </a:xfrm>
          <a:prstGeom prst="diamond">
            <a:avLst/>
          </a:prstGeom>
          <a:solidFill>
            <a:srgbClr val="413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iamond 3"/>
          <p:cNvSpPr/>
          <p:nvPr/>
        </p:nvSpPr>
        <p:spPr>
          <a:xfrm>
            <a:off x="5324567" y="-219167"/>
            <a:ext cx="438334" cy="438334"/>
          </a:xfrm>
          <a:prstGeom prst="diamond">
            <a:avLst/>
          </a:prstGeom>
          <a:solidFill>
            <a:srgbClr val="C5A9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75195" y="6353846"/>
            <a:ext cx="1104532" cy="313802"/>
            <a:chOff x="5324567" y="6072413"/>
            <a:chExt cx="1542866" cy="438334"/>
          </a:xfrm>
        </p:grpSpPr>
        <p:sp>
          <p:nvSpPr>
            <p:cNvPr id="6" name="Diamond 5"/>
            <p:cNvSpPr/>
            <p:nvPr/>
          </p:nvSpPr>
          <p:spPr>
            <a:xfrm>
              <a:off x="5876833" y="6072413"/>
              <a:ext cx="438334" cy="438334"/>
            </a:xfrm>
            <a:prstGeom prst="diamond">
              <a:avLst/>
            </a:prstGeom>
            <a:solidFill>
              <a:srgbClr val="755D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iamond 6"/>
            <p:cNvSpPr/>
            <p:nvPr/>
          </p:nvSpPr>
          <p:spPr>
            <a:xfrm>
              <a:off x="6429099" y="6072413"/>
              <a:ext cx="438334" cy="438334"/>
            </a:xfrm>
            <a:prstGeom prst="diamond">
              <a:avLst/>
            </a:prstGeom>
            <a:solidFill>
              <a:srgbClr val="413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iamond 7"/>
            <p:cNvSpPr/>
            <p:nvPr/>
          </p:nvSpPr>
          <p:spPr>
            <a:xfrm>
              <a:off x="5324567" y="6072413"/>
              <a:ext cx="438334" cy="438334"/>
            </a:xfrm>
            <a:prstGeom prst="diamond">
              <a:avLst/>
            </a:prstGeom>
            <a:solidFill>
              <a:srgbClr val="C5A9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1712686" y="6510747"/>
            <a:ext cx="1047931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87" y="190352"/>
            <a:ext cx="1464748" cy="67042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46500" y="315879"/>
            <a:ext cx="474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Zapis do plików</a:t>
            </a:r>
            <a:endParaRPr lang="pl-P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659835" y="860773"/>
            <a:ext cx="9637056" cy="39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66725" y="1181100"/>
            <a:ext cx="11430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/>
              <a:t>Aby zapisać dane do pliku możemy użyć klasy </a:t>
            </a:r>
            <a:r>
              <a:rPr lang="pl-PL" sz="2400" b="1" dirty="0"/>
              <a:t>PrintWriter</a:t>
            </a:r>
            <a:r>
              <a:rPr lang="pl-PL" sz="2400" dirty="0"/>
              <a:t>, która</a:t>
            </a:r>
            <a:endParaRPr lang="pl-PL" sz="2400" dirty="0"/>
          </a:p>
          <a:p>
            <a:r>
              <a:rPr lang="pl-PL" sz="2400" dirty="0"/>
              <a:t>posiada funkcję </a:t>
            </a:r>
            <a:r>
              <a:rPr lang="pl-PL" sz="2400" b="1" dirty="0"/>
              <a:t>.println() </a:t>
            </a:r>
            <a:r>
              <a:rPr lang="pl-PL" sz="2400" dirty="0"/>
              <a:t>analogiczną do używanej przy</a:t>
            </a:r>
            <a:endParaRPr lang="pl-PL" sz="2400" dirty="0"/>
          </a:p>
          <a:p>
            <a:r>
              <a:rPr lang="pl-PL" sz="2400" dirty="0"/>
              <a:t>wypisywaniu tekstu na ekran:</a:t>
            </a:r>
            <a:endParaRPr lang="pl-PL" sz="2400" dirty="0"/>
          </a:p>
          <a:p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import java.io.FileNotFoundException;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import java.io.PrintWriter;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public class Notes{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public static void main(String[]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 throws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FileNotFoundException</a:t>
            </a: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	PrintWriter </a:t>
            </a: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tekstowy = new PrintWriter("plik.txt");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	tekstowy.</a:t>
            </a:r>
            <a:r>
              <a:rPr lang="pl-PL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("Test zapisu do pliku");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	tekstowy.</a:t>
            </a:r>
            <a:r>
              <a:rPr lang="pl-PL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close</a:t>
            </a: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(); //Należy pamiętać o zamknięciu pliku!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mond 1"/>
          <p:cNvSpPr/>
          <p:nvPr/>
        </p:nvSpPr>
        <p:spPr>
          <a:xfrm>
            <a:off x="5876833" y="-219167"/>
            <a:ext cx="438334" cy="438334"/>
          </a:xfrm>
          <a:prstGeom prst="diamond">
            <a:avLst/>
          </a:prstGeom>
          <a:solidFill>
            <a:srgbClr val="755D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iamond 2"/>
          <p:cNvSpPr/>
          <p:nvPr/>
        </p:nvSpPr>
        <p:spPr>
          <a:xfrm>
            <a:off x="6429099" y="-219167"/>
            <a:ext cx="438334" cy="438334"/>
          </a:xfrm>
          <a:prstGeom prst="diamond">
            <a:avLst/>
          </a:prstGeom>
          <a:solidFill>
            <a:srgbClr val="413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iamond 3"/>
          <p:cNvSpPr/>
          <p:nvPr/>
        </p:nvSpPr>
        <p:spPr>
          <a:xfrm>
            <a:off x="5324567" y="-219167"/>
            <a:ext cx="438334" cy="438334"/>
          </a:xfrm>
          <a:prstGeom prst="diamond">
            <a:avLst/>
          </a:prstGeom>
          <a:solidFill>
            <a:srgbClr val="C5A9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75195" y="6353846"/>
            <a:ext cx="1104532" cy="313802"/>
            <a:chOff x="5324567" y="6072413"/>
            <a:chExt cx="1542866" cy="438334"/>
          </a:xfrm>
        </p:grpSpPr>
        <p:sp>
          <p:nvSpPr>
            <p:cNvPr id="6" name="Diamond 5"/>
            <p:cNvSpPr/>
            <p:nvPr/>
          </p:nvSpPr>
          <p:spPr>
            <a:xfrm>
              <a:off x="5876833" y="6072413"/>
              <a:ext cx="438334" cy="438334"/>
            </a:xfrm>
            <a:prstGeom prst="diamond">
              <a:avLst/>
            </a:prstGeom>
            <a:solidFill>
              <a:srgbClr val="755D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iamond 6"/>
            <p:cNvSpPr/>
            <p:nvPr/>
          </p:nvSpPr>
          <p:spPr>
            <a:xfrm>
              <a:off x="6429099" y="6072413"/>
              <a:ext cx="438334" cy="438334"/>
            </a:xfrm>
            <a:prstGeom prst="diamond">
              <a:avLst/>
            </a:prstGeom>
            <a:solidFill>
              <a:srgbClr val="413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iamond 7"/>
            <p:cNvSpPr/>
            <p:nvPr/>
          </p:nvSpPr>
          <p:spPr>
            <a:xfrm>
              <a:off x="5324567" y="6072413"/>
              <a:ext cx="438334" cy="438334"/>
            </a:xfrm>
            <a:prstGeom prst="diamond">
              <a:avLst/>
            </a:prstGeom>
            <a:solidFill>
              <a:srgbClr val="C5A9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1712686" y="6510747"/>
            <a:ext cx="1047931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87" y="190352"/>
            <a:ext cx="1464748" cy="67042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944319" y="315879"/>
            <a:ext cx="2303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 czas</a:t>
            </a:r>
            <a:endParaRPr lang="pl-P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659835" y="860773"/>
            <a:ext cx="9637056" cy="39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09286" y="1064871"/>
            <a:ext cx="111811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Zadanie 1. Napisać program, który wczytuje datę w formacie 2019-07-30 a zwraca w formacie 30/07/2019</a:t>
            </a:r>
            <a:endParaRPr lang="pl-P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Zadanie 2. Napisać program wypisujący ile lat, dni oraz miesięcy minęło od podanej daty.</a:t>
            </a:r>
            <a:endParaRPr lang="pl-P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Zadanie 3. Napisać program sprawdzający czy podana data to wtorek – jeśli tak, wyświetla tekt - „TO JEST WTOREK”, jeśli nie - „TO NIE JEST WTOREK”.</a:t>
            </a:r>
            <a:endParaRPr lang="pl-P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mond 1"/>
          <p:cNvSpPr/>
          <p:nvPr/>
        </p:nvSpPr>
        <p:spPr>
          <a:xfrm>
            <a:off x="5876833" y="-219167"/>
            <a:ext cx="438334" cy="438334"/>
          </a:xfrm>
          <a:prstGeom prst="diamond">
            <a:avLst/>
          </a:prstGeom>
          <a:solidFill>
            <a:srgbClr val="755D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iamond 2"/>
          <p:cNvSpPr/>
          <p:nvPr/>
        </p:nvSpPr>
        <p:spPr>
          <a:xfrm>
            <a:off x="6429099" y="-219167"/>
            <a:ext cx="438334" cy="438334"/>
          </a:xfrm>
          <a:prstGeom prst="diamond">
            <a:avLst/>
          </a:prstGeom>
          <a:solidFill>
            <a:srgbClr val="413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iamond 3"/>
          <p:cNvSpPr/>
          <p:nvPr/>
        </p:nvSpPr>
        <p:spPr>
          <a:xfrm>
            <a:off x="5324567" y="-219167"/>
            <a:ext cx="438334" cy="438334"/>
          </a:xfrm>
          <a:prstGeom prst="diamond">
            <a:avLst/>
          </a:prstGeom>
          <a:solidFill>
            <a:srgbClr val="C5A9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75195" y="6353846"/>
            <a:ext cx="1104532" cy="313802"/>
            <a:chOff x="5324567" y="6072413"/>
            <a:chExt cx="1542866" cy="438334"/>
          </a:xfrm>
        </p:grpSpPr>
        <p:sp>
          <p:nvSpPr>
            <p:cNvPr id="6" name="Diamond 5"/>
            <p:cNvSpPr/>
            <p:nvPr/>
          </p:nvSpPr>
          <p:spPr>
            <a:xfrm>
              <a:off x="5876833" y="6072413"/>
              <a:ext cx="438334" cy="438334"/>
            </a:xfrm>
            <a:prstGeom prst="diamond">
              <a:avLst/>
            </a:prstGeom>
            <a:solidFill>
              <a:srgbClr val="755D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iamond 6"/>
            <p:cNvSpPr/>
            <p:nvPr/>
          </p:nvSpPr>
          <p:spPr>
            <a:xfrm>
              <a:off x="6429099" y="6072413"/>
              <a:ext cx="438334" cy="438334"/>
            </a:xfrm>
            <a:prstGeom prst="diamond">
              <a:avLst/>
            </a:prstGeom>
            <a:solidFill>
              <a:srgbClr val="413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iamond 7"/>
            <p:cNvSpPr/>
            <p:nvPr/>
          </p:nvSpPr>
          <p:spPr>
            <a:xfrm>
              <a:off x="5324567" y="6072413"/>
              <a:ext cx="438334" cy="438334"/>
            </a:xfrm>
            <a:prstGeom prst="diamond">
              <a:avLst/>
            </a:prstGeom>
            <a:solidFill>
              <a:srgbClr val="C5A9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1712686" y="6510747"/>
            <a:ext cx="1047931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87" y="190352"/>
            <a:ext cx="1464748" cy="67042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46500" y="315879"/>
            <a:ext cx="474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Zapis do plików</a:t>
            </a:r>
            <a:endParaRPr lang="pl-P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659835" y="860773"/>
            <a:ext cx="9637056" cy="39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66725" y="1181100"/>
            <a:ext cx="11430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Zadanie 1. </a:t>
            </a:r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Napisz program, który losowo będzie generował wyniki </a:t>
            </a:r>
            <a:endParaRPr lang="pl-P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meczów piłkarskich i zapisywał je linia po linii do pliku w postaci:</a:t>
            </a:r>
            <a:endParaRPr lang="pl-P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Drużyna1 &lt;Bramek&gt;(Karne) : (Karne)&lt;Bramek&gt;Drużyna2</a:t>
            </a:r>
            <a:endParaRPr lang="pl-P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Jeśli mecz się roztrzygnął wynikiem bramkowym, to nie nie zapisuj ich do pliku! Przykład:</a:t>
            </a:r>
            <a:endParaRPr lang="pl-P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Brazylia &lt;1&gt; : &lt;2&gt;Belgia</a:t>
            </a:r>
            <a:endParaRPr lang="pl-P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Rosja &lt;2&gt;(3) : (4)&lt;2&gt;Chorwacja</a:t>
            </a:r>
            <a:endParaRPr lang="pl-P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Szwecja &lt;1&gt; : &lt;0&gt;Szwajcaria</a:t>
            </a:r>
            <a:endParaRPr lang="pl-P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*dodatkowe: Spraw, aby drużyna wygrana zawsze była zapisana po lewej stronie.</a:t>
            </a:r>
            <a:endParaRPr lang="pl-P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mond 1"/>
          <p:cNvSpPr/>
          <p:nvPr/>
        </p:nvSpPr>
        <p:spPr>
          <a:xfrm>
            <a:off x="5876833" y="-219167"/>
            <a:ext cx="438334" cy="438334"/>
          </a:xfrm>
          <a:prstGeom prst="diamond">
            <a:avLst/>
          </a:prstGeom>
          <a:solidFill>
            <a:srgbClr val="755D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iamond 2"/>
          <p:cNvSpPr/>
          <p:nvPr/>
        </p:nvSpPr>
        <p:spPr>
          <a:xfrm>
            <a:off x="6429099" y="-219167"/>
            <a:ext cx="438334" cy="438334"/>
          </a:xfrm>
          <a:prstGeom prst="diamond">
            <a:avLst/>
          </a:prstGeom>
          <a:solidFill>
            <a:srgbClr val="413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iamond 3"/>
          <p:cNvSpPr/>
          <p:nvPr/>
        </p:nvSpPr>
        <p:spPr>
          <a:xfrm>
            <a:off x="5324567" y="-219167"/>
            <a:ext cx="438334" cy="438334"/>
          </a:xfrm>
          <a:prstGeom prst="diamond">
            <a:avLst/>
          </a:prstGeom>
          <a:solidFill>
            <a:srgbClr val="C5A9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75195" y="6353846"/>
            <a:ext cx="1104532" cy="313802"/>
            <a:chOff x="5324567" y="6072413"/>
            <a:chExt cx="1542866" cy="438334"/>
          </a:xfrm>
        </p:grpSpPr>
        <p:sp>
          <p:nvSpPr>
            <p:cNvPr id="6" name="Diamond 5"/>
            <p:cNvSpPr/>
            <p:nvPr/>
          </p:nvSpPr>
          <p:spPr>
            <a:xfrm>
              <a:off x="5876833" y="6072413"/>
              <a:ext cx="438334" cy="438334"/>
            </a:xfrm>
            <a:prstGeom prst="diamond">
              <a:avLst/>
            </a:prstGeom>
            <a:solidFill>
              <a:srgbClr val="755D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iamond 6"/>
            <p:cNvSpPr/>
            <p:nvPr/>
          </p:nvSpPr>
          <p:spPr>
            <a:xfrm>
              <a:off x="6429099" y="6072413"/>
              <a:ext cx="438334" cy="438334"/>
            </a:xfrm>
            <a:prstGeom prst="diamond">
              <a:avLst/>
            </a:prstGeom>
            <a:solidFill>
              <a:srgbClr val="413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iamond 7"/>
            <p:cNvSpPr/>
            <p:nvPr/>
          </p:nvSpPr>
          <p:spPr>
            <a:xfrm>
              <a:off x="5324567" y="6072413"/>
              <a:ext cx="438334" cy="438334"/>
            </a:xfrm>
            <a:prstGeom prst="diamond">
              <a:avLst/>
            </a:prstGeom>
            <a:solidFill>
              <a:srgbClr val="C5A9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1712686" y="6510747"/>
            <a:ext cx="1047931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87" y="190352"/>
            <a:ext cx="1464748" cy="67042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46500" y="315879"/>
            <a:ext cx="474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Odczyt z pliku</a:t>
            </a:r>
            <a:endParaRPr lang="pl-P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659835" y="860773"/>
            <a:ext cx="9637056" cy="39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66725" y="1181100"/>
            <a:ext cx="11430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Przykład 1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Odczyt danych następuje przy użyciu klasy Scanner (tej samej,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której używaliśmy przy pobieraniu tekstu wpisanego z klawiatury). Konstruktor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Scannera wymaga podania obiektu klasy File jak przedstawiono poniżej: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public class Czytaj{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public static void main(String[]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 throws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FileNotFoundException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		File </a:t>
            </a: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plik = new File("C:/SDA/dzien6/demo.txt");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Scanner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wejscie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new Scanner(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plik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		String linia = wejscie.</a:t>
            </a:r>
            <a:r>
              <a:rPr lang="pl-PL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nextLine</a:t>
            </a: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		System.out.println(linia);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		}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mond 1"/>
          <p:cNvSpPr/>
          <p:nvPr/>
        </p:nvSpPr>
        <p:spPr>
          <a:xfrm>
            <a:off x="5876833" y="-219167"/>
            <a:ext cx="438334" cy="438334"/>
          </a:xfrm>
          <a:prstGeom prst="diamond">
            <a:avLst/>
          </a:prstGeom>
          <a:solidFill>
            <a:srgbClr val="755D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iamond 2"/>
          <p:cNvSpPr/>
          <p:nvPr/>
        </p:nvSpPr>
        <p:spPr>
          <a:xfrm>
            <a:off x="6429099" y="-219167"/>
            <a:ext cx="438334" cy="438334"/>
          </a:xfrm>
          <a:prstGeom prst="diamond">
            <a:avLst/>
          </a:prstGeom>
          <a:solidFill>
            <a:srgbClr val="413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iamond 3"/>
          <p:cNvSpPr/>
          <p:nvPr/>
        </p:nvSpPr>
        <p:spPr>
          <a:xfrm>
            <a:off x="5324567" y="-219167"/>
            <a:ext cx="438334" cy="438334"/>
          </a:xfrm>
          <a:prstGeom prst="diamond">
            <a:avLst/>
          </a:prstGeom>
          <a:solidFill>
            <a:srgbClr val="C5A9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75195" y="6353846"/>
            <a:ext cx="1104532" cy="313802"/>
            <a:chOff x="5324567" y="6072413"/>
            <a:chExt cx="1542866" cy="438334"/>
          </a:xfrm>
        </p:grpSpPr>
        <p:sp>
          <p:nvSpPr>
            <p:cNvPr id="6" name="Diamond 5"/>
            <p:cNvSpPr/>
            <p:nvPr/>
          </p:nvSpPr>
          <p:spPr>
            <a:xfrm>
              <a:off x="5876833" y="6072413"/>
              <a:ext cx="438334" cy="438334"/>
            </a:xfrm>
            <a:prstGeom prst="diamond">
              <a:avLst/>
            </a:prstGeom>
            <a:solidFill>
              <a:srgbClr val="755D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iamond 6"/>
            <p:cNvSpPr/>
            <p:nvPr/>
          </p:nvSpPr>
          <p:spPr>
            <a:xfrm>
              <a:off x="6429099" y="6072413"/>
              <a:ext cx="438334" cy="438334"/>
            </a:xfrm>
            <a:prstGeom prst="diamond">
              <a:avLst/>
            </a:prstGeom>
            <a:solidFill>
              <a:srgbClr val="413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iamond 7"/>
            <p:cNvSpPr/>
            <p:nvPr/>
          </p:nvSpPr>
          <p:spPr>
            <a:xfrm>
              <a:off x="5324567" y="6072413"/>
              <a:ext cx="438334" cy="438334"/>
            </a:xfrm>
            <a:prstGeom prst="diamond">
              <a:avLst/>
            </a:prstGeom>
            <a:solidFill>
              <a:srgbClr val="C5A9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1712686" y="6510747"/>
            <a:ext cx="1047931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87" y="190352"/>
            <a:ext cx="1464748" cy="67042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46500" y="315879"/>
            <a:ext cx="474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Odczyt z pliku</a:t>
            </a:r>
            <a:endParaRPr lang="pl-P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659835" y="860773"/>
            <a:ext cx="9637056" cy="39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66725" y="1181100"/>
            <a:ext cx="11430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Zadanie 2 </a:t>
            </a:r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Dodaj do programu Lista Obecności (zadanie 3 Kolekcje) możliwość</a:t>
            </a:r>
            <a:endParaRPr lang="pl-P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importu (wczytania listy osób z pliku).</a:t>
            </a:r>
            <a:endParaRPr lang="pl-P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Użytkownik wybiera odpowiednią</a:t>
            </a:r>
            <a:endParaRPr lang="pl-P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Plik ma postać:</a:t>
            </a:r>
            <a:endParaRPr lang="pl-P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Imię;liczba obecności;</a:t>
            </a:r>
            <a:endParaRPr lang="pl-P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Imię2;liczba obecności 2;</a:t>
            </a:r>
            <a:endParaRPr lang="pl-P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Wszystkie nowe osoby powinny zostać dodane do istniejącej mapy.</a:t>
            </a:r>
            <a:endParaRPr lang="pl-P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mond 1"/>
          <p:cNvSpPr/>
          <p:nvPr/>
        </p:nvSpPr>
        <p:spPr>
          <a:xfrm>
            <a:off x="5876833" y="-219167"/>
            <a:ext cx="438334" cy="438334"/>
          </a:xfrm>
          <a:prstGeom prst="diamond">
            <a:avLst/>
          </a:prstGeom>
          <a:solidFill>
            <a:srgbClr val="755D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iamond 2"/>
          <p:cNvSpPr/>
          <p:nvPr/>
        </p:nvSpPr>
        <p:spPr>
          <a:xfrm>
            <a:off x="6429099" y="-219167"/>
            <a:ext cx="438334" cy="438334"/>
          </a:xfrm>
          <a:prstGeom prst="diamond">
            <a:avLst/>
          </a:prstGeom>
          <a:solidFill>
            <a:srgbClr val="413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iamond 3"/>
          <p:cNvSpPr/>
          <p:nvPr/>
        </p:nvSpPr>
        <p:spPr>
          <a:xfrm>
            <a:off x="5324567" y="-219167"/>
            <a:ext cx="438334" cy="438334"/>
          </a:xfrm>
          <a:prstGeom prst="diamond">
            <a:avLst/>
          </a:prstGeom>
          <a:solidFill>
            <a:srgbClr val="C5A9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75195" y="6353846"/>
            <a:ext cx="1104532" cy="313802"/>
            <a:chOff x="5324567" y="6072413"/>
            <a:chExt cx="1542866" cy="438334"/>
          </a:xfrm>
        </p:grpSpPr>
        <p:sp>
          <p:nvSpPr>
            <p:cNvPr id="6" name="Diamond 5"/>
            <p:cNvSpPr/>
            <p:nvPr/>
          </p:nvSpPr>
          <p:spPr>
            <a:xfrm>
              <a:off x="5876833" y="6072413"/>
              <a:ext cx="438334" cy="438334"/>
            </a:xfrm>
            <a:prstGeom prst="diamond">
              <a:avLst/>
            </a:prstGeom>
            <a:solidFill>
              <a:srgbClr val="755D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iamond 6"/>
            <p:cNvSpPr/>
            <p:nvPr/>
          </p:nvSpPr>
          <p:spPr>
            <a:xfrm>
              <a:off x="6429099" y="6072413"/>
              <a:ext cx="438334" cy="438334"/>
            </a:xfrm>
            <a:prstGeom prst="diamond">
              <a:avLst/>
            </a:prstGeom>
            <a:solidFill>
              <a:srgbClr val="413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iamond 7"/>
            <p:cNvSpPr/>
            <p:nvPr/>
          </p:nvSpPr>
          <p:spPr>
            <a:xfrm>
              <a:off x="5324567" y="6072413"/>
              <a:ext cx="438334" cy="438334"/>
            </a:xfrm>
            <a:prstGeom prst="diamond">
              <a:avLst/>
            </a:prstGeom>
            <a:solidFill>
              <a:srgbClr val="C5A9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1712686" y="6510747"/>
            <a:ext cx="1047931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87" y="190352"/>
            <a:ext cx="1464748" cy="67042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46500" y="315879"/>
            <a:ext cx="47498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Strumienie</a:t>
            </a:r>
            <a:endParaRPr lang="pl-P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659835" y="860773"/>
            <a:ext cx="9637056" cy="39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66725" y="1181100"/>
            <a:ext cx="1143000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Jednym z zastosowań wyrażeń lambda są strumienie.</a:t>
            </a:r>
            <a:endParaRPr lang="pl-P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Strumień pozwala na opakowanie niemal dowolnego</a:t>
            </a:r>
            <a:endParaRPr lang="pl-P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zestawu danych i pracę na nich w sposób:</a:t>
            </a:r>
            <a:endParaRPr lang="pl-P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Skoncentrowany na danych, nie na algorytmie</a:t>
            </a:r>
            <a:endParaRPr lang="pl-P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Bardziej czytelny</a:t>
            </a:r>
            <a:endParaRPr lang="pl-P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Szybszy w działaniu (choć nie zawsze)</a:t>
            </a:r>
            <a:endParaRPr lang="pl-P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mond 1"/>
          <p:cNvSpPr/>
          <p:nvPr/>
        </p:nvSpPr>
        <p:spPr>
          <a:xfrm>
            <a:off x="5876833" y="-219167"/>
            <a:ext cx="438334" cy="438334"/>
          </a:xfrm>
          <a:prstGeom prst="diamond">
            <a:avLst/>
          </a:prstGeom>
          <a:solidFill>
            <a:srgbClr val="755D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iamond 2"/>
          <p:cNvSpPr/>
          <p:nvPr/>
        </p:nvSpPr>
        <p:spPr>
          <a:xfrm>
            <a:off x="6429099" y="-219167"/>
            <a:ext cx="438334" cy="438334"/>
          </a:xfrm>
          <a:prstGeom prst="diamond">
            <a:avLst/>
          </a:prstGeom>
          <a:solidFill>
            <a:srgbClr val="413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iamond 3"/>
          <p:cNvSpPr/>
          <p:nvPr/>
        </p:nvSpPr>
        <p:spPr>
          <a:xfrm>
            <a:off x="5324567" y="-219167"/>
            <a:ext cx="438334" cy="438334"/>
          </a:xfrm>
          <a:prstGeom prst="diamond">
            <a:avLst/>
          </a:prstGeom>
          <a:solidFill>
            <a:srgbClr val="C5A9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75195" y="6353846"/>
            <a:ext cx="1104532" cy="313802"/>
            <a:chOff x="5324567" y="6072413"/>
            <a:chExt cx="1542866" cy="438334"/>
          </a:xfrm>
        </p:grpSpPr>
        <p:sp>
          <p:nvSpPr>
            <p:cNvPr id="6" name="Diamond 5"/>
            <p:cNvSpPr/>
            <p:nvPr/>
          </p:nvSpPr>
          <p:spPr>
            <a:xfrm>
              <a:off x="5876833" y="6072413"/>
              <a:ext cx="438334" cy="438334"/>
            </a:xfrm>
            <a:prstGeom prst="diamond">
              <a:avLst/>
            </a:prstGeom>
            <a:solidFill>
              <a:srgbClr val="755D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iamond 6"/>
            <p:cNvSpPr/>
            <p:nvPr/>
          </p:nvSpPr>
          <p:spPr>
            <a:xfrm>
              <a:off x="6429099" y="6072413"/>
              <a:ext cx="438334" cy="438334"/>
            </a:xfrm>
            <a:prstGeom prst="diamond">
              <a:avLst/>
            </a:prstGeom>
            <a:solidFill>
              <a:srgbClr val="413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iamond 7"/>
            <p:cNvSpPr/>
            <p:nvPr/>
          </p:nvSpPr>
          <p:spPr>
            <a:xfrm>
              <a:off x="5324567" y="6072413"/>
              <a:ext cx="438334" cy="438334"/>
            </a:xfrm>
            <a:prstGeom prst="diamond">
              <a:avLst/>
            </a:prstGeom>
            <a:solidFill>
              <a:srgbClr val="C5A9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1712686" y="6510747"/>
            <a:ext cx="1047931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87" y="190352"/>
            <a:ext cx="1464748" cy="67042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46500" y="315879"/>
            <a:ext cx="47498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Optional</a:t>
            </a:r>
            <a:endParaRPr lang="pl-P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659835" y="860773"/>
            <a:ext cx="9637056" cy="39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66725" y="1181100"/>
            <a:ext cx="1143000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Pole typu Optional jest polem, które nie musi posiadać</a:t>
            </a:r>
            <a:endParaRPr lang="pl-P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wartości. Pozwala to na:</a:t>
            </a:r>
            <a:endParaRPr lang="pl-P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Unikanie zwracania z funkcji null'a zamiast</a:t>
            </a:r>
            <a:endParaRPr lang="pl-P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oczekiwanej wartości</a:t>
            </a:r>
            <a:endParaRPr lang="pl-P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Uniknięcie wystąpienia wyjątków w czasie</a:t>
            </a:r>
            <a:endParaRPr lang="pl-P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wykonania programu</a:t>
            </a:r>
            <a:endParaRPr lang="pl-P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Łatwiejsze sprawdzenie zagnieżdżonych pól</a:t>
            </a:r>
            <a:endParaRPr lang="pl-P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Wygodne zastępowanie nulla użyteczną wartością</a:t>
            </a:r>
            <a:endParaRPr lang="pl-P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mond 1"/>
          <p:cNvSpPr/>
          <p:nvPr/>
        </p:nvSpPr>
        <p:spPr>
          <a:xfrm>
            <a:off x="5876833" y="-219167"/>
            <a:ext cx="438334" cy="438334"/>
          </a:xfrm>
          <a:prstGeom prst="diamond">
            <a:avLst/>
          </a:prstGeom>
          <a:solidFill>
            <a:srgbClr val="755D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iamond 2"/>
          <p:cNvSpPr/>
          <p:nvPr/>
        </p:nvSpPr>
        <p:spPr>
          <a:xfrm>
            <a:off x="6429099" y="-219167"/>
            <a:ext cx="438334" cy="438334"/>
          </a:xfrm>
          <a:prstGeom prst="diamond">
            <a:avLst/>
          </a:prstGeom>
          <a:solidFill>
            <a:srgbClr val="413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iamond 3"/>
          <p:cNvSpPr/>
          <p:nvPr/>
        </p:nvSpPr>
        <p:spPr>
          <a:xfrm>
            <a:off x="5324567" y="-219167"/>
            <a:ext cx="438334" cy="438334"/>
          </a:xfrm>
          <a:prstGeom prst="diamond">
            <a:avLst/>
          </a:prstGeom>
          <a:solidFill>
            <a:srgbClr val="C5A9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75195" y="6353846"/>
            <a:ext cx="1104532" cy="313802"/>
            <a:chOff x="5324567" y="6072413"/>
            <a:chExt cx="1542866" cy="438334"/>
          </a:xfrm>
        </p:grpSpPr>
        <p:sp>
          <p:nvSpPr>
            <p:cNvPr id="6" name="Diamond 5"/>
            <p:cNvSpPr/>
            <p:nvPr/>
          </p:nvSpPr>
          <p:spPr>
            <a:xfrm>
              <a:off x="5876833" y="6072413"/>
              <a:ext cx="438334" cy="438334"/>
            </a:xfrm>
            <a:prstGeom prst="diamond">
              <a:avLst/>
            </a:prstGeom>
            <a:solidFill>
              <a:srgbClr val="755D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iamond 6"/>
            <p:cNvSpPr/>
            <p:nvPr/>
          </p:nvSpPr>
          <p:spPr>
            <a:xfrm>
              <a:off x="6429099" y="6072413"/>
              <a:ext cx="438334" cy="438334"/>
            </a:xfrm>
            <a:prstGeom prst="diamond">
              <a:avLst/>
            </a:prstGeom>
            <a:solidFill>
              <a:srgbClr val="413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iamond 7"/>
            <p:cNvSpPr/>
            <p:nvPr/>
          </p:nvSpPr>
          <p:spPr>
            <a:xfrm>
              <a:off x="5324567" y="6072413"/>
              <a:ext cx="438334" cy="438334"/>
            </a:xfrm>
            <a:prstGeom prst="diamond">
              <a:avLst/>
            </a:prstGeom>
            <a:solidFill>
              <a:srgbClr val="C5A9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1712686" y="6510747"/>
            <a:ext cx="1047931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87" y="190352"/>
            <a:ext cx="1464748" cy="67042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46500" y="315879"/>
            <a:ext cx="47498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Optional</a:t>
            </a:r>
            <a:endParaRPr lang="pl-P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659835" y="860773"/>
            <a:ext cx="9637056" cy="39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66725" y="1181100"/>
            <a:ext cx="1143000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Zadanie 1. </a:t>
            </a:r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Utwórz wyszukiwarkę sklepu</a:t>
            </a:r>
            <a:endParaRPr lang="pl-P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internetowego. Wybierz przedmioty które są dla Ciebie interesujące (np. komputery, samochody, lustrzanki, smartfony, rowery, ubrania ...)</a:t>
            </a:r>
            <a:endParaRPr lang="pl-P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Zaimplementuj klasę która będzie modelować obiekt z</a:t>
            </a:r>
            <a:endParaRPr lang="pl-P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6 właściwościami</a:t>
            </a:r>
            <a:endParaRPr lang="pl-P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Użyj kolekcji do przechowywania obiektów</a:t>
            </a:r>
            <a:endParaRPr lang="pl-P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Użyj strumieni, tak, aby użytkownik sam mógł zdefiniować kryteria wyszukiwania.</a:t>
            </a:r>
            <a:endParaRPr lang="pl-P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użyj Optional do weryfikacji nulli</a:t>
            </a:r>
            <a:endParaRPr lang="pl-P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mond 1"/>
          <p:cNvSpPr/>
          <p:nvPr/>
        </p:nvSpPr>
        <p:spPr>
          <a:xfrm>
            <a:off x="5876833" y="-219167"/>
            <a:ext cx="438334" cy="438334"/>
          </a:xfrm>
          <a:prstGeom prst="diamond">
            <a:avLst/>
          </a:prstGeom>
          <a:solidFill>
            <a:srgbClr val="755D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iamond 2"/>
          <p:cNvSpPr/>
          <p:nvPr/>
        </p:nvSpPr>
        <p:spPr>
          <a:xfrm>
            <a:off x="6429099" y="-219167"/>
            <a:ext cx="438334" cy="438334"/>
          </a:xfrm>
          <a:prstGeom prst="diamond">
            <a:avLst/>
          </a:prstGeom>
          <a:solidFill>
            <a:srgbClr val="413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iamond 3"/>
          <p:cNvSpPr/>
          <p:nvPr/>
        </p:nvSpPr>
        <p:spPr>
          <a:xfrm>
            <a:off x="5324567" y="-219167"/>
            <a:ext cx="438334" cy="438334"/>
          </a:xfrm>
          <a:prstGeom prst="diamond">
            <a:avLst/>
          </a:prstGeom>
          <a:solidFill>
            <a:srgbClr val="C5A9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75195" y="6353846"/>
            <a:ext cx="1104532" cy="313802"/>
            <a:chOff x="5324567" y="6072413"/>
            <a:chExt cx="1542866" cy="438334"/>
          </a:xfrm>
        </p:grpSpPr>
        <p:sp>
          <p:nvSpPr>
            <p:cNvPr id="6" name="Diamond 5"/>
            <p:cNvSpPr/>
            <p:nvPr/>
          </p:nvSpPr>
          <p:spPr>
            <a:xfrm>
              <a:off x="5876833" y="6072413"/>
              <a:ext cx="438334" cy="438334"/>
            </a:xfrm>
            <a:prstGeom prst="diamond">
              <a:avLst/>
            </a:prstGeom>
            <a:solidFill>
              <a:srgbClr val="755D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iamond 6"/>
            <p:cNvSpPr/>
            <p:nvPr/>
          </p:nvSpPr>
          <p:spPr>
            <a:xfrm>
              <a:off x="6429099" y="6072413"/>
              <a:ext cx="438334" cy="438334"/>
            </a:xfrm>
            <a:prstGeom prst="diamond">
              <a:avLst/>
            </a:prstGeom>
            <a:solidFill>
              <a:srgbClr val="413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iamond 7"/>
            <p:cNvSpPr/>
            <p:nvPr/>
          </p:nvSpPr>
          <p:spPr>
            <a:xfrm>
              <a:off x="5324567" y="6072413"/>
              <a:ext cx="438334" cy="438334"/>
            </a:xfrm>
            <a:prstGeom prst="diamond">
              <a:avLst/>
            </a:prstGeom>
            <a:solidFill>
              <a:srgbClr val="C5A9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1712686" y="6510747"/>
            <a:ext cx="1047931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87" y="190352"/>
            <a:ext cx="1464748" cy="67042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237865" y="315595"/>
            <a:ext cx="58693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Równoległość i współbieżność</a:t>
            </a:r>
            <a:endParaRPr lang="pl-P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659835" y="860773"/>
            <a:ext cx="9637056" cy="39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66725" y="1181100"/>
            <a:ext cx="1143000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l-PL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Wykonanie sekwencyjne </a:t>
            </a:r>
            <a:r>
              <a:rPr lang="pl-PL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instrukcje wykonują się</a:t>
            </a:r>
            <a:endParaRPr lang="pl-PL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jedna po drugiej</a:t>
            </a:r>
            <a:endParaRPr lang="pl-PL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l-PL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Wykonanie współbieżne</a:t>
            </a:r>
            <a:r>
              <a:rPr lang="pl-PL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następna akcja zaczyna się</a:t>
            </a:r>
            <a:endParaRPr lang="pl-PL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przed zakończeniem poprzedniej. (może być to</a:t>
            </a:r>
            <a:endParaRPr lang="pl-PL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wykonywane na przemian na jednym procesorze)</a:t>
            </a:r>
            <a:endParaRPr lang="pl-PL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l-PL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Wykonanie równoległe</a:t>
            </a:r>
            <a:r>
              <a:rPr lang="pl-PL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Kilka akcji wykonywanych w</a:t>
            </a:r>
            <a:endParaRPr lang="pl-PL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tym samym czasie (np. na kilku procesorach -</a:t>
            </a:r>
            <a:endParaRPr lang="pl-PL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prawdziwa współbieżność)</a:t>
            </a:r>
            <a:endParaRPr lang="pl-PL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mond 1"/>
          <p:cNvSpPr/>
          <p:nvPr/>
        </p:nvSpPr>
        <p:spPr>
          <a:xfrm>
            <a:off x="5876833" y="-219167"/>
            <a:ext cx="438334" cy="438334"/>
          </a:xfrm>
          <a:prstGeom prst="diamond">
            <a:avLst/>
          </a:prstGeom>
          <a:solidFill>
            <a:srgbClr val="755D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iamond 2"/>
          <p:cNvSpPr/>
          <p:nvPr/>
        </p:nvSpPr>
        <p:spPr>
          <a:xfrm>
            <a:off x="6429099" y="-219167"/>
            <a:ext cx="438334" cy="438334"/>
          </a:xfrm>
          <a:prstGeom prst="diamond">
            <a:avLst/>
          </a:prstGeom>
          <a:solidFill>
            <a:srgbClr val="413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iamond 3"/>
          <p:cNvSpPr/>
          <p:nvPr/>
        </p:nvSpPr>
        <p:spPr>
          <a:xfrm>
            <a:off x="5324567" y="-219167"/>
            <a:ext cx="438334" cy="438334"/>
          </a:xfrm>
          <a:prstGeom prst="diamond">
            <a:avLst/>
          </a:prstGeom>
          <a:solidFill>
            <a:srgbClr val="C5A9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75195" y="6353846"/>
            <a:ext cx="1104532" cy="313802"/>
            <a:chOff x="5324567" y="6072413"/>
            <a:chExt cx="1542866" cy="438334"/>
          </a:xfrm>
        </p:grpSpPr>
        <p:sp>
          <p:nvSpPr>
            <p:cNvPr id="6" name="Diamond 5"/>
            <p:cNvSpPr/>
            <p:nvPr/>
          </p:nvSpPr>
          <p:spPr>
            <a:xfrm>
              <a:off x="5876833" y="6072413"/>
              <a:ext cx="438334" cy="438334"/>
            </a:xfrm>
            <a:prstGeom prst="diamond">
              <a:avLst/>
            </a:prstGeom>
            <a:solidFill>
              <a:srgbClr val="755D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iamond 6"/>
            <p:cNvSpPr/>
            <p:nvPr/>
          </p:nvSpPr>
          <p:spPr>
            <a:xfrm>
              <a:off x="6429099" y="6072413"/>
              <a:ext cx="438334" cy="438334"/>
            </a:xfrm>
            <a:prstGeom prst="diamond">
              <a:avLst/>
            </a:prstGeom>
            <a:solidFill>
              <a:srgbClr val="413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iamond 7"/>
            <p:cNvSpPr/>
            <p:nvPr/>
          </p:nvSpPr>
          <p:spPr>
            <a:xfrm>
              <a:off x="5324567" y="6072413"/>
              <a:ext cx="438334" cy="438334"/>
            </a:xfrm>
            <a:prstGeom prst="diamond">
              <a:avLst/>
            </a:prstGeom>
            <a:solidFill>
              <a:srgbClr val="C5A9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1712686" y="6510747"/>
            <a:ext cx="1047931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87" y="190352"/>
            <a:ext cx="1464748" cy="67042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070225" y="315595"/>
            <a:ext cx="647636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Równoległość i współbieżność</a:t>
            </a:r>
            <a:endParaRPr lang="pl-P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659835" y="860773"/>
            <a:ext cx="9637056" cy="39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66725" y="1181100"/>
            <a:ext cx="1143000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Nasza implementacja zadania do wykonania musi implementować interfejs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Runnable, a co za tym idzie metodę run()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Przykład 1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Runnable uruchamialna = new Runnable(){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	public void run() {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		System.out.println("Uruchomienie powiodło się");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Thread watek = new Thread(uruchamialna);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watek.start();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mond 1"/>
          <p:cNvSpPr/>
          <p:nvPr/>
        </p:nvSpPr>
        <p:spPr>
          <a:xfrm>
            <a:off x="5876833" y="-219167"/>
            <a:ext cx="438334" cy="438334"/>
          </a:xfrm>
          <a:prstGeom prst="diamond">
            <a:avLst/>
          </a:prstGeom>
          <a:solidFill>
            <a:srgbClr val="755D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iamond 2"/>
          <p:cNvSpPr/>
          <p:nvPr/>
        </p:nvSpPr>
        <p:spPr>
          <a:xfrm>
            <a:off x="6429099" y="-219167"/>
            <a:ext cx="438334" cy="438334"/>
          </a:xfrm>
          <a:prstGeom prst="diamond">
            <a:avLst/>
          </a:prstGeom>
          <a:solidFill>
            <a:srgbClr val="413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iamond 3"/>
          <p:cNvSpPr/>
          <p:nvPr/>
        </p:nvSpPr>
        <p:spPr>
          <a:xfrm>
            <a:off x="5324567" y="-219167"/>
            <a:ext cx="438334" cy="438334"/>
          </a:xfrm>
          <a:prstGeom prst="diamond">
            <a:avLst/>
          </a:prstGeom>
          <a:solidFill>
            <a:srgbClr val="C5A9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75195" y="6353846"/>
            <a:ext cx="1104532" cy="313802"/>
            <a:chOff x="5324567" y="6072413"/>
            <a:chExt cx="1542866" cy="438334"/>
          </a:xfrm>
        </p:grpSpPr>
        <p:sp>
          <p:nvSpPr>
            <p:cNvPr id="6" name="Diamond 5"/>
            <p:cNvSpPr/>
            <p:nvPr/>
          </p:nvSpPr>
          <p:spPr>
            <a:xfrm>
              <a:off x="5876833" y="6072413"/>
              <a:ext cx="438334" cy="438334"/>
            </a:xfrm>
            <a:prstGeom prst="diamond">
              <a:avLst/>
            </a:prstGeom>
            <a:solidFill>
              <a:srgbClr val="755D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iamond 6"/>
            <p:cNvSpPr/>
            <p:nvPr/>
          </p:nvSpPr>
          <p:spPr>
            <a:xfrm>
              <a:off x="6429099" y="6072413"/>
              <a:ext cx="438334" cy="438334"/>
            </a:xfrm>
            <a:prstGeom prst="diamond">
              <a:avLst/>
            </a:prstGeom>
            <a:solidFill>
              <a:srgbClr val="413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iamond 7"/>
            <p:cNvSpPr/>
            <p:nvPr/>
          </p:nvSpPr>
          <p:spPr>
            <a:xfrm>
              <a:off x="5324567" y="6072413"/>
              <a:ext cx="438334" cy="438334"/>
            </a:xfrm>
            <a:prstGeom prst="diamond">
              <a:avLst/>
            </a:prstGeom>
            <a:solidFill>
              <a:srgbClr val="C5A9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1712686" y="6510747"/>
            <a:ext cx="1047931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87" y="190352"/>
            <a:ext cx="1464748" cy="67042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070225" y="315595"/>
            <a:ext cx="647636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Synchronizacja</a:t>
            </a:r>
            <a:endParaRPr lang="pl-P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659835" y="860773"/>
            <a:ext cx="9637056" cy="39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66725" y="1181100"/>
            <a:ext cx="1143000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Synchronizacja staje się potrzebna gdy kilka wątków próbuje wykorzystać te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zasoby. Bez synchronizacji mogłoby dojść do zakleszczenie lub utraty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danych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Przykład: Mamy zmienną kwotaNaKoncie=4500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wątek pracodawca odczytuje zmienną (4500)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wątek lotto odczytuje zmienną (4500)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wątek lotto dodaje do zmiennej wygrane 10000zł i zapisuje wynik (14500) w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zmiennej kwotaNaKoncie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wątek pracodawca dodaje 3000 wypłaty do odczytachych 4500 i zapisuje w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zmiennej kwotaNaKoncie 7500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Jest to tzw. lost update. Jedna z wielu możliwych sytuacji hazadrowych.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mond 1"/>
          <p:cNvSpPr/>
          <p:nvPr/>
        </p:nvSpPr>
        <p:spPr>
          <a:xfrm>
            <a:off x="5876833" y="-219167"/>
            <a:ext cx="438334" cy="438334"/>
          </a:xfrm>
          <a:prstGeom prst="diamond">
            <a:avLst/>
          </a:prstGeom>
          <a:solidFill>
            <a:srgbClr val="755D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iamond 2"/>
          <p:cNvSpPr/>
          <p:nvPr/>
        </p:nvSpPr>
        <p:spPr>
          <a:xfrm>
            <a:off x="6429099" y="-219167"/>
            <a:ext cx="438334" cy="438334"/>
          </a:xfrm>
          <a:prstGeom prst="diamond">
            <a:avLst/>
          </a:prstGeom>
          <a:solidFill>
            <a:srgbClr val="413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iamond 3"/>
          <p:cNvSpPr/>
          <p:nvPr/>
        </p:nvSpPr>
        <p:spPr>
          <a:xfrm>
            <a:off x="5324567" y="-219167"/>
            <a:ext cx="438334" cy="438334"/>
          </a:xfrm>
          <a:prstGeom prst="diamond">
            <a:avLst/>
          </a:prstGeom>
          <a:solidFill>
            <a:srgbClr val="C5A9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75195" y="6353846"/>
            <a:ext cx="1104532" cy="313802"/>
            <a:chOff x="5324567" y="6072413"/>
            <a:chExt cx="1542866" cy="438334"/>
          </a:xfrm>
        </p:grpSpPr>
        <p:sp>
          <p:nvSpPr>
            <p:cNvPr id="6" name="Diamond 5"/>
            <p:cNvSpPr/>
            <p:nvPr/>
          </p:nvSpPr>
          <p:spPr>
            <a:xfrm>
              <a:off x="5876833" y="6072413"/>
              <a:ext cx="438334" cy="438334"/>
            </a:xfrm>
            <a:prstGeom prst="diamond">
              <a:avLst/>
            </a:prstGeom>
            <a:solidFill>
              <a:srgbClr val="755D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iamond 6"/>
            <p:cNvSpPr/>
            <p:nvPr/>
          </p:nvSpPr>
          <p:spPr>
            <a:xfrm>
              <a:off x="6429099" y="6072413"/>
              <a:ext cx="438334" cy="438334"/>
            </a:xfrm>
            <a:prstGeom prst="diamond">
              <a:avLst/>
            </a:prstGeom>
            <a:solidFill>
              <a:srgbClr val="413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iamond 7"/>
            <p:cNvSpPr/>
            <p:nvPr/>
          </p:nvSpPr>
          <p:spPr>
            <a:xfrm>
              <a:off x="5324567" y="6072413"/>
              <a:ext cx="438334" cy="438334"/>
            </a:xfrm>
            <a:prstGeom prst="diamond">
              <a:avLst/>
            </a:prstGeom>
            <a:solidFill>
              <a:srgbClr val="C5A9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1712686" y="6510747"/>
            <a:ext cx="1047931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87" y="190352"/>
            <a:ext cx="1464748" cy="67042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070225" y="315595"/>
            <a:ext cx="647636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Synchronizacja</a:t>
            </a:r>
            <a:endParaRPr lang="pl-P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659835" y="860773"/>
            <a:ext cx="9637056" cy="39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66725" y="1181100"/>
            <a:ext cx="1143000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Aby zablokować metodę przed jednoczesnym jej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wywołaniem przez kilka wątków stosujemy słowo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kluczowe synchronized.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public synchronized void funkcja(){}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lub też umieszczamy blok kodu w 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synchronized (nazwa obiektu) { } 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mond 1"/>
          <p:cNvSpPr/>
          <p:nvPr/>
        </p:nvSpPr>
        <p:spPr>
          <a:xfrm>
            <a:off x="5876833" y="-219167"/>
            <a:ext cx="438334" cy="438334"/>
          </a:xfrm>
          <a:prstGeom prst="diamond">
            <a:avLst/>
          </a:prstGeom>
          <a:solidFill>
            <a:srgbClr val="755D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iamond 2"/>
          <p:cNvSpPr/>
          <p:nvPr/>
        </p:nvSpPr>
        <p:spPr>
          <a:xfrm>
            <a:off x="6429099" y="-219167"/>
            <a:ext cx="438334" cy="438334"/>
          </a:xfrm>
          <a:prstGeom prst="diamond">
            <a:avLst/>
          </a:prstGeom>
          <a:solidFill>
            <a:srgbClr val="413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iamond 3"/>
          <p:cNvSpPr/>
          <p:nvPr/>
        </p:nvSpPr>
        <p:spPr>
          <a:xfrm>
            <a:off x="5324567" y="-219167"/>
            <a:ext cx="438334" cy="438334"/>
          </a:xfrm>
          <a:prstGeom prst="diamond">
            <a:avLst/>
          </a:prstGeom>
          <a:solidFill>
            <a:srgbClr val="C5A9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75195" y="6353846"/>
            <a:ext cx="1104532" cy="313802"/>
            <a:chOff x="5324567" y="6072413"/>
            <a:chExt cx="1542866" cy="438334"/>
          </a:xfrm>
        </p:grpSpPr>
        <p:sp>
          <p:nvSpPr>
            <p:cNvPr id="6" name="Diamond 5"/>
            <p:cNvSpPr/>
            <p:nvPr/>
          </p:nvSpPr>
          <p:spPr>
            <a:xfrm>
              <a:off x="5876833" y="6072413"/>
              <a:ext cx="438334" cy="438334"/>
            </a:xfrm>
            <a:prstGeom prst="diamond">
              <a:avLst/>
            </a:prstGeom>
            <a:solidFill>
              <a:srgbClr val="755D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iamond 6"/>
            <p:cNvSpPr/>
            <p:nvPr/>
          </p:nvSpPr>
          <p:spPr>
            <a:xfrm>
              <a:off x="6429099" y="6072413"/>
              <a:ext cx="438334" cy="438334"/>
            </a:xfrm>
            <a:prstGeom prst="diamond">
              <a:avLst/>
            </a:prstGeom>
            <a:solidFill>
              <a:srgbClr val="413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iamond 7"/>
            <p:cNvSpPr/>
            <p:nvPr/>
          </p:nvSpPr>
          <p:spPr>
            <a:xfrm>
              <a:off x="5324567" y="6072413"/>
              <a:ext cx="438334" cy="438334"/>
            </a:xfrm>
            <a:prstGeom prst="diamond">
              <a:avLst/>
            </a:prstGeom>
            <a:solidFill>
              <a:srgbClr val="C5A9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1712686" y="6510747"/>
            <a:ext cx="1047931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87" y="190352"/>
            <a:ext cx="1464748" cy="67042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259180" y="315879"/>
            <a:ext cx="3633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Typy Generyczne</a:t>
            </a:r>
            <a:endParaRPr lang="pl-P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659835" y="860773"/>
            <a:ext cx="9637056" cy="39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09286" y="1064871"/>
            <a:ext cx="1118114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Typy generyczne – </a:t>
            </a:r>
            <a:r>
              <a:rPr lang="pl-PL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są czymś w rodzaju szablonów. Ich użycie w pewien sposób może kojarzyć się z wykorzystaniem klasy Object, jednakże dzięki typom generycznym można uniknąć niepotrzebnego rzutowania. </a:t>
            </a:r>
            <a:endParaRPr lang="pl-PL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Klasa zawierająca obiekty generyczne posiada charakterysyczne nawiasy „&lt; &gt;” – w tych nawiasach możemy określić jakiego typu obiektem stanie się nasz typ generyczny.</a:t>
            </a:r>
            <a:endParaRPr lang="pl-PL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mond 1"/>
          <p:cNvSpPr/>
          <p:nvPr/>
        </p:nvSpPr>
        <p:spPr>
          <a:xfrm>
            <a:off x="5876833" y="-219167"/>
            <a:ext cx="438334" cy="438334"/>
          </a:xfrm>
          <a:prstGeom prst="diamond">
            <a:avLst/>
          </a:prstGeom>
          <a:solidFill>
            <a:srgbClr val="755D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iamond 2"/>
          <p:cNvSpPr/>
          <p:nvPr/>
        </p:nvSpPr>
        <p:spPr>
          <a:xfrm>
            <a:off x="6429099" y="-219167"/>
            <a:ext cx="438334" cy="438334"/>
          </a:xfrm>
          <a:prstGeom prst="diamond">
            <a:avLst/>
          </a:prstGeom>
          <a:solidFill>
            <a:srgbClr val="413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iamond 3"/>
          <p:cNvSpPr/>
          <p:nvPr/>
        </p:nvSpPr>
        <p:spPr>
          <a:xfrm>
            <a:off x="5324567" y="-219167"/>
            <a:ext cx="438334" cy="438334"/>
          </a:xfrm>
          <a:prstGeom prst="diamond">
            <a:avLst/>
          </a:prstGeom>
          <a:solidFill>
            <a:srgbClr val="C5A9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75195" y="6353846"/>
            <a:ext cx="1104532" cy="313802"/>
            <a:chOff x="5324567" y="6072413"/>
            <a:chExt cx="1542866" cy="438334"/>
          </a:xfrm>
        </p:grpSpPr>
        <p:sp>
          <p:nvSpPr>
            <p:cNvPr id="6" name="Diamond 5"/>
            <p:cNvSpPr/>
            <p:nvPr/>
          </p:nvSpPr>
          <p:spPr>
            <a:xfrm>
              <a:off x="5876833" y="6072413"/>
              <a:ext cx="438334" cy="438334"/>
            </a:xfrm>
            <a:prstGeom prst="diamond">
              <a:avLst/>
            </a:prstGeom>
            <a:solidFill>
              <a:srgbClr val="755D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iamond 6"/>
            <p:cNvSpPr/>
            <p:nvPr/>
          </p:nvSpPr>
          <p:spPr>
            <a:xfrm>
              <a:off x="6429099" y="6072413"/>
              <a:ext cx="438334" cy="438334"/>
            </a:xfrm>
            <a:prstGeom prst="diamond">
              <a:avLst/>
            </a:prstGeom>
            <a:solidFill>
              <a:srgbClr val="413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iamond 7"/>
            <p:cNvSpPr/>
            <p:nvPr/>
          </p:nvSpPr>
          <p:spPr>
            <a:xfrm>
              <a:off x="5324567" y="6072413"/>
              <a:ext cx="438334" cy="438334"/>
            </a:xfrm>
            <a:prstGeom prst="diamond">
              <a:avLst/>
            </a:prstGeom>
            <a:solidFill>
              <a:srgbClr val="C5A9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1712686" y="6510747"/>
            <a:ext cx="1047931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87" y="190352"/>
            <a:ext cx="1464748" cy="67042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070225" y="315595"/>
            <a:ext cx="647636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Synchronizacja</a:t>
            </a:r>
            <a:endParaRPr lang="pl-P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659835" y="860773"/>
            <a:ext cx="9637056" cy="39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66725" y="1181100"/>
            <a:ext cx="11430000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Aby zsynchronizować dostęp do zasobu można użyć także obiektu Lock. Można to</a:t>
            </a:r>
            <a:endParaRPr lang="pl-PL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sobie wyobrazić jak kłódkę, którą się zaklucza na czas operacji i odklucza po jej</a:t>
            </a:r>
            <a:endParaRPr lang="pl-PL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zakończeniu.</a:t>
            </a:r>
            <a:endParaRPr lang="pl-PL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Lock może być założony w danym momencie tylko przez jedną metodę.</a:t>
            </a:r>
            <a:endParaRPr lang="pl-PL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2000" dirty="0">
                <a:latin typeface="Consolas" panose="020B0609020204030204" pitchFamily="49" charset="0"/>
                <a:cs typeface="Consolas" panose="020B0609020204030204" pitchFamily="49" charset="0"/>
              </a:rPr>
              <a:t>class Bezpieczna{</a:t>
            </a:r>
            <a:endParaRPr lang="pl-P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000" dirty="0">
                <a:latin typeface="Consolas" panose="020B0609020204030204" pitchFamily="49" charset="0"/>
                <a:cs typeface="Consolas" panose="020B0609020204030204" pitchFamily="49" charset="0"/>
              </a:rPr>
              <a:t>	private Lock lock = new ReentrantLock(); //Obiekt kłódki</a:t>
            </a:r>
            <a:endParaRPr lang="pl-P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000" dirty="0">
                <a:latin typeface="Consolas" panose="020B0609020204030204" pitchFamily="49" charset="0"/>
                <a:cs typeface="Consolas" panose="020B0609020204030204" pitchFamily="49" charset="0"/>
              </a:rPr>
              <a:t>	public void funkcja(){</a:t>
            </a:r>
            <a:endParaRPr lang="pl-P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000" dirty="0">
                <a:latin typeface="Consolas" panose="020B0609020204030204" pitchFamily="49" charset="0"/>
                <a:cs typeface="Consolas" panose="020B0609020204030204" pitchFamily="49" charset="0"/>
              </a:rPr>
              <a:t>		lock.lock(); //założenie blokady</a:t>
            </a:r>
            <a:endParaRPr lang="pl-P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000" dirty="0">
                <a:latin typeface="Consolas" panose="020B0609020204030204" pitchFamily="49" charset="0"/>
                <a:cs typeface="Consolas" panose="020B0609020204030204" pitchFamily="49" charset="0"/>
              </a:rPr>
              <a:t>		try{</a:t>
            </a:r>
            <a:endParaRPr lang="pl-P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000" dirty="0">
                <a:latin typeface="Consolas" panose="020B0609020204030204" pitchFamily="49" charset="0"/>
                <a:cs typeface="Consolas" panose="020B0609020204030204" pitchFamily="49" charset="0"/>
              </a:rPr>
              <a:t>		//operacje</a:t>
            </a:r>
            <a:endParaRPr lang="pl-P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000" dirty="0">
                <a:latin typeface="Consolas" panose="020B0609020204030204" pitchFamily="49" charset="0"/>
                <a:cs typeface="Consolas" panose="020B0609020204030204" pitchFamily="49" charset="0"/>
              </a:rPr>
              <a:t>		}finally{</a:t>
            </a:r>
            <a:endParaRPr lang="pl-P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000" dirty="0">
                <a:latin typeface="Consolas" panose="020B0609020204030204" pitchFamily="49" charset="0"/>
                <a:cs typeface="Consolas" panose="020B0609020204030204" pitchFamily="49" charset="0"/>
              </a:rPr>
              <a:t>			lock.unlock(); //zdjęcie blokady</a:t>
            </a:r>
            <a:endParaRPr lang="pl-P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000" dirty="0">
                <a:latin typeface="Consolas" panose="020B0609020204030204" pitchFamily="49" charset="0"/>
                <a:cs typeface="Consolas" panose="020B0609020204030204" pitchFamily="49" charset="0"/>
              </a:rPr>
              <a:t>			}</a:t>
            </a:r>
            <a:endParaRPr lang="pl-P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000" dirty="0">
                <a:latin typeface="Consolas" panose="020B0609020204030204" pitchFamily="49" charset="0"/>
                <a:cs typeface="Consolas" panose="020B0609020204030204" pitchFamily="49" charset="0"/>
              </a:rPr>
              <a:t>		}</a:t>
            </a:r>
            <a:endParaRPr lang="pl-P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0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pl-P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mond 1"/>
          <p:cNvSpPr/>
          <p:nvPr/>
        </p:nvSpPr>
        <p:spPr>
          <a:xfrm>
            <a:off x="5876833" y="-219167"/>
            <a:ext cx="438334" cy="438334"/>
          </a:xfrm>
          <a:prstGeom prst="diamond">
            <a:avLst/>
          </a:prstGeom>
          <a:solidFill>
            <a:srgbClr val="755D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iamond 2"/>
          <p:cNvSpPr/>
          <p:nvPr/>
        </p:nvSpPr>
        <p:spPr>
          <a:xfrm>
            <a:off x="6429099" y="-219167"/>
            <a:ext cx="438334" cy="438334"/>
          </a:xfrm>
          <a:prstGeom prst="diamond">
            <a:avLst/>
          </a:prstGeom>
          <a:solidFill>
            <a:srgbClr val="413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iamond 3"/>
          <p:cNvSpPr/>
          <p:nvPr/>
        </p:nvSpPr>
        <p:spPr>
          <a:xfrm>
            <a:off x="5324567" y="-219167"/>
            <a:ext cx="438334" cy="438334"/>
          </a:xfrm>
          <a:prstGeom prst="diamond">
            <a:avLst/>
          </a:prstGeom>
          <a:solidFill>
            <a:srgbClr val="C5A9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75195" y="6353846"/>
            <a:ext cx="1104532" cy="313802"/>
            <a:chOff x="5324567" y="6072413"/>
            <a:chExt cx="1542866" cy="438334"/>
          </a:xfrm>
        </p:grpSpPr>
        <p:sp>
          <p:nvSpPr>
            <p:cNvPr id="6" name="Diamond 5"/>
            <p:cNvSpPr/>
            <p:nvPr/>
          </p:nvSpPr>
          <p:spPr>
            <a:xfrm>
              <a:off x="5876833" y="6072413"/>
              <a:ext cx="438334" cy="438334"/>
            </a:xfrm>
            <a:prstGeom prst="diamond">
              <a:avLst/>
            </a:prstGeom>
            <a:solidFill>
              <a:srgbClr val="755D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iamond 6"/>
            <p:cNvSpPr/>
            <p:nvPr/>
          </p:nvSpPr>
          <p:spPr>
            <a:xfrm>
              <a:off x="6429099" y="6072413"/>
              <a:ext cx="438334" cy="438334"/>
            </a:xfrm>
            <a:prstGeom prst="diamond">
              <a:avLst/>
            </a:prstGeom>
            <a:solidFill>
              <a:srgbClr val="413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iamond 7"/>
            <p:cNvSpPr/>
            <p:nvPr/>
          </p:nvSpPr>
          <p:spPr>
            <a:xfrm>
              <a:off x="5324567" y="6072413"/>
              <a:ext cx="438334" cy="438334"/>
            </a:xfrm>
            <a:prstGeom prst="diamond">
              <a:avLst/>
            </a:prstGeom>
            <a:solidFill>
              <a:srgbClr val="C5A9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1712686" y="6510747"/>
            <a:ext cx="1047931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87" y="190352"/>
            <a:ext cx="1464748" cy="67042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070225" y="315595"/>
            <a:ext cx="647636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Wielowątkowość</a:t>
            </a:r>
            <a:endParaRPr lang="pl-P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659835" y="860773"/>
            <a:ext cx="9637056" cy="39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66725" y="1181100"/>
            <a:ext cx="114300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Więcej informacji na temat wątków klas wykorzystywanych przy wielowątkowości w Javie można znaleźć na </a:t>
            </a:r>
            <a:endParaRPr lang="pl-PL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2000" dirty="0">
                <a:latin typeface="Consolas" panose="020B0609020204030204" pitchFamily="49" charset="0"/>
                <a:cs typeface="Consolas" panose="020B0609020204030204" pitchFamily="49" charset="0"/>
              </a:rPr>
              <a:t>https://docs.oracle.com/javase/8/docs/api/java/util/concurrent/package-summary.html</a:t>
            </a:r>
            <a:endParaRPr lang="pl-P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mond 1"/>
          <p:cNvSpPr/>
          <p:nvPr/>
        </p:nvSpPr>
        <p:spPr>
          <a:xfrm>
            <a:off x="5876833" y="-219167"/>
            <a:ext cx="438334" cy="438334"/>
          </a:xfrm>
          <a:prstGeom prst="diamond">
            <a:avLst/>
          </a:prstGeom>
          <a:solidFill>
            <a:srgbClr val="755D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iamond 2"/>
          <p:cNvSpPr/>
          <p:nvPr/>
        </p:nvSpPr>
        <p:spPr>
          <a:xfrm>
            <a:off x="6429099" y="-219167"/>
            <a:ext cx="438334" cy="438334"/>
          </a:xfrm>
          <a:prstGeom prst="diamond">
            <a:avLst/>
          </a:prstGeom>
          <a:solidFill>
            <a:srgbClr val="413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iamond 3"/>
          <p:cNvSpPr/>
          <p:nvPr/>
        </p:nvSpPr>
        <p:spPr>
          <a:xfrm>
            <a:off x="5324567" y="-219167"/>
            <a:ext cx="438334" cy="438334"/>
          </a:xfrm>
          <a:prstGeom prst="diamond">
            <a:avLst/>
          </a:prstGeom>
          <a:solidFill>
            <a:srgbClr val="C5A9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75195" y="6353846"/>
            <a:ext cx="1104532" cy="313802"/>
            <a:chOff x="5324567" y="6072413"/>
            <a:chExt cx="1542866" cy="438334"/>
          </a:xfrm>
        </p:grpSpPr>
        <p:sp>
          <p:nvSpPr>
            <p:cNvPr id="6" name="Diamond 5"/>
            <p:cNvSpPr/>
            <p:nvPr/>
          </p:nvSpPr>
          <p:spPr>
            <a:xfrm>
              <a:off x="5876833" y="6072413"/>
              <a:ext cx="438334" cy="438334"/>
            </a:xfrm>
            <a:prstGeom prst="diamond">
              <a:avLst/>
            </a:prstGeom>
            <a:solidFill>
              <a:srgbClr val="755D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iamond 6"/>
            <p:cNvSpPr/>
            <p:nvPr/>
          </p:nvSpPr>
          <p:spPr>
            <a:xfrm>
              <a:off x="6429099" y="6072413"/>
              <a:ext cx="438334" cy="438334"/>
            </a:xfrm>
            <a:prstGeom prst="diamond">
              <a:avLst/>
            </a:prstGeom>
            <a:solidFill>
              <a:srgbClr val="413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iamond 7"/>
            <p:cNvSpPr/>
            <p:nvPr/>
          </p:nvSpPr>
          <p:spPr>
            <a:xfrm>
              <a:off x="5324567" y="6072413"/>
              <a:ext cx="438334" cy="438334"/>
            </a:xfrm>
            <a:prstGeom prst="diamond">
              <a:avLst/>
            </a:prstGeom>
            <a:solidFill>
              <a:srgbClr val="C5A9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1712686" y="6510747"/>
            <a:ext cx="1047931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87" y="190352"/>
            <a:ext cx="1464748" cy="67042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259180" y="315879"/>
            <a:ext cx="3633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Typy Generyczne</a:t>
            </a:r>
            <a:endParaRPr lang="pl-P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659835" y="860773"/>
            <a:ext cx="9637056" cy="39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09286" y="1064871"/>
            <a:ext cx="1118114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Przykład 1. </a:t>
            </a:r>
            <a:r>
              <a:rPr lang="pl-P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Różnica między typem generycznym a object</a:t>
            </a:r>
            <a:endParaRPr lang="pl-PL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2000" dirty="0">
                <a:latin typeface="Consolas" panose="020B0609020204030204" pitchFamily="49" charset="0"/>
                <a:cs typeface="Consolas" panose="020B0609020204030204" pitchFamily="49" charset="0"/>
              </a:rPr>
              <a:t>public class KlasaGeneryczna&lt;T&gt;{</a:t>
            </a:r>
            <a:endParaRPr lang="pl-P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000" dirty="0">
                <a:latin typeface="Consolas" panose="020B0609020204030204" pitchFamily="49" charset="0"/>
                <a:cs typeface="Consolas" panose="020B0609020204030204" pitchFamily="49" charset="0"/>
              </a:rPr>
              <a:t>	private T rzecz;</a:t>
            </a:r>
            <a:endParaRPr lang="pl-P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000" dirty="0">
                <a:latin typeface="Consolas" panose="020B0609020204030204" pitchFamily="49" charset="0"/>
                <a:cs typeface="Consolas" panose="020B0609020204030204" pitchFamily="49" charset="0"/>
              </a:rPr>
              <a:t>	public T getRzecz(){</a:t>
            </a:r>
            <a:endParaRPr lang="pl-P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000" dirty="0">
                <a:latin typeface="Consolas" panose="020B0609020204030204" pitchFamily="49" charset="0"/>
                <a:cs typeface="Consolas" panose="020B0609020204030204" pitchFamily="49" charset="0"/>
              </a:rPr>
              <a:t>		return rzecz;</a:t>
            </a:r>
            <a:endParaRPr lang="pl-P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0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pl-P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000" dirty="0">
                <a:latin typeface="Consolas" panose="020B0609020204030204" pitchFamily="49" charset="0"/>
                <a:cs typeface="Consolas" panose="020B0609020204030204" pitchFamily="49" charset="0"/>
              </a:rPr>
              <a:t>	public void setRzecz(T rzecz){</a:t>
            </a:r>
            <a:endParaRPr lang="pl-P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000" dirty="0">
                <a:latin typeface="Consolas" panose="020B0609020204030204" pitchFamily="49" charset="0"/>
                <a:cs typeface="Consolas" panose="020B0609020204030204" pitchFamily="49" charset="0"/>
              </a:rPr>
              <a:t>		this.rzecz = rzecz;</a:t>
            </a:r>
            <a:endParaRPr lang="pl-P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0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pl-P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000" dirty="0">
                <a:latin typeface="Consolas" panose="020B0609020204030204" pitchFamily="49" charset="0"/>
                <a:cs typeface="Consolas" panose="020B0609020204030204" pitchFamily="49" charset="0"/>
              </a:rPr>
              <a:t>public class KlasaObiektowa{</a:t>
            </a:r>
            <a:endParaRPr lang="pl-P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000" dirty="0">
                <a:latin typeface="Consolas" panose="020B0609020204030204" pitchFamily="49" charset="0"/>
                <a:cs typeface="Consolas" panose="020B0609020204030204" pitchFamily="49" charset="0"/>
              </a:rPr>
              <a:t>	priave Object rzecz;</a:t>
            </a:r>
            <a:endParaRPr lang="pl-P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000" dirty="0">
                <a:latin typeface="Consolas" panose="020B0609020204030204" pitchFamily="49" charset="0"/>
                <a:cs typeface="Consolas" panose="020B0609020204030204" pitchFamily="49" charset="0"/>
              </a:rPr>
              <a:t>	public Object getRzecz(){</a:t>
            </a:r>
            <a:endParaRPr lang="pl-P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000" dirty="0">
                <a:latin typeface="Consolas" panose="020B0609020204030204" pitchFamily="49" charset="0"/>
                <a:cs typeface="Consolas" panose="020B0609020204030204" pitchFamily="49" charset="0"/>
              </a:rPr>
              <a:t>		return rzecz;</a:t>
            </a:r>
            <a:endParaRPr lang="pl-P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0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pl-P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000" dirty="0">
                <a:latin typeface="Consolas" panose="020B0609020204030204" pitchFamily="49" charset="0"/>
                <a:cs typeface="Consolas" panose="020B0609020204030204" pitchFamily="49" charset="0"/>
              </a:rPr>
              <a:t>	public void setRzecz(Object rzecz){</a:t>
            </a:r>
            <a:endParaRPr lang="pl-P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000" dirty="0">
                <a:latin typeface="Consolas" panose="020B0609020204030204" pitchFamily="49" charset="0"/>
                <a:cs typeface="Consolas" panose="020B0609020204030204" pitchFamily="49" charset="0"/>
              </a:rPr>
              <a:t>		this.rzecz = rzecz;</a:t>
            </a:r>
            <a:endParaRPr lang="pl-P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0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pl-P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l-PL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mond 1"/>
          <p:cNvSpPr/>
          <p:nvPr/>
        </p:nvSpPr>
        <p:spPr>
          <a:xfrm>
            <a:off x="5876833" y="-219167"/>
            <a:ext cx="438334" cy="438334"/>
          </a:xfrm>
          <a:prstGeom prst="diamond">
            <a:avLst/>
          </a:prstGeom>
          <a:solidFill>
            <a:srgbClr val="755D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iamond 2"/>
          <p:cNvSpPr/>
          <p:nvPr/>
        </p:nvSpPr>
        <p:spPr>
          <a:xfrm>
            <a:off x="6429099" y="-219167"/>
            <a:ext cx="438334" cy="438334"/>
          </a:xfrm>
          <a:prstGeom prst="diamond">
            <a:avLst/>
          </a:prstGeom>
          <a:solidFill>
            <a:srgbClr val="413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iamond 3"/>
          <p:cNvSpPr/>
          <p:nvPr/>
        </p:nvSpPr>
        <p:spPr>
          <a:xfrm>
            <a:off x="5324567" y="-219167"/>
            <a:ext cx="438334" cy="438334"/>
          </a:xfrm>
          <a:prstGeom prst="diamond">
            <a:avLst/>
          </a:prstGeom>
          <a:solidFill>
            <a:srgbClr val="C5A9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75195" y="6353846"/>
            <a:ext cx="1104532" cy="313802"/>
            <a:chOff x="5324567" y="6072413"/>
            <a:chExt cx="1542866" cy="438334"/>
          </a:xfrm>
        </p:grpSpPr>
        <p:sp>
          <p:nvSpPr>
            <p:cNvPr id="6" name="Diamond 5"/>
            <p:cNvSpPr/>
            <p:nvPr/>
          </p:nvSpPr>
          <p:spPr>
            <a:xfrm>
              <a:off x="5876833" y="6072413"/>
              <a:ext cx="438334" cy="438334"/>
            </a:xfrm>
            <a:prstGeom prst="diamond">
              <a:avLst/>
            </a:prstGeom>
            <a:solidFill>
              <a:srgbClr val="755D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iamond 6"/>
            <p:cNvSpPr/>
            <p:nvPr/>
          </p:nvSpPr>
          <p:spPr>
            <a:xfrm>
              <a:off x="6429099" y="6072413"/>
              <a:ext cx="438334" cy="438334"/>
            </a:xfrm>
            <a:prstGeom prst="diamond">
              <a:avLst/>
            </a:prstGeom>
            <a:solidFill>
              <a:srgbClr val="413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iamond 7"/>
            <p:cNvSpPr/>
            <p:nvPr/>
          </p:nvSpPr>
          <p:spPr>
            <a:xfrm>
              <a:off x="5324567" y="6072413"/>
              <a:ext cx="438334" cy="438334"/>
            </a:xfrm>
            <a:prstGeom prst="diamond">
              <a:avLst/>
            </a:prstGeom>
            <a:solidFill>
              <a:srgbClr val="C5A9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1712686" y="6510747"/>
            <a:ext cx="1047931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87" y="190352"/>
            <a:ext cx="1464748" cy="67042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259180" y="315879"/>
            <a:ext cx="3633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Typy Generyczne</a:t>
            </a:r>
            <a:endParaRPr lang="pl-P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659835" y="860773"/>
            <a:ext cx="9637056" cy="39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09286" y="1064871"/>
            <a:ext cx="11181144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Przykład 1. cd</a:t>
            </a:r>
            <a:endParaRPr lang="pl-PL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2000" dirty="0">
                <a:latin typeface="Consolas" panose="020B0609020204030204" pitchFamily="49" charset="0"/>
                <a:cs typeface="Consolas" panose="020B0609020204030204" pitchFamily="49" charset="0"/>
              </a:rPr>
              <a:t>public class Test{</a:t>
            </a:r>
            <a:endParaRPr lang="pl-P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000" dirty="0">
                <a:latin typeface="Consolas" panose="020B0609020204030204" pitchFamily="49" charset="0"/>
                <a:cs typeface="Consolas" panose="020B0609020204030204" pitchFamily="49" charset="0"/>
              </a:rPr>
              <a:t>	public static void main(String[] args){</a:t>
            </a:r>
            <a:endParaRPr lang="pl-P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000" dirty="0">
                <a:latin typeface="Consolas" panose="020B0609020204030204" pitchFamily="49" charset="0"/>
                <a:cs typeface="Consolas" panose="020B0609020204030204" pitchFamily="49" charset="0"/>
              </a:rPr>
              <a:t>	KlasaGeneryczna&lt;String&gt; generic = new KlasaGeneryczna&lt;&gt;();</a:t>
            </a:r>
            <a:endParaRPr lang="pl-P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000" dirty="0">
                <a:latin typeface="Consolas" panose="020B0609020204030204" pitchFamily="49" charset="0"/>
                <a:cs typeface="Consolas" panose="020B0609020204030204" pitchFamily="49" charset="0"/>
              </a:rPr>
              <a:t>	KlasaObiektowa object = new KlasaObiektowa();</a:t>
            </a:r>
            <a:endParaRPr lang="pl-P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l-P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000" dirty="0">
                <a:latin typeface="Consolas" panose="020B0609020204030204" pitchFamily="49" charset="0"/>
                <a:cs typeface="Consolas" panose="020B0609020204030204" pitchFamily="49" charset="0"/>
              </a:rPr>
              <a:t>	generic.setRzecz(”coś generycznego”);</a:t>
            </a:r>
            <a:endParaRPr lang="pl-P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000" dirty="0">
                <a:latin typeface="Consolas" panose="020B0609020204030204" pitchFamily="49" charset="0"/>
                <a:cs typeface="Consolas" panose="020B0609020204030204" pitchFamily="49" charset="0"/>
              </a:rPr>
              <a:t>	object.setRzecz(”coś obiektowego”);</a:t>
            </a:r>
            <a:endParaRPr lang="pl-P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l-P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000" dirty="0">
                <a:latin typeface="Consolas" panose="020B0609020204030204" pitchFamily="49" charset="0"/>
                <a:cs typeface="Consolas" panose="020B0609020204030204" pitchFamily="49" charset="0"/>
              </a:rPr>
              <a:t>	String string = generic.getRzecz();</a:t>
            </a:r>
            <a:endParaRPr lang="pl-P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000" dirty="0">
                <a:latin typeface="Consolas" panose="020B0609020204030204" pitchFamily="49" charset="0"/>
                <a:cs typeface="Consolas" panose="020B0609020204030204" pitchFamily="49" charset="0"/>
              </a:rPr>
              <a:t>	System.out.println(string);</a:t>
            </a:r>
            <a:endParaRPr lang="pl-P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000" dirty="0">
                <a:latin typeface="Consolas" panose="020B0609020204030204" pitchFamily="49" charset="0"/>
                <a:cs typeface="Consolas" panose="020B0609020204030204" pitchFamily="49" charset="0"/>
              </a:rPr>
              <a:t>	string = (String) object.getRzecz();</a:t>
            </a:r>
            <a:endParaRPr lang="pl-P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000" dirty="0">
                <a:latin typeface="Consolas" panose="020B0609020204030204" pitchFamily="49" charset="0"/>
                <a:cs typeface="Consolas" panose="020B0609020204030204" pitchFamily="49" charset="0"/>
              </a:rPr>
              <a:t>	System.out.println(string);</a:t>
            </a:r>
            <a:endParaRPr lang="pl-P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0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pl-P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l-P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l-PL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mond 1"/>
          <p:cNvSpPr/>
          <p:nvPr/>
        </p:nvSpPr>
        <p:spPr>
          <a:xfrm>
            <a:off x="5876833" y="-219167"/>
            <a:ext cx="438334" cy="438334"/>
          </a:xfrm>
          <a:prstGeom prst="diamond">
            <a:avLst/>
          </a:prstGeom>
          <a:solidFill>
            <a:srgbClr val="755D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iamond 2"/>
          <p:cNvSpPr/>
          <p:nvPr/>
        </p:nvSpPr>
        <p:spPr>
          <a:xfrm>
            <a:off x="6429099" y="-219167"/>
            <a:ext cx="438334" cy="438334"/>
          </a:xfrm>
          <a:prstGeom prst="diamond">
            <a:avLst/>
          </a:prstGeom>
          <a:solidFill>
            <a:srgbClr val="413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iamond 3"/>
          <p:cNvSpPr/>
          <p:nvPr/>
        </p:nvSpPr>
        <p:spPr>
          <a:xfrm>
            <a:off x="5324567" y="-219167"/>
            <a:ext cx="438334" cy="438334"/>
          </a:xfrm>
          <a:prstGeom prst="diamond">
            <a:avLst/>
          </a:prstGeom>
          <a:solidFill>
            <a:srgbClr val="C5A9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75195" y="6353846"/>
            <a:ext cx="1104532" cy="313802"/>
            <a:chOff x="5324567" y="6072413"/>
            <a:chExt cx="1542866" cy="438334"/>
          </a:xfrm>
        </p:grpSpPr>
        <p:sp>
          <p:nvSpPr>
            <p:cNvPr id="6" name="Diamond 5"/>
            <p:cNvSpPr/>
            <p:nvPr/>
          </p:nvSpPr>
          <p:spPr>
            <a:xfrm>
              <a:off x="5876833" y="6072413"/>
              <a:ext cx="438334" cy="438334"/>
            </a:xfrm>
            <a:prstGeom prst="diamond">
              <a:avLst/>
            </a:prstGeom>
            <a:solidFill>
              <a:srgbClr val="755D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iamond 6"/>
            <p:cNvSpPr/>
            <p:nvPr/>
          </p:nvSpPr>
          <p:spPr>
            <a:xfrm>
              <a:off x="6429099" y="6072413"/>
              <a:ext cx="438334" cy="438334"/>
            </a:xfrm>
            <a:prstGeom prst="diamond">
              <a:avLst/>
            </a:prstGeom>
            <a:solidFill>
              <a:srgbClr val="413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iamond 7"/>
            <p:cNvSpPr/>
            <p:nvPr/>
          </p:nvSpPr>
          <p:spPr>
            <a:xfrm>
              <a:off x="5324567" y="6072413"/>
              <a:ext cx="438334" cy="438334"/>
            </a:xfrm>
            <a:prstGeom prst="diamond">
              <a:avLst/>
            </a:prstGeom>
            <a:solidFill>
              <a:srgbClr val="C5A9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1712686" y="6510747"/>
            <a:ext cx="1047931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87" y="190352"/>
            <a:ext cx="1464748" cy="67042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259180" y="315879"/>
            <a:ext cx="3633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Typy Generyczne</a:t>
            </a:r>
            <a:endParaRPr lang="pl-P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659835" y="860773"/>
            <a:ext cx="9637056" cy="39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5087" y="1064871"/>
            <a:ext cx="1162171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Możemy też określić iż typ generyczny, którego używamy w klasie rozszerza jakąś inną klasę – wówczas klasa, którą będziemy przypisywać do danego typu generycznego również musi rozszerzać tą klasę, w przeciwnym wypadku kompilator zwróci nam błąd. Typy generyczne nie mogą natomiast implementować interfejsów. </a:t>
            </a:r>
            <a:endParaRPr lang="pl-P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2800" dirty="0">
                <a:latin typeface="Consolas" panose="020B0609020204030204" pitchFamily="49" charset="0"/>
                <a:cs typeface="Consolas" panose="020B0609020204030204" pitchFamily="49" charset="0"/>
              </a:rPr>
              <a:t>public class KlasaGeneryczna&lt;T extends InnaKlasa&gt;{…}</a:t>
            </a:r>
            <a:endParaRPr lang="pl-P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l-P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Klasa może również przyjmować kilka typów generycznych – </a:t>
            </a:r>
            <a:endParaRPr lang="pl-P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2800" dirty="0">
                <a:latin typeface="Consolas" panose="020B0609020204030204" pitchFamily="49" charset="0"/>
                <a:cs typeface="Consolas" panose="020B0609020204030204" pitchFamily="49" charset="0"/>
              </a:rPr>
              <a:t>public class KlasaGeneryczna&lt;T, J&gt;</a:t>
            </a:r>
            <a:endParaRPr lang="pl-P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l-P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Literka której używamy do określania klasy generycznej jest bez znaczenia, zwyczajowo stosuje się T od słowa „type”;</a:t>
            </a:r>
            <a:endParaRPr lang="pl-P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23522</Words>
  <Application>WPS Presentation</Application>
  <PresentationFormat>Widescreen</PresentationFormat>
  <Paragraphs>732</Paragraphs>
  <Slides>61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61</vt:i4>
      </vt:variant>
    </vt:vector>
  </HeadingPairs>
  <TitlesOfParts>
    <vt:vector size="74" baseType="lpstr">
      <vt:lpstr>Arial</vt:lpstr>
      <vt:lpstr>SimSun</vt:lpstr>
      <vt:lpstr>Wingdings</vt:lpstr>
      <vt:lpstr>Times New Roman</vt:lpstr>
      <vt:lpstr>Consolas</vt:lpstr>
      <vt:lpstr>Calibri</vt:lpstr>
      <vt:lpstr>Microsoft YaHei</vt:lpstr>
      <vt:lpstr/>
      <vt:lpstr>Arial Unicode MS</vt:lpstr>
      <vt:lpstr>Calibri Light</vt:lpstr>
      <vt:lpstr>Liberation Mono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Kowalczewski, Michal</dc:creator>
  <cp:lastModifiedBy>Alberon</cp:lastModifiedBy>
  <cp:revision>78</cp:revision>
  <dcterms:created xsi:type="dcterms:W3CDTF">2019-07-30T09:05:00Z</dcterms:created>
  <dcterms:modified xsi:type="dcterms:W3CDTF">2019-11-15T12:04:24Z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1033-11.2.0.9031</vt:lpwstr>
  </property>
</Properties>
</file>