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62" r:id="rId6"/>
  </p:sldMasterIdLst>
  <p:sldIdLst>
    <p:sldId id="269" r:id="rId7"/>
    <p:sldId id="276" r:id="rId8"/>
    <p:sldId id="257" r:id="rId9"/>
    <p:sldId id="277" r:id="rId10"/>
    <p:sldId id="272" r:id="rId11"/>
    <p:sldId id="278" r:id="rId12"/>
    <p:sldId id="273" r:id="rId13"/>
    <p:sldId id="285" r:id="rId14"/>
    <p:sldId id="282" r:id="rId15"/>
    <p:sldId id="293" r:id="rId16"/>
    <p:sldId id="283" r:id="rId17"/>
    <p:sldId id="274" r:id="rId18"/>
    <p:sldId id="286" r:id="rId19"/>
    <p:sldId id="275" r:id="rId20"/>
    <p:sldId id="287" r:id="rId21"/>
    <p:sldId id="271" r:id="rId22"/>
    <p:sldId id="288" r:id="rId23"/>
    <p:sldId id="291" r:id="rId24"/>
    <p:sldId id="292" r:id="rId25"/>
    <p:sldId id="290" r:id="rId26"/>
    <p:sldId id="289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AE0"/>
    <a:srgbClr val="D9FFFA"/>
    <a:srgbClr val="009881"/>
    <a:srgbClr val="B8FFF1"/>
    <a:srgbClr val="B3FFF0"/>
    <a:srgbClr val="89F7E2"/>
    <a:srgbClr val="9AE8F4"/>
    <a:srgbClr val="00659B"/>
    <a:srgbClr val="BDE7FF"/>
    <a:srgbClr val="FD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6.7578487579540367E-2"/>
          <c:y val="3.0657188432465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2.8978790913553664E-2"/>
          <c:y val="0.1348355485860766"/>
          <c:w val="0.95755319432002628"/>
          <c:h val="0.69623141820538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rgbClr val="5BC4F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E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1C7-4401-905E-A72EA74259B0}"/>
              </c:ext>
            </c:extLst>
          </c:dPt>
          <c:dPt>
            <c:idx val="1"/>
            <c:invertIfNegative val="0"/>
            <c:bubble3D val="0"/>
            <c:spPr>
              <a:solidFill>
                <a:srgbClr val="009E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314-4921-8343-D89886C95A30}"/>
              </c:ext>
            </c:extLst>
          </c:dPt>
          <c:dPt>
            <c:idx val="2"/>
            <c:invertIfNegative val="0"/>
            <c:bubble3D val="0"/>
            <c:spPr>
              <a:solidFill>
                <a:srgbClr val="009E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14-4921-8343-D89886C95A30}"/>
              </c:ext>
            </c:extLst>
          </c:dPt>
          <c:dPt>
            <c:idx val="3"/>
            <c:invertIfNegative val="0"/>
            <c:bubble3D val="0"/>
            <c:spPr>
              <a:solidFill>
                <a:srgbClr val="009E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314-4921-8343-D89886C95A30}"/>
              </c:ext>
            </c:extLst>
          </c:dPt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8-46D1-B2F1-B76DBFE9E6A2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rgbClr val="B1006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8-46D1-B2F1-B76DBFE9E6A2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rgbClr val="EB660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38-46D1-B2F1-B76DBFE9E6A2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rgbClr val="00659B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7-4401-905E-A72EA74259B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rgbClr val="00988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C7-4401-905E-A72EA74259B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rgbClr val="5BC4F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C7-4401-905E-A72EA74259B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rgbClr val="E7308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List1!$H$2:$H$5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C7-4401-905E-A72EA7425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283247"/>
        <c:axId val="336943279"/>
      </c:barChart>
      <c:catAx>
        <c:axId val="3362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943279"/>
        <c:crosses val="autoZero"/>
        <c:auto val="1"/>
        <c:lblAlgn val="ctr"/>
        <c:lblOffset val="100"/>
        <c:noMultiLvlLbl val="0"/>
      </c:catAx>
      <c:valAx>
        <c:axId val="3369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2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text 2">
            <a:extLst>
              <a:ext uri="{FF2B5EF4-FFF2-40B4-BE49-F238E27FC236}">
                <a16:creationId xmlns:a16="http://schemas.microsoft.com/office/drawing/2014/main" id="{3D18A0A8-CE57-4D8C-A4BD-70B3F62EE3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634894" y="870423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00988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Jméno a příjmení autora</a:t>
            </a:r>
          </a:p>
        </p:txBody>
      </p:sp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A5E6F3DE-2B8C-4E06-BED3-36A9DFD93F5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634894" y="1182051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rgbClr val="4A4A49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Název katedry / oddělení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DDEC2F0C-47FF-4FF4-AFCF-9D4C840131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8999" y="2395053"/>
            <a:ext cx="10477501" cy="1782150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05E6394F-CCD2-4ABB-94AC-311D26711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4291503"/>
            <a:ext cx="10452101" cy="8136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41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5CB4D-7416-4123-83CE-C769D1CE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998F7-E90D-471F-891C-0FD12349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F5FE98-251D-4D3C-B8B7-DADD6DEB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390EA42-058E-4D22-B615-D930D64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8A484A-2BA3-41B7-86CF-5D3F930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1B4CD1-4B53-455D-AE40-D95A24E4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97884-28AE-4700-9C13-68750D37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173077C-429C-4C0E-8F05-9FFAC62D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844AFA-992F-4BE4-ABDB-10F592A4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442129-45B5-4C81-B28A-AA85D4F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712F59-4F02-4916-92FC-440DB3FE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93627A-E54A-4DF9-9A32-88F06F6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2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AD280-0FEB-422D-9545-DF11A2C6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B9053D2-A965-461D-AF02-87E3E6FA8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2D64A8-F4F7-422C-942F-F0172F55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56C39E-CEDD-43DE-BEDB-8FFB054C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5DB8F4-69A1-4474-B69F-8F78FC1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5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890254B-80D5-4BEE-B4A1-5837DB5E9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EAB0B4A-3C8A-4535-BD22-ACF057EEF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DA35CD-E8E4-4C4C-AF96-D5C4BAB8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789759-0184-4DA8-BF39-B34069CD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1126D9-9E62-4220-80F6-A6508032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6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text 2">
            <a:extLst>
              <a:ext uri="{FF2B5EF4-FFF2-40B4-BE49-F238E27FC236}">
                <a16:creationId xmlns:a16="http://schemas.microsoft.com/office/drawing/2014/main" id="{3724BBC3-D896-4E1C-80DF-C710090CDD7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634894" y="870423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89F7E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Jméno a příjmení autora</a:t>
            </a:r>
          </a:p>
        </p:txBody>
      </p:sp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0BBF9909-8D44-4612-9351-EF626E97ADA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634894" y="1182051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Název katedry / oddělení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586B614-9A5E-4C8F-B622-06700D08D1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395053"/>
            <a:ext cx="10515601" cy="1782150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Mezititulek/závěr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11EC691D-F05A-40AC-91DC-C3E38D60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4291503"/>
            <a:ext cx="10502900" cy="8136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30463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EBE9D-4844-416F-A47B-E71F5CB3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6471AA-641D-48E4-895F-2C70DDA4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51239B-9FE1-4DB1-BD79-B7D38D33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3E641A-DC32-4DD9-8307-46D9DFF5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2F49C3-090D-4190-9CE2-36066030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9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EAB441-3D76-4218-81BE-D7E4F3F9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84F63F-E322-46AC-A5C6-E1540E1B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39DC5B-E1B0-4FCB-9D9A-C6471A28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462326-6725-45D6-8FAC-124BEDC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92F161-156E-4802-8F1B-078DF89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41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FA8AAD-C4A1-48ED-8D79-3AB4069F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D2D865-A902-4D7C-A0B5-B2C4BB19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668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5CC91-7444-4FBB-B6F3-3E6FBD5B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05772A-E403-4DD1-B232-954A3547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89E5D0-757E-45AA-8FEA-238040FB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2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01FF8-98E7-49CB-8B33-E139EF39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F8276E-A998-4BB7-B53A-49EC37A4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307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5672645-DFF8-41C8-8BAC-5F24D188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3072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3C31C8-960E-4A18-BC09-35D75D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E33D9D5-2EC6-4E2A-AA85-6FCF97D6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F1E174-D347-4AB1-95DE-ECA0F485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11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E112A9-1FE6-4496-81B4-0842D25D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2825"/>
            <a:ext cx="10515600" cy="1325563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9BFB9E-5D3E-46B3-ABDB-B7E57DAC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502C15-7789-4EE7-A643-5A633ABA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6F85072-0475-4304-BE03-A72EA7AC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F1610A2-3C29-4B70-AF60-C2A3EBCE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85127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2C164E5-0EFB-46F1-BB95-CBBAC80C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4FD1153-99E6-4ECA-BF33-0E377D3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282298-48D6-4F29-8798-A54B057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02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43D58-00E6-4F74-B46F-884BB07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1A4E0E-761B-449A-9AA3-FAB7263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2199A-57B9-4C7C-A04D-6C8B8FF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D08B6B-5218-473D-BD06-9695102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A2CFF3E3-BFCF-4550-86A1-C1FA2629A69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6147703"/>
              </p:ext>
            </p:extLst>
          </p:nvPr>
        </p:nvGraphicFramePr>
        <p:xfrm>
          <a:off x="838200" y="1990725"/>
          <a:ext cx="10372724" cy="414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95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4B6AD0B-CD39-418F-BD86-753F9D9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3563E2-1FFA-41D6-A180-AB12573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7A9ED8-2B82-40D5-A9B1-F2B165B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9841DB2C-4E87-4F77-9936-DB53842AFF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18627116"/>
              </p:ext>
            </p:extLst>
          </p:nvPr>
        </p:nvGraphicFramePr>
        <p:xfrm>
          <a:off x="838201" y="2152650"/>
          <a:ext cx="10372722" cy="36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14">
                  <a:extLst>
                    <a:ext uri="{9D8B030D-6E8A-4147-A177-3AD203B41FA5}">
                      <a16:colId xmlns:a16="http://schemas.microsoft.com/office/drawing/2014/main" val="1219353005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4046355216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1360489622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2421545816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445562066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4004064892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1769508777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3799914238"/>
                    </a:ext>
                  </a:extLst>
                </a:gridCol>
                <a:gridCol w="1173410">
                  <a:extLst>
                    <a:ext uri="{9D8B030D-6E8A-4147-A177-3AD203B41FA5}">
                      <a16:colId xmlns:a16="http://schemas.microsoft.com/office/drawing/2014/main" val="1835371581"/>
                    </a:ext>
                  </a:extLst>
                </a:gridCol>
              </a:tblGrid>
              <a:tr h="450667"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4544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12970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39754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37182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19941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095225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94286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2544"/>
                  </a:ext>
                </a:extLst>
              </a:tr>
            </a:tbl>
          </a:graphicData>
        </a:graphic>
      </p:graphicFrame>
      <p:sp>
        <p:nvSpPr>
          <p:cNvPr id="14" name="Nadpis 1">
            <a:extLst>
              <a:ext uri="{FF2B5EF4-FFF2-40B4-BE49-F238E27FC236}">
                <a16:creationId xmlns:a16="http://schemas.microsoft.com/office/drawing/2014/main" id="{3595AC0D-E641-4E07-B2CB-74274830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2241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4571F113-B4FF-416D-8FEB-ACE5C74137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085"/>
            <a:ext cx="12192000" cy="6861085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144A193-2443-4336-B8E6-567C50C4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62FE8A-B6A8-4920-9B7E-768DE3DF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12BF67-B920-4B8E-84CF-AAC489B8A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CD2-0146-4F3B-A4AA-75EB0CF2F752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5ED088-792C-4229-99A4-13C382D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2DEB4-37E5-4BE0-984C-F6914BD2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FAB3-BFA5-4172-A475-10F9ABCB38B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50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A4A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9881"/>
        </a:buClr>
        <a:buFont typeface="Arial" panose="020B0604020202020204" pitchFamily="34" charset="0"/>
        <a:buChar char="•"/>
        <a:defRPr sz="28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24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20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66F15DDE-03E7-4772-814A-9C7229147A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085"/>
            <a:ext cx="12192000" cy="6861085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144A193-2443-4336-B8E6-567C50C4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62FE8A-B6A8-4920-9B7E-768DE3DF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12BF67-B920-4B8E-84CF-AAC489B8A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CD2-0146-4F3B-A4AA-75EB0CF2F752}" type="datetimeFigureOut">
              <a:rPr lang="cs-CZ" smtClean="0"/>
              <a:t>02.06.2025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5ED088-792C-4229-99A4-13C382D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2DEB4-37E5-4BE0-984C-F6914BD2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FAB3-BFA5-4172-A475-10F9ABCB38B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60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9F7E2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9F7E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9F7E2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9F7E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9F7E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27EF0468-4704-46A4-8DCF-9EBA77F3F1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5228"/>
            <a:ext cx="12192000" cy="6861085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DA558B4F-9EF8-40B5-A6CA-3F7D7DC013C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32861" y="358391"/>
            <a:ext cx="202407" cy="202407"/>
          </a:xfrm>
          <a:prstGeom prst="rect">
            <a:avLst/>
          </a:prstGeom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A22BBD2-93BE-46C9-B29A-264ADB1F7B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39218" y="358391"/>
            <a:ext cx="202407" cy="202407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7A972C7-80EA-4001-A2C8-48457C78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A64F96-20EB-4338-812A-2CF45FA8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4050"/>
            <a:ext cx="10372725" cy="444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49455D-C2AF-42AF-A377-1FD95703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29ADC-2255-4EF3-B5C0-B90829E78CD9}" type="datetimeFigureOut">
              <a:rPr lang="cs-CZ" smtClean="0"/>
              <a:pPr/>
              <a:t>02.06.2025</a:t>
            </a:fld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8892D-BE40-4B7B-98A7-1B108AC5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406528-E83B-4FF2-81FD-6E1ED0DE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7371" y="6356350"/>
            <a:ext cx="2643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5CA258-668E-4A85-A197-2757C3BEE154}" type="slidenum">
              <a:rPr lang="cs-CZ" smtClean="0"/>
              <a:pPr/>
              <a:t>‹#›</a:t>
            </a:fld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ástupný nadpis 1">
            <a:extLst>
              <a:ext uri="{FF2B5EF4-FFF2-40B4-BE49-F238E27FC236}">
                <a16:creationId xmlns:a16="http://schemas.microsoft.com/office/drawing/2014/main" id="{6CADA8D1-4B1D-49C0-B645-EB5D43487BC1}"/>
              </a:ext>
            </a:extLst>
          </p:cNvPr>
          <p:cNvSpPr txBox="1">
            <a:spLocks/>
          </p:cNvSpPr>
          <p:nvPr userDrawn="1"/>
        </p:nvSpPr>
        <p:spPr>
          <a:xfrm>
            <a:off x="11872452" y="6386024"/>
            <a:ext cx="387350" cy="452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5BC4F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fld id="{166024C8-F27F-4469-B950-3CAEC9128C7E}" type="slidenum">
              <a:rPr lang="cs-CZ" sz="1200" smtClean="0">
                <a:solidFill>
                  <a:schemeClr val="bg1"/>
                </a:solidFill>
              </a:rPr>
              <a:pPr algn="ctr"/>
              <a:t>‹#›</a:t>
            </a:fld>
            <a:endParaRPr lang="cs-CZ" sz="3200" dirty="0">
              <a:solidFill>
                <a:schemeClr val="bg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CDCD643-C700-45E8-8816-DD3D4AEF500E}"/>
              </a:ext>
            </a:extLst>
          </p:cNvPr>
          <p:cNvSpPr txBox="1"/>
          <p:nvPr userDrawn="1"/>
        </p:nvSpPr>
        <p:spPr>
          <a:xfrm>
            <a:off x="9117808" y="299367"/>
            <a:ext cx="131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9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fis.vse.cz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8403B65-A3E4-4EA5-A348-D73A327280A2}"/>
              </a:ext>
            </a:extLst>
          </p:cNvPr>
          <p:cNvSpPr txBox="1"/>
          <p:nvPr userDrawn="1"/>
        </p:nvSpPr>
        <p:spPr>
          <a:xfrm>
            <a:off x="10535252" y="299367"/>
            <a:ext cx="131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>
                <a:solidFill>
                  <a:srgbClr val="009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fisvse</a:t>
            </a:r>
            <a:endParaRPr lang="cs-CZ" sz="1600" dirty="0">
              <a:solidFill>
                <a:srgbClr val="0098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988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Clr>
          <a:srgbClr val="00988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10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10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10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71700" indent="-342900" algn="l" defTabSz="914400" rtl="0" eaLnBrk="1" latinLnBrk="0" hangingPunct="1">
        <a:lnSpc>
          <a:spcPct val="100000"/>
        </a:lnSpc>
        <a:spcBef>
          <a:spcPts val="500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D3B167F7-A0DB-461B-86F4-984F4616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21" y="1862667"/>
            <a:ext cx="10477501" cy="1422400"/>
          </a:xfrm>
        </p:spPr>
        <p:txBody>
          <a:bodyPr>
            <a:normAutofit/>
          </a:bodyPr>
          <a:lstStyle/>
          <a:p>
            <a:r>
              <a:rPr lang="en-US" sz="4500" dirty="0"/>
              <a:t>Bayesian analysis of time-varying volatility models</a:t>
            </a:r>
            <a:endParaRPr lang="cs-CZ" sz="45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DC113F0D-208B-477E-84A3-F919958FF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521" y="3429001"/>
            <a:ext cx="10452101" cy="2057400"/>
          </a:xfrm>
        </p:spPr>
        <p:txBody>
          <a:bodyPr>
            <a:normAutofit/>
          </a:bodyPr>
          <a:lstStyle/>
          <a:p>
            <a:r>
              <a:rPr lang="cs-CZ" dirty="0"/>
              <a:t>Autor práce: </a:t>
            </a:r>
            <a:r>
              <a:rPr lang="fr-FR" dirty="0" err="1"/>
              <a:t>Bc</a:t>
            </a:r>
            <a:r>
              <a:rPr lang="fr-FR" dirty="0"/>
              <a:t>. et </a:t>
            </a:r>
            <a:r>
              <a:rPr lang="fr-FR" dirty="0" err="1"/>
              <a:t>Bc</a:t>
            </a:r>
            <a:r>
              <a:rPr lang="fr-FR" dirty="0"/>
              <a:t>. Michal Lauer</a:t>
            </a:r>
            <a:endParaRPr lang="cs-CZ" dirty="0"/>
          </a:p>
          <a:p>
            <a:r>
              <a:rPr lang="cs-CZ" dirty="0"/>
              <a:t>Vedoucí práce: Ing. Miroslav Plašil, Ph.D.</a:t>
            </a:r>
          </a:p>
          <a:p>
            <a:endParaRPr lang="cs-CZ" sz="1500" dirty="0"/>
          </a:p>
          <a:p>
            <a:r>
              <a:rPr lang="cs-CZ" sz="1800" dirty="0"/>
              <a:t>Studijní program: Statistika</a:t>
            </a:r>
          </a:p>
          <a:p>
            <a:r>
              <a:rPr lang="cs-CZ" sz="1800" dirty="0"/>
              <a:t>Datum obhajoby: 3. 6. 2025</a:t>
            </a:r>
          </a:p>
        </p:txBody>
      </p:sp>
      <p:sp>
        <p:nvSpPr>
          <p:cNvPr id="8" name="Zástupný text 3">
            <a:extLst>
              <a:ext uri="{FF2B5EF4-FFF2-40B4-BE49-F238E27FC236}">
                <a16:creationId xmlns:a16="http://schemas.microsoft.com/office/drawing/2014/main" id="{28E76684-B096-4148-9243-D007B536D1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626016" y="870423"/>
            <a:ext cx="3718906" cy="311628"/>
          </a:xfrm>
        </p:spPr>
        <p:txBody>
          <a:bodyPr/>
          <a:lstStyle/>
          <a:p>
            <a:r>
              <a:rPr lang="cs-CZ" dirty="0"/>
              <a:t>Michal Lauer</a:t>
            </a:r>
          </a:p>
        </p:txBody>
      </p:sp>
      <p:sp>
        <p:nvSpPr>
          <p:cNvPr id="9" name="Zástupný text 4">
            <a:extLst>
              <a:ext uri="{FF2B5EF4-FFF2-40B4-BE49-F238E27FC236}">
                <a16:creationId xmlns:a16="http://schemas.microsoft.com/office/drawing/2014/main" id="{1A698967-CA31-411B-A074-48A90A010A9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626016" y="1182051"/>
            <a:ext cx="3718906" cy="311628"/>
          </a:xfrm>
        </p:spPr>
        <p:txBody>
          <a:bodyPr/>
          <a:lstStyle/>
          <a:p>
            <a:r>
              <a:rPr lang="cs-CZ" dirty="0"/>
              <a:t>Statistika</a:t>
            </a:r>
          </a:p>
        </p:txBody>
      </p:sp>
    </p:spTree>
    <p:extLst>
      <p:ext uri="{BB962C8B-B14F-4D97-AF65-F5344CB8AC3E}">
        <p14:creationId xmlns:p14="http://schemas.microsoft.com/office/powerpoint/2010/main" val="128728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0F65-5483-30C0-992C-31991FCE8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2F9DCCD4-0DC6-3192-50CB-B58DF9F4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7ADD32C7-E52F-5533-40AB-03AD6C30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TUI Group</a:t>
            </a:r>
            <a:r>
              <a:rPr lang="cs-CZ" dirty="0"/>
              <a:t> ($TUI1.DE)</a:t>
            </a:r>
          </a:p>
          <a:p>
            <a:pPr lvl="1"/>
            <a:r>
              <a:rPr lang="cs-CZ" dirty="0"/>
              <a:t>SV</a:t>
            </a:r>
          </a:p>
        </p:txBody>
      </p:sp>
    </p:spTree>
    <p:extLst>
      <p:ext uri="{BB962C8B-B14F-4D97-AF65-F5344CB8AC3E}">
        <p14:creationId xmlns:p14="http://schemas.microsoft.com/office/powerpoint/2010/main" val="38936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2F52-DF21-C974-946E-A8539342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C8DA1AE8-06A2-9C44-60B0-05C17391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 dirty="0"/>
              <a:t>Výsledky – TUI1.DE</a:t>
            </a:r>
          </a:p>
        </p:txBody>
      </p:sp>
      <p:pic>
        <p:nvPicPr>
          <p:cNvPr id="6" name="Content Placeholder 5" descr="A graph showing the number of individuals in the number of individuals&#10;&#10;AI-generated content may be incorrect.">
            <a:extLst>
              <a:ext uri="{FF2B5EF4-FFF2-40B4-BE49-F238E27FC236}">
                <a16:creationId xmlns:a16="http://schemas.microsoft.com/office/drawing/2014/main" id="{B5DC14DC-A5BC-21A6-4493-54F90768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7" y="1924050"/>
            <a:ext cx="7898530" cy="4442924"/>
          </a:xfrm>
          <a:noFill/>
        </p:spPr>
      </p:pic>
    </p:spTree>
    <p:extLst>
      <p:ext uri="{BB962C8B-B14F-4D97-AF65-F5344CB8AC3E}">
        <p14:creationId xmlns:p14="http://schemas.microsoft.com/office/powerpoint/2010/main" val="29457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531A38-F33D-4087-B203-BBF3E09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přínos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570A1D5-4BE6-4BF1-AA6A-C4CD9C20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Co považuji za osobní přínos k danému tématu?</a:t>
            </a:r>
          </a:p>
          <a:p>
            <a:r>
              <a:rPr lang="cs-CZ" dirty="0"/>
              <a:t>Jak rozšiřuje práce stávající poznání? Jaké jsou aplikační, či teoretické, potažmo metodologické přínosy?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19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9A602-3C9C-6FB7-9B0B-222F83517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5C37ECD9-98DB-A052-5670-E4E5648F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přínos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5F884FC0-71E6-5DCA-D284-B13E3D04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cs-CZ" dirty="0"/>
              <a:t>Ucelený přehled vzorkovacích metod a jejich použití při modelování volatility</a:t>
            </a:r>
          </a:p>
          <a:p>
            <a:pPr>
              <a:spcAft>
                <a:spcPts val="1800"/>
              </a:spcAft>
            </a:pPr>
            <a:r>
              <a:rPr lang="cs-CZ" dirty="0"/>
              <a:t>Propojení modelů stochastické volatility s finančním trhem</a:t>
            </a:r>
          </a:p>
          <a:p>
            <a:pPr>
              <a:spcAft>
                <a:spcPts val="1800"/>
              </a:spcAft>
            </a:pPr>
            <a:r>
              <a:rPr lang="cs-CZ" dirty="0"/>
              <a:t>Obecné Stan modely pro tvoření modelů podmíněné </a:t>
            </a:r>
            <a:r>
              <a:rPr lang="cs-CZ" dirty="0" err="1"/>
              <a:t>heteroskedasticity</a:t>
            </a:r>
            <a:r>
              <a:rPr lang="cs-CZ" dirty="0"/>
              <a:t> s podmínkami pro </a:t>
            </a:r>
            <a:r>
              <a:rPr lang="cs-CZ" dirty="0" err="1"/>
              <a:t>stacionaritu</a:t>
            </a:r>
            <a:endParaRPr lang="cs-CZ" dirty="0"/>
          </a:p>
          <a:p>
            <a:pPr>
              <a:spcAft>
                <a:spcPts val="1800"/>
              </a:spcAft>
            </a:pPr>
            <a:r>
              <a:rPr lang="cs-CZ" dirty="0"/>
              <a:t>Ukázka vhodnosti SV modelů na finančním trhu</a:t>
            </a:r>
          </a:p>
        </p:txBody>
      </p:sp>
    </p:spTree>
    <p:extLst>
      <p:ext uri="{BB962C8B-B14F-4D97-AF65-F5344CB8AC3E}">
        <p14:creationId xmlns:p14="http://schemas.microsoft.com/office/powerpoint/2010/main" val="3750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531A38-F33D-4087-B203-BBF3E09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570A1D5-4BE6-4BF1-AA6A-C4CD9C20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Shrnutí výsledků.</a:t>
            </a:r>
          </a:p>
          <a:p>
            <a:r>
              <a:rPr lang="cs-CZ" dirty="0"/>
              <a:t>Podařilo se naplnit vytyčené cíle? Případně jaká úskalí se vyskytla?</a:t>
            </a:r>
          </a:p>
          <a:p>
            <a:r>
              <a:rPr lang="cs-CZ" dirty="0"/>
              <a:t>Otevírá téma otázky k dalšímu výzkumu?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732B5-2E79-833F-4B71-FA8952F1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EF79B041-3199-27A2-FCD1-D05D3100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AE38EC25-8F0B-A8D8-82E0-D7941001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Stanovené cíle práce byly splněny</a:t>
            </a:r>
          </a:p>
          <a:p>
            <a:r>
              <a:rPr lang="cs-CZ" dirty="0"/>
              <a:t>Možná rozšíření:</a:t>
            </a:r>
          </a:p>
          <a:p>
            <a:pPr lvl="1"/>
            <a:r>
              <a:rPr lang="cs-CZ" dirty="0"/>
              <a:t>Citlivostní analýza</a:t>
            </a:r>
          </a:p>
          <a:p>
            <a:pPr lvl="1"/>
            <a:r>
              <a:rPr lang="cs-CZ" dirty="0"/>
              <a:t>Vhodnost v malých vzorcích</a:t>
            </a:r>
          </a:p>
          <a:p>
            <a:pPr lvl="1"/>
            <a:r>
              <a:rPr lang="cs-CZ" dirty="0"/>
              <a:t>Větší důraz na predikční schopnost modelů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1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text 4">
            <a:extLst>
              <a:ext uri="{FF2B5EF4-FFF2-40B4-BE49-F238E27FC236}">
                <a16:creationId xmlns:a16="http://schemas.microsoft.com/office/drawing/2014/main" id="{3203AA28-A4F1-4C05-9CE9-28D0E7B792A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634894" y="870423"/>
            <a:ext cx="3718906" cy="311628"/>
          </a:xfrm>
        </p:spPr>
        <p:txBody>
          <a:bodyPr/>
          <a:lstStyle/>
          <a:p>
            <a:r>
              <a:rPr lang="cs-CZ" dirty="0"/>
              <a:t>Michal Lauer</a:t>
            </a:r>
          </a:p>
        </p:txBody>
      </p:sp>
      <p:sp>
        <p:nvSpPr>
          <p:cNvPr id="8" name="Zástupný text 5">
            <a:extLst>
              <a:ext uri="{FF2B5EF4-FFF2-40B4-BE49-F238E27FC236}">
                <a16:creationId xmlns:a16="http://schemas.microsoft.com/office/drawing/2014/main" id="{FE1C229D-E3BC-4F81-BD21-FDFC2C51943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34894" y="1182051"/>
            <a:ext cx="3718906" cy="311628"/>
          </a:xfrm>
        </p:spPr>
        <p:txBody>
          <a:bodyPr/>
          <a:lstStyle/>
          <a:p>
            <a:r>
              <a:rPr lang="cs-CZ" dirty="0"/>
              <a:t>laum02@vse.cz</a:t>
            </a:r>
          </a:p>
        </p:txBody>
      </p:sp>
      <p:sp>
        <p:nvSpPr>
          <p:cNvPr id="9" name="Nadpis 2">
            <a:extLst>
              <a:ext uri="{FF2B5EF4-FFF2-40B4-BE49-F238E27FC236}">
                <a16:creationId xmlns:a16="http://schemas.microsoft.com/office/drawing/2014/main" id="{286A7C96-717D-46F5-B5B2-C8AABD32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849284"/>
            <a:ext cx="10515601" cy="110657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7199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5D77D-C08E-BC2A-8916-E93D69F5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E43D895E-6BDF-0208-18B3-905BF9DE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Bayesovské alternativy ke křížové validaci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C2106139-A6E0-01DF-130F-7BB04AEE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 err="1"/>
              <a:t>Bayesian</a:t>
            </a:r>
            <a:r>
              <a:rPr lang="cs-CZ" dirty="0"/>
              <a:t> Model </a:t>
            </a:r>
            <a:r>
              <a:rPr lang="cs-CZ" dirty="0" err="1"/>
              <a:t>Selection</a:t>
            </a:r>
            <a:endParaRPr lang="cs-CZ" dirty="0"/>
          </a:p>
          <a:p>
            <a:pPr lvl="1"/>
            <a:r>
              <a:rPr lang="cs-CZ" dirty="0"/>
              <a:t>Model je hypotéza</a:t>
            </a:r>
          </a:p>
          <a:p>
            <a:pPr lvl="1"/>
            <a:r>
              <a:rPr lang="cs-CZ" dirty="0"/>
              <a:t>Apriorní/posteriorní pravděpodobnost modelu</a:t>
            </a:r>
          </a:p>
          <a:p>
            <a:pPr lvl="1"/>
            <a:r>
              <a:rPr lang="cs-CZ" dirty="0"/>
              <a:t>Citlivé na apriorní rozdělení modelu</a:t>
            </a:r>
          </a:p>
          <a:p>
            <a:pPr lvl="1"/>
            <a:r>
              <a:rPr lang="cs-CZ" dirty="0"/>
              <a:t>Složité na výpočet</a:t>
            </a:r>
          </a:p>
          <a:p>
            <a:r>
              <a:rPr lang="en-US" dirty="0"/>
              <a:t>Widely Applicable Information Criterion (WAIC)</a:t>
            </a:r>
            <a:endParaRPr lang="cs-CZ" dirty="0"/>
          </a:p>
          <a:p>
            <a:pPr lvl="1"/>
            <a:r>
              <a:rPr lang="cs-CZ" dirty="0" err="1"/>
              <a:t>Bayesovská</a:t>
            </a:r>
            <a:r>
              <a:rPr lang="cs-CZ" dirty="0"/>
              <a:t> náhrada AIC</a:t>
            </a:r>
          </a:p>
          <a:p>
            <a:pPr lvl="1"/>
            <a:r>
              <a:rPr lang="cs-CZ" dirty="0"/>
              <a:t>Hodnocení out-</a:t>
            </a:r>
            <a:r>
              <a:rPr lang="cs-CZ" dirty="0" err="1"/>
              <a:t>of</a:t>
            </a:r>
            <a:r>
              <a:rPr lang="cs-CZ" dirty="0"/>
              <a:t>-sample přesnosti</a:t>
            </a:r>
          </a:p>
          <a:p>
            <a:pPr lvl="1"/>
            <a:r>
              <a:rPr lang="cs-CZ" dirty="0"/>
              <a:t>Penalizace složitých modelů</a:t>
            </a:r>
          </a:p>
        </p:txBody>
      </p:sp>
    </p:spTree>
    <p:extLst>
      <p:ext uri="{BB962C8B-B14F-4D97-AF65-F5344CB8AC3E}">
        <p14:creationId xmlns:p14="http://schemas.microsoft.com/office/powerpoint/2010/main" val="38762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98C8F-AA7D-A201-3BC0-4A626D106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6DFF4D8E-45DE-7B4E-6934-A6CF81AA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 dirty="0"/>
              <a:t>Obrázek 3.13</a:t>
            </a:r>
          </a:p>
        </p:txBody>
      </p:sp>
      <p:pic>
        <p:nvPicPr>
          <p:cNvPr id="5" name="Content Placeholder 4" descr="A graph of different types of signals&#10;&#10;AI-generated content may be incorrect.">
            <a:extLst>
              <a:ext uri="{FF2B5EF4-FFF2-40B4-BE49-F238E27FC236}">
                <a16:creationId xmlns:a16="http://schemas.microsoft.com/office/drawing/2014/main" id="{5B2E56AB-EA04-EC17-AF5B-18DE364D2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7" y="1924050"/>
            <a:ext cx="7898530" cy="4442924"/>
          </a:xfrm>
          <a:noFill/>
        </p:spPr>
      </p:pic>
    </p:spTree>
    <p:extLst>
      <p:ext uri="{BB962C8B-B14F-4D97-AF65-F5344CB8AC3E}">
        <p14:creationId xmlns:p14="http://schemas.microsoft.com/office/powerpoint/2010/main" val="4251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50CE-BB37-0F1C-E39B-B7BC97D9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ECF0C718-E947-3FC7-0A54-CB749B09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 dirty="0"/>
              <a:t>Tabulka 3.13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EE57D-6375-7350-AF61-5F4497E1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9682"/>
            <a:ext cx="10372725" cy="2411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7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526AABB-A455-FBF0-8230-82139D1AA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CA73C720-01BC-C83D-7284-CDC500B7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D0312B17-B67B-AEEC-1D83-C11DA089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Čím jsem se zabýval? </a:t>
            </a:r>
          </a:p>
          <a:p>
            <a:r>
              <a:rPr lang="cs-CZ" dirty="0"/>
              <a:t>Jaké mě k tomu vedly důvody (aplikační, teoretické)?</a:t>
            </a:r>
          </a:p>
          <a:p>
            <a:r>
              <a:rPr lang="cs-CZ" dirty="0"/>
              <a:t>Čeho jsem se snažil dosáhnout? </a:t>
            </a:r>
          </a:p>
          <a:p>
            <a:r>
              <a:rPr lang="cs-CZ" dirty="0"/>
              <a:t>Jaké byly cíle práce?</a:t>
            </a:r>
          </a:p>
        </p:txBody>
      </p:sp>
    </p:spTree>
    <p:extLst>
      <p:ext uri="{BB962C8B-B14F-4D97-AF65-F5344CB8AC3E}">
        <p14:creationId xmlns:p14="http://schemas.microsoft.com/office/powerpoint/2010/main" val="3758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A8AFC-3B25-8D79-64F0-C5AA01E87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E9932EB0-7289-4ECE-F0AB-2C29F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práce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8CC22A2-79F9-45A6-9973-9FBBAAB7F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cs-CZ" dirty="0"/>
              <a:t>Historický vývoj</a:t>
            </a:r>
          </a:p>
          <a:p>
            <a:pPr>
              <a:spcAft>
                <a:spcPts val="1800"/>
              </a:spcAft>
            </a:pPr>
            <a:r>
              <a:rPr lang="cs-CZ" dirty="0"/>
              <a:t>Identifikace období s vysokou a nízkou volatilitou</a:t>
            </a:r>
          </a:p>
          <a:p>
            <a:pPr>
              <a:spcAft>
                <a:spcPts val="18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0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0E5A-F44D-8925-9490-32873F3A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26680CF4-D803-97AF-F77C-8DD4FC0E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Interval kredibility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B01DF603-1493-5411-C34A-18465FFE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McElreath, R. (2020). 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&amp; Hall/CRC.</a:t>
            </a:r>
            <a:endParaRPr lang="cs-CZ" dirty="0"/>
          </a:p>
          <a:p>
            <a:pPr>
              <a:spcAft>
                <a:spcPts val="1800"/>
              </a:spcAft>
            </a:pPr>
            <a:r>
              <a:rPr lang="cs-CZ" dirty="0"/>
              <a:t>„automatizace“ vědeckého bádání</a:t>
            </a:r>
          </a:p>
        </p:txBody>
      </p:sp>
    </p:spTree>
    <p:extLst>
      <p:ext uri="{BB962C8B-B14F-4D97-AF65-F5344CB8AC3E}">
        <p14:creationId xmlns:p14="http://schemas.microsoft.com/office/powerpoint/2010/main" val="20005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531A38-F33D-4087-B203-BBF3E09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570A1D5-4BE6-4BF1-AA6A-C4CD9C20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cs-CZ" dirty="0"/>
              <a:t>Časové řady a jejich použití ve finančním světě</a:t>
            </a:r>
          </a:p>
          <a:p>
            <a:pPr lvl="1">
              <a:spcAft>
                <a:spcPts val="1200"/>
              </a:spcAft>
            </a:pPr>
            <a:r>
              <a:rPr lang="cs-CZ" dirty="0"/>
              <a:t>Shlukování volatility, těžké chvosty</a:t>
            </a:r>
          </a:p>
          <a:p>
            <a:pPr>
              <a:spcAft>
                <a:spcPts val="1200"/>
              </a:spcAft>
            </a:pPr>
            <a:r>
              <a:rPr lang="cs-CZ" dirty="0"/>
              <a:t>Modely podmíněné </a:t>
            </a:r>
            <a:r>
              <a:rPr lang="cs-CZ" dirty="0" err="1"/>
              <a:t>heteroskedasticity</a:t>
            </a:r>
            <a:endParaRPr lang="cs-CZ" dirty="0"/>
          </a:p>
          <a:p>
            <a:pPr lvl="1">
              <a:spcAft>
                <a:spcPts val="1200"/>
              </a:spcAft>
            </a:pPr>
            <a:r>
              <a:rPr lang="cs-CZ" dirty="0"/>
              <a:t>ARCH, GARCH, SV</a:t>
            </a:r>
          </a:p>
          <a:p>
            <a:pPr>
              <a:spcAft>
                <a:spcPts val="1200"/>
              </a:spcAft>
            </a:pPr>
            <a:r>
              <a:rPr lang="cs-CZ" dirty="0" err="1"/>
              <a:t>Bayesovská</a:t>
            </a:r>
            <a:r>
              <a:rPr lang="cs-CZ" dirty="0"/>
              <a:t> statistika</a:t>
            </a:r>
          </a:p>
          <a:p>
            <a:pPr lvl="1">
              <a:spcAft>
                <a:spcPts val="1200"/>
              </a:spcAft>
            </a:pPr>
            <a:r>
              <a:rPr lang="cs-CZ" dirty="0"/>
              <a:t>Rozdílné využití oproti frekventistické statistice</a:t>
            </a:r>
          </a:p>
        </p:txBody>
      </p:sp>
    </p:spTree>
    <p:extLst>
      <p:ext uri="{BB962C8B-B14F-4D97-AF65-F5344CB8AC3E}">
        <p14:creationId xmlns:p14="http://schemas.microsoft.com/office/powerpoint/2010/main" val="22720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5E03C-FC67-638A-F44D-1A5A1D75D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4B195EC9-1CD6-D7DA-118C-A253F447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D7220804-F968-81E2-B283-4BC83C64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cs-CZ" dirty="0"/>
              <a:t>Propojení modelů s </a:t>
            </a:r>
            <a:r>
              <a:rPr lang="cs-CZ" dirty="0" err="1"/>
              <a:t>Bayesovskou</a:t>
            </a:r>
            <a:r>
              <a:rPr lang="cs-CZ" dirty="0"/>
              <a:t> statistikou</a:t>
            </a:r>
          </a:p>
          <a:p>
            <a:pPr>
              <a:spcAft>
                <a:spcPts val="2400"/>
              </a:spcAft>
            </a:pPr>
            <a:r>
              <a:rPr lang="cs-CZ" dirty="0"/>
              <a:t>Popis různých přístupů ke vzorkování posteriorního rozdělení</a:t>
            </a:r>
          </a:p>
          <a:p>
            <a:pPr>
              <a:spcAft>
                <a:spcPts val="2400"/>
              </a:spcAft>
            </a:pPr>
            <a:r>
              <a:rPr lang="cs-CZ" dirty="0"/>
              <a:t>Aplikace a porovnání modelů na finančních časových řadách</a:t>
            </a:r>
          </a:p>
          <a:p>
            <a:pPr>
              <a:spcAft>
                <a:spcPts val="24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4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531A38-F33D-4087-B203-BBF3E09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poznání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570A1D5-4BE6-4BF1-AA6A-C4CD9C20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Přehled nejdůležitějších publikací zabývajících se vybraným tématem.</a:t>
            </a:r>
          </a:p>
          <a:p>
            <a:r>
              <a:rPr lang="cs-CZ" dirty="0"/>
              <a:t>Je definovaný problém ve stávající literatuře řešen nedostatečně, či je zcela opominut?</a:t>
            </a:r>
          </a:p>
          <a:p>
            <a:r>
              <a:rPr lang="cs-CZ" dirty="0"/>
              <a:t>Jakou známe metodologii řešení definovaného problému?</a:t>
            </a:r>
          </a:p>
          <a:p>
            <a:r>
              <a:rPr lang="cs-CZ" dirty="0"/>
              <a:t>Jaká jsou slabá místa současného poznání praxe či teorie, se kterými bylo třeba se zabývat?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68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7A0F6-1511-0BBD-C3CD-44C7B545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173F2D51-BE5B-188A-937D-23B85F29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poznání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FC0F636-B705-5AD3-509A-59514E07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Literatura</a:t>
            </a:r>
            <a:endParaRPr lang="cs-CZ" sz="2200" dirty="0"/>
          </a:p>
          <a:p>
            <a:pPr lvl="1"/>
            <a:r>
              <a:rPr lang="cs-CZ" sz="1800" dirty="0" err="1"/>
              <a:t>Gelman</a:t>
            </a:r>
            <a:r>
              <a:rPr lang="cs-CZ" sz="1800" dirty="0"/>
              <a:t>, A., </a:t>
            </a:r>
            <a:r>
              <a:rPr lang="cs-CZ" sz="1800" dirty="0" err="1"/>
              <a:t>Carlin</a:t>
            </a:r>
            <a:r>
              <a:rPr lang="cs-CZ" sz="1800" dirty="0"/>
              <a:t>, J. B., Stern, H. S., </a:t>
            </a:r>
            <a:r>
              <a:rPr lang="cs-CZ" sz="1800" dirty="0" err="1"/>
              <a:t>Dunson</a:t>
            </a:r>
            <a:r>
              <a:rPr lang="cs-CZ" sz="1800" dirty="0"/>
              <a:t>, D. B., </a:t>
            </a:r>
            <a:r>
              <a:rPr lang="cs-CZ" sz="1800" dirty="0" err="1"/>
              <a:t>Vehtari</a:t>
            </a:r>
            <a:r>
              <a:rPr lang="cs-CZ" sz="1800" dirty="0"/>
              <a:t>, A., &amp; </a:t>
            </a:r>
            <a:r>
              <a:rPr lang="cs-CZ" sz="1800" dirty="0" err="1"/>
              <a:t>Rubin</a:t>
            </a:r>
            <a:r>
              <a:rPr lang="cs-CZ" sz="1800" dirty="0"/>
              <a:t>, D. B. (2013). </a:t>
            </a:r>
            <a:r>
              <a:rPr lang="cs-CZ" sz="1800" i="1" dirty="0" err="1"/>
              <a:t>Bayesian</a:t>
            </a:r>
            <a:r>
              <a:rPr lang="cs-CZ" sz="1800" i="1" dirty="0"/>
              <a:t> Data </a:t>
            </a:r>
            <a:r>
              <a:rPr lang="cs-CZ" sz="1800" i="1" dirty="0" err="1"/>
              <a:t>Analysis</a:t>
            </a:r>
            <a:r>
              <a:rPr lang="cs-CZ" sz="1800" dirty="0"/>
              <a:t>, </a:t>
            </a:r>
            <a:r>
              <a:rPr lang="cs-CZ" sz="1800" dirty="0" err="1"/>
              <a:t>third</a:t>
            </a:r>
            <a:r>
              <a:rPr lang="cs-CZ" sz="1800" dirty="0"/>
              <a:t> </a:t>
            </a:r>
            <a:r>
              <a:rPr lang="cs-CZ" sz="1800" dirty="0" err="1"/>
              <a:t>edition</a:t>
            </a:r>
            <a:r>
              <a:rPr lang="cs-CZ" sz="1800" dirty="0"/>
              <a:t>. CRC </a:t>
            </a:r>
            <a:r>
              <a:rPr lang="cs-CZ" sz="1800" dirty="0" err="1"/>
              <a:t>Press</a:t>
            </a:r>
            <a:r>
              <a:rPr lang="cs-CZ" sz="1800" dirty="0"/>
              <a:t>.</a:t>
            </a:r>
          </a:p>
          <a:p>
            <a:pPr lvl="1"/>
            <a:r>
              <a:rPr lang="en-US" sz="1800" dirty="0" err="1"/>
              <a:t>Hebák</a:t>
            </a:r>
            <a:r>
              <a:rPr lang="en-US" sz="1800" dirty="0"/>
              <a:t>, P. (2013). </a:t>
            </a:r>
            <a:r>
              <a:rPr lang="en-US" sz="1800" i="1" dirty="0" err="1"/>
              <a:t>Statistické</a:t>
            </a:r>
            <a:r>
              <a:rPr lang="en-US" sz="1800" i="1" dirty="0"/>
              <a:t> </a:t>
            </a:r>
            <a:r>
              <a:rPr lang="en-US" sz="1800" i="1" dirty="0" err="1"/>
              <a:t>myšlení</a:t>
            </a:r>
            <a:r>
              <a:rPr lang="en-US" sz="1800" i="1" dirty="0"/>
              <a:t> a </a:t>
            </a:r>
            <a:r>
              <a:rPr lang="en-US" sz="1800" i="1" dirty="0" err="1"/>
              <a:t>nástroje</a:t>
            </a:r>
            <a:r>
              <a:rPr lang="en-US" sz="1800" i="1" dirty="0"/>
              <a:t> </a:t>
            </a:r>
            <a:r>
              <a:rPr lang="en-US" sz="1800" i="1" dirty="0" err="1"/>
              <a:t>analýzy</a:t>
            </a:r>
            <a:r>
              <a:rPr lang="en-US" sz="1800" i="1" dirty="0"/>
              <a:t> dat</a:t>
            </a:r>
            <a:r>
              <a:rPr lang="en-US" sz="1800" dirty="0"/>
              <a:t>.</a:t>
            </a:r>
            <a:endParaRPr lang="cs-CZ" sz="1800" dirty="0"/>
          </a:p>
          <a:p>
            <a:pPr lvl="1">
              <a:spcAft>
                <a:spcPts val="2400"/>
              </a:spcAft>
            </a:pPr>
            <a:r>
              <a:rPr lang="cs-CZ" sz="1800" dirty="0" err="1"/>
              <a:t>Geweke</a:t>
            </a:r>
            <a:r>
              <a:rPr lang="cs-CZ" sz="1800" dirty="0"/>
              <a:t>, J., </a:t>
            </a:r>
            <a:r>
              <a:rPr lang="cs-CZ" sz="1800" dirty="0" err="1"/>
              <a:t>Koop</a:t>
            </a:r>
            <a:r>
              <a:rPr lang="cs-CZ" sz="1800" dirty="0"/>
              <a:t>, G., &amp; Van </a:t>
            </a:r>
            <a:r>
              <a:rPr lang="cs-CZ" sz="1800" dirty="0" err="1"/>
              <a:t>Dijk</a:t>
            </a:r>
            <a:r>
              <a:rPr lang="cs-CZ" sz="1800" dirty="0"/>
              <a:t>, H. (2013). </a:t>
            </a:r>
            <a:r>
              <a:rPr lang="cs-CZ" sz="1800" dirty="0" err="1"/>
              <a:t>T</a:t>
            </a:r>
            <a:r>
              <a:rPr lang="cs-CZ" sz="1800" i="1" dirty="0" err="1"/>
              <a:t>he</a:t>
            </a:r>
            <a:r>
              <a:rPr lang="cs-CZ" sz="1800" i="1" dirty="0"/>
              <a:t> Oxford Handbook </a:t>
            </a:r>
            <a:r>
              <a:rPr lang="cs-CZ" sz="1800" i="1" dirty="0" err="1"/>
              <a:t>of</a:t>
            </a:r>
            <a:r>
              <a:rPr lang="cs-CZ" sz="1800" i="1" dirty="0"/>
              <a:t> </a:t>
            </a:r>
            <a:r>
              <a:rPr lang="cs-CZ" sz="1800" i="1" dirty="0" err="1"/>
              <a:t>Bayesian</a:t>
            </a:r>
            <a:r>
              <a:rPr lang="cs-CZ" sz="1800" i="1" dirty="0"/>
              <a:t> </a:t>
            </a:r>
            <a:r>
              <a:rPr lang="cs-CZ" sz="1800" i="1" dirty="0" err="1"/>
              <a:t>Econometrics</a:t>
            </a:r>
            <a:r>
              <a:rPr lang="cs-CZ" sz="1800" dirty="0"/>
              <a:t>. OUP Oxford.</a:t>
            </a:r>
          </a:p>
          <a:p>
            <a:r>
              <a:rPr lang="cs-CZ" dirty="0"/>
              <a:t>Odborné články řeší primárně optimalizaci vzorkovacích algoritmů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47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39531A38-F33D-4087-B203-BBF3E09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570A1D5-4BE6-4BF1-AA6A-C4CD9C20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Co považuji za hlavní výsledky své práce?</a:t>
            </a:r>
          </a:p>
          <a:p>
            <a:r>
              <a:rPr lang="cs-CZ" dirty="0"/>
              <a:t>Analýza a interpretace výsledků.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54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DDA0C-5971-899D-C8A6-D154C571C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8031EDD8-09E6-35CE-36AA-53A08E52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- NVDA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0B5E864-2DAB-B314-4FBB-104D71B2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6"/>
            <a:ext cx="10415954" cy="4495800"/>
          </a:xfrm>
        </p:spPr>
        <p:txBody>
          <a:bodyPr>
            <a:normAutofit/>
          </a:bodyPr>
          <a:lstStyle/>
          <a:p>
            <a:r>
              <a:rPr lang="cs-CZ" dirty="0"/>
              <a:t>NVIDIA </a:t>
            </a:r>
            <a:r>
              <a:rPr lang="cs-CZ" dirty="0" err="1"/>
              <a:t>Corporation</a:t>
            </a:r>
            <a:r>
              <a:rPr lang="cs-CZ" dirty="0"/>
              <a:t> ($NVDA)</a:t>
            </a:r>
          </a:p>
          <a:p>
            <a:pPr lvl="1"/>
            <a:r>
              <a:rPr lang="cs-CZ" dirty="0"/>
              <a:t>ARCH(5)</a:t>
            </a:r>
          </a:p>
          <a:p>
            <a:pPr lvl="1"/>
            <a:r>
              <a:rPr lang="cs-CZ" dirty="0"/>
              <a:t>GARCH(5, 1)</a:t>
            </a:r>
          </a:p>
          <a:p>
            <a:pPr lvl="1">
              <a:spcAft>
                <a:spcPts val="1800"/>
              </a:spcAft>
            </a:pPr>
            <a:r>
              <a:rPr lang="cs-CZ" dirty="0"/>
              <a:t>SV</a:t>
            </a:r>
          </a:p>
        </p:txBody>
      </p:sp>
    </p:spTree>
    <p:extLst>
      <p:ext uri="{BB962C8B-B14F-4D97-AF65-F5344CB8AC3E}">
        <p14:creationId xmlns:p14="http://schemas.microsoft.com/office/powerpoint/2010/main" val="24978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9FFE4-A702-D716-8339-5793E8B7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4B4CA29D-B1B2-C977-97E6-9CE01619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 dirty="0"/>
              <a:t>Výsledky – NVDA</a:t>
            </a:r>
          </a:p>
        </p:txBody>
      </p:sp>
      <p:pic>
        <p:nvPicPr>
          <p:cNvPr id="13" name="Content Placeholder 12" descr="A graph of a number of individuals&#10;&#10;AI-generated content may be incorrect.">
            <a:extLst>
              <a:ext uri="{FF2B5EF4-FFF2-40B4-BE49-F238E27FC236}">
                <a16:creationId xmlns:a16="http://schemas.microsoft.com/office/drawing/2014/main" id="{F6AEF3EA-8659-8603-15BE-E1EBC0CE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7" y="1924050"/>
            <a:ext cx="7898530" cy="4442924"/>
          </a:xfrm>
          <a:noFill/>
        </p:spPr>
      </p:pic>
    </p:spTree>
    <p:extLst>
      <p:ext uri="{BB962C8B-B14F-4D97-AF65-F5344CB8AC3E}">
        <p14:creationId xmlns:p14="http://schemas.microsoft.com/office/powerpoint/2010/main" val="37747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Úvodní sníme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16_9.potx" id="{7AFA803F-700F-45B4-BA09-7E01DE680FAB}" vid="{04F67649-27AC-4684-8140-F46EC13E4426}"/>
    </a:ext>
  </a:extLst>
</a:theme>
</file>

<file path=ppt/theme/theme2.xml><?xml version="1.0" encoding="utf-8"?>
<a:theme xmlns:a="http://schemas.openxmlformats.org/drawingml/2006/main" name="Mezititulek / Závě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16_9.potx" id="{7AFA803F-700F-45B4-BA09-7E01DE680FAB}" vid="{59ED9C33-684D-4489-A545-87615940B4A9}"/>
    </a:ext>
  </a:extLst>
</a:theme>
</file>

<file path=ppt/theme/theme3.xml><?xml version="1.0" encoding="utf-8"?>
<a:theme xmlns:a="http://schemas.openxmlformats.org/drawingml/2006/main" name="Běžné stránk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16_9.potx" id="{7AFA803F-700F-45B4-BA09-7E01DE680FAB}" vid="{6D569184-4C56-4834-BF41-2D41E556D2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fe71cfb-81ed-4b9d-9a1f-cae1a72b62ba">
      <Terms xmlns="http://schemas.microsoft.com/office/infopath/2007/PartnerControls"/>
    </lcf76f155ced4ddcb4097134ff3c332f>
    <TaxCatchAll xmlns="184be059-f9c1-47a1-baeb-6b78fb5c2c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AD61CDED85140BF5B934B48DD3484" ma:contentTypeVersion="15" ma:contentTypeDescription="Create a new document." ma:contentTypeScope="" ma:versionID="cc982a5df0320791fbc3ea24d0deba6b">
  <xsd:schema xmlns:xsd="http://www.w3.org/2001/XMLSchema" xmlns:xs="http://www.w3.org/2001/XMLSchema" xmlns:p="http://schemas.microsoft.com/office/2006/metadata/properties" xmlns:ns2="7fe71cfb-81ed-4b9d-9a1f-cae1a72b62ba" xmlns:ns3="184be059-f9c1-47a1-baeb-6b78fb5c2cd7" targetNamespace="http://schemas.microsoft.com/office/2006/metadata/properties" ma:root="true" ma:fieldsID="b8f28b2c1c50d19b407cb644c1af36e4" ns2:_="" ns3:_="">
    <xsd:import namespace="7fe71cfb-81ed-4b9d-9a1f-cae1a72b62ba"/>
    <xsd:import namespace="184be059-f9c1-47a1-baeb-6b78fb5c2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71cfb-81ed-4b9d-9a1f-cae1a72b6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abb5542-b20f-476f-b885-dfe2db7716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be059-f9c1-47a1-baeb-6b78fb5c2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e9b24e3-0751-412a-b275-2d618e008197}" ma:internalName="TaxCatchAll" ma:showField="CatchAllData" ma:web="184be059-f9c1-47a1-baeb-6b78fb5c2c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FFD51-C84D-4D5C-913C-A81E7E806FD4}">
  <ds:schemaRefs>
    <ds:schemaRef ds:uri="http://schemas.microsoft.com/office/2006/metadata/properties"/>
    <ds:schemaRef ds:uri="http://schemas.microsoft.com/office/infopath/2007/PartnerControls"/>
    <ds:schemaRef ds:uri="7fe71cfb-81ed-4b9d-9a1f-cae1a72b62ba"/>
    <ds:schemaRef ds:uri="184be059-f9c1-47a1-baeb-6b78fb5c2cd7"/>
  </ds:schemaRefs>
</ds:datastoreItem>
</file>

<file path=customXml/itemProps2.xml><?xml version="1.0" encoding="utf-8"?>
<ds:datastoreItem xmlns:ds="http://schemas.openxmlformats.org/officeDocument/2006/customXml" ds:itemID="{DF640C63-9DD8-4B62-86DE-11E671AE31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1D3C1F-87D0-401E-A726-EAE8E1D46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e71cfb-81ed-4b9d-9a1f-cae1a72b62ba"/>
    <ds:schemaRef ds:uri="184be059-f9c1-47a1-baeb-6b78fb5c2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FIS_CZ_16_9</Template>
  <TotalTime>497</TotalTime>
  <Words>525</Words>
  <Application>Microsoft Office PowerPoint</Application>
  <PresentationFormat>Widescreen</PresentationFormat>
  <Paragraphs>87</Paragraphs>
  <Slides>21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Úvodní snímek</vt:lpstr>
      <vt:lpstr>Mezititulek / Závěr</vt:lpstr>
      <vt:lpstr>Běžné stránky</vt:lpstr>
      <vt:lpstr>Bayesian analysis of time-varying volatility models</vt:lpstr>
      <vt:lpstr>Téma</vt:lpstr>
      <vt:lpstr>Téma</vt:lpstr>
      <vt:lpstr>Cíl práce</vt:lpstr>
      <vt:lpstr>Stav poznání</vt:lpstr>
      <vt:lpstr>Stav poznání</vt:lpstr>
      <vt:lpstr>Výsledky</vt:lpstr>
      <vt:lpstr>Výsledky - NVDA</vt:lpstr>
      <vt:lpstr>Výsledky – NVDA</vt:lpstr>
      <vt:lpstr>Výsledky</vt:lpstr>
      <vt:lpstr>Výsledky – TUI1.DE</vt:lpstr>
      <vt:lpstr>Vlastní přínos</vt:lpstr>
      <vt:lpstr>Vlastní přínos</vt:lpstr>
      <vt:lpstr>Závěr</vt:lpstr>
      <vt:lpstr>Závěr</vt:lpstr>
      <vt:lpstr>Děkuji za pozornost</vt:lpstr>
      <vt:lpstr>Bayesovské alternativy ke křížové validaci</vt:lpstr>
      <vt:lpstr>Obrázek 3.13</vt:lpstr>
      <vt:lpstr>Tabulka 3.13</vt:lpstr>
      <vt:lpstr>Rozsah práce</vt:lpstr>
      <vt:lpstr>Interval kredibility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consectetuer adipiscing elit. Etiam commodo dui eget wisi.</dc:title>
  <dc:creator>Adam Borovička</dc:creator>
  <cp:lastModifiedBy>Michal Lauer</cp:lastModifiedBy>
  <cp:revision>14</cp:revision>
  <dcterms:created xsi:type="dcterms:W3CDTF">2021-04-05T05:43:53Z</dcterms:created>
  <dcterms:modified xsi:type="dcterms:W3CDTF">2025-06-02T18:55:48Z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0x010100A5EAD61CDED85140BF5B934B48DD3484</vt:lpwstr>
  </property>
  <property fmtid="{D5CDD505-2E9C-101B-9397-08002B2CF9AE}" pid="3" name="MediaServiceImageTags">
    <vt:lpwstr/>
  </property>
</Properties>
</file>