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404" r:id="rId5"/>
    <p:sldId id="415" r:id="rId6"/>
    <p:sldId id="418" r:id="rId7"/>
    <p:sldId id="417" r:id="rId8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121" d="100"/>
          <a:sy n="121" d="100"/>
        </p:scale>
        <p:origin x="490" y="91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03.12.2024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03.12.2024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-551169" y="179722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Představení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18B47-A0F4-9D25-A719-BEC2543A8464}"/>
              </a:ext>
            </a:extLst>
          </p:cNvPr>
          <p:cNvSpPr txBox="1"/>
          <p:nvPr/>
        </p:nvSpPr>
        <p:spPr>
          <a:xfrm>
            <a:off x="397049" y="1168414"/>
            <a:ext cx="9912896" cy="334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2400" b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VŠE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cs-CZ" sz="2400" b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Statistika (</a:t>
            </a:r>
            <a:r>
              <a:rPr lang="cs-CZ" sz="2400" b="0" dirty="0" err="1">
                <a:solidFill>
                  <a:srgbClr val="292929"/>
                </a:solidFill>
                <a:latin typeface="+mj-lt"/>
                <a:ea typeface="+mj-ea"/>
                <a:cs typeface="+mj-cs"/>
              </a:rPr>
              <a:t>Bayes</a:t>
            </a:r>
            <a:r>
              <a:rPr lang="cs-CZ" sz="2400" b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, inference)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cs-CZ" sz="2400" b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Data Analytics (Klasické strojové učení)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2400" b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DHL, IBM, Rohlík, </a:t>
            </a:r>
            <a:r>
              <a:rPr lang="cs-CZ" sz="2400" b="0" dirty="0" err="1">
                <a:solidFill>
                  <a:srgbClr val="292929"/>
                </a:solidFill>
                <a:latin typeface="+mj-lt"/>
                <a:ea typeface="+mj-ea"/>
                <a:cs typeface="+mj-cs"/>
              </a:rPr>
              <a:t>ReMuS</a:t>
            </a:r>
            <a:r>
              <a:rPr lang="cs-CZ" sz="2400" b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, MŠMT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2400" b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Pasivní/Aktivní doučování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cs-CZ" sz="2400" b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Programování + Statistika -&gt; Datová analýza</a:t>
            </a:r>
          </a:p>
        </p:txBody>
      </p:sp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B6D16DE8-9F0C-A66B-27A3-320E2A8E5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78" y="456067"/>
            <a:ext cx="3606085" cy="5406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194473-5503-1694-BC5D-99394245C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557" y="4724864"/>
            <a:ext cx="182905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81BC-9D02-4E94-E4BC-936EBE54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Rko!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EBFB0-071B-3A7B-133A-4D385CC5FE8B}"/>
              </a:ext>
            </a:extLst>
          </p:cNvPr>
          <p:cNvSpPr txBox="1"/>
          <p:nvPr/>
        </p:nvSpPr>
        <p:spPr>
          <a:xfrm>
            <a:off x="219141" y="6123543"/>
            <a:ext cx="576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https://www.meetup.com/prague-r-meetup-group/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04A17-2E7F-20C0-9AFD-81869CEDE93C}"/>
              </a:ext>
            </a:extLst>
          </p:cNvPr>
          <p:cNvSpPr txBox="1"/>
          <p:nvPr/>
        </p:nvSpPr>
        <p:spPr>
          <a:xfrm>
            <a:off x="5120640" y="1027906"/>
            <a:ext cx="606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https://www.facebook.com/groups/559182320951444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E51AC-72C6-27AC-6178-7F98B82A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08" y="1845138"/>
            <a:ext cx="3987211" cy="3907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0B7B14-4D43-728D-5940-28DFCCB0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86" y="2004478"/>
            <a:ext cx="3570292" cy="358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3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84560-6955-FC92-AC7E-035D2011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00ADA-B889-113A-481A-A979FC8C0510}"/>
              </a:ext>
            </a:extLst>
          </p:cNvPr>
          <p:cNvSpPr txBox="1"/>
          <p:nvPr/>
        </p:nvSpPr>
        <p:spPr>
          <a:xfrm>
            <a:off x="-551169" y="179722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Organizace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E129-4191-2207-F2EC-C5C7517FBCC2}"/>
              </a:ext>
            </a:extLst>
          </p:cNvPr>
          <p:cNvSpPr txBox="1"/>
          <p:nvPr/>
        </p:nvSpPr>
        <p:spPr>
          <a:xfrm>
            <a:off x="397049" y="1168414"/>
            <a:ext cx="9912896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400" b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Oběd cca 12:00</a:t>
            </a:r>
          </a:p>
          <a:p>
            <a:pPr>
              <a:lnSpc>
                <a:spcPct val="150000"/>
              </a:lnSpc>
            </a:pPr>
            <a:r>
              <a:rPr lang="cs-CZ" sz="2400" b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Ptejte se v průběhu</a:t>
            </a:r>
          </a:p>
        </p:txBody>
      </p:sp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142A582A-2B22-BF23-F7CD-20CEFAA15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78" y="456067"/>
            <a:ext cx="3606085" cy="5406875"/>
          </a:xfrm>
          <a:prstGeom prst="rect">
            <a:avLst/>
          </a:prstGeom>
        </p:spPr>
      </p:pic>
      <p:pic>
        <p:nvPicPr>
          <p:cNvPr id="1026" name="Picture 2" descr="Plakáty Symbol otazník • Pixers® • Žijeme pro změnu">
            <a:extLst>
              <a:ext uri="{FF2B5EF4-FFF2-40B4-BE49-F238E27FC236}">
                <a16:creationId xmlns:a16="http://schemas.microsoft.com/office/drawing/2014/main" id="{10E88892-6670-CED8-1D11-E0662388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18" y="2150211"/>
            <a:ext cx="3529625" cy="44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7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4005</TotalTime>
  <Words>88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Poppins</vt:lpstr>
      <vt:lpstr>Office Theme</vt:lpstr>
      <vt:lpstr>Základy statistického zpracování dat v MS Excel pro vědce</vt:lpstr>
      <vt:lpstr>CRISP-DM</vt:lpstr>
      <vt:lpstr>Rko!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138</cp:revision>
  <dcterms:created xsi:type="dcterms:W3CDTF">2019-08-20T16:55:22Z</dcterms:created>
  <dcterms:modified xsi:type="dcterms:W3CDTF">2024-12-03T21:23:37Z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