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7"/>
  </p:notesMasterIdLst>
  <p:sldIdLst>
    <p:sldId id="404" r:id="rId5"/>
    <p:sldId id="339" r:id="rId6"/>
    <p:sldId id="323" r:id="rId7"/>
    <p:sldId id="435" r:id="rId8"/>
    <p:sldId id="415" r:id="rId9"/>
    <p:sldId id="406" r:id="rId10"/>
    <p:sldId id="434" r:id="rId11"/>
    <p:sldId id="407" r:id="rId12"/>
    <p:sldId id="408" r:id="rId13"/>
    <p:sldId id="409" r:id="rId14"/>
    <p:sldId id="410" r:id="rId15"/>
    <p:sldId id="411" r:id="rId16"/>
    <p:sldId id="416" r:id="rId17"/>
    <p:sldId id="422" r:id="rId18"/>
    <p:sldId id="428" r:id="rId19"/>
    <p:sldId id="431" r:id="rId20"/>
    <p:sldId id="429" r:id="rId21"/>
    <p:sldId id="430" r:id="rId22"/>
    <p:sldId id="432" r:id="rId23"/>
    <p:sldId id="412" r:id="rId24"/>
    <p:sldId id="413" r:id="rId25"/>
    <p:sldId id="417" r:id="rId26"/>
    <p:sldId id="419" r:id="rId27"/>
    <p:sldId id="418" r:id="rId28"/>
    <p:sldId id="420" r:id="rId29"/>
    <p:sldId id="421" r:id="rId30"/>
    <p:sldId id="423" r:id="rId31"/>
    <p:sldId id="424" r:id="rId32"/>
    <p:sldId id="425" r:id="rId33"/>
    <p:sldId id="426" r:id="rId34"/>
    <p:sldId id="427" r:id="rId35"/>
    <p:sldId id="433" r:id="rId36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121" d="100"/>
          <a:sy n="121" d="100"/>
        </p:scale>
        <p:origin x="470" y="91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3.0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4942 1021 24575,'0'0'0,"-7"-21"0,-1 0 0,-1 1 0,-1 0 0,0 0 0,-2 2 0,0-1 0,-1 1 0,-17-17 0,-4 5 0,-2 1 0,-1 2 0,-53-29 0,68 43 0,-117-61 0,70 39 0,-41-17 0,-31-9 0,-6 7 0,11 11 0,-37-13 0,148 48 0,-46-9 0,-1 1 0,-188-50 0,236 61 0,-47-5 0,46 8 0,-43-10 0,20 0 0,-1 2 0,-62-5 0,65 9 0,-53-13 0,64 10 0,0 3 0,-1 0 0,-45 0 0,48 4 0,1-1 0,0-1 0,-43-13 0,-22-3 0,59 16 0,-45 1 0,50 3 0,0-1 0,-37-7 0,25 2 0,1 2 0,-1 2 0,-48 5 0,5-1 0,-2-4 0,-100 4 0,165 2 0,-1 1 0,-40 12 0,44-10 0,-1 0 0,0-2 0,-37 3 0,37-5 0,0 2 0,1 0 0,-1 1 0,1 1 0,-28 14 0,-120 64 0,111-51 0,2 3 0,-57 48 0,18-3 0,76-64 0,0 2 0,2 0 0,0 1 0,1 0 0,-24 44 0,4-10 0,12-20 0,13-19 0,0 0 0,2 0 0,-13 27 0,-10 14 0,7-13 0,-41 80 0,44-76 0,3 1 0,-17 62 0,29-86 0,1 1 0,2 1 0,-4 36 0,4-21 0,2-22 0,-5 38 0,-2 92 0,9-63 0,3 71 0,1-138 0,1-1 0,1 1 0,0-1 0,2 0 0,0 0 0,20 34 0,-27-52 0,34 80 0,-25-56 0,2 0 0,21 38 0,-13-17 0,-3-5 0,8 7 0,-13-25 0,1 0 0,22 31 0,73 116 0,-92-145 0,15 21 0,58 69 0,-10-16 0,-7-15 0,-32-42 0,111 133 0,-99-124 0,-37-38 0,0 1 0,23 30 0,2-3 0,-6-7 0,76 101 0,-8-8 0,23 20 0,-80-100 0,-3 3 0,41 63 0,-49-68 0,-25-36 0,-1-1 0,-1 1 0,0 1 0,0-1 0,-1 1 0,7 16 0,13 28 0,-19-45 0,-1 1 0,-1 0 0,1 0 0,4 18 0,25 76 0,-29-83 0,16 37 0,-14-40 0,-1-1 0,-1 1 0,5 26 0,7 37 0,-10-51 0,4 34 0,9 46 0,-5-28 0,-9-44 0,-1-14 0,-2 0 0,1 30 0,-3-20 0,1-1 0,2 1 0,16 65 0,-11-50 0,-8-36 0,1-1 0,0 1 0,8 19 0,2 4 0,14 70 0,-20-76 0,21 75 0,-21-79 0,13 39 0,-13-46 0,0 0 0,-1 0 0,-1 1 0,2 22 0,-3-15 0,1-1 0,7 27 0,-6-29 0,0-1 0,-1 1 0,0 27 0,-2-10 0,13 72 0,-8-73 0,-2 0 0,0 41 0,-5 988 0,-1-1053 0,-1 0 0,-4 22 0,3-22 0,0 1 0,0 19 0,3 473 0,1-493 0,1 0 0,4 22 0,-2-22 0,-2 1 0,2 19 0,-2 7 0,3-1 0,2-1 0,1 1 0,15 43 0,-14-33 0,-7-40 0,0 0 0,0 0 0,7 19 0,8 25 0,-12-39 0,1 1 0,14 30 0,28 59 0,-28-71 0,0-1 0,3-1 0,0-1 0,2-1 0,53 52 0,-52-61 0,2-2 0,30 19 0,-25-18 0,-3-5 0,1-1 0,1-1 0,1-2 0,47 13 0,-49-16 0,-14-6 0,0 0 0,0-1 0,35 1 0,20 3 0,-23-1 0,1-2 0,91-6 0,-48 0 0,54 4 0,157-4 0,-272-2 0,0-1 0,37-12 0,-41 9 0,1 2 0,57-6 0,-59 9 0,0 0 0,0-2 0,33-11 0,-35 9 0,0 1 0,0 0 0,48-2 0,-46 6 0,-1-1 0,0-1 0,40-13 0,-36 9 0,0 2 0,31-4 0,-25 5 0,-1-1 0,34-11 0,-33 8 0,58-9 0,-68 14 0,-1-1 0,37-12 0,-37 9 0,2 1 0,28-4 0,-33 7 0,-1-1 0,38-13 0,-35 10 0,40-9 0,-36 11 0,52-20 0,-14 3 0,-40 14 0,33-16 0,-3 1 0,176-77 0,-173 73 0,72-45 0,-68 36 0,-53 31 0,15-7 0,0-2 0,-1 0 0,-1-1 0,-1-2 0,23-22 0,-25 19 0,73-85 0,-78 84 0,-1-1 0,0-1 0,-2 0 0,-1-1 0,-1 0 0,8-33 0,21-51 0,-8 18 0,-5 13 0,16-46 0,4 12 0,-10 10 0,-11 23 0,-19 55 0,14-35 0,-2 12 0,15-66 0,8-22 0,-26 73 0,-12 48 0,0-1 0,7-19 0,-3 13 0,-1-1 0,5-37 0,4-15 0,-9 54 0,2-10 0,-1 0 0,4-32 0,-5 25 0,14-51 0,-13 61 0,-1 0 0,0-1 0,-2 0 0,0-28 0,-3 35 0,1-1 0,1 1 0,8-29 0,-6 28 0,0 0 0,-2 0 0,2-26 0,5-81 0,-3 65 0,0 3 0,3-71 0,-10-383 0,-10 410 0,1 2 0,7 74 0,-1-1 0,-2 1 0,-12-43 0,-7-39 0,-1-19 0,10 63 0,-6-10 0,14 59 0,1 0 0,2 0 0,0-1 0,-3-24 0,5 19 0,-1 0 0,-9-29 0,7 31 0,0 0 0,-2-43 0,5 41 0,-2 1 0,0 0 0,-1 0 0,-8-23 0,4 16 0,-8-46 0,0 4 0,0 3 0,14 55 0,-1 0 0,0 0 0,-13-26 0,-5-17 0,-23-101 0,26 102 0,8 25 0,-9-41 0,-11-50 0,27 101 0,-1-1 0,-12-28 0,9 26 0,-9-34 0,-15-57 0,21 80 0,-9-13 0,14 36 0,1 0 0,0 0 0,-3-17 0,-17-49 0,12 45 0,-38-82 0,33 71 0,-37-63 0,33 64 0,16 29 0,-1 0 0,0 1 0,-1 0 0,-16-20 0,-39-49 0,15 17 0,24 37 0,-12-17 0,-2 1 0,-49-42 0,15 13 0,47 45 0,-15-13 0,-2 3 0,-2 1 0,-1 2 0,-60-35 0,-16-16 0,49 32 0,65 50 0,-195-146 0,-27-29 0,215 169 0,-8-6 0,0 1 0,-38-19 0,20 7 0,33 22 0,1 0 0,0 1 0,-1-1 0,-12-5 0,1 2 0,1-2 0,-1 0 0,-27-22 0,28 18 0,-1 2 0,0 1 0,-21-10 0,24 13-455,0 1 0,-25-19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5.6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0 495 24575,'0'-29'0,"1"-1"0,1 0 0,8-33 0,-8 52 0,2-1 0,-1 1 0,1 0 0,1 0 0,0 1 0,0 0 0,1-1 0,1 2 0,-1-1 0,2 1 0,8-9 0,9-8 0,-10 9 0,1 1 0,1 1 0,22-16 0,-21 19 0,-5 2 0,1 1 0,23-10 0,-17 9 0,-11 6 0,0 0 0,0 0 0,1 1 0,-1 0 0,16-2 0,40-4 0,98 1 0,-93 7 0,-44-1 0,0 1 0,0 1 0,0 2 0,0 1 0,36 7 0,95 51 0,-137-52 0,5 2 0,0 2 0,-1 0 0,35 26 0,-8-2 0,-27-21 0,0 2 0,-1 0 0,34 37 0,-33-30 0,-15-18 0,-2 1 0,1 1 0,8 11 0,3 10 0,-4-9 0,-1 1 0,-1 0 0,0 1 0,-2 1 0,14 42 0,-11-19 0,-8-30 0,-1 1 0,-1 0 0,0 0 0,-2 0 0,2 22 0,-4 17 0,-2 79 0,-2-113 0,-1 0 0,-1 0 0,-1 0 0,-16 34 0,13-34 0,-12 20 0,-3 7 0,16-30 0,0-1 0,-2-1 0,1 0 0,-2 0 0,-20 23 0,-10 15 0,-40 48 0,8-28 0,13-12 0,-27 36 0,57-67 0,23-24 0,0 0 0,-14 19 0,-51 85 0,35-50 0,-50 98 0,75-132 0,-18 58 0,-5 71 0,25-104 0,3 0 0,1 0 0,2 65 0,6-78 0,12 79 0,-8-78 0,-4-29 0,0-1 0,1 0 0,1 1 0,6 17 0,5 8 0,-9-20 0,2-1 0,0 0 0,17 27 0,-6-11 0,-15-25 0,1-1 0,1 1 0,-1-1 0,2 1 0,6 7 0,1-2 0,-1 0 0,2-1 0,0 0 0,0-2 0,1 1 0,0-2 0,31 15 0,-30-17 0,1 0 0,0-1 0,0-1 0,0 0 0,1-1 0,0-1 0,31 1 0,28-3 0,92-4 0,-151 0 0,0 0 0,-1-2 0,22-7 0,9-3 0,110-25 0,-21-8 0,-122 43-195,0-1 0,0-1 0,-1-1 0,0 0 0,0-1 0,21-17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6.3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52 3 24575,'-2'0'0,"-1"0"0,1 1 0,0 0 0,-1-1 0,1 1 0,0 0 0,0 0 0,-1 0 0,1 0 0,0 0 0,0 1 0,0-1 0,0 1 0,0-1 0,1 1 0,-1 0 0,0-1 0,1 1 0,0 0 0,-1 0 0,1 0 0,0 1 0,0-1 0,0 0 0,-2 4 0,3-4 0,-1-1 0,1 0 0,0 1 0,-1-1 0,1 1 0,0-1 0,0 0 0,-1 1 0,1-1 0,0 1 0,1-1 0,-1 1 0,0-1 0,0 0 0,1 1 0,-1-1 0,0 1 0,1-1 0,0 0 0,-1 0 0,1 1 0,0-1 0,-1 0 0,1 0 0,0 0 0,0 0 0,0 0 0,0 0 0,0 0 0,0 0 0,0 0 0,1 0 0,-1 0 0,0-1 0,0 1 0,1-1 0,-1 1 0,0-1 0,1 1 0,-1-1 0,1 0 0,2 1 0,-3-1 4,1 0 0,-1 0-1,1 0 1,0-1-1,-1 1 1,1 0 0,-1-1-1,1 1 1,-1-1 0,1 0-1,-1 1 1,1-1-1,-1 0 1,0 0 0,1 0-1,-1 0 1,0 0 0,0 0-1,0 0 1,0 0-1,0-1 1,0 1 0,0 0-1,0-1 1,0 1 0,0-1-1,-1 1 1,1-1-1,-1 1 1,1-1 0,-1 1-1,1-4 1,0 2-97,-1 0 0,1 0 1,-1 0-1,1-1 0,-1 1 0,0 0 0,0 0 0,0-1 1,-1 1-1,1 0 0,-1 0 0,0 0 0,0 0 1,0-1-1,-2-3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04.12.2024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04.12.2024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nelo.cz/j-normalni-rozdelen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ypes-of-keys-in-relational-model-candidate-super-primary-alternate-and-foreig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heknowledgeacademy.com/blog/types-of-data-in-statistic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athmemes/comments/uoc3zq/interesting_survey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B1E8C-516B-814E-EC62-DF0D50B6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69BBC4-0734-57CD-DF0D-DB8D17FBE3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05B4417D-635D-986D-D4F4-749EB457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F0D2B-BD06-3FE5-F3DE-60B9C89E37C0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Datové modelování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03085-7567-B181-531F-14270076D851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Testování hypotéz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Regresní analýza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Korelační analýza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AA897-30AD-C11C-04D5-681651F1947D}"/>
              </a:ext>
            </a:extLst>
          </p:cNvPr>
          <p:cNvSpPr/>
          <p:nvPr/>
        </p:nvSpPr>
        <p:spPr>
          <a:xfrm>
            <a:off x="8486681" y="3540867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0FB0D-FAF3-E8EC-9672-2F4E1DA2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8117EF-68F1-F371-3288-9E7111C37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E59DAF89-FA6E-B742-A645-472648ED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1D7D13-9364-50D9-5A16-B602726CE8E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Vyhodnocení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02D03-3644-3591-CFB3-E69D454FDD5D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Odpověď na výzkumné otázky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Limitace studie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Souhlasí výsledky s aktuálním poznáním?</a:t>
            </a:r>
          </a:p>
          <a:p>
            <a:pPr algn="l">
              <a:spcAft>
                <a:spcPts val="12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F2041-CBAC-E079-559C-ABB8B05A9071}"/>
              </a:ext>
            </a:extLst>
          </p:cNvPr>
          <p:cNvSpPr/>
          <p:nvPr/>
        </p:nvSpPr>
        <p:spPr>
          <a:xfrm>
            <a:off x="6897516" y="4612922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B6D95-BDB6-4EF2-CF1F-1528C18D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04BCEE-E9B5-F1CD-5753-056D440E55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CD4B339A-211A-5230-51D8-97EF99F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8FB11E98-08CC-2999-C2AE-A8D18A1A7DEE}"/>
              </a:ext>
            </a:extLst>
          </p:cNvPr>
          <p:cNvSpPr/>
          <p:nvPr/>
        </p:nvSpPr>
        <p:spPr>
          <a:xfrm>
            <a:off x="5398114" y="2898114"/>
            <a:ext cx="1046830" cy="9723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9410-2F54-55D7-11E9-FCDBAC0D8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BE9EDB-326E-44B0-8F2B-B91DC58096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35ED2224-E274-19DF-706E-6B9878E1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B08E77-0355-7382-4A2D-4F3C94FEEEDF}"/>
              </a:ext>
            </a:extLst>
          </p:cNvPr>
          <p:cNvGrpSpPr/>
          <p:nvPr/>
        </p:nvGrpSpPr>
        <p:grpSpPr>
          <a:xfrm>
            <a:off x="7736872" y="1234142"/>
            <a:ext cx="3354840" cy="3471480"/>
            <a:chOff x="7736872" y="1234142"/>
            <a:chExt cx="3354840" cy="34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293D1E-0BFB-68D8-C2A1-257CBDCFD4F1}"/>
                    </a:ext>
                  </a:extLst>
                </p14:cNvPr>
                <p14:cNvContentPartPr/>
                <p14:nvPr/>
              </p14:nvContentPartPr>
              <p14:xfrm>
                <a:off x="7736872" y="1328822"/>
                <a:ext cx="2542320" cy="3376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293D1E-0BFB-68D8-C2A1-257CBDCFD4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1232" y="1292822"/>
                  <a:ext cx="2613960" cy="34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C0A2FC-A385-65A3-D301-3464EEA2F71C}"/>
                    </a:ext>
                  </a:extLst>
                </p14:cNvPr>
                <p14:cNvContentPartPr/>
                <p14:nvPr/>
              </p14:nvContentPartPr>
              <p14:xfrm>
                <a:off x="10405192" y="1234142"/>
                <a:ext cx="686520" cy="1213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C0A2FC-A385-65A3-D301-3464EEA2F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69192" y="1198502"/>
                  <a:ext cx="758160" cy="12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04A97A-233C-68BF-6D04-3A5BFADEDCAA}"/>
                    </a:ext>
                  </a:extLst>
                </p14:cNvPr>
                <p14:cNvContentPartPr/>
                <p14:nvPr/>
              </p14:nvContentPartPr>
              <p14:xfrm>
                <a:off x="10796512" y="2805182"/>
                <a:ext cx="26640" cy="32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04A97A-233C-68BF-6D04-3A5BFADEDC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60512" y="2769542"/>
                  <a:ext cx="98280" cy="10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E42E09-7611-F3C1-2B95-6403FC834B6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je to u vás?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F5BBC-8491-AEB2-17F0-BCBD4FB1334B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 jakými daty pracujete?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je získáváte?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Na jaké problémy narážíte?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data čistíte?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Jaké metody používáte?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Jaké nástroje používáte?</a:t>
            </a:r>
          </a:p>
        </p:txBody>
      </p:sp>
    </p:spTree>
    <p:extLst>
      <p:ext uri="{BB962C8B-B14F-4D97-AF65-F5344CB8AC3E}">
        <p14:creationId xmlns:p14="http://schemas.microsoft.com/office/powerpoint/2010/main" val="238441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775D-B41A-86C7-AF1F-244817742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001C327-2351-9F34-2373-2B447FE5CD55}"/>
              </a:ext>
            </a:extLst>
          </p:cNvPr>
          <p:cNvSpPr>
            <a:spLocks/>
          </p:cNvSpPr>
          <p:nvPr/>
        </p:nvSpPr>
        <p:spPr bwMode="auto">
          <a:xfrm>
            <a:off x="2761444" y="2620963"/>
            <a:ext cx="591347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Deskriptivní statistika</a:t>
            </a:r>
          </a:p>
        </p:txBody>
      </p:sp>
    </p:spTree>
    <p:extLst>
      <p:ext uri="{BB962C8B-B14F-4D97-AF65-F5344CB8AC3E}">
        <p14:creationId xmlns:p14="http://schemas.microsoft.com/office/powerpoint/2010/main" val="355999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734E7-B040-4FD7-3287-6C0B75A06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028-EC3C-D55D-B76D-4F7FD75D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Statistika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CE1E-7E8E-E224-12B0-EC98230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Deskriptivní statistika – Lehký popis velkých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Inferenční statistika – Statistické úsudky o parametrech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Predikční statistika – Predikce nových hodnot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9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1BFF-4A2D-F2C0-31BF-01558279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C392-D798-A9FF-EF8A-36891AA7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dat</a:t>
            </a:r>
            <a:endParaRPr lang="en-US" dirty="0"/>
          </a:p>
        </p:txBody>
      </p:sp>
      <p:pic>
        <p:nvPicPr>
          <p:cNvPr id="16386" name="Picture 2" descr="j-normální rozdělení - TWINELO">
            <a:extLst>
              <a:ext uri="{FF2B5EF4-FFF2-40B4-BE49-F238E27FC236}">
                <a16:creationId xmlns:a16="http://schemas.microsoft.com/office/drawing/2014/main" id="{A1834CB2-8D25-B76B-9CDD-803776A7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97" y="1533524"/>
            <a:ext cx="6247656" cy="4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AE667-0E20-EDE9-2A6E-9EAEB888B1C8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https://www.twinelo.cz/j-normalni-rozdeleni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0252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11C7-6878-A193-A456-EBB712C1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894-63AA-6B69-4649-1E979582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polohy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94A1-CFEC-810C-4273-F09326D6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Průměr – očekávaní hodnota ze všech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Modus – nejčastější hodnota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Medián – střední hodnota, hodnota uprostřed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Kvartily – rozdělují data na čtvrtiny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Decily – rozdělují data na desetiny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Percentily – rozdělují data na setiny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Kvantil – obecné rozdělení dat na dvě části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560B8-1E6A-E1F6-A4FE-F5980AFD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1A5A-A436-0E67-7AEC-F20B7A8D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variability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FA8E-411F-D4D3-B0EC-3EF9619C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Rozptyl – v jednotkách na druhou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Směrodatná odchylka – v jednotkách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Rozpětí dat – maximum minus minimum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 err="1"/>
              <a:t>Mezikvartilový</a:t>
            </a:r>
            <a:r>
              <a:rPr lang="cs-CZ" dirty="0"/>
              <a:t> rozptyl – třetí kvartil minus první kvartil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3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1E08F-5249-7C28-B733-669301195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9F6-E77C-A4A9-DAE4-2E54B76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766219"/>
            <a:ext cx="9937750" cy="132556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Používáte něco jiného vy?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1905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11643" y="2620963"/>
            <a:ext cx="441306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Datová analýza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B8CDA-5A61-4270-56B1-BA764B545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E7A2053-CAF7-CE02-D72B-C90350587FA8}"/>
              </a:ext>
            </a:extLst>
          </p:cNvPr>
          <p:cNvSpPr>
            <a:spLocks/>
          </p:cNvSpPr>
          <p:nvPr/>
        </p:nvSpPr>
        <p:spPr bwMode="auto">
          <a:xfrm>
            <a:off x="3985333" y="2620963"/>
            <a:ext cx="346569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Příprava dat</a:t>
            </a:r>
          </a:p>
        </p:txBody>
      </p:sp>
    </p:spTree>
    <p:extLst>
      <p:ext uri="{BB962C8B-B14F-4D97-AF65-F5344CB8AC3E}">
        <p14:creationId xmlns:p14="http://schemas.microsoft.com/office/powerpoint/2010/main" val="104043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FD62-1E13-5755-262B-849A1D12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Příprava 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82DB-47B0-1EBB-E8BE-25275A38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= průzkumová analýza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Jaký máme hlavní identifikátor (primární klíč) 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Jaké proměnné máme k dispozici?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Máme nějaké odlehlé proměnné? Dávají smysl?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Dávají data smyslnou věc?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Existují chybějící hodnoty?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8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98F4-3A26-473B-CA19-8BF98D2D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731A-FE67-A72B-BE79-7C4C7B1D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identifikátor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9912-FB9A-2E6A-5792-F968E760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Ulehčuje práci s daty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Napojování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Kontrola struktury dat (unikátnost)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Primární klíč vs. cizí klíč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2050" name="Picture 2" descr="Types of Keys in Relational Model (Candidate, Super, Primary, Alternate and  Foreign) - GeeksforGeeks">
            <a:extLst>
              <a:ext uri="{FF2B5EF4-FFF2-40B4-BE49-F238E27FC236}">
                <a16:creationId xmlns:a16="http://schemas.microsoft.com/office/drawing/2014/main" id="{986AE3AB-4C3A-7626-7194-CA577EC4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017" y="3265792"/>
            <a:ext cx="6092215" cy="30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D428AE-CF24-BD17-0926-2EA288510AD6}"/>
              </a:ext>
            </a:extLst>
          </p:cNvPr>
          <p:cNvSpPr txBox="1"/>
          <p:nvPr/>
        </p:nvSpPr>
        <p:spPr>
          <a:xfrm>
            <a:off x="472966" y="6176963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https://www.geeksforgeeks.org/types-of-keys-in-relational-model-candidate-super-primary-alternate-and-foreign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2639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A9190A-4B38-94F3-A227-C3FF46D1F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43425"/>
              </p:ext>
            </p:extLst>
          </p:nvPr>
        </p:nvGraphicFramePr>
        <p:xfrm>
          <a:off x="929431" y="1408007"/>
          <a:ext cx="6770931" cy="1956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503">
                  <a:extLst>
                    <a:ext uri="{9D8B030D-6E8A-4147-A177-3AD203B41FA5}">
                      <a16:colId xmlns:a16="http://schemas.microsoft.com/office/drawing/2014/main" val="2473856019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3145785425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2703318360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1941949241"/>
                    </a:ext>
                  </a:extLst>
                </a:gridCol>
                <a:gridCol w="1528919">
                  <a:extLst>
                    <a:ext uri="{9D8B030D-6E8A-4147-A177-3AD203B41FA5}">
                      <a16:colId xmlns:a16="http://schemas.microsoft.com/office/drawing/2014/main" val="351968350"/>
                    </a:ext>
                  </a:extLst>
                </a:gridCol>
              </a:tblGrid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Rok sběru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Věk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Zaměstnání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0028416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0473160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724507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80117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1502270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29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4FFAA-61C4-7608-A8D0-71A88A40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54665"/>
              </p:ext>
            </p:extLst>
          </p:nvPr>
        </p:nvGraphicFramePr>
        <p:xfrm>
          <a:off x="447741" y="4570424"/>
          <a:ext cx="5261316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381">
                  <a:extLst>
                    <a:ext uri="{9D8B030D-6E8A-4147-A177-3AD203B41FA5}">
                      <a16:colId xmlns:a16="http://schemas.microsoft.com/office/drawing/2014/main" val="2322485571"/>
                    </a:ext>
                  </a:extLst>
                </a:gridCol>
                <a:gridCol w="3417935">
                  <a:extLst>
                    <a:ext uri="{9D8B030D-6E8A-4147-A177-3AD203B41FA5}">
                      <a16:colId xmlns:a16="http://schemas.microsoft.com/office/drawing/2014/main" val="31912441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Kraj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Název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7766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Hlavní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město</a:t>
                      </a:r>
                      <a:r>
                        <a:rPr lang="en-US" sz="2000" u="none" strike="noStrike" dirty="0">
                          <a:effectLst/>
                        </a:rPr>
                        <a:t> Praha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16201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CZ031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Jihočeský 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8636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Plzeňský 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69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66359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E1119-52BC-EDBE-33C5-62CEDF52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81721"/>
              </p:ext>
            </p:extLst>
          </p:nvPr>
        </p:nvGraphicFramePr>
        <p:xfrm>
          <a:off x="7063431" y="4153377"/>
          <a:ext cx="3203708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854">
                  <a:extLst>
                    <a:ext uri="{9D8B030D-6E8A-4147-A177-3AD203B41FA5}">
                      <a16:colId xmlns:a16="http://schemas.microsoft.com/office/drawing/2014/main" val="3338186007"/>
                    </a:ext>
                  </a:extLst>
                </a:gridCol>
                <a:gridCol w="1601854">
                  <a:extLst>
                    <a:ext uri="{9D8B030D-6E8A-4147-A177-3AD203B41FA5}">
                      <a16:colId xmlns:a16="http://schemas.microsoft.com/office/drawing/2014/main" val="28181722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Kód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Název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9334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794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119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Finance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6881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273906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8D0ED98-D0D2-1775-5759-74108EA8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</p:spPr>
        <p:txBody>
          <a:bodyPr/>
          <a:lstStyle/>
          <a:p>
            <a:r>
              <a:rPr lang="cs-CZ" dirty="0"/>
              <a:t>Hlavní identifikátor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EE74C-A073-D07D-E152-C2CF2468E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E63E-221C-F565-1D07-AA72533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proměnných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A2A7B-141F-6E0F-5517-77B30F01F367}"/>
              </a:ext>
            </a:extLst>
          </p:cNvPr>
          <p:cNvSpPr txBox="1"/>
          <p:nvPr/>
        </p:nvSpPr>
        <p:spPr>
          <a:xfrm>
            <a:off x="472966" y="6176963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2"/>
              </a:rPr>
              <a:t>https://www.theknowledgeacademy.com/blog/types-of-data-in-statistics</a:t>
            </a:r>
            <a:endParaRPr lang="en-US" sz="1050" dirty="0"/>
          </a:p>
        </p:txBody>
      </p:sp>
      <p:pic>
        <p:nvPicPr>
          <p:cNvPr id="11270" name="Picture 6" descr="Types of Data in Statistics: An Ultimate Guide">
            <a:extLst>
              <a:ext uri="{FF2B5EF4-FFF2-40B4-BE49-F238E27FC236}">
                <a16:creationId xmlns:a16="http://schemas.microsoft.com/office/drawing/2014/main" id="{8D8FDBCB-866E-342A-9DC4-C38408BA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20" y="1424611"/>
            <a:ext cx="809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40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39091-1B63-0F2C-E456-33FFFEFB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2F8-078F-37AC-9F77-FC88506D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proměnných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C8C34-EC3E-410E-FF0C-485CADE24252}"/>
              </a:ext>
            </a:extLst>
          </p:cNvPr>
          <p:cNvSpPr txBox="1"/>
          <p:nvPr/>
        </p:nvSpPr>
        <p:spPr>
          <a:xfrm>
            <a:off x="876563" y="1620695"/>
            <a:ext cx="101214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Věk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Krevní tlak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Teplota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Počet sourozenců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Váha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Oblíbené politické uskupení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Počet sledujících na Instagramu –</a:t>
            </a:r>
          </a:p>
          <a:p>
            <a:pPr>
              <a:spcAft>
                <a:spcPts val="1200"/>
              </a:spcAft>
            </a:pP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64389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5377E-30F6-F99B-987D-DB7944F6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B078-8AE2-39AF-F0E9-796D77C6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07A8-8368-DEC8-D800-B32735CD1120}"/>
              </a:ext>
            </a:extLst>
          </p:cNvPr>
          <p:cNvSpPr txBox="1"/>
          <p:nvPr/>
        </p:nvSpPr>
        <p:spPr>
          <a:xfrm>
            <a:off x="792163" y="1690688"/>
            <a:ext cx="736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 err="1"/>
              <a:t>Tukeyho</a:t>
            </a:r>
            <a:r>
              <a:rPr lang="cs-CZ" b="0" dirty="0"/>
              <a:t> pravidlo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Použití krabičkového grafu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x &lt; q1 - 1,5*IQR nebo x &gt; q3 + 1,5*IQR – odlehlé pozorování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x &lt; q1 - 3*IQR nebo x &gt; q3 + 3*IQR – extrémní pozorování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Je to ale arbitrární…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Pozor na zešikmené rozdělení</a:t>
            </a:r>
          </a:p>
          <a:p>
            <a:pPr marL="285750" indent="-285750">
              <a:buFontTx/>
              <a:buChar char="-"/>
            </a:pPr>
            <a:endParaRPr lang="cs-CZ" b="0" dirty="0"/>
          </a:p>
        </p:txBody>
      </p:sp>
      <p:pic>
        <p:nvPicPr>
          <p:cNvPr id="13314" name="Picture 2" descr="The 1.5×IQR Rule To Locate Outliers &amp; Modified Box-&amp;-Whisker Plots">
            <a:extLst>
              <a:ext uri="{FF2B5EF4-FFF2-40B4-BE49-F238E27FC236}">
                <a16:creationId xmlns:a16="http://schemas.microsoft.com/office/drawing/2014/main" id="{F3D6A5B8-04C6-CBBA-3B88-59C6A256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810" y="2926501"/>
            <a:ext cx="5484038" cy="308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5B3A1-D9F7-2C88-1F8C-14080AF4C2D8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https://www.youtube.com/watch?v=0YZKL160EDM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3251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8AEF0-F38B-646D-8A73-2CCB9EC3D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31AA-261D-653E-1CEF-80D1012A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3F313-589F-2B6A-A770-65550AA4B47C}"/>
              </a:ext>
            </a:extLst>
          </p:cNvPr>
          <p:cNvSpPr txBox="1"/>
          <p:nvPr/>
        </p:nvSpPr>
        <p:spPr>
          <a:xfrm>
            <a:off x="792163" y="1690688"/>
            <a:ext cx="736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/>
              <a:t>Z-skóre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Data jsou přibližně normální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Průměr = 0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Směr. </a:t>
            </a:r>
            <a:r>
              <a:rPr lang="cs-CZ" b="0" dirty="0" err="1"/>
              <a:t>Odch</a:t>
            </a:r>
            <a:r>
              <a:rPr lang="cs-CZ" b="0" dirty="0"/>
              <a:t>. = Rozptyl = 1</a:t>
            </a:r>
          </a:p>
          <a:p>
            <a:pPr marL="285750" indent="-285750">
              <a:buFontTx/>
              <a:buChar char="-"/>
            </a:pPr>
            <a:endParaRPr lang="cs-CZ" b="0" dirty="0"/>
          </a:p>
          <a:p>
            <a:pPr marL="285750" indent="-285750">
              <a:buFontTx/>
              <a:buChar char="-"/>
            </a:pPr>
            <a:endParaRPr lang="cs-CZ" b="0" dirty="0"/>
          </a:p>
          <a:p>
            <a:pPr marL="285750" indent="-285750"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486CE-BCBB-D5CE-3F4D-F33897AF42C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6BD2E-90A9-D696-0C1C-42C9027D8A8E}"/>
                  </a:ext>
                </a:extLst>
              </p:cNvPr>
              <p:cNvSpPr txBox="1"/>
              <p:nvPr/>
            </p:nvSpPr>
            <p:spPr>
              <a:xfrm>
                <a:off x="6930522" y="687087"/>
                <a:ext cx="3014366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6BD2E-90A9-D696-0C1C-42C9027D8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22" y="687087"/>
                <a:ext cx="3014366" cy="5618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Empirical Rule (68-95-99.7) Explained | Built In">
            <a:extLst>
              <a:ext uri="{FF2B5EF4-FFF2-40B4-BE49-F238E27FC236}">
                <a16:creationId xmlns:a16="http://schemas.microsoft.com/office/drawing/2014/main" id="{515BA194-50BA-A1E1-C4CE-BDC66078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55" y="2555917"/>
            <a:ext cx="6642652" cy="33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65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9F3F-3468-0F2C-9B4B-8C116ECFA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41D8-E26D-674C-35BE-E68C41D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E9BBD-2337-FEFB-3486-296E7763DA83}"/>
              </a:ext>
            </a:extLst>
          </p:cNvPr>
          <p:cNvSpPr txBox="1"/>
          <p:nvPr/>
        </p:nvSpPr>
        <p:spPr>
          <a:xfrm>
            <a:off x="792163" y="1690688"/>
            <a:ext cx="73680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Vícerozměrné a specializované metody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 err="1"/>
              <a:t>Mahalanobisova</a:t>
            </a:r>
            <a:r>
              <a:rPr lang="cs-CZ" b="0" dirty="0"/>
              <a:t> vzdálenost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Hierarchická </a:t>
            </a:r>
            <a:r>
              <a:rPr lang="cs-CZ" b="0" dirty="0" err="1"/>
              <a:t>clusterová</a:t>
            </a:r>
            <a:r>
              <a:rPr lang="cs-CZ" b="0" dirty="0"/>
              <a:t> analýza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Algoritmická </a:t>
            </a:r>
            <a:r>
              <a:rPr lang="cs-CZ" b="0" dirty="0" err="1"/>
              <a:t>clusterová</a:t>
            </a:r>
            <a:r>
              <a:rPr lang="cs-CZ" b="0" dirty="0"/>
              <a:t> analýza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Cookova vzdálenost v regresní analýze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Vlivná pozorování v regresní analýze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…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FF878-4129-9BC9-B5B9-D1539801902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0063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5BE12-F08C-B985-E3E0-ACBAFC515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F893-8DB5-F866-2672-84E1D780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Chybějící hodnoty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F9A45-43F1-88B0-39D8-24805467CA16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FD954-96F0-E177-4FFA-9C53AA233B7F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38D80-D511-29D9-E3D4-8AF5B136F610}"/>
              </a:ext>
            </a:extLst>
          </p:cNvPr>
          <p:cNvSpPr txBox="1"/>
          <p:nvPr/>
        </p:nvSpPr>
        <p:spPr>
          <a:xfrm>
            <a:off x="792163" y="1690688"/>
            <a:ext cx="73680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</a:t>
            </a:r>
            <a:r>
              <a:rPr lang="cs-CZ" b="0" dirty="0" err="1"/>
              <a:t>completely</a:t>
            </a:r>
            <a:r>
              <a:rPr lang="cs-CZ" b="0" dirty="0"/>
              <a:t>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MCAR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Rozbil se mi stroj a tak nemám měření za poslední hodinu</a:t>
            </a:r>
          </a:p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Nemám změřený tlak osoby, protože nechodí na kontrolu</a:t>
            </a:r>
          </a:p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not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MNAR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Chybí mi plat u bohatých lidí</a:t>
            </a:r>
          </a:p>
        </p:txBody>
      </p:sp>
    </p:spTree>
    <p:extLst>
      <p:ext uri="{BB962C8B-B14F-4D97-AF65-F5344CB8AC3E}">
        <p14:creationId xmlns:p14="http://schemas.microsoft.com/office/powerpoint/2010/main" val="284838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37B0-0FDB-2C20-AF15-5C322C7B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7F18-22F8-0F25-03BD-7FB3513C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Doplnění chybějících hodnot u čísel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C3B77-8BFC-7A4B-AAEB-8DA3659C9AD5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6040B-B874-A8F7-65AC-CF462CA9D464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34EB4-8FFB-8A14-25C7-4894D86C2528}"/>
              </a:ext>
            </a:extLst>
          </p:cNvPr>
          <p:cNvSpPr txBox="1"/>
          <p:nvPr/>
        </p:nvSpPr>
        <p:spPr>
          <a:xfrm>
            <a:off x="792163" y="1690688"/>
            <a:ext cx="73680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Doplním průměrem – nezmění se průměr, ale zmenší se rozptyl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Podmíněné doplnění průměrem – stejné problémy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Predikce regresním problémem – vznik </a:t>
            </a:r>
            <a:r>
              <a:rPr lang="cs-CZ" b="0" dirty="0" err="1"/>
              <a:t>multikolinearity</a:t>
            </a:r>
            <a:endParaRPr lang="cs-CZ" b="0" dirty="0"/>
          </a:p>
          <a:p>
            <a:pPr>
              <a:spcAft>
                <a:spcPts val="1200"/>
              </a:spcAft>
            </a:pPr>
            <a:r>
              <a:rPr lang="cs-CZ" b="0" dirty="0"/>
              <a:t>Vícenásobné doplnění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Rozdělení dat na více data setů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Doplnění chybějících hodnot – různé způsoby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Dokončení analýzy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Agregace výsledků</a:t>
            </a:r>
          </a:p>
          <a:p>
            <a:pPr>
              <a:spcAft>
                <a:spcPts val="1200"/>
              </a:spcAft>
            </a:pP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167662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5D6B-213C-6C2E-7331-051F67237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B2EB-0573-60C5-AC90-5D45526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Doplnění chybějících hodnot u kategorií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7494B-68C2-60C9-A522-04E159A449C3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7BE08-46D4-478D-EF5D-6A4A9FCBFAC5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EAE72-18F2-38A1-D558-074A8504E5FB}"/>
              </a:ext>
            </a:extLst>
          </p:cNvPr>
          <p:cNvSpPr txBox="1"/>
          <p:nvPr/>
        </p:nvSpPr>
        <p:spPr>
          <a:xfrm>
            <a:off x="792163" y="1690688"/>
            <a:ext cx="73680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Kategorie „chybějící hodnoty“</a:t>
            </a:r>
          </a:p>
          <a:p>
            <a:pPr>
              <a:spcAft>
                <a:spcPts val="1200"/>
              </a:spcAft>
            </a:pPr>
            <a:r>
              <a:rPr lang="cs-CZ" b="0" dirty="0"/>
              <a:t>Modální kategorie</a:t>
            </a:r>
          </a:p>
          <a:p>
            <a:pPr>
              <a:spcAft>
                <a:spcPts val="1200"/>
              </a:spcAft>
            </a:pPr>
            <a:r>
              <a:rPr lang="cs-CZ" b="0" dirty="0"/>
              <a:t>Binární kategorie – pravděpodobnost z logistické regrese</a:t>
            </a:r>
          </a:p>
        </p:txBody>
      </p:sp>
    </p:spTree>
    <p:extLst>
      <p:ext uri="{BB962C8B-B14F-4D97-AF65-F5344CB8AC3E}">
        <p14:creationId xmlns:p14="http://schemas.microsoft.com/office/powerpoint/2010/main" val="5944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A6ABB-CE9A-7E0C-4137-F304A450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7813-591F-5837-2B52-7F8522BB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766219"/>
            <a:ext cx="9937750" cy="132556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Používáte něco jiného vy?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387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ndards">
            <a:extLst>
              <a:ext uri="{FF2B5EF4-FFF2-40B4-BE49-F238E27FC236}">
                <a16:creationId xmlns:a16="http://schemas.microsoft.com/office/drawing/2014/main" id="{A55BD3AD-0772-58DE-0EC6-6833C79AA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6" y="235678"/>
            <a:ext cx="9045138" cy="51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6DD60-9A92-7864-54AB-0138AA934936}"/>
              </a:ext>
            </a:extLst>
          </p:cNvPr>
          <p:cNvSpPr txBox="1"/>
          <p:nvPr/>
        </p:nvSpPr>
        <p:spPr>
          <a:xfrm>
            <a:off x="868680" y="6160348"/>
            <a:ext cx="576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https://xkcd.com/927/</a:t>
            </a:r>
          </a:p>
        </p:txBody>
      </p:sp>
      <p:pic>
        <p:nvPicPr>
          <p:cNvPr id="6" name="Picture 2" descr="Standards">
            <a:extLst>
              <a:ext uri="{FF2B5EF4-FFF2-40B4-BE49-F238E27FC236}">
                <a16:creationId xmlns:a16="http://schemas.microsoft.com/office/drawing/2014/main" id="{0328DA68-F870-5486-970E-6312C0AA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6" y="388078"/>
            <a:ext cx="9045138" cy="51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23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4B83910B-329E-4AF0-C65A-D95EB7B7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Není to lineární proces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Existuje víc metodik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Používá se v různých odvětví</a:t>
            </a: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04355-8307-B827-ECE1-DFCD7609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A0B95CF-FE9D-B4E7-7421-02EDA48B35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D4242B5C-D00B-44B8-D2EB-0726FBFE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B60CD7-6DC1-FBDB-8EA1-79F544C6C85A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Výzkumná otázka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5639AF-0761-DB8B-6606-89209009B449}"/>
              </a:ext>
            </a:extLst>
          </p:cNvPr>
          <p:cNvSpPr/>
          <p:nvPr/>
        </p:nvSpPr>
        <p:spPr>
          <a:xfrm>
            <a:off x="5864772" y="1496959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F3B3-7A79-B64B-7E8B-18F6BBAC1AB1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Co chci zjistit?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Dá se to změřit?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a jaká data zjistit?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Je to etické/smysluplné?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musím uchovávat data?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A co GDPR?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Co na to říká aktuální literatura?</a:t>
            </a:r>
          </a:p>
        </p:txBody>
      </p:sp>
    </p:spTree>
    <p:extLst>
      <p:ext uri="{BB962C8B-B14F-4D97-AF65-F5344CB8AC3E}">
        <p14:creationId xmlns:p14="http://schemas.microsoft.com/office/powerpoint/2010/main" val="253803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esting survey! : r/mathmemes">
            <a:extLst>
              <a:ext uri="{FF2B5EF4-FFF2-40B4-BE49-F238E27FC236}">
                <a16:creationId xmlns:a16="http://schemas.microsoft.com/office/drawing/2014/main" id="{68AEE44C-645C-9078-C5B3-1DC9BFD4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74" y="277933"/>
            <a:ext cx="68580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890A9-C235-0CBD-7E1A-CE9A2B908215}"/>
              </a:ext>
            </a:extLst>
          </p:cNvPr>
          <p:cNvSpPr txBox="1"/>
          <p:nvPr/>
        </p:nvSpPr>
        <p:spPr>
          <a:xfrm>
            <a:off x="472966" y="6274676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https://www.reddit.com/r/mathmemes/comments/uoc3zq/interesting_survey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8146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0F01-EDE8-66A2-690F-414924B6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1BCCC16-E65B-52A5-7AE7-7821248872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0D358E96-9D87-5096-FE7D-155A3537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BB0597-A1C5-79F1-4C78-267FED3BBCA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Sběr dat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185F9B-25E5-180D-2DD1-28C7B42533EA}"/>
              </a:ext>
            </a:extLst>
          </p:cNvPr>
          <p:cNvSpPr/>
          <p:nvPr/>
        </p:nvSpPr>
        <p:spPr>
          <a:xfrm>
            <a:off x="7855009" y="1493041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78CB-4217-C3F1-4A40-B312F4B92707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Reprezentativnost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Primární data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dotazníkové šetření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pozorování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experimenty</a:t>
            </a:r>
          </a:p>
          <a:p>
            <a:pPr algn="l">
              <a:spcAft>
                <a:spcPts val="1200"/>
              </a:spcAft>
            </a:pP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Sekundární data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Externí zdroje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Externí databáze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ČSU</a:t>
            </a:r>
          </a:p>
        </p:txBody>
      </p:sp>
    </p:spTree>
    <p:extLst>
      <p:ext uri="{BB962C8B-B14F-4D97-AF65-F5344CB8AC3E}">
        <p14:creationId xmlns:p14="http://schemas.microsoft.com/office/powerpoint/2010/main" val="367028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1ACA2-FC88-D3CA-D088-D52C9D7C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B517996-2E43-EEC5-0466-DEC4D5D9E0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8E262A71-26A0-3C89-99FD-E6D1D7FB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69A91-9B49-EA92-F123-A54215A11A4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Příprava dat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2F180-7D63-0B55-E6A8-9078E619AA10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Validace dat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Kontrola smysluplnosti dat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Chybějící hodnoty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Ověření prvotních předpokladů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Tvorba nových proměnných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Zkoumání odlehlých hodnot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5A296-8017-F147-2CB1-339E8A5702A1}"/>
              </a:ext>
            </a:extLst>
          </p:cNvPr>
          <p:cNvSpPr/>
          <p:nvPr/>
        </p:nvSpPr>
        <p:spPr>
          <a:xfrm>
            <a:off x="8486681" y="2506649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Props1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4001</TotalTime>
  <Words>817</Words>
  <Application>Microsoft Office PowerPoint</Application>
  <PresentationFormat>Custom</PresentationFormat>
  <Paragraphs>210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Aptos Narrow</vt:lpstr>
      <vt:lpstr>Arial</vt:lpstr>
      <vt:lpstr>Calibri</vt:lpstr>
      <vt:lpstr>Cambria Math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PowerPoint Presentation</vt:lpstr>
      <vt:lpstr>CRISP-DM</vt:lpstr>
      <vt:lpstr>CRISP-DM</vt:lpstr>
      <vt:lpstr>PowerPoint Presentation</vt:lpstr>
      <vt:lpstr>CRISP-DM</vt:lpstr>
      <vt:lpstr>CRISP-DM</vt:lpstr>
      <vt:lpstr>CRISP-DM</vt:lpstr>
      <vt:lpstr>CRISP-DM</vt:lpstr>
      <vt:lpstr>CRISP-DM</vt:lpstr>
      <vt:lpstr>CRISP-DM</vt:lpstr>
      <vt:lpstr>PowerPoint Presentation</vt:lpstr>
      <vt:lpstr>Statistika</vt:lpstr>
      <vt:lpstr>Charakteristiky dat</vt:lpstr>
      <vt:lpstr>Charakteristiky polohy</vt:lpstr>
      <vt:lpstr>Charakteristiky variability</vt:lpstr>
      <vt:lpstr>Používáte něco jiného vy?</vt:lpstr>
      <vt:lpstr>PowerPoint Presentation</vt:lpstr>
      <vt:lpstr>Příprava dat</vt:lpstr>
      <vt:lpstr>Hlavní identifikátor</vt:lpstr>
      <vt:lpstr>Hlavní identifikátor</vt:lpstr>
      <vt:lpstr>Typy proměnných</vt:lpstr>
      <vt:lpstr>Typy proměnných</vt:lpstr>
      <vt:lpstr>Odlehlé proměnné</vt:lpstr>
      <vt:lpstr>Odlehlé proměnné</vt:lpstr>
      <vt:lpstr>Odlehlé proměnné</vt:lpstr>
      <vt:lpstr>Chybějící hodnoty</vt:lpstr>
      <vt:lpstr>Doplnění chybějících hodnot u čísel</vt:lpstr>
      <vt:lpstr>Doplnění chybějících hodnot u kategorií</vt:lpstr>
      <vt:lpstr>Používáte něco jiného vy?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130</cp:revision>
  <dcterms:created xsi:type="dcterms:W3CDTF">2019-08-20T16:55:22Z</dcterms:created>
  <dcterms:modified xsi:type="dcterms:W3CDTF">2024-12-04T06:38:08Z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