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404" r:id="rId5"/>
    <p:sldId id="339" r:id="rId6"/>
    <p:sldId id="323" r:id="rId7"/>
    <p:sldId id="415" r:id="rId8"/>
    <p:sldId id="417" r:id="rId9"/>
  </p:sldIdLst>
  <p:sldSz cx="11522075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993300"/>
    <a:srgbClr val="005CAC"/>
    <a:srgbClr val="002A58"/>
    <a:srgbClr val="A5A7AA"/>
    <a:srgbClr val="D0CECE"/>
    <a:srgbClr val="A9DF62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3881"/>
  </p:normalViewPr>
  <p:slideViewPr>
    <p:cSldViewPr snapToGrid="0" snapToObjects="1">
      <p:cViewPr varScale="1">
        <p:scale>
          <a:sx n="82" d="100"/>
          <a:sy n="82" d="100"/>
        </p:scale>
        <p:origin x="662" y="72"/>
      </p:cViewPr>
      <p:guideLst>
        <p:guide orient="horz" pos="2160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3:41:14.85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6872 92 24575,'-27'0'0,"0"1"0,1-1 0,0-1 0,0-2 0,0 0 0,0-2 0,-29-8 0,42 9 0,-1 1 0,1 1 0,-1 0 0,0 1 0,1 0 0,-17 2 0,12-1 0,1 0 0,-1-1 0,-17-4 0,-84-11 0,45 8 0,39 4 0,-35 2 0,41 2 0,-1-1 0,-34-6 0,19 1 0,0 2 0,0 2 0,-47 5 0,4-1 0,-788-2 0,860 1 0,0 1 0,1 0 0,-1 1 0,-19 7 0,19-6 0,0 0 0,0 0 0,-31 2 0,21-4 0,-1 1 0,-39 10 0,-25 4 0,74-14 0,-1 0 0,1 2 0,-28 11 0,24-9 0,-38 10 0,36-11 0,1 1 0,0 2 0,0 0 0,1 1 0,-35 21 0,-4 4 0,20-6 0,23-18 0,1 1 0,-21 18 0,-45 37 0,13 8 0,36-36 0,2 1 0,-43 73 0,1 9 0,20-31 0,-3 29 0,8-12 0,36-85 0,1 0 0,-12 43 0,19-50 0,0 0 0,0 24 0,-2 3 0,-15 67 0,12-57 0,3 1 0,0 63 0,5-97 0,-1 0 0,-4 20 0,-3 38 0,8-3 0,3 129 0,0-194 0,0-1 0,0 0 0,1 0 0,0 0 0,1 0 0,8 14 0,-7-13 0,0 0 0,-1 1 0,7 22 0,23 70 0,-25-73 0,1-1 0,17 33 0,-7-19 0,6 18 0,3-3 0,39 59 0,49 55 0,-108-161 0,0 0 0,17 15 0,5 5 0,3 3 0,-24-25 0,0 1 0,-1 0 0,12 16 0,-15-19 0,0 0 0,0 0 0,1 0 0,12 9 0,-12-10 0,0-1 0,0 1 0,-1 1 0,0-1 0,7 11 0,-7-8 0,1-1 0,1 0 0,-1 0 0,1-1 0,10 8 0,19 17 0,-3 2 0,64 45 0,-38-31 0,78 72 0,-51-33 0,-75-76 0,-1 0 0,0 0 0,13 20 0,17 17 0,-22-26 0,0 1 0,26 45 0,-12-19 0,60 105 0,-82-134 0,15 36 0,-18-37 0,1 0 0,16 27 0,-16-30 0,0 0 0,-2 1 0,0 0 0,-1 0 0,-1 1 0,6 29 0,10 34 0,-13-55 0,0 0 0,-2 1 0,-1-1 0,-1 1 0,1 52 0,-4-59 0,1 1 0,1 0 0,8 29 0,-6-27 0,0 1 0,2 26 0,-5 337 0,-4-195 0,2 141 0,-1-320 0,-1 0 0,-4 23 0,-3 24 0,6-35 0,0 0 0,-2 0 0,-1 0 0,-12 33 0,-4 13 0,-17 61 0,-13-3 0,43-103 0,-1 0 0,-20 35 0,11-21 0,-14 31 0,-18 30 0,17-38 0,11-21 0,-41 60 0,-43 44 0,36-57 0,50-59 0,-52 65 0,19-34 0,-65 69 0,57-68 0,-78 68 0,67-69 0,-40 29 0,-38 13 0,-56 19 0,11-16 0,61-41 0,110-54 0,-77 30 0,-35 17 0,107-43 0,0-1 0,-1-1 0,-38 9 0,58-18 0,0 0 0,0 0 0,0 1 0,-11 8 0,-34 13 0,7-10 0,2-2 0,-48 23 0,69-27 0,-51 14 0,33-12 0,-213 55 0,196-54 0,-20 7 0,20-4 0,47-13 0,-1 0 0,1 1 0,0 1 0,-24 11 0,17-7 0,0 0 0,0-1 0,-26 6 0,27-9 0,-1 2 0,1 0 0,-33 17 0,40-18 0,1 0 0,-1-1 0,-15 5 0,-14 4 0,4 2 0,-119 55 0,83-35 0,-116 78 0,124-68 0,-120 106 0,126-98 0,36-35 0,2 1 0,0 2 0,-32 41 0,-1 11 0,-26 40 0,61-82 0,-18 41 0,13-20 0,8-17 0,-20 54 0,1 51 0,31-108 0,1 0 0,2 0 0,1 0 0,4 36 0,0 10 0,-4-31 0,5 100 0,-2-128 0,1 0 0,1 0 0,0 0 0,2-1 0,10 26 0,6 4 0,2-1 0,36 55 0,-56-98 0,33 53 0,4-1 0,1-2 0,60 57 0,8 4 0,-59-66 0,-31-30 0,0 0 0,2-1 0,43 29 0,48 26 0,-62-40 0,78 41 0,77 18-560,-116-55 435,157 43 0,-151-55-191,-36-10 126,63 10 1,32 2 189,25 3 0,45-14 0,184 8-1314,579-25 1072,-926-4 242,1-3 0,100-23 0,-79 13 0,440-87 0,-410 87 0,-74 13 0,75-19 0,109-31 1235,-73 20-1409,-49 11 174,84-25 0,-149 37-198,59-9 0,3-1-54,1-3 198,35-9-31,-5-5 85,82-29 0,-51 12 0,-42 16 2221,24-10-1655,1-3-566,3-1 0,-28 4 0,-45 16 0,-42 20 0,41-23 0,116-65 0,21-37 0,-87 56 0,-112 74 0,8-11 0,-16 16 0,0 0 0,-1 0 0,1 1 0,0-1 0,1 1 0,5-4 0,5-3 0,0-1 0,0 0 0,-1-1 0,22-22 0,3-3 0,15-13 0,85-101 0,-108 115 0,37-31 0,-15 15 0,6-4 0,-30 28 0,-1 0 0,25-33 0,-19 25 0,-26 27 0,1 1 0,-1-1 0,12-17 0,-11 13 0,1 0 0,15-16 0,-16 19 0,0 1 0,-1-1 0,0-1 0,0 1 0,5-13 0,-2 2 0,1 1 0,15-19 0,-13 20 0,20-40 0,46-85 0,-20 42 0,19-70 0,-33 79 0,50-150 0,-43 121 0,-5-5 0,24-71 0,-38 115 0,-7 23 0,-8 9 0,-6 14 0,19-35 0,-7 6 0,-8 21 0,5-11 0,-6 15 0,31-59 0,-29 66 0,19-54 0,4-9 0,-34 82 0,0-1 0,4-22 0,11-26 0,3-6 0,-2 3 0,-1-2 0,-16 51 0,0-1 0,10-21 0,6-22 0,-2 3 0,-15 46 0,1-2 0,4-25 0,-6 25 0,0 0 0,10-24 0,1-2 0,-1 0 0,12-64 0,-20 79 0,9-52 0,-9 46 0,0 1 0,18-53 0,-5 14 0,-15 51 0,12-35 0,0-4 0,-12 43 0,0 0 0,10-25 0,-4 18 0,7-35 0,-10 35 0,14-37 0,-8 28 0,14-56 0,-13 38 0,65-181 0,-30 71 0,-42 138 0,-1-1 0,2-21 0,-4 21 0,1 0 0,8-22 0,-8 28 0,-1-1 0,0 0 0,2-27 0,1-13 0,7-10 0,-3 18 0,-2 0 0,3-88 0,-10 23 0,-3-90 0,-1 185 0,0-1 0,-8-24 0,6 27 0,1 1 0,0-1 0,-1-31 0,3 29 0,0 0 0,-1 0 0,-8-24 0,7 24 0,-1 1 0,2-1 0,-2-26 0,3 26 0,0-1 0,-1 1 0,-1 0 0,-11-31 0,8 32 0,2-1 0,0 1 0,2-1 0,-4-35 0,6 37 0,-1 1 0,-1 0 0,0 0 0,-7-17 0,-6-33 0,12 48 0,0-1 0,-2 1 0,-11-25 0,-6-21 0,-47-149 0,47 160 0,18 41 0,-1 0 0,2 0 0,-1-1 0,-3-14 0,1-3 0,-3 1 0,-13-32 0,21 56 0,-81-173 0,57 125 0,-2 0 0,-51-67 0,-35-56 0,18 34 0,4 16 0,6 8 0,9 14 0,44 62 0,25 32 0,0 0 0,0-1 0,1 0 0,-6-12 0,-5-10 0,-24-32 0,-58-65 0,40 51 0,-106-125 0,-45-8 0,188 186 0,-24-20 0,-54-47 0,18 18 0,48 43 0,-69-48 0,74 59 0,1-2 0,-45-44 0,45 27 0,25 32 0,-1 1 0,1 0 0,-1 0 0,0 0 0,0 1 0,0-1 0,-1 1 0,-6-4 0,3 2 0,0 0 0,1-1 0,0 1 0,1-2 0,-10-11 0,-17-20 0,-56-66 0,-6-8 0,82 100 0,2 0 0,-17-25 0,21 30 0,0 0 0,0 0 0,-14-11 0,-13-11 0,-18-23 0,28 31 0,-26-33 0,41 46 0,0 1 0,-1 0 0,0 0 0,-1 1 0,1 1 0,-2 0 0,-15-6 0,-6-6 0,10 9 0,1 0 0,-1 2 0,0 1 0,-28-5 0,47 11 0,-28-5 0,0 3 0,0 1 0,-1 1 0,-33 4 0,-13-1 0,49-3 0,0-1 0,-34-8 0,-43-6 0,80 9-341,-2 1 0,1 1-1,-51-2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B26607-E92F-9E9E-F431-2DB216AE92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F8243-8A8A-2565-2926-7A54AEF290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AEC6D6C3-8FBE-4F28-817F-7099D6EC1BCF}" type="datetimeFigureOut">
              <a:rPr lang="cs-CZ"/>
              <a:pPr>
                <a:defRPr/>
              </a:pPr>
              <a:t>05.12.2024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F5D9D58-7F24-EE5E-91E6-304FE034F5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36613" y="1143000"/>
            <a:ext cx="518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DE849F7-9C96-594C-03C5-21CE77987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cs-CZ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310D-62D8-50B1-C103-3571B4D59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60604-44E4-891D-93B1-FA3F4B601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C4C9A2-485E-47AF-BAC3-7736408F9B95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8766AA0-0A48-117E-ACAE-67D645B5E6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cs-CZ" altLang="cs-CZ" b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F20F0CDF-B965-9C31-A5A9-83F56B4A1E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78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4724400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8" y="5481637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29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E8308B03-CDE8-5B6E-A593-3BBEDF0BF8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475" y="6154738"/>
            <a:ext cx="701675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0" i="0" baseline="0">
                <a:solidFill>
                  <a:schemeClr val="tx2"/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  <a:lvl2pPr>
              <a:defRPr sz="22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2pPr>
            <a:lvl3pPr>
              <a:defRPr sz="20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3pPr>
            <a:lvl4pPr>
              <a:defRPr sz="18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4pPr>
            <a:lvl5pPr>
              <a:defRPr sz="16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624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rgbClr val="A5A7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3888" y="2002631"/>
            <a:ext cx="7886700" cy="2852737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6378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301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11">
            <a:extLst>
              <a:ext uri="{FF2B5EF4-FFF2-40B4-BE49-F238E27FC236}">
                <a16:creationId xmlns:a16="http://schemas.microsoft.com/office/drawing/2014/main" id="{16E55EE8-C07E-11F4-E13B-89663F46D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Icon&#10;&#10;Description automatically generated">
            <a:extLst>
              <a:ext uri="{FF2B5EF4-FFF2-40B4-BE49-F238E27FC236}">
                <a16:creationId xmlns:a16="http://schemas.microsoft.com/office/drawing/2014/main" id="{0EC9572E-DDBA-D41A-17F2-2B73CE61F1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002A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8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7">
            <a:extLst>
              <a:ext uri="{FF2B5EF4-FFF2-40B4-BE49-F238E27FC236}">
                <a16:creationId xmlns:a16="http://schemas.microsoft.com/office/drawing/2014/main" id="{33F48BBE-7C99-7C2E-6719-65FFF883C3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Icon&#10;&#10;Description automatically generated">
            <a:extLst>
              <a:ext uri="{FF2B5EF4-FFF2-40B4-BE49-F238E27FC236}">
                <a16:creationId xmlns:a16="http://schemas.microsoft.com/office/drawing/2014/main" id="{68F9F448-07B2-4431-9117-A7645F026C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4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6">
            <a:extLst>
              <a:ext uri="{FF2B5EF4-FFF2-40B4-BE49-F238E27FC236}">
                <a16:creationId xmlns:a16="http://schemas.microsoft.com/office/drawing/2014/main" id="{90389FCA-7117-9D80-DE0D-3AC201E0AD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Icon&#10;&#10;Description automatically generated">
            <a:extLst>
              <a:ext uri="{FF2B5EF4-FFF2-40B4-BE49-F238E27FC236}">
                <a16:creationId xmlns:a16="http://schemas.microsoft.com/office/drawing/2014/main" id="{F48B5ED7-4BCD-A38C-5504-62C9AAF3E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94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E438D3B3-8C6C-6EBB-D560-219EEBC56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491ED2F-0BD3-B663-2D10-FBB9F6DBAA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49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2B2E9A12-40C5-5A44-632A-88192AB0BE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9FE2AFE-37EA-1207-94DD-4D75A150D1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8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0B709DB-7FA7-53AB-3D5E-7CF172E19A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 sz="1701" b="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80C6870E-8D2D-F082-D006-FB33596968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80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1" y="4724402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9" y="5481639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1890"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16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21485C-2352-4C0B-4B3A-0C3F37D5F4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92163" y="365125"/>
            <a:ext cx="99377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9BBFBA3-04E2-CDC0-D798-A39F293FA8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92163" y="1825625"/>
            <a:ext cx="99377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text styles</a:t>
            </a:r>
          </a:p>
          <a:p>
            <a:pPr lvl="1"/>
            <a:r>
              <a:rPr lang="en-US" altLang="cs-CZ"/>
              <a:t>Second level</a:t>
            </a:r>
          </a:p>
          <a:p>
            <a:pPr lvl="2"/>
            <a:r>
              <a:rPr lang="en-US" altLang="cs-CZ"/>
              <a:t>Third level</a:t>
            </a:r>
          </a:p>
          <a:p>
            <a:pPr lvl="3"/>
            <a:r>
              <a:rPr lang="en-US" altLang="cs-CZ"/>
              <a:t>Fourth level</a:t>
            </a:r>
          </a:p>
          <a:p>
            <a:pPr lvl="4"/>
            <a:r>
              <a:rPr lang="en-US" altLang="cs-CZ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15DBA-B6C4-BFB1-E1D2-4FB9D70B8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427B4E-E819-402E-9590-20C0A19C4526}" type="datetimeFigureOut">
              <a:rPr lang="cs-CZ"/>
              <a:pPr>
                <a:defRPr/>
              </a:pPr>
              <a:t>05.12.2024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C6BF2-7897-7372-59AC-74108DEA9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028B6-8642-5C09-764F-CB86EE4D0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rgbClr val="EFF0EF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FE379117-7F2C-48AB-A641-E4990E294F74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386723.338785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-to-viz.com/caveats.html" TargetMode="External"/><Relationship Id="rId2" Type="http://schemas.openxmlformats.org/officeDocument/2006/relationships/hyperlink" Target="https://www.data-to-viz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u.gov.cz/infografik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01EEEF1-F658-70BC-69D6-A985A47A68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5213" y="3197225"/>
            <a:ext cx="9523412" cy="125253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Základy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statistického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zpracování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v MS Excel pro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vědce</a:t>
            </a:r>
            <a:endParaRPr lang="en-US" altLang="cs-CZ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2643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4652963"/>
            <a:ext cx="5068887" cy="585787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2457" dirty="0">
                <a:solidFill>
                  <a:srgbClr val="34465C"/>
                </a:solidFill>
                <a:latin typeface="Poppins"/>
                <a:cs typeface="Poppins"/>
              </a:rPr>
              <a:t>Michal Lauer</a:t>
            </a:r>
            <a:endParaRPr lang="cs-CZ" altLang="cs-CZ" sz="2457" dirty="0">
              <a:solidFill>
                <a:srgbClr val="34465C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2644" name="Text Placeholder 3">
            <a:extLst>
              <a:ext uri="{FF2B5EF4-FFF2-40B4-BE49-F238E27FC236}">
                <a16:creationId xmlns:a16="http://schemas.microsoft.com/office/drawing/2014/main" id="{84968EA8-631E-C275-81B0-24A776DD2C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5368925"/>
            <a:ext cx="5068887" cy="585788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1890" dirty="0">
                <a:solidFill>
                  <a:srgbClr val="34465C"/>
                </a:solidFill>
                <a:latin typeface="Poppins"/>
                <a:cs typeface="Poppins"/>
              </a:rPr>
              <a:t>4. 12. 2024 – 5. 12.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3594201" y="2620963"/>
            <a:ext cx="4247958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Vizualizace dat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64545" y="1587477"/>
            <a:ext cx="3333749" cy="3306835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250CEEC1-A131-AE9C-042C-55B8D8676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9E7DDE-D83D-6A89-5F2E-7986199C4DBC}"/>
              </a:ext>
            </a:extLst>
          </p:cNvPr>
          <p:cNvSpPr txBox="1"/>
          <p:nvPr/>
        </p:nvSpPr>
        <p:spPr>
          <a:xfrm>
            <a:off x="472966" y="6085490"/>
            <a:ext cx="9970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TOUNSI, Youssef; ANOUN, Houda a HASSOUNI, Larbi. CSMAS. Online. In: </a:t>
            </a:r>
            <a:r>
              <a:rPr lang="en-US" sz="1050" b="0" i="1" dirty="0">
                <a:solidFill>
                  <a:srgbClr val="212529"/>
                </a:solidFill>
                <a:effectLst/>
                <a:latin typeface="Open Sans" pitchFamily="2" charset="0"/>
              </a:rPr>
              <a:t>Proceedings of the 3rd International Conference on Networking, Information Systems &amp; Security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. New York, NY, USA: ACM, 2020, s. 1-7. ISBN 9781450376341. </a:t>
            </a:r>
            <a:r>
              <a:rPr lang="en-US" sz="1050" b="0" i="0" dirty="0" err="1">
                <a:solidFill>
                  <a:srgbClr val="212529"/>
                </a:solidFill>
                <a:effectLst/>
                <a:latin typeface="Open Sans" pitchFamily="2" charset="0"/>
              </a:rPr>
              <a:t>Dostupné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 z: </a:t>
            </a:r>
            <a:r>
              <a:rPr lang="en-US" sz="1050" b="0" i="0" u="none" strike="noStrike" dirty="0">
                <a:effectLst/>
                <a:latin typeface="Open Sans" pitchFamily="2" charset="0"/>
                <a:hlinkClick r:id="rId3"/>
              </a:rPr>
              <a:t>https://doi.org/10.1145/3386723.3387851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. [cit. 2024-11-26].</a:t>
            </a:r>
            <a:endParaRPr lang="en-US" sz="105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C528CF-5CA7-55BB-6D7D-97D283E17D09}"/>
                  </a:ext>
                </a:extLst>
              </p14:cNvPr>
              <p14:cNvContentPartPr/>
              <p14:nvPr/>
            </p14:nvContentPartPr>
            <p14:xfrm>
              <a:off x="6594232" y="1455182"/>
              <a:ext cx="3755160" cy="4315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C528CF-5CA7-55BB-6D7D-97D283E17D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58232" y="1419182"/>
                <a:ext cx="3826800" cy="4387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D66C8-5823-CCCE-FA20-D11ADF7DA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12AD676-F533-D667-1563-3ABE231944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5B7BDE-E9EB-9D5C-AB48-1BDF324213C8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Proč obrázky dělat?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D9273-28D4-CF28-12C0-5076CF5FEEE3}"/>
              </a:ext>
            </a:extLst>
          </p:cNvPr>
          <p:cNvSpPr txBox="1"/>
          <p:nvPr/>
        </p:nvSpPr>
        <p:spPr>
          <a:xfrm>
            <a:off x="756744" y="1848130"/>
            <a:ext cx="8507074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2400"/>
              </a:spcAft>
            </a:pPr>
            <a:r>
              <a:rPr lang="cs-CZ" sz="2400" b="0" dirty="0">
                <a:solidFill>
                  <a:srgbClr val="292929"/>
                </a:solidFill>
              </a:rPr>
              <a:t>Jednoduchý pohled na komplexní věc</a:t>
            </a:r>
          </a:p>
          <a:p>
            <a:pPr algn="l">
              <a:spcAft>
                <a:spcPts val="2400"/>
              </a:spcAft>
            </a:pPr>
            <a:r>
              <a:rPr lang="cs-CZ" sz="2400" b="0" dirty="0">
                <a:solidFill>
                  <a:srgbClr val="292929"/>
                </a:solidFill>
              </a:rPr>
              <a:t>Pro mnohé lepší než tabulka s daty</a:t>
            </a:r>
          </a:p>
          <a:p>
            <a:pPr algn="l">
              <a:spcAft>
                <a:spcPts val="2400"/>
              </a:spcAft>
            </a:pPr>
            <a:r>
              <a:rPr lang="cs-CZ" sz="2400" b="0" dirty="0">
                <a:solidFill>
                  <a:srgbClr val="292929"/>
                </a:solidFill>
              </a:rPr>
              <a:t>Chytlavé, lze si s tím hodně vyhrát</a:t>
            </a:r>
          </a:p>
          <a:p>
            <a:pPr algn="l">
              <a:spcAft>
                <a:spcPts val="2400"/>
              </a:spcAft>
            </a:pPr>
            <a:r>
              <a:rPr lang="cs-CZ" sz="2400" b="0" dirty="0">
                <a:solidFill>
                  <a:srgbClr val="292929"/>
                </a:solidFill>
              </a:rPr>
              <a:t>Více intuitivní než statistiky</a:t>
            </a:r>
          </a:p>
        </p:txBody>
      </p:sp>
    </p:spTree>
    <p:extLst>
      <p:ext uri="{BB962C8B-B14F-4D97-AF65-F5344CB8AC3E}">
        <p14:creationId xmlns:p14="http://schemas.microsoft.com/office/powerpoint/2010/main" val="82862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AFDC5-CEB2-2E44-FD55-BE956C458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E6664C3-38E3-8AFC-77C5-0FA044320D8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926A68-111D-CA8A-5E2D-8DAE87C67B23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Všechno je online!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A7539-82E1-93C4-18B8-967FA93F20AD}"/>
              </a:ext>
            </a:extLst>
          </p:cNvPr>
          <p:cNvSpPr txBox="1"/>
          <p:nvPr/>
        </p:nvSpPr>
        <p:spPr>
          <a:xfrm>
            <a:off x="756744" y="1848130"/>
            <a:ext cx="8507074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2400"/>
              </a:spcAft>
            </a:pPr>
            <a:r>
              <a:rPr lang="cs-CZ" sz="2400" b="0" dirty="0">
                <a:solidFill>
                  <a:srgbClr val="292929"/>
                </a:solidFill>
                <a:hlinkClick r:id="rId2"/>
              </a:rPr>
              <a:t>https://www.data-to-viz.com</a:t>
            </a:r>
            <a:endParaRPr lang="cs-CZ" sz="2400" b="0" dirty="0">
              <a:solidFill>
                <a:srgbClr val="292929"/>
              </a:solidFill>
            </a:endParaRPr>
          </a:p>
          <a:p>
            <a:pPr algn="l">
              <a:spcAft>
                <a:spcPts val="2400"/>
              </a:spcAft>
            </a:pPr>
            <a:r>
              <a:rPr lang="cs-CZ" sz="2400" b="0" dirty="0">
                <a:solidFill>
                  <a:srgbClr val="292929"/>
                </a:solidFill>
                <a:hlinkClick r:id="rId3"/>
              </a:rPr>
              <a:t>https://www.data-to-viz.com/caveats.html</a:t>
            </a:r>
            <a:endParaRPr lang="cs-CZ" sz="2400" b="0" dirty="0">
              <a:solidFill>
                <a:srgbClr val="292929"/>
              </a:solidFill>
            </a:endParaRPr>
          </a:p>
          <a:p>
            <a:pPr algn="l">
              <a:spcAft>
                <a:spcPts val="2400"/>
              </a:spcAft>
            </a:pPr>
            <a:r>
              <a:rPr lang="cs-CZ" sz="2400" b="0" dirty="0">
                <a:solidFill>
                  <a:srgbClr val="292929"/>
                </a:solidFill>
                <a:hlinkClick r:id="rId4"/>
              </a:rPr>
              <a:t>https://csu.gov.cz/infografiky</a:t>
            </a:r>
            <a:endParaRPr 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729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EAEBEA"/>
      </a:dk1>
      <a:lt1>
        <a:srgbClr val="FFFFFF"/>
      </a:lt1>
      <a:dk2>
        <a:srgbClr val="00203E"/>
      </a:dk2>
      <a:lt2>
        <a:srgbClr val="75B729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2286DD"/>
      </a:hlink>
      <a:folHlink>
        <a:srgbClr val="7497BB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EAEBEA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C8C9C8"/>
        </a:accent4>
        <a:accent5>
          <a:srgbClr val="EBEBEB"/>
        </a:accent5>
        <a:accent6>
          <a:srgbClr val="A1A1A1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FFFFFF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E7E7E7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 2">
    <a:dk1>
      <a:srgbClr val="333333"/>
    </a:dk1>
    <a:lt1>
      <a:srgbClr val="FFFFFF"/>
    </a:lt1>
    <a:dk2>
      <a:srgbClr val="00203E"/>
    </a:dk2>
    <a:lt2>
      <a:srgbClr val="75B729"/>
    </a:lt2>
    <a:accent1>
      <a:srgbClr val="DDDDDD"/>
    </a:accent1>
    <a:accent2>
      <a:srgbClr val="FFFFFF"/>
    </a:accent2>
    <a:accent3>
      <a:srgbClr val="FFFFFF"/>
    </a:accent3>
    <a:accent4>
      <a:srgbClr val="2A2A2A"/>
    </a:accent4>
    <a:accent5>
      <a:srgbClr val="EBEBEB"/>
    </a:accent5>
    <a:accent6>
      <a:srgbClr val="E7E7E7"/>
    </a:accent6>
    <a:hlink>
      <a:srgbClr val="2286DD"/>
    </a:hlink>
    <a:folHlink>
      <a:srgbClr val="7497B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83762EB5A18C04DBFA29C99AD83F26B" ma:contentTypeVersion="15" ma:contentTypeDescription="Vytvoří nový dokument" ma:contentTypeScope="" ma:versionID="d9ef6691753f8d1d5aac364a0a95b869">
  <xsd:schema xmlns:xsd="http://www.w3.org/2001/XMLSchema" xmlns:xs="http://www.w3.org/2001/XMLSchema" xmlns:p="http://schemas.microsoft.com/office/2006/metadata/properties" xmlns:ns2="b5e40aea-b4ae-4b94-9008-c1fed4a5c359" xmlns:ns3="c95f7331-2dea-4b91-a62c-a2ea58dcbe03" targetNamespace="http://schemas.microsoft.com/office/2006/metadata/properties" ma:root="true" ma:fieldsID="8ffb3d0fa66fdebc604d2e8eddcb4819" ns2:_="" ns3:_="">
    <xsd:import namespace="b5e40aea-b4ae-4b94-9008-c1fed4a5c359"/>
    <xsd:import namespace="c95f7331-2dea-4b91-a62c-a2ea58dcbe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e40aea-b4ae-4b94-9008-c1fed4a5c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Značky obrázků" ma:readOnly="false" ma:fieldId="{5cf76f15-5ced-4ddc-b409-7134ff3c332f}" ma:taxonomyMulti="true" ma:sspId="f0a14af1-e00f-4e76-aafe-20c72589a8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5f7331-2dea-4b91-a62c-a2ea58dcbe0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6c2ef57f-8d97-40b3-a219-205d2804e26f}" ma:internalName="TaxCatchAll" ma:showField="CatchAllData" ma:web="c95f7331-2dea-4b91-a62c-a2ea58dcbe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e40aea-b4ae-4b94-9008-c1fed4a5c359">
      <Terms xmlns="http://schemas.microsoft.com/office/infopath/2007/PartnerControls"/>
    </lcf76f155ced4ddcb4097134ff3c332f>
    <TaxCatchAll xmlns="c95f7331-2dea-4b91-a62c-a2ea58dcbe03" xsi:nil="true"/>
  </documentManagement>
</p:properties>
</file>

<file path=customXml/itemProps1.xml><?xml version="1.0" encoding="utf-8"?>
<ds:datastoreItem xmlns:ds="http://schemas.openxmlformats.org/officeDocument/2006/customXml" ds:itemID="{9FF36B38-92E1-4434-B928-0B6896AEBC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e40aea-b4ae-4b94-9008-c1fed4a5c359"/>
    <ds:schemaRef ds:uri="c95f7331-2dea-4b91-a62c-a2ea58dcbe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AAFBE4-E0F2-46C8-9B9D-C83397D2F0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3785A2-D7CE-4CE1-98CE-0E3D5DDB8231}">
  <ds:schemaRefs>
    <ds:schemaRef ds:uri="http://schemas.microsoft.com/office/2006/metadata/properties"/>
    <ds:schemaRef ds:uri="http://schemas.microsoft.com/office/infopath/2007/PartnerControls"/>
    <ds:schemaRef ds:uri="b5e40aea-b4ae-4b94-9008-c1fed4a5c359"/>
    <ds:schemaRef ds:uri="c95f7331-2dea-4b91-a62c-a2ea58dcbe0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3999</TotalTime>
  <Words>152</Words>
  <Application>Microsoft Office PowerPoint</Application>
  <PresentationFormat>Custom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Open Sans</vt:lpstr>
      <vt:lpstr>Poppins</vt:lpstr>
      <vt:lpstr>Office Theme</vt:lpstr>
      <vt:lpstr>Základy statistického zpracování dat v MS Excel pro vědce</vt:lpstr>
      <vt:lpstr>PowerPoint Presentation</vt:lpstr>
      <vt:lpstr>CRISP-DM</vt:lpstr>
      <vt:lpstr>CRISP-DM</vt:lpstr>
      <vt:lpstr>CRISP-DM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Chalas</dc:creator>
  <cp:lastModifiedBy>Michal Lauer</cp:lastModifiedBy>
  <cp:revision>131</cp:revision>
  <dcterms:created xsi:type="dcterms:W3CDTF">2019-08-20T16:55:22Z</dcterms:created>
  <dcterms:modified xsi:type="dcterms:W3CDTF">2024-12-05T09:42:31Z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0x010100483762EB5A18C04DBFA29C99AD83F26B</vt:lpwstr>
  </property>
</Properties>
</file>