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404" r:id="rId5"/>
    <p:sldId id="339" r:id="rId6"/>
    <p:sldId id="323" r:id="rId7"/>
    <p:sldId id="415" r:id="rId8"/>
    <p:sldId id="418" r:id="rId9"/>
    <p:sldId id="420" r:id="rId10"/>
    <p:sldId id="419" r:id="rId11"/>
    <p:sldId id="421" r:id="rId12"/>
    <p:sldId id="423" r:id="rId13"/>
    <p:sldId id="429" r:id="rId14"/>
    <p:sldId id="426" r:id="rId15"/>
    <p:sldId id="425" r:id="rId16"/>
    <p:sldId id="422" r:id="rId17"/>
    <p:sldId id="427" r:id="rId18"/>
    <p:sldId id="431" r:id="rId19"/>
    <p:sldId id="442" r:id="rId20"/>
    <p:sldId id="441" r:id="rId21"/>
    <p:sldId id="432" r:id="rId22"/>
    <p:sldId id="434" r:id="rId23"/>
    <p:sldId id="435" r:id="rId24"/>
    <p:sldId id="436" r:id="rId25"/>
    <p:sldId id="437" r:id="rId26"/>
    <p:sldId id="439" r:id="rId27"/>
    <p:sldId id="438" r:id="rId28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993300"/>
    <a:srgbClr val="005CAC"/>
    <a:srgbClr val="002A58"/>
    <a:srgbClr val="A5A7AA"/>
    <a:srgbClr val="D0CECE"/>
    <a:srgbClr val="A9DF6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121" d="100"/>
          <a:sy n="121" d="100"/>
        </p:scale>
        <p:origin x="470" y="91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3:57:49.46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2840 266 24575,'-5'-4'0,"0"1"0,0 1 0,0-1 0,0 1 0,0 0 0,-1 0 0,1 0 0,-10-1 0,-15-6 0,-18-8 0,-73-16 0,71 21 0,16 6 0,1 0 0,-37 1 0,6-1 0,-12-4 0,33 3 0,-62-1 0,-460 9-1708,434 10 2269,62-3-349,3 2-212,-104 28 0,127-27 0,6 1 93,-48 20 0,17-5 632,31-12-718,1 2-1,0 1 1,-41 29 0,-94 77-11,153-110 5,-24 21-1,3 2 0,1 2 0,-34 45 0,3-4 0,45-49 0,1 1 0,2 1 0,1 1 0,-18 44 0,16-33 0,10-17 0,1 2 0,2-1 0,-8 41 0,6-24 0,0 10 0,-6 68 0,13 112 0,5-138 0,1-79 0,0 0 0,1-1 0,1 1 0,1-1 0,0 0 0,13 28 0,-1-3 0,2 4 0,3 0 0,1-1 0,3-2 0,1 0 0,38 44 0,-58-79 0,102 121 0,-13-44 0,-34-31 0,-41-38 0,1 0 0,32 17 0,17 13 0,-23-14-177,2-3-1,58 27 1,-48-26 100,88 30 77,-80-31 0,74 22 0,-130-48 0,392 116 0,-351-106 0,155 35 0,-83-20 0,-75-16 0,76 9 0,118 19 0,-170-25 0,0-3 0,126 4 0,39 2-952,-231-18 913,265 14-769,-147-7 808,-6 1 0,719-10 1011,-773-1-852,65-13 0,19-1-453,-53 13 191,64-6 225,-48-5-235,-8-1 111,109 1 0,-131 10 171,100-18-1,-104 10 385,122-2 0,-178 13-547,0-1 0,-1-2 0,0 0 0,36-12 0,-34 9-6,1 1-1,0 1 1,33-3-1,-39 5 1,-1 0 0,0-1 0,0-1 0,-1-1 0,29-13 0,-10 5 0,-2 1 0,145-64 0,-92 21 0,-53 32 0,-8 5 0,-1-2 0,-1-1 0,0-1 0,24-32 0,-38 41 0,-1 0 0,13-25 0,2-4 0,-20 36 0,-1-2 0,0 1 0,0 0 0,0-1 0,-1 1 0,2-18 0,8-28 0,-6 36 0,-2 0 0,0-1 0,-1 0 0,0-37 0,5-31 0,-2 37 0,-2-1 0,-5-90 0,-1 47 0,2 79 0,-4-92 0,2 93 0,0 1 0,-1 0 0,0 0 0,-1 0 0,-1 0 0,-6-12 0,-16-40 0,21 47 0,-1 0 0,-1 0 0,-14-22 0,-115-155-218,101 150 16,-1 2 0,-49-44 0,-7 3 202,-4 5 0,-144-93 0,218 158 275,-1 1-1,-38-16 1,-177-73-275,18 32 0,93 31 0,87 26 0,15 4 0,-44-10 0,-98-23-577,4 0 336,-3 0-1250,-2-1-126,-15 4 1564,79 16 24,-113-12 1,23 13 28,-155-9 0,257 27 13,-150-28 0,-21-2 6,138 20-19,-147-35-1,-67-10 2,118 28-1,118 13 0,-154-4 0,-15 5 1924,251 17-1957,-21-2 180,0 3 0,0 2 0,1 1 0,-48 11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03.12.2024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03.12.2024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statisticsmemes/comments/1gm20ty/if_n30_we_can_assume_a_normal_distribution_my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reddit.com/r/statisticsmemes/comments/1gh4v53/ml_sland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.autodesk.com/publications/same-stats-different-graphs" TargetMode="External"/><Relationship Id="rId2" Type="http://schemas.openxmlformats.org/officeDocument/2006/relationships/hyperlink" Target="https://www.tylervigen.com/spurious-correl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386723.338785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population-sample-parameter-statistic-biased-unbiased-ead2021d93d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6/statistics-analytics-hypothesis-testing-z-test-t-tes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6/statistics-analytics-hypothesis-testing-z-test-t-tes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aiml.com/posts/why_multiple_test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Základy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statistického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zpracování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 MS Excel pro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vědce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4. 12. 2024 – 5. 12.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17CDD-3FF9-BD0A-1535-10F086044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BBB12-14A8-9306-21AF-15D66D2AF5CB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Jak to vypadá ve statistice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040B84-3C06-716E-514E-12C176FCBE06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6"/>
            <a:ext cx="9842572" cy="34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Stanovení alfa = 0,05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Stanovení nulové hypotézy: </a:t>
            </a:r>
            <a:r>
              <a:rPr lang="cs-CZ" altLang="cs-CZ" sz="2400" b="0" i="1" dirty="0">
                <a:solidFill>
                  <a:srgbClr val="292929"/>
                </a:solidFill>
              </a:rPr>
              <a:t>jakoby žádný efekt nebyl…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Stanovení alternativy (h0: mu = 30)</a:t>
            </a:r>
          </a:p>
          <a:p>
            <a:pPr marL="342900" indent="-342900" defTabSz="914400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altLang="cs-CZ" sz="2400" b="0" dirty="0">
                <a:solidFill>
                  <a:srgbClr val="292929"/>
                </a:solidFill>
              </a:rPr>
              <a:t>Oboustranná: mu != 30</a:t>
            </a:r>
          </a:p>
          <a:p>
            <a:pPr marL="342900" indent="-342900" defTabSz="914400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altLang="cs-CZ" sz="2400" b="0" dirty="0">
                <a:solidFill>
                  <a:srgbClr val="292929"/>
                </a:solidFill>
              </a:rPr>
              <a:t>Levostranná: mu &lt; 30</a:t>
            </a:r>
          </a:p>
          <a:p>
            <a:pPr marL="342900" indent="-342900" defTabSz="914400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altLang="cs-CZ" sz="2400" b="0" dirty="0">
                <a:solidFill>
                  <a:srgbClr val="292929"/>
                </a:solidFill>
              </a:rPr>
              <a:t>Pravostranná: mu &gt; 30</a:t>
            </a:r>
          </a:p>
          <a:p>
            <a:pPr defTabSz="914400" eaLnBrk="1" hangingPunct="1">
              <a:spcAft>
                <a:spcPts val="1200"/>
              </a:spcAft>
            </a:pP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5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494A4-3845-759D-FBA5-8F4613F33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A5F8D-2559-F92E-0054-77DAF2C98627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Parametrické testy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223E5B-3DB8-C130-344B-6D4B5EBD9FE6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6"/>
            <a:ext cx="9842572" cy="364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Různé předpoklady pro každý test</a:t>
            </a:r>
          </a:p>
          <a:p>
            <a:pPr defTabSz="914400" eaLnBrk="1" hangingPunct="1">
              <a:spcAft>
                <a:spcPts val="1200"/>
              </a:spcAft>
            </a:pPr>
            <a:endParaRPr lang="cs-CZ" altLang="cs-CZ" sz="2400" b="0" dirty="0">
              <a:solidFill>
                <a:srgbClr val="292929"/>
              </a:solidFill>
            </a:endParaRP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vzorku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jednovýběrový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t-test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dvouvýběrový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t-test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závislých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dvouvýběrový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párový t-test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více než dvou vzorků – analýza rozptylu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Závislost dvou kategorií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Chi</a:t>
            </a:r>
            <a:r>
              <a:rPr lang="cs-CZ" altLang="cs-CZ" sz="2400" b="0" dirty="0">
                <a:solidFill>
                  <a:srgbClr val="292929"/>
                </a:solidFill>
              </a:rPr>
              <a:t>-kvadrát test nezávislosti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80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62209-F598-B44A-02E7-4D2D59FCA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7C148-4EDB-80D3-6B1F-4E905BB5F784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Neparametrické testy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C02198-FCE9-893F-ADF0-BDCB25951F7D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6"/>
            <a:ext cx="9842572" cy="368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Bez silných předpokladů, ale jiné hypotézy a menší síla</a:t>
            </a:r>
          </a:p>
          <a:p>
            <a:pPr defTabSz="914400" eaLnBrk="1" hangingPunct="1">
              <a:spcAft>
                <a:spcPts val="1200"/>
              </a:spcAft>
            </a:pPr>
            <a:endParaRPr lang="cs-CZ" altLang="cs-CZ" sz="2400" b="0" dirty="0">
              <a:solidFill>
                <a:srgbClr val="292929"/>
              </a:solidFill>
            </a:endParaRP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vzorku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jednovýběrový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</a:t>
            </a:r>
            <a:r>
              <a:rPr lang="cs-CZ" altLang="cs-CZ" sz="2400" b="0" dirty="0" err="1">
                <a:solidFill>
                  <a:srgbClr val="292929"/>
                </a:solidFill>
              </a:rPr>
              <a:t>Wilcoxonův</a:t>
            </a:r>
            <a:r>
              <a:rPr lang="cs-CZ" altLang="cs-CZ" sz="2400" b="0" dirty="0">
                <a:solidFill>
                  <a:srgbClr val="292929"/>
                </a:solidFill>
              </a:rPr>
              <a:t>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wilcoxonův</a:t>
            </a:r>
            <a:r>
              <a:rPr lang="cs-CZ" altLang="cs-CZ" sz="2400" b="0" dirty="0">
                <a:solidFill>
                  <a:srgbClr val="292929"/>
                </a:solidFill>
              </a:rPr>
              <a:t> Rank-Sum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závislých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wilcoxon</a:t>
            </a:r>
            <a:r>
              <a:rPr lang="cs-CZ" altLang="cs-CZ" sz="2400" b="0" dirty="0">
                <a:solidFill>
                  <a:srgbClr val="292929"/>
                </a:solidFill>
              </a:rPr>
              <a:t> </a:t>
            </a:r>
            <a:r>
              <a:rPr lang="cs-CZ" altLang="cs-CZ" sz="2400" b="0" dirty="0" err="1">
                <a:solidFill>
                  <a:srgbClr val="292929"/>
                </a:solidFill>
              </a:rPr>
              <a:t>Signed</a:t>
            </a:r>
            <a:r>
              <a:rPr lang="cs-CZ" altLang="cs-CZ" sz="2400" b="0" dirty="0">
                <a:solidFill>
                  <a:srgbClr val="292929"/>
                </a:solidFill>
              </a:rPr>
              <a:t>-Rank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více než dvou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kruskal-Wallisův</a:t>
            </a:r>
            <a:r>
              <a:rPr lang="cs-CZ" altLang="cs-CZ" sz="2400" b="0" dirty="0">
                <a:solidFill>
                  <a:srgbClr val="292929"/>
                </a:solidFill>
              </a:rPr>
              <a:t>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Závislost dvou kategorií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fisherův</a:t>
            </a:r>
            <a:r>
              <a:rPr lang="cs-CZ" altLang="cs-CZ" sz="2400" b="0" dirty="0">
                <a:solidFill>
                  <a:srgbClr val="292929"/>
                </a:solidFill>
              </a:rPr>
              <a:t> exaktní test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5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51FC-9B84-21D8-F98E-4C1169E7F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0A4F1-5731-1245-BE90-A278DA2DACA1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Rekapitulace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AA2CD4-9874-6568-D160-62FBEEF2F65F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7"/>
            <a:ext cx="10845258" cy="392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Na základě vzorku děláme úsudky o populaci.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Odpověď známe jen s určitou jistotou, nikdy ne přesně.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Nemůžeme zamítnout ani přijmout hypotézu.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Chybu I. typu můžeme kontrolovat.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1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0A6D7-2736-B929-FAF6-A215DDF95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1DBA7850-83D6-5686-6362-8C47EE00CB76}"/>
              </a:ext>
            </a:extLst>
          </p:cNvPr>
          <p:cNvSpPr>
            <a:spLocks/>
          </p:cNvSpPr>
          <p:nvPr/>
        </p:nvSpPr>
        <p:spPr bwMode="auto">
          <a:xfrm>
            <a:off x="4982415" y="2620963"/>
            <a:ext cx="147155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Testy</a:t>
            </a:r>
          </a:p>
        </p:txBody>
      </p:sp>
    </p:spTree>
    <p:extLst>
      <p:ext uri="{BB962C8B-B14F-4D97-AF65-F5344CB8AC3E}">
        <p14:creationId xmlns:p14="http://schemas.microsoft.com/office/powerpoint/2010/main" val="392139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225AC-4958-1C9B-2782-891190E93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E058-986D-435C-C5E0-EDFAF85F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cs-CZ" dirty="0"/>
              <a:t>Předpoklady pro testování hypotéz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F771-CCFF-BB42-1A97-777C7849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62" y="942755"/>
            <a:ext cx="9937750" cy="5218407"/>
          </a:xfrm>
        </p:spPr>
        <p:txBody>
          <a:bodyPr/>
          <a:lstStyle/>
          <a:p>
            <a:pPr marL="0" indent="0">
              <a:buNone/>
            </a:pPr>
            <a:r>
              <a:rPr lang="cs-CZ" b="1" dirty="0"/>
              <a:t>T-Testy</a:t>
            </a:r>
          </a:p>
          <a:p>
            <a:r>
              <a:rPr lang="cs-CZ" dirty="0"/>
              <a:t>Reprezentativní vzorek</a:t>
            </a:r>
          </a:p>
          <a:p>
            <a:r>
              <a:rPr lang="cs-CZ" dirty="0"/>
              <a:t>Nezávislé pozorování (kromě párového t-testu)</a:t>
            </a:r>
          </a:p>
          <a:p>
            <a:r>
              <a:rPr lang="cs-CZ" dirty="0"/>
              <a:t>Spojitá data</a:t>
            </a:r>
          </a:p>
          <a:p>
            <a:r>
              <a:rPr lang="cs-CZ" dirty="0"/>
              <a:t>Normálně rozdělená data/rozdíly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b="1" dirty="0"/>
              <a:t>+ Analýza rozptylu</a:t>
            </a:r>
          </a:p>
          <a:p>
            <a:r>
              <a:rPr lang="cs-CZ" dirty="0"/>
              <a:t>Stejné rozptyly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b="1" dirty="0"/>
              <a:t>+ Chí-kvadrát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Nominální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Očekávané hodnoty &gt; 5</a:t>
            </a:r>
          </a:p>
        </p:txBody>
      </p:sp>
    </p:spTree>
    <p:extLst>
      <p:ext uri="{BB962C8B-B14F-4D97-AF65-F5344CB8AC3E}">
        <p14:creationId xmlns:p14="http://schemas.microsoft.com/office/powerpoint/2010/main" val="50525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C99DC-3BAC-3CF6-92E6-5DDA035F1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/statisticsmemes - Frequency 0.3 0.2- 0.1- 0.5 0.4- Zero skew 0.0 X n&gt;30 Corporate needs you to find the differences between this picture and this picture. CLT made with mematic They're the same picture.">
            <a:extLst>
              <a:ext uri="{FF2B5EF4-FFF2-40B4-BE49-F238E27FC236}">
                <a16:creationId xmlns:a16="http://schemas.microsoft.com/office/drawing/2014/main" id="{2B34C74D-F1CE-7C2B-9202-358DE55C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105" y="119575"/>
            <a:ext cx="4821668" cy="54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40F7B4-7FC2-4ADA-00E6-C907631049C6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https://www.reddit.com/r/statisticsmemes/comments/1gm20ty/if_n30_we_can_assume_a_normal_distribution_my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01626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D52F4A-5888-5BD8-6EBA-315AA091BEFB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2"/>
              </a:rPr>
              <a:t>https://www.reddit.com/r/statisticsmemes/comments/1gh4v53/ml_slander</a:t>
            </a:r>
            <a:endParaRPr lang="en-US" sz="1050" dirty="0"/>
          </a:p>
        </p:txBody>
      </p:sp>
      <p:pic>
        <p:nvPicPr>
          <p:cNvPr id="1028" name="Picture 4" descr="r/statisticsmemes - ML slander">
            <a:extLst>
              <a:ext uri="{FF2B5EF4-FFF2-40B4-BE49-F238E27FC236}">
                <a16:creationId xmlns:a16="http://schemas.microsoft.com/office/drawing/2014/main" id="{06D58372-9C4D-856D-FF00-4D65CCBA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15" y="518594"/>
            <a:ext cx="6228934" cy="463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47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060D5-1ADC-76C1-5548-1BBB6C03B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0BDF558B-F70F-CF77-FF27-B76622FA7D9C}"/>
              </a:ext>
            </a:extLst>
          </p:cNvPr>
          <p:cNvSpPr>
            <a:spLocks/>
          </p:cNvSpPr>
          <p:nvPr/>
        </p:nvSpPr>
        <p:spPr bwMode="auto">
          <a:xfrm>
            <a:off x="3222323" y="2620963"/>
            <a:ext cx="4991752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Korelační analýza</a:t>
            </a:r>
          </a:p>
        </p:txBody>
      </p:sp>
    </p:spTree>
    <p:extLst>
      <p:ext uri="{BB962C8B-B14F-4D97-AF65-F5344CB8AC3E}">
        <p14:creationId xmlns:p14="http://schemas.microsoft.com/office/powerpoint/2010/main" val="281821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34120-DA94-C070-F109-01F42583A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4186-E3F6-2933-980E-9A5F148E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Nejdůležitější základy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763B-C0FB-7158-F484-C1B0549B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Zkoumá vzájemný vliv</a:t>
            </a:r>
          </a:p>
          <a:p>
            <a:pPr marL="0" indent="0">
              <a:buNone/>
            </a:pPr>
            <a:r>
              <a:rPr lang="cs-CZ" dirty="0"/>
              <a:t>Korelace != kauzalita</a:t>
            </a:r>
          </a:p>
          <a:p>
            <a:pPr marL="0" indent="0">
              <a:buNone/>
            </a:pPr>
            <a:r>
              <a:rPr lang="cs-CZ" dirty="0">
                <a:hlinkClick r:id="rId2"/>
              </a:rPr>
              <a:t>https://www.tylervigen.com/spurious-correlations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Korelace = 0 !=&gt; nezávislost</a:t>
            </a:r>
          </a:p>
          <a:p>
            <a:pPr marL="0" indent="0">
              <a:buNone/>
            </a:pPr>
            <a:r>
              <a:rPr lang="cs-CZ" dirty="0">
                <a:hlinkClick r:id="rId3"/>
              </a:rPr>
              <a:t>https://www.research.autodesk.com/publications/same-stats-different-graphs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43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171013" y="2620963"/>
            <a:ext cx="5094344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Testování hypotéz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23431-D1ED-7863-B126-5B522E954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9728-3E97-FE0A-2854-46091E8D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Pearsonův</a:t>
            </a:r>
            <a:r>
              <a:rPr lang="cs-CZ" dirty="0"/>
              <a:t> lineární korelační koeficienty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CDE3-BE8C-8917-D822-AC81E837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/>
              <a:t>Zkoumá </a:t>
            </a:r>
            <a:r>
              <a:rPr lang="cs-CZ" b="1" dirty="0"/>
              <a:t>lineární</a:t>
            </a:r>
            <a:r>
              <a:rPr lang="cs-CZ" dirty="0"/>
              <a:t> závislost na </a:t>
            </a:r>
            <a:r>
              <a:rPr lang="cs-CZ" b="1" dirty="0"/>
              <a:t>spojitých </a:t>
            </a:r>
            <a:r>
              <a:rPr lang="cs-CZ" dirty="0"/>
              <a:t>datech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r je mezi &lt;-1, 1&gt;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+/- -&gt; směr závislosti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|r| -&gt; síla závislosti</a:t>
            </a:r>
          </a:p>
        </p:txBody>
      </p:sp>
    </p:spTree>
    <p:extLst>
      <p:ext uri="{BB962C8B-B14F-4D97-AF65-F5344CB8AC3E}">
        <p14:creationId xmlns:p14="http://schemas.microsoft.com/office/powerpoint/2010/main" val="54097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3F091-0313-EED7-CDE5-06435AC4A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6B0C-7E10-7259-B8C6-5E9085CC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Pearsonův</a:t>
            </a:r>
            <a:r>
              <a:rPr lang="cs-CZ" dirty="0"/>
              <a:t> lineární korelační koeficienty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387E-EC8F-2E44-8C2E-E8223314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/>
              <a:t>Lze testovat pomocí </a:t>
            </a:r>
            <a:r>
              <a:rPr lang="cs-CZ" b="1" dirty="0"/>
              <a:t>testování hypotéz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Předpoklad normality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Předpoklad stejného rozptylu</a:t>
            </a:r>
          </a:p>
        </p:txBody>
      </p:sp>
    </p:spTree>
    <p:extLst>
      <p:ext uri="{BB962C8B-B14F-4D97-AF65-F5344CB8AC3E}">
        <p14:creationId xmlns:p14="http://schemas.microsoft.com/office/powerpoint/2010/main" val="3751486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6C608-3EDE-37F9-88EF-80BA63500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A8EF-2A8F-AC2F-E3E6-56D42B80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Neparametrické korelační koeficienty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C62-798D-573B-253B-1C54D0AA4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 err="1"/>
              <a:t>Spearmanovo</a:t>
            </a:r>
            <a:r>
              <a:rPr lang="cs-CZ" dirty="0"/>
              <a:t> </a:t>
            </a:r>
            <a:r>
              <a:rPr lang="cs-CZ" dirty="0" err="1"/>
              <a:t>rho</a:t>
            </a:r>
            <a:r>
              <a:rPr lang="cs-CZ" dirty="0"/>
              <a:t> pro malé vzorky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 err="1"/>
              <a:t>Kendalovo</a:t>
            </a:r>
            <a:r>
              <a:rPr lang="cs-CZ" dirty="0"/>
              <a:t> Tau pro velké vzorky</a:t>
            </a:r>
          </a:p>
          <a:p>
            <a:pPr marL="0" indent="0">
              <a:spcAft>
                <a:spcPts val="600"/>
              </a:spcAft>
              <a:buNone/>
            </a:pPr>
            <a:endParaRPr lang="cs-CZ" dirty="0"/>
          </a:p>
          <a:p>
            <a:pPr marL="0" indent="0">
              <a:spcAft>
                <a:spcPts val="600"/>
              </a:spcAft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itchFamily="2" charset="0"/>
              </a:rPr>
              <a:t>Chatterjee, S. (2020). A New Coefficient of Correlation.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itchFamily="2" charset="0"/>
              </a:rPr>
              <a:t>Journal of the American Statistical Association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itchFamily="2" charset="0"/>
              </a:rPr>
              <a:t>,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itchFamily="2" charset="0"/>
              </a:rPr>
              <a:t>116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itchFamily="2" charset="0"/>
              </a:rPr>
              <a:t>(536), 2009–2022. https://doi.org/10.1080/01621459.2020.1758115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287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1C9C5-F57B-7522-30F2-E753B5ABE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33027184-6FFD-59BE-406F-2C888D509F0E}"/>
              </a:ext>
            </a:extLst>
          </p:cNvPr>
          <p:cNvSpPr>
            <a:spLocks/>
          </p:cNvSpPr>
          <p:nvPr/>
        </p:nvSpPr>
        <p:spPr bwMode="auto">
          <a:xfrm>
            <a:off x="3319308" y="2620963"/>
            <a:ext cx="479778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Regresní analýza</a:t>
            </a:r>
          </a:p>
        </p:txBody>
      </p:sp>
    </p:spTree>
    <p:extLst>
      <p:ext uri="{BB962C8B-B14F-4D97-AF65-F5344CB8AC3E}">
        <p14:creationId xmlns:p14="http://schemas.microsoft.com/office/powerpoint/2010/main" val="2904997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05361-A324-3DEA-67AF-F1A9AACC0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5B70-EC56-4101-9EFA-1BAA80BC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Lineární regrese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AA58-E824-643A-BF38-6976D555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/>
              <a:t>Zkoumá vliv jednoho x na jedno 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Zkoumá vliv více x na jedno y</a:t>
            </a:r>
          </a:p>
          <a:p>
            <a:pPr marL="0" indent="0">
              <a:spcAft>
                <a:spcPts val="600"/>
              </a:spcAft>
              <a:buNone/>
            </a:pPr>
            <a:endParaRPr lang="cs-CZ" dirty="0"/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Různé cíle: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cs-CZ" dirty="0"/>
              <a:t>Popis dat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cs-CZ" dirty="0"/>
              <a:t> Statistická inference (</a:t>
            </a:r>
            <a:r>
              <a:rPr lang="cs-CZ" dirty="0" err="1"/>
              <a:t>Gaus</a:t>
            </a:r>
            <a:r>
              <a:rPr lang="cs-CZ" dirty="0"/>
              <a:t>-Markovi předpoklady)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cs-CZ" dirty="0"/>
              <a:t> Predikční schopnost (</a:t>
            </a:r>
            <a:r>
              <a:rPr lang="cs-CZ" dirty="0" err="1"/>
              <a:t>regularizace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631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64545" y="1587477"/>
            <a:ext cx="3333749" cy="3306835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250CEEC1-A131-AE9C-042C-55B8D867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9E7DDE-D83D-6A89-5F2E-7986199C4DBC}"/>
              </a:ext>
            </a:extLst>
          </p:cNvPr>
          <p:cNvSpPr txBox="1"/>
          <p:nvPr/>
        </p:nvSpPr>
        <p:spPr>
          <a:xfrm>
            <a:off x="472966" y="6085490"/>
            <a:ext cx="9970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TOUNSI, Youssef; ANOUN, Houda a HASSOUNI, Larbi. CSMAS. Online. In: </a:t>
            </a:r>
            <a:r>
              <a:rPr lang="en-US" sz="1050" b="0" i="1" dirty="0">
                <a:solidFill>
                  <a:srgbClr val="212529"/>
                </a:solidFill>
                <a:effectLst/>
                <a:latin typeface="Open Sans" pitchFamily="2" charset="0"/>
              </a:rPr>
              <a:t>Proceedings of the 3rd International Conference on Networking, Information Systems &amp; Security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New York, NY, USA: ACM, 2020, s. 1-7. ISBN 9781450376341. </a:t>
            </a:r>
            <a:r>
              <a:rPr lang="en-US" sz="1050" b="0" i="0" dirty="0" err="1">
                <a:solidFill>
                  <a:srgbClr val="212529"/>
                </a:solidFill>
                <a:effectLst/>
                <a:latin typeface="Open Sans" pitchFamily="2" charset="0"/>
              </a:rPr>
              <a:t>Dostupné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 z: </a:t>
            </a:r>
            <a:r>
              <a:rPr lang="en-US" sz="1050" b="0" i="0" u="none" strike="noStrike" dirty="0">
                <a:effectLst/>
                <a:latin typeface="Open Sans" pitchFamily="2" charset="0"/>
                <a:hlinkClick r:id="rId3"/>
              </a:rPr>
              <a:t>https://doi.org/10.1145/3386723.3387851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[cit. 2024-11-26].</a:t>
            </a:r>
            <a:endParaRPr lang="en-US" sz="10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75BC41-0B1D-0649-A89E-283D5720A726}"/>
                  </a:ext>
                </a:extLst>
              </p14:cNvPr>
              <p14:cNvContentPartPr/>
              <p14:nvPr/>
            </p14:nvContentPartPr>
            <p14:xfrm>
              <a:off x="7901032" y="3410702"/>
              <a:ext cx="2568240" cy="120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75BC41-0B1D-0649-A89E-283D5720A7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5392" y="3374702"/>
                <a:ext cx="2639880" cy="127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66C8-5823-CCCE-FA20-D11ADF7DA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2AD676-F533-D667-1563-3ABE231944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B7BDE-E9EB-9D5C-AB48-1BDF324213C8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D9273-28D4-CF28-12C0-5076CF5FEEE3}"/>
              </a:ext>
            </a:extLst>
          </p:cNvPr>
          <p:cNvSpPr txBox="1"/>
          <p:nvPr/>
        </p:nvSpPr>
        <p:spPr>
          <a:xfrm>
            <a:off x="756744" y="1848130"/>
            <a:ext cx="8507074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Doposud jsme se koukali na prostý výběr dat</a:t>
            </a:r>
          </a:p>
          <a:p>
            <a:pPr marL="342900" indent="-342900" algn="l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Všech Pražáků se nemůžeme nikdy zeptat</a:t>
            </a:r>
          </a:p>
          <a:p>
            <a:pPr marL="342900" indent="-342900" algn="l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Peněz není nekonečno</a:t>
            </a:r>
          </a:p>
          <a:p>
            <a:pPr marL="342900" indent="-342900" algn="l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Kdo to je vlastně ten Pražák?</a:t>
            </a:r>
          </a:p>
          <a:p>
            <a:pPr algn="l">
              <a:spcAft>
                <a:spcPts val="2400"/>
              </a:spcAft>
            </a:pPr>
            <a:endParaRPr 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2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672F7-ED62-0840-589C-461753A1C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CEAA99-4726-B886-4F0C-89FAE4DACA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8AF24-AA6F-1394-EF98-FDB83FD5491D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pic>
        <p:nvPicPr>
          <p:cNvPr id="1026" name="Picture 2" descr="Population vs Sample and Parameter vs Statistics | by Bala Murugan N G |  Medium">
            <a:extLst>
              <a:ext uri="{FF2B5EF4-FFF2-40B4-BE49-F238E27FC236}">
                <a16:creationId xmlns:a16="http://schemas.microsoft.com/office/drawing/2014/main" id="{61BEFF3F-605B-B067-7E85-90C1336C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4" y="1378798"/>
            <a:ext cx="8450952" cy="464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9BDF19-DAAD-1A94-D753-7CAADD63F881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3"/>
              </a:rPr>
              <a:t>https://medium.com/analytics-vidhya/population-sample-parameter-statistic-biased-unbiased-ead2021d93d7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8301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C7A1A-8AB4-BE07-03B2-A059E853D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7A734E-B0D7-2995-29B6-0E7D51721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01" y="1358200"/>
            <a:ext cx="6715125" cy="4343400"/>
          </a:xfrm>
          <a:prstGeom prst="rect">
            <a:avLst/>
          </a:prstGeom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D836D2BD-2A21-BF10-E89C-CF961EBAEE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588" y="1797582"/>
            <a:ext cx="5433114" cy="106183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Předpokládáme, že je člověk nevinní.</a:t>
            </a:r>
            <a:endParaRPr lang="en-US" altLang="cs-CZ" sz="2400" kern="1200" dirty="0">
              <a:solidFill>
                <a:srgbClr val="2929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ACD85-5F89-103B-E7C6-ED0F5F1E8D7D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3A5CE-46EB-1764-84B7-D3372C490B66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https://www.analyticsvidhya.com/blog/2020/06/statistics-analytics-hypothesis-testing-z-test-t-test</a:t>
            </a:r>
            <a:endParaRPr lang="en-US" sz="105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A2AAEC-335C-440F-C0CF-BFA10327C59E}"/>
              </a:ext>
            </a:extLst>
          </p:cNvPr>
          <p:cNvSpPr txBox="1">
            <a:spLocks/>
          </p:cNvSpPr>
          <p:nvPr/>
        </p:nvSpPr>
        <p:spPr bwMode="auto">
          <a:xfrm>
            <a:off x="381843" y="2998985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Snažíme se mu dokázat vinu, ne že je vinný.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CBDB631-4A98-74ED-0608-EABCCB6FED84}"/>
              </a:ext>
            </a:extLst>
          </p:cNvPr>
          <p:cNvSpPr txBox="1">
            <a:spLocks/>
          </p:cNvSpPr>
          <p:nvPr/>
        </p:nvSpPr>
        <p:spPr bwMode="auto">
          <a:xfrm>
            <a:off x="472966" y="4400458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Pokud mu nedokážeme vinu, neznamená to, že je nevinný.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5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B0A42-6EB7-BEB1-6DBD-69E76DF5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BA5310-681C-22CE-214B-8EA5762D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01" y="1358200"/>
            <a:ext cx="6715125" cy="4343400"/>
          </a:xfrm>
          <a:prstGeom prst="rect">
            <a:avLst/>
          </a:prstGeom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66C1E5CF-735B-258E-871D-2E71350BFD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588" y="1797582"/>
            <a:ext cx="5433114" cy="106183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cs-CZ" altLang="cs-CZ" sz="2400" dirty="0">
                <a:solidFill>
                  <a:srgbClr val="292929"/>
                </a:solidFill>
              </a:rPr>
              <a:t>H0: Č</a:t>
            </a:r>
            <a: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lověk je nevinný</a:t>
            </a:r>
            <a:b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</a:br>
            <a: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H1: Člověk je vinný</a:t>
            </a:r>
            <a:endParaRPr lang="en-US" altLang="cs-CZ" sz="2400" kern="1200" dirty="0">
              <a:solidFill>
                <a:srgbClr val="2929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87B6F-F17B-F7D3-B5D1-211AD2652C9B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C164C-035D-1DAD-2709-E0D7B3C2A603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https://www.analyticsvidhya.com/blog/2020/06/statistics-analytics-hypothesis-testing-z-test-t-test</a:t>
            </a:r>
            <a:endParaRPr lang="en-US" sz="105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248675-2750-373F-2675-1AC7FED5A2DA}"/>
              </a:ext>
            </a:extLst>
          </p:cNvPr>
          <p:cNvSpPr txBox="1">
            <a:spLocks/>
          </p:cNvSpPr>
          <p:nvPr/>
        </p:nvSpPr>
        <p:spPr bwMode="auto">
          <a:xfrm>
            <a:off x="472966" y="2951699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Nic z toho nemůžeme přijmout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7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F9A96-C170-C2AA-D054-CF6DA593B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4F61B99-AB32-3768-023A-BE39FB34B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214" y="2472581"/>
            <a:ext cx="6213861" cy="361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0B527-EB06-CA02-F0B9-2CE23E1BF8D4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63DED-214A-002A-7BA0-ADA5D6152B41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https://stataiml.com/posts/why_multiple_testing</a:t>
            </a:r>
            <a:endParaRPr lang="en-US" sz="105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ADE6FA3-175C-177A-7953-1C93AF047A03}"/>
              </a:ext>
            </a:extLst>
          </p:cNvPr>
          <p:cNvSpPr txBox="1">
            <a:spLocks/>
          </p:cNvSpPr>
          <p:nvPr/>
        </p:nvSpPr>
        <p:spPr bwMode="auto">
          <a:xfrm>
            <a:off x="195493" y="3217206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Chyba I. typu: Zamítnu H0, která doopravdy platí.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D2D942-01FF-BF26-B538-0F8095C20AEB}"/>
              </a:ext>
            </a:extLst>
          </p:cNvPr>
          <p:cNvSpPr txBox="1">
            <a:spLocks/>
          </p:cNvSpPr>
          <p:nvPr/>
        </p:nvSpPr>
        <p:spPr bwMode="auto">
          <a:xfrm>
            <a:off x="195493" y="4528350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Chyba II. typu: Nezamítnu H0, která doopravdy neplatí.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FF8448-A797-9484-8842-A7259FCC2516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7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H0: Člověk je nevinný</a:t>
            </a:r>
            <a:br>
              <a:rPr lang="cs-CZ" altLang="cs-CZ" sz="2400" b="0" dirty="0">
                <a:solidFill>
                  <a:srgbClr val="292929"/>
                </a:solidFill>
              </a:rPr>
            </a:br>
            <a:r>
              <a:rPr lang="cs-CZ" altLang="cs-CZ" sz="2400" b="0" dirty="0">
                <a:solidFill>
                  <a:srgbClr val="292929"/>
                </a:solidFill>
              </a:rPr>
              <a:t>H1: Člověk je vinný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7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9B3D4-5DB4-CBC1-423D-2B6CAB06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28119E-8AB7-DC8D-AF1B-D7AA560912BA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Důležité pojmy a vlastnosti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A06E2A-8410-1C63-B24D-4D787924829C}"/>
              </a:ext>
            </a:extLst>
          </p:cNvPr>
          <p:cNvSpPr txBox="1">
            <a:spLocks/>
          </p:cNvSpPr>
          <p:nvPr/>
        </p:nvSpPr>
        <p:spPr bwMode="auto">
          <a:xfrm>
            <a:off x="140154" y="1475652"/>
            <a:ext cx="9842572" cy="492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200" dirty="0">
                <a:solidFill>
                  <a:srgbClr val="292929"/>
                </a:solidFill>
              </a:rPr>
              <a:t>Hladina významnosti alfa </a:t>
            </a:r>
            <a:r>
              <a:rPr lang="cs-CZ" altLang="cs-CZ" sz="2200" b="0" dirty="0">
                <a:solidFill>
                  <a:srgbClr val="292929"/>
                </a:solidFill>
              </a:rPr>
              <a:t>kontroluje chybu I. typu.</a:t>
            </a:r>
          </a:p>
          <a:p>
            <a:pPr algn="ctr" defTabSz="914400" eaLnBrk="1" hangingPunct="1">
              <a:spcAft>
                <a:spcPts val="1800"/>
              </a:spcAft>
            </a:pPr>
            <a:r>
              <a:rPr lang="cs-CZ" altLang="cs-CZ" sz="2200" b="0" i="1" dirty="0">
                <a:solidFill>
                  <a:srgbClr val="292929"/>
                </a:solidFill>
              </a:rPr>
              <a:t>Pravděpodobnost chyby I. Typu před pozorováním dat.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200" b="0" dirty="0">
                <a:solidFill>
                  <a:srgbClr val="292929"/>
                </a:solidFill>
              </a:rPr>
              <a:t>Finální rozhodnutí je na </a:t>
            </a:r>
            <a:r>
              <a:rPr lang="cs-CZ" altLang="cs-CZ" sz="2200" dirty="0">
                <a:solidFill>
                  <a:srgbClr val="292929"/>
                </a:solidFill>
              </a:rPr>
              <a:t>základě p-hodnoty.</a:t>
            </a:r>
          </a:p>
          <a:p>
            <a:pPr algn="ctr" defTabSz="914400" eaLnBrk="1" hangingPunct="1">
              <a:spcAft>
                <a:spcPts val="600"/>
              </a:spcAft>
            </a:pPr>
            <a:r>
              <a:rPr lang="cs-CZ" altLang="cs-CZ" sz="2200" b="0" i="1" dirty="0">
                <a:solidFill>
                  <a:srgbClr val="292929"/>
                </a:solidFill>
              </a:rPr>
              <a:t>Pravděpodobnost, že za platnosti nulové hypotézy dostaneme</a:t>
            </a:r>
          </a:p>
          <a:p>
            <a:pPr algn="ctr" defTabSz="914400" eaLnBrk="1" hangingPunct="1">
              <a:spcAft>
                <a:spcPts val="1800"/>
              </a:spcAft>
            </a:pPr>
            <a:r>
              <a:rPr lang="cs-CZ" altLang="cs-CZ" sz="2200" b="0" i="1" dirty="0">
                <a:solidFill>
                  <a:srgbClr val="292929"/>
                </a:solidFill>
              </a:rPr>
              <a:t>stejně extrémní nebo extrémnější výsledek.</a:t>
            </a:r>
            <a:endParaRPr lang="cs-CZ" altLang="cs-CZ" sz="2200" dirty="0">
              <a:solidFill>
                <a:srgbClr val="292929"/>
              </a:solidFill>
            </a:endParaRP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200" b="0" dirty="0">
                <a:solidFill>
                  <a:srgbClr val="292929"/>
                </a:solidFill>
              </a:rPr>
              <a:t>Různé testy nemusí dávat </a:t>
            </a:r>
            <a:r>
              <a:rPr lang="cs-CZ" altLang="cs-CZ" sz="2200" dirty="0">
                <a:solidFill>
                  <a:srgbClr val="292929"/>
                </a:solidFill>
              </a:rPr>
              <a:t>stejné výsledky</a:t>
            </a:r>
            <a:r>
              <a:rPr lang="cs-CZ" altLang="cs-CZ" sz="2200" b="0" dirty="0">
                <a:solidFill>
                  <a:srgbClr val="292929"/>
                </a:solidFill>
              </a:rPr>
              <a:t>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200" b="0" dirty="0">
                <a:solidFill>
                  <a:srgbClr val="292929"/>
                </a:solidFill>
              </a:rPr>
              <a:t>Existují </a:t>
            </a:r>
            <a:r>
              <a:rPr lang="cs-CZ" altLang="cs-CZ" sz="2200" dirty="0">
                <a:solidFill>
                  <a:srgbClr val="292929"/>
                </a:solidFill>
              </a:rPr>
              <a:t>parametrické a neparametrické</a:t>
            </a:r>
            <a:r>
              <a:rPr lang="cs-CZ" altLang="cs-CZ" sz="2200" b="0" dirty="0">
                <a:solidFill>
                  <a:srgbClr val="292929"/>
                </a:solidFill>
              </a:rPr>
              <a:t> testy.</a:t>
            </a:r>
          </a:p>
          <a:p>
            <a:pPr defTabSz="914400" eaLnBrk="1" hangingPunct="1">
              <a:spcAft>
                <a:spcPts val="1200"/>
              </a:spcAft>
            </a:pPr>
            <a:endParaRPr lang="en-US" altLang="cs-CZ" sz="22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0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2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3994</TotalTime>
  <Words>718</Words>
  <Application>Microsoft Office PowerPoint</Application>
  <PresentationFormat>Custom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Open Sans</vt:lpstr>
      <vt:lpstr>Poppins</vt:lpstr>
      <vt:lpstr>Wingdings</vt:lpstr>
      <vt:lpstr>Office Theme</vt:lpstr>
      <vt:lpstr>Základy statistického zpracování dat v MS Excel pro vědce</vt:lpstr>
      <vt:lpstr>PowerPoint Presentation</vt:lpstr>
      <vt:lpstr>CRISP-DM</vt:lpstr>
      <vt:lpstr>CRISP-DM</vt:lpstr>
      <vt:lpstr>CRISP-DM</vt:lpstr>
      <vt:lpstr>Předpokládáme, že je člověk nevinní.</vt:lpstr>
      <vt:lpstr>H0: Člověk je nevinný H1: Člověk je vinný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Předpoklady pro testování hypotéz</vt:lpstr>
      <vt:lpstr>PowerPoint Presentation</vt:lpstr>
      <vt:lpstr>PowerPoint Presentation</vt:lpstr>
      <vt:lpstr>PowerPoint Presentation</vt:lpstr>
      <vt:lpstr>Nejdůležitější základy</vt:lpstr>
      <vt:lpstr>Pearsonův lineární korelační koeficienty</vt:lpstr>
      <vt:lpstr>Pearsonův lineární korelační koeficienty</vt:lpstr>
      <vt:lpstr>Neparametrické korelační koeficienty</vt:lpstr>
      <vt:lpstr>PowerPoint Presentation</vt:lpstr>
      <vt:lpstr>Lineární regrese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136</cp:revision>
  <dcterms:created xsi:type="dcterms:W3CDTF">2019-08-20T16:55:22Z</dcterms:created>
  <dcterms:modified xsi:type="dcterms:W3CDTF">2024-12-03T15:30:13Z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