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404" r:id="rId5"/>
    <p:sldId id="339" r:id="rId6"/>
    <p:sldId id="323" r:id="rId7"/>
    <p:sldId id="415" r:id="rId8"/>
    <p:sldId id="418" r:id="rId9"/>
    <p:sldId id="420" r:id="rId10"/>
    <p:sldId id="419" r:id="rId11"/>
    <p:sldId id="421" r:id="rId12"/>
    <p:sldId id="423" r:id="rId13"/>
    <p:sldId id="429" r:id="rId14"/>
    <p:sldId id="426" r:id="rId15"/>
    <p:sldId id="425" r:id="rId16"/>
    <p:sldId id="422" r:id="rId17"/>
    <p:sldId id="427" r:id="rId18"/>
    <p:sldId id="430" r:id="rId19"/>
    <p:sldId id="431" r:id="rId20"/>
    <p:sldId id="432" r:id="rId21"/>
    <p:sldId id="434" r:id="rId22"/>
    <p:sldId id="435" r:id="rId23"/>
    <p:sldId id="436" r:id="rId24"/>
    <p:sldId id="437" r:id="rId25"/>
    <p:sldId id="439" r:id="rId26"/>
    <p:sldId id="438" r:id="rId27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57:49.4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2840 266 24575,'-5'-4'0,"0"1"0,0 1 0,0-1 0,0 1 0,0 0 0,-1 0 0,1 0 0,-10-1 0,-15-6 0,-18-8 0,-73-16 0,71 21 0,16 6 0,1 0 0,-37 1 0,6-1 0,-12-4 0,33 3 0,-62-1 0,-460 9-1708,434 10 2269,62-3-349,3 2-212,-104 28 0,127-27 0,6 1 93,-48 20 0,17-5 632,31-12-718,1 2-1,0 1 1,-41 29 0,-94 77-11,153-110 5,-24 21-1,3 2 0,1 2 0,-34 45 0,3-4 0,45-49 0,1 1 0,2 1 0,1 1 0,-18 44 0,16-33 0,10-17 0,1 2 0,2-1 0,-8 41 0,6-24 0,0 10 0,-6 68 0,13 112 0,5-138 0,1-79 0,0 0 0,1-1 0,1 1 0,1-1 0,0 0 0,13 28 0,-1-3 0,2 4 0,3 0 0,1-1 0,3-2 0,1 0 0,38 44 0,-58-79 0,102 121 0,-13-44 0,-34-31 0,-41-38 0,1 0 0,32 17 0,17 13 0,-23-14-177,2-3-1,58 27 1,-48-26 100,88 30 77,-80-31 0,74 22 0,-130-48 0,392 116 0,-351-106 0,155 35 0,-83-20 0,-75-16 0,76 9 0,118 19 0,-170-25 0,0-3 0,126 4 0,39 2-952,-231-18 913,265 14-769,-147-7 808,-6 1 0,719-10 1011,-773-1-852,65-13 0,19-1-453,-53 13 191,64-6 225,-48-5-235,-8-1 111,109 1 0,-131 10 171,100-18-1,-104 10 385,122-2 0,-178 13-547,0-1 0,-1-2 0,0 0 0,36-12 0,-34 9-6,1 1-1,0 1 1,33-3-1,-39 5 1,-1 0 0,0-1 0,0-1 0,-1-1 0,29-13 0,-10 5 0,-2 1 0,145-64 0,-92 21 0,-53 32 0,-8 5 0,-1-2 0,-1-1 0,0-1 0,24-32 0,-38 41 0,-1 0 0,13-25 0,2-4 0,-20 36 0,-1-2 0,0 1 0,0 0 0,0-1 0,-1 1 0,2-18 0,8-28 0,-6 36 0,-2 0 0,0-1 0,-1 0 0,0-37 0,5-31 0,-2 37 0,-2-1 0,-5-90 0,-1 47 0,2 79 0,-4-92 0,2 93 0,0 1 0,-1 0 0,0 0 0,-1 0 0,-1 0 0,-6-12 0,-16-40 0,21 47 0,-1 0 0,-1 0 0,-14-22 0,-115-155-218,101 150 16,-1 2 0,-49-44 0,-7 3 202,-4 5 0,-144-93 0,218 158 275,-1 1-1,-38-16 1,-177-73-275,18 32 0,93 31 0,87 26 0,15 4 0,-44-10 0,-98-23-577,4 0 336,-3 0-1250,-2-1-126,-15 4 1564,79 16 24,-113-12 1,23 13 28,-155-9 0,257 27 13,-150-28 0,-21-2 6,138 20-19,-147-35-1,-67-10 2,118 28-1,118 13 0,-154-4 0,-15 5 1924,251 17-1957,-21-2 180,0 3 0,0 2 0,1 1 0,-48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.autodesk.com/publications/same-stats-different-graphs" TargetMode="External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population-sample-parameter-statistic-biased-unbiased-ead2021d93d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aiml.com/posts/why_multiple_test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7CDD-3FF9-BD0A-1535-10F08604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BBB12-14A8-9306-21AF-15D66D2AF5CB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to vypadá ve statistice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40B84-3C06-716E-514E-12C176FCBE0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4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alfa = 0,05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nulové hypotézy: </a:t>
            </a:r>
            <a:r>
              <a:rPr lang="cs-CZ" altLang="cs-CZ" sz="2400" b="0" i="1" dirty="0">
                <a:solidFill>
                  <a:srgbClr val="292929"/>
                </a:solidFill>
              </a:rPr>
              <a:t>jakoby žádný efekt nebyl…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alternativy (h0: mu = 30)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Oboustranná: mu !=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Levostranná: mu &lt;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Pravostranná: mu &gt; 30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494A4-3845-759D-FBA5-8F4613F3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A5F8D-2559-F92E-0054-77DAF2C98627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23E5B-3DB8-C130-344B-6D4B5EBD9FE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Různé předpoklady pro každý test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párový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analýza rozptylu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Chi</a:t>
            </a:r>
            <a:r>
              <a:rPr lang="cs-CZ" altLang="cs-CZ" sz="2400" b="0" dirty="0">
                <a:solidFill>
                  <a:srgbClr val="292929"/>
                </a:solidFill>
              </a:rPr>
              <a:t>-kvadrát test nezávislosti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2209-F598-B44A-02E7-4D2D59FC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7C148-4EDB-80D3-6B1F-4E905BB5F784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Neparametrické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C02198-FCE9-893F-ADF0-BDCB25951F7D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Bez silných předpokladů, ale jiné hypotézy a menší síla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Rank-Sum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Signed</a:t>
            </a:r>
            <a:r>
              <a:rPr lang="cs-CZ" altLang="cs-CZ" sz="2400" b="0" dirty="0">
                <a:solidFill>
                  <a:srgbClr val="292929"/>
                </a:solidFill>
              </a:rPr>
              <a:t>-Rank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kruskal-Wallisův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fisherův</a:t>
            </a:r>
            <a:r>
              <a:rPr lang="cs-CZ" altLang="cs-CZ" sz="2400" b="0" dirty="0">
                <a:solidFill>
                  <a:srgbClr val="292929"/>
                </a:solidFill>
              </a:rPr>
              <a:t> exaktní test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51FC-9B84-21D8-F98E-4C1169E7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0A4F1-5731-1245-BE90-A278DA2DACA1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Rekapitulace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A2CD4-9874-6568-D160-62FBEEF2F65F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10845258" cy="39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Na základě vzorku děláme úsudky o populaci.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Odpověď známe jen s určitou jistotou, nikdy ne přesně.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Nemůžeme zamítnout ani přijmout hypotézu.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Chybu I. typu můžeme kontrolovat.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A6D7-2736-B929-FAF6-A215DDF9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DBA7850-83D6-5686-6362-8C47EE00CB76}"/>
              </a:ext>
            </a:extLst>
          </p:cNvPr>
          <p:cNvSpPr>
            <a:spLocks/>
          </p:cNvSpPr>
          <p:nvPr/>
        </p:nvSpPr>
        <p:spPr bwMode="auto">
          <a:xfrm>
            <a:off x="4982415" y="2620963"/>
            <a:ext cx="14715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92139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E9-63D1-0BA4-41E5-1FF178EC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Sdílené předpoklady pro t-testy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27C8-B528-22F6-D93C-FF8B873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Reprezentativní vzorek</a:t>
            </a:r>
          </a:p>
          <a:p>
            <a:r>
              <a:rPr lang="cs-CZ" dirty="0"/>
              <a:t>Nezávislé pozorování (kromě párového t-testu)</a:t>
            </a:r>
          </a:p>
          <a:p>
            <a:r>
              <a:rPr lang="cs-CZ" dirty="0"/>
              <a:t>Spojitá data</a:t>
            </a:r>
          </a:p>
          <a:p>
            <a:r>
              <a:rPr lang="cs-CZ" dirty="0"/>
              <a:t>Normálně rozdělená data/rozdíly</a:t>
            </a:r>
          </a:p>
        </p:txBody>
      </p:sp>
    </p:spTree>
    <p:extLst>
      <p:ext uri="{BB962C8B-B14F-4D97-AF65-F5344CB8AC3E}">
        <p14:creationId xmlns:p14="http://schemas.microsoft.com/office/powerpoint/2010/main" val="161996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5AC-4958-1C9B-2782-891190E93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058-986D-435C-C5E0-EDFAF85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dirty="0"/>
              <a:t>Předpoklady pro testování hypotéz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F771-CCFF-BB42-1A97-777C7849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942755"/>
            <a:ext cx="9937750" cy="5218407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T-Testy</a:t>
            </a:r>
          </a:p>
          <a:p>
            <a:r>
              <a:rPr lang="cs-CZ" dirty="0"/>
              <a:t>Reprezentativní vzorek</a:t>
            </a:r>
          </a:p>
          <a:p>
            <a:r>
              <a:rPr lang="cs-CZ" dirty="0"/>
              <a:t>Nezávislé pozorování (kromě párového t-testu)</a:t>
            </a:r>
          </a:p>
          <a:p>
            <a:r>
              <a:rPr lang="cs-CZ" dirty="0"/>
              <a:t>Spojitá data</a:t>
            </a:r>
          </a:p>
          <a:p>
            <a:r>
              <a:rPr lang="cs-CZ" dirty="0"/>
              <a:t>Normálně rozdělená data/rozdíly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Analýza rozptylu</a:t>
            </a:r>
          </a:p>
          <a:p>
            <a:r>
              <a:rPr lang="cs-CZ" dirty="0"/>
              <a:t>Stejné rozptyly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Chí-kvadrát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Nominální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Očekávané hodnoty &gt; 5</a:t>
            </a:r>
          </a:p>
        </p:txBody>
      </p:sp>
    </p:spTree>
    <p:extLst>
      <p:ext uri="{BB962C8B-B14F-4D97-AF65-F5344CB8AC3E}">
        <p14:creationId xmlns:p14="http://schemas.microsoft.com/office/powerpoint/2010/main" val="50525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60D5-1ADC-76C1-5548-1BBB6C03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0BDF558B-F70F-CF77-FF27-B76622FA7D9C}"/>
              </a:ext>
            </a:extLst>
          </p:cNvPr>
          <p:cNvSpPr>
            <a:spLocks/>
          </p:cNvSpPr>
          <p:nvPr/>
        </p:nvSpPr>
        <p:spPr bwMode="auto">
          <a:xfrm>
            <a:off x="3222323" y="2620963"/>
            <a:ext cx="499175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Korelační analýza</a:t>
            </a:r>
          </a:p>
        </p:txBody>
      </p:sp>
    </p:spTree>
    <p:extLst>
      <p:ext uri="{BB962C8B-B14F-4D97-AF65-F5344CB8AC3E}">
        <p14:creationId xmlns:p14="http://schemas.microsoft.com/office/powerpoint/2010/main" val="281821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4120-DA94-C070-F109-01F42583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186-E3F6-2933-980E-9A5F148E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Nejdůležitější základy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763B-C0FB-7158-F484-C1B0549B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Zkoumá vzájemný vliv</a:t>
            </a:r>
          </a:p>
          <a:p>
            <a:pPr marL="0" indent="0">
              <a:buNone/>
            </a:pPr>
            <a:r>
              <a:rPr lang="cs-CZ" dirty="0"/>
              <a:t>Korelace != kauzalita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https://www.tylervigen.com/spurious-correlations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Korelace = 0 !=&gt; nezávislost</a:t>
            </a:r>
          </a:p>
          <a:p>
            <a:pPr marL="0" indent="0">
              <a:buNone/>
            </a:pPr>
            <a:r>
              <a:rPr lang="cs-CZ" dirty="0">
                <a:hlinkClick r:id="rId3"/>
              </a:rPr>
              <a:t>https://www.research.autodesk.com/publications/same-stats-</a:t>
            </a:r>
            <a:r>
              <a:rPr lang="cs-CZ" dirty="0">
                <a:hlinkClick r:id="rId3"/>
              </a:rPr>
              <a:t>d</a:t>
            </a:r>
            <a:r>
              <a:rPr lang="cs-CZ" dirty="0">
                <a:hlinkClick r:id="rId3"/>
              </a:rPr>
              <a:t>ifferent-graphs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3431-D1ED-7863-B126-5B522E95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9728-3E97-FE0A-2854-46091E8D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CDE3-BE8C-8917-D822-AC81E837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</a:t>
            </a:r>
            <a:r>
              <a:rPr lang="cs-CZ" b="1" dirty="0"/>
              <a:t>lineární</a:t>
            </a:r>
            <a:r>
              <a:rPr lang="cs-CZ" dirty="0"/>
              <a:t> závislost na </a:t>
            </a:r>
            <a:r>
              <a:rPr lang="cs-CZ" b="1" dirty="0"/>
              <a:t>spojitých </a:t>
            </a:r>
            <a:r>
              <a:rPr lang="cs-CZ" dirty="0"/>
              <a:t>datech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 je mezi &lt;-1, 1&gt;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+/- -&gt; směr závislosti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|r| -&gt; síla závislosti</a:t>
            </a:r>
          </a:p>
        </p:txBody>
      </p:sp>
    </p:spTree>
    <p:extLst>
      <p:ext uri="{BB962C8B-B14F-4D97-AF65-F5344CB8AC3E}">
        <p14:creationId xmlns:p14="http://schemas.microsoft.com/office/powerpoint/2010/main" val="54097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171013" y="2620963"/>
            <a:ext cx="509434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Testování hypotéz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F091-0313-EED7-CDE5-06435AC4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6B0C-7E10-7259-B8C6-5E9085C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387E-EC8F-2E44-8C2E-E8223314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Lze testovat pomocí </a:t>
            </a:r>
            <a:r>
              <a:rPr lang="cs-CZ" b="1" dirty="0"/>
              <a:t>testování hypotéz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normality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stejného rozptylu</a:t>
            </a:r>
          </a:p>
        </p:txBody>
      </p:sp>
    </p:spTree>
    <p:extLst>
      <p:ext uri="{BB962C8B-B14F-4D97-AF65-F5344CB8AC3E}">
        <p14:creationId xmlns:p14="http://schemas.microsoft.com/office/powerpoint/2010/main" val="375148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6C608-3EDE-37F9-88EF-80BA6350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8EF-2A8F-AC2F-E3E6-56D42B80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Neparametrické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C62-798D-573B-253B-1C54D0AA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Spearmanovo</a:t>
            </a:r>
            <a:r>
              <a:rPr lang="cs-CZ" dirty="0"/>
              <a:t> </a:t>
            </a:r>
            <a:r>
              <a:rPr lang="cs-CZ" dirty="0" err="1"/>
              <a:t>rho</a:t>
            </a:r>
            <a:r>
              <a:rPr lang="cs-CZ" dirty="0"/>
              <a:t> pro malé vzorky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Kendalovo</a:t>
            </a:r>
            <a:r>
              <a:rPr lang="cs-CZ" dirty="0"/>
              <a:t> Tau pro velké vzorky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Chatterjee, S. (2020). A New Coefficient of Correlation.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Journal of the American Statistical Association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116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(536), 2009–2022. https://doi.org/10.1080/01621459.2020.1758115</a:t>
            </a:r>
            <a:endParaRPr lang="cs-CZ" dirty="0"/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287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C9C5-F57B-7522-30F2-E753B5AB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3027184-6FFD-59BE-406F-2C888D509F0E}"/>
              </a:ext>
            </a:extLst>
          </p:cNvPr>
          <p:cNvSpPr>
            <a:spLocks/>
          </p:cNvSpPr>
          <p:nvPr/>
        </p:nvSpPr>
        <p:spPr bwMode="auto">
          <a:xfrm>
            <a:off x="3319308" y="2620963"/>
            <a:ext cx="479778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Regresní analýza</a:t>
            </a:r>
          </a:p>
        </p:txBody>
      </p:sp>
    </p:spTree>
    <p:extLst>
      <p:ext uri="{BB962C8B-B14F-4D97-AF65-F5344CB8AC3E}">
        <p14:creationId xmlns:p14="http://schemas.microsoft.com/office/powerpoint/2010/main" val="290499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05361-A324-3DEA-67AF-F1A9AACC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5B70-EC56-4101-9EFA-1BAA80BC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regrese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AA58-E824-643A-BF38-6976D555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jednoho x na jedno 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více x na jedno 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Různé cíle: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Popis dat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Statistická inference (</a:t>
            </a:r>
            <a:r>
              <a:rPr lang="cs-CZ" dirty="0" err="1"/>
              <a:t>Gaus</a:t>
            </a:r>
            <a:r>
              <a:rPr lang="cs-CZ" dirty="0"/>
              <a:t>-Markovi předpoklady)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Predikční schopnost (</a:t>
            </a:r>
            <a:r>
              <a:rPr lang="cs-CZ" dirty="0" err="1"/>
              <a:t>regularizace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31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14:cNvPr>
              <p14:cNvContentPartPr/>
              <p14:nvPr/>
            </p14:nvContentPartPr>
            <p14:xfrm>
              <a:off x="7901032" y="3410702"/>
              <a:ext cx="2568240" cy="120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5392" y="3374702"/>
                <a:ext cx="2639880" cy="12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Doposud jsme se koukali na prostý výběr dat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Všech Pražáků se nemůžeme nikdy zeptat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Peněz není nekonečno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Kdo to je vlastně ten Pražák?</a:t>
            </a:r>
          </a:p>
          <a:p>
            <a:pPr algn="l">
              <a:spcAft>
                <a:spcPts val="24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72F7-ED62-0840-589C-461753A1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CEAA99-4726-B886-4F0C-89FAE4DACA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8AF24-AA6F-1394-EF98-FDB83FD5491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Population vs Sample and Parameter vs Statistics | by Bala Murugan N G |  Medium">
            <a:extLst>
              <a:ext uri="{FF2B5EF4-FFF2-40B4-BE49-F238E27FC236}">
                <a16:creationId xmlns:a16="http://schemas.microsoft.com/office/drawing/2014/main" id="{61BEFF3F-605B-B067-7E85-90C1336C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4" y="1378798"/>
            <a:ext cx="8450952" cy="46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BDF19-DAAD-1A94-D753-7CAADD63F88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https://medium.com/analytics-vidhya/population-sample-parameter-statistic-biased-unbiased-ead2021d93d7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830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7A1A-8AB4-BE07-03B2-A059E85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A734E-B0D7-2995-29B6-0E7D5172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D836D2BD-2A21-BF10-E89C-CF961EBAEE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Předpokládáme, že je člověk nevinní.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CD85-5F89-103B-E7C6-ED0F5F1E8D7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3A5CE-46EB-1764-84B7-D3372C490B6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2AAEC-335C-440F-C0CF-BFA10327C59E}"/>
              </a:ext>
            </a:extLst>
          </p:cNvPr>
          <p:cNvSpPr txBox="1">
            <a:spLocks/>
          </p:cNvSpPr>
          <p:nvPr/>
        </p:nvSpPr>
        <p:spPr bwMode="auto">
          <a:xfrm>
            <a:off x="381843" y="2998985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Snažíme se mu dokázat vinu, ne že je 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BDB631-4A98-74ED-0608-EABCCB6FED84}"/>
              </a:ext>
            </a:extLst>
          </p:cNvPr>
          <p:cNvSpPr txBox="1">
            <a:spLocks/>
          </p:cNvSpPr>
          <p:nvPr/>
        </p:nvSpPr>
        <p:spPr bwMode="auto">
          <a:xfrm>
            <a:off x="472966" y="4400458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Pokud mu nedokážeme vinu, neznamená to, že je nevinný.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0A42-6EB7-BEB1-6DBD-69E76D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A5310-681C-22CE-214B-8EA5762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66C1E5CF-735B-258E-871D-2E71350BF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dirty="0">
                <a:solidFill>
                  <a:srgbClr val="292929"/>
                </a:solidFill>
              </a:rPr>
              <a:t>H0: Č</a:t>
            </a: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lověk je nevinný</a:t>
            </a:r>
            <a:b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</a:b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H1: Člověk je vinný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87B6F-F17B-F7D3-B5D1-211AD2652C9B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C164C-035D-1DAD-2709-E0D7B3C2A60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248675-2750-373F-2675-1AC7FED5A2DA}"/>
              </a:ext>
            </a:extLst>
          </p:cNvPr>
          <p:cNvSpPr txBox="1">
            <a:spLocks/>
          </p:cNvSpPr>
          <p:nvPr/>
        </p:nvSpPr>
        <p:spPr bwMode="auto">
          <a:xfrm>
            <a:off x="472966" y="2951699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Nic z toho nemůžeme přijmout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9A96-C170-C2AA-D054-CF6DA593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F61B99-AB32-3768-023A-BE39FB34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4" y="2472581"/>
            <a:ext cx="6213861" cy="36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0B527-EB06-CA02-F0B9-2CE23E1BF8D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3DED-214A-002A-7BA0-ADA5D6152B4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https://stataiml.com/posts/why_multiple_testing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DE6FA3-175C-177A-7953-1C93AF047A03}"/>
              </a:ext>
            </a:extLst>
          </p:cNvPr>
          <p:cNvSpPr txBox="1">
            <a:spLocks/>
          </p:cNvSpPr>
          <p:nvPr/>
        </p:nvSpPr>
        <p:spPr bwMode="auto">
          <a:xfrm>
            <a:off x="195493" y="3217206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I. typu: Zamítnu H0, která doopravdy 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D2D942-01FF-BF26-B538-0F8095C20AEB}"/>
              </a:ext>
            </a:extLst>
          </p:cNvPr>
          <p:cNvSpPr txBox="1">
            <a:spLocks/>
          </p:cNvSpPr>
          <p:nvPr/>
        </p:nvSpPr>
        <p:spPr bwMode="auto">
          <a:xfrm>
            <a:off x="195493" y="4528350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II. typu: Nezamítnu H0, která doopravdy neplatí.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FF8448-A797-9484-8842-A7259FCC251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H0: Člověk je nevinný</a:t>
            </a:r>
            <a:br>
              <a:rPr lang="cs-CZ" altLang="cs-CZ" sz="2400" b="0" dirty="0">
                <a:solidFill>
                  <a:srgbClr val="292929"/>
                </a:solidFill>
              </a:rPr>
            </a:br>
            <a:r>
              <a:rPr lang="cs-CZ" altLang="cs-CZ" sz="2400" b="0" dirty="0">
                <a:solidFill>
                  <a:srgbClr val="292929"/>
                </a:solidFill>
              </a:rPr>
              <a:t>H1: Člověk je vinný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B3D4-5DB4-CBC1-423D-2B6CAB06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8119E-8AB7-DC8D-AF1B-D7AA560912BA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Důležité pojmy a vlastnosti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A06E2A-8410-1C63-B24D-4D787924829C}"/>
              </a:ext>
            </a:extLst>
          </p:cNvPr>
          <p:cNvSpPr txBox="1">
            <a:spLocks/>
          </p:cNvSpPr>
          <p:nvPr/>
        </p:nvSpPr>
        <p:spPr bwMode="auto">
          <a:xfrm>
            <a:off x="140154" y="1475652"/>
            <a:ext cx="9842572" cy="49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200" dirty="0">
                <a:solidFill>
                  <a:srgbClr val="292929"/>
                </a:solidFill>
              </a:rPr>
              <a:t>Hladina významnosti alfa </a:t>
            </a:r>
            <a:r>
              <a:rPr lang="cs-CZ" altLang="cs-CZ" sz="2200" b="0" dirty="0">
                <a:solidFill>
                  <a:srgbClr val="292929"/>
                </a:solidFill>
              </a:rPr>
              <a:t>kontroluje chybu I. typu.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 chyby I. Typu před pozorováním dat.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Finální rozhodnutí je na </a:t>
            </a:r>
            <a:r>
              <a:rPr lang="cs-CZ" altLang="cs-CZ" sz="2200" dirty="0">
                <a:solidFill>
                  <a:srgbClr val="292929"/>
                </a:solidFill>
              </a:rPr>
              <a:t>základě p-hodnoty.</a:t>
            </a:r>
          </a:p>
          <a:p>
            <a:pPr algn="ctr" defTabSz="914400" eaLnBrk="1" hangingPunct="1">
              <a:spcAft>
                <a:spcPts val="6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Pravděpodobnost, že za platnosti nulové hypotézy dostaneme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stejně extrémní nebo extrémnější výsledek.</a:t>
            </a:r>
            <a:endParaRPr lang="cs-CZ" altLang="cs-CZ" sz="220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Různé testy nemusí dávat </a:t>
            </a:r>
            <a:r>
              <a:rPr lang="cs-CZ" altLang="cs-CZ" sz="2200" dirty="0">
                <a:solidFill>
                  <a:srgbClr val="292929"/>
                </a:solidFill>
              </a:rPr>
              <a:t>stejné výsledky</a:t>
            </a:r>
            <a:r>
              <a:rPr lang="cs-CZ" altLang="cs-CZ" sz="2200" b="0" dirty="0">
                <a:solidFill>
                  <a:srgbClr val="292929"/>
                </a:solidFill>
              </a:rPr>
              <a:t>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Existují </a:t>
            </a:r>
            <a:r>
              <a:rPr lang="cs-CZ" altLang="cs-CZ" sz="2200" dirty="0">
                <a:solidFill>
                  <a:srgbClr val="292929"/>
                </a:solidFill>
              </a:rPr>
              <a:t>parametrické a neparametrické</a:t>
            </a:r>
            <a:r>
              <a:rPr lang="cs-CZ" altLang="cs-CZ" sz="2200" b="0" dirty="0">
                <a:solidFill>
                  <a:srgbClr val="292929"/>
                </a:solidFill>
              </a:rPr>
              <a:t> testy.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2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3955</TotalTime>
  <Words>686</Words>
  <Application>Microsoft Office PowerPoint</Application>
  <PresentationFormat>Custom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Předpokládáme, že je člověk nevinní.</vt:lpstr>
      <vt:lpstr>H0: Člověk je nevinný H1: Člověk je vinný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Sdílené předpoklady pro t-testy</vt:lpstr>
      <vt:lpstr>Předpoklady pro testování hypotéz</vt:lpstr>
      <vt:lpstr>PowerPoint Presentation</vt:lpstr>
      <vt:lpstr>Nejdůležitější základy</vt:lpstr>
      <vt:lpstr>Pearsonův lineární korelační koeficienty</vt:lpstr>
      <vt:lpstr>Pearsonův lineární korelační koeficienty</vt:lpstr>
      <vt:lpstr>Neparametrické korelační koeficienty</vt:lpstr>
      <vt:lpstr>PowerPoint Presentation</vt:lpstr>
      <vt:lpstr>Lineární regrese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134</cp:revision>
  <dcterms:created xsi:type="dcterms:W3CDTF">2019-08-20T16:55:22Z</dcterms:created>
  <dcterms:modified xsi:type="dcterms:W3CDTF">2024-11-26T20:33:57Z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