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6"/>
  </p:notesMasterIdLst>
  <p:sldIdLst>
    <p:sldId id="404" r:id="rId5"/>
    <p:sldId id="339" r:id="rId6"/>
    <p:sldId id="323" r:id="rId7"/>
    <p:sldId id="405" r:id="rId8"/>
    <p:sldId id="406" r:id="rId9"/>
    <p:sldId id="432" r:id="rId10"/>
    <p:sldId id="407" r:id="rId11"/>
    <p:sldId id="409" r:id="rId12"/>
    <p:sldId id="410" r:id="rId13"/>
    <p:sldId id="411" r:id="rId14"/>
    <p:sldId id="412" r:id="rId15"/>
    <p:sldId id="413" r:id="rId16"/>
    <p:sldId id="441" r:id="rId17"/>
    <p:sldId id="444" r:id="rId18"/>
    <p:sldId id="445" r:id="rId19"/>
    <p:sldId id="434" r:id="rId20"/>
    <p:sldId id="433" r:id="rId21"/>
    <p:sldId id="435" r:id="rId22"/>
    <p:sldId id="436" r:id="rId23"/>
    <p:sldId id="437" r:id="rId24"/>
    <p:sldId id="414" r:id="rId25"/>
    <p:sldId id="416" r:id="rId26"/>
    <p:sldId id="418" r:id="rId27"/>
    <p:sldId id="419" r:id="rId28"/>
    <p:sldId id="446" r:id="rId29"/>
    <p:sldId id="422" r:id="rId30"/>
    <p:sldId id="421" r:id="rId31"/>
    <p:sldId id="424" r:id="rId32"/>
    <p:sldId id="426" r:id="rId33"/>
    <p:sldId id="425" r:id="rId34"/>
    <p:sldId id="427" r:id="rId35"/>
    <p:sldId id="428" r:id="rId36"/>
    <p:sldId id="429" r:id="rId37"/>
    <p:sldId id="430" r:id="rId38"/>
    <p:sldId id="438" r:id="rId39"/>
    <p:sldId id="442" r:id="rId40"/>
    <p:sldId id="431" r:id="rId41"/>
    <p:sldId id="439" r:id="rId42"/>
    <p:sldId id="440" r:id="rId43"/>
    <p:sldId id="443" r:id="rId44"/>
    <p:sldId id="408" r:id="rId45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06.06.2024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06.06.2024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ookdow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t.rstudio.com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nieldsjoberg.com/gtsummary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D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ErikPav/stargaz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s.ggplot2.tidyverse.org/gallery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stats.github.io/easysta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indrajeetpatil.github.io/ggstatsplo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models.org/find/all/" TargetMode="External"/><Relationship Id="rId2" Type="http://schemas.openxmlformats.org/officeDocument/2006/relationships/hyperlink" Target="https://www.tidymodels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yihui.org/tinytex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rticl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gohel.github.io/office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avidgohel.github.io/officedow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zsmith27.github.io/rmarkdown_crash-course/index.html" TargetMode="External"/><Relationship Id="rId2" Type="http://schemas.openxmlformats.org/officeDocument/2006/relationships/hyperlink" Target="https://bookdown.org/yihui/rmarkdown-cookboo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studio4edu.github.io/rstudio4edu-book/rmd-them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Pokročilá úprava R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Lokální nastavení obrázků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FABC-027E-1B90-19F5-D731F87B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1" y="2307188"/>
            <a:ext cx="10490131" cy="22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Globální nastavení obrázků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177FE-5699-6733-2E21-3CC9896C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52" y="1535578"/>
            <a:ext cx="6506969" cy="37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1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Zobrazení tabulek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A8BA4-E9AE-F133-7FCD-1B2A828B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79" y="4163299"/>
            <a:ext cx="4595815" cy="1444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3C52F-C84B-7BBE-062D-968448175975}"/>
              </a:ext>
            </a:extLst>
          </p:cNvPr>
          <p:cNvSpPr txBox="1"/>
          <p:nvPr/>
        </p:nvSpPr>
        <p:spPr>
          <a:xfrm>
            <a:off x="662473" y="1116013"/>
            <a:ext cx="86401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/>
              <a:t>default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 err="1"/>
              <a:t>kable</a:t>
            </a:r>
            <a:endParaRPr lang="cs-CZ" sz="3200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 err="1"/>
              <a:t>tibble</a:t>
            </a:r>
            <a:endParaRPr lang="cs-CZ" sz="3200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 err="1"/>
              <a:t>paged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92414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Parametrizace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F2480-8BFA-D6AD-26DE-8FFB6AF4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49" y="1339242"/>
            <a:ext cx="5362995" cy="1583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CD83A-B6F2-48AC-0E46-5FAC2132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16" y="3634368"/>
            <a:ext cx="8747754" cy="10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Vlastní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knit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funkce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6E6B0-ECAB-B4BF-DA3F-41334EABE937}"/>
              </a:ext>
            </a:extLst>
          </p:cNvPr>
          <p:cNvSpPr txBox="1"/>
          <p:nvPr/>
        </p:nvSpPr>
        <p:spPr>
          <a:xfrm>
            <a:off x="718457" y="1976744"/>
            <a:ext cx="8798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/>
              <a:t>…</a:t>
            </a:r>
          </a:p>
          <a:p>
            <a:r>
              <a:rPr lang="en-US" sz="3600" dirty="0"/>
              <a:t>knit: (function(</a:t>
            </a:r>
            <a:r>
              <a:rPr lang="en-US" sz="3600" dirty="0" err="1"/>
              <a:t>inputFile</a:t>
            </a:r>
            <a:r>
              <a:rPr lang="en-US" sz="3600" dirty="0"/>
              <a:t>, encoding) {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rmarkdown</a:t>
            </a:r>
            <a:r>
              <a:rPr lang="en-US" sz="3600" dirty="0"/>
              <a:t>::render(</a:t>
            </a:r>
            <a:r>
              <a:rPr lang="en-US" sz="3600" dirty="0" err="1"/>
              <a:t>inputFile</a:t>
            </a:r>
            <a:r>
              <a:rPr lang="en-US" sz="3600" dirty="0"/>
              <a:t>,</a:t>
            </a:r>
          </a:p>
          <a:p>
            <a:pPr lvl="1"/>
            <a:r>
              <a:rPr lang="en-US" sz="3600" dirty="0"/>
              <a:t>                </a:t>
            </a:r>
            <a:r>
              <a:rPr lang="cs-CZ" sz="3600" dirty="0"/>
              <a:t> </a:t>
            </a:r>
            <a:r>
              <a:rPr lang="en-US" sz="3600" dirty="0"/>
              <a:t>encoding = encoding,</a:t>
            </a:r>
            <a:endParaRPr lang="cs-CZ" sz="3600" dirty="0"/>
          </a:p>
          <a:p>
            <a:pPr lvl="1"/>
            <a:r>
              <a:rPr lang="cs-CZ" sz="3600" dirty="0"/>
              <a:t>                 </a:t>
            </a:r>
            <a:r>
              <a:rPr lang="en-US" sz="3600" dirty="0" err="1"/>
              <a:t>output_dir</a:t>
            </a:r>
            <a:r>
              <a:rPr lang="en-US" sz="3600" dirty="0"/>
              <a:t> = "output/")})</a:t>
            </a:r>
            <a:endParaRPr lang="cs-CZ" sz="3600" dirty="0"/>
          </a:p>
          <a:p>
            <a:r>
              <a:rPr lang="cs-CZ" sz="3600" dirty="0"/>
              <a:t>---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262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Vlastní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soubor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6E6B0-ECAB-B4BF-DA3F-41334EABE937}"/>
              </a:ext>
            </a:extLst>
          </p:cNvPr>
          <p:cNvSpPr txBox="1"/>
          <p:nvPr/>
        </p:nvSpPr>
        <p:spPr>
          <a:xfrm>
            <a:off x="718457" y="1323601"/>
            <a:ext cx="879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: "assets/</a:t>
            </a:r>
            <a:r>
              <a:rPr lang="en-US" dirty="0" err="1"/>
              <a:t>css</a:t>
            </a:r>
            <a:r>
              <a:rPr lang="en-US" dirty="0"/>
              <a:t>/style.css"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2C3A-4FF7-A73F-BD49-B366BA53B2DC}"/>
              </a:ext>
            </a:extLst>
          </p:cNvPr>
          <p:cNvSpPr txBox="1"/>
          <p:nvPr/>
        </p:nvSpPr>
        <p:spPr>
          <a:xfrm>
            <a:off x="604158" y="2223805"/>
            <a:ext cx="99114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@import </a:t>
            </a:r>
            <a:r>
              <a:rPr lang="en-US" sz="1400" dirty="0" err="1"/>
              <a:t>url</a:t>
            </a:r>
            <a:r>
              <a:rPr lang="en-US" sz="1400" dirty="0"/>
              <a:t>('https://fonts.googleapis.com/css2?family=Fira+Code:wght@400..700&amp;display=swap‘);</a:t>
            </a:r>
            <a:endParaRPr lang="cs-CZ" sz="1400" dirty="0"/>
          </a:p>
          <a:p>
            <a:endParaRPr lang="cs-CZ" sz="1400" dirty="0"/>
          </a:p>
          <a:p>
            <a:r>
              <a:rPr lang="en-US" sz="2000" dirty="0"/>
              <a:t>code {</a:t>
            </a:r>
            <a:endParaRPr lang="cs-CZ" sz="2000" dirty="0"/>
          </a:p>
          <a:p>
            <a:r>
              <a:rPr lang="cs-CZ" sz="2000" dirty="0"/>
              <a:t>	</a:t>
            </a:r>
            <a:r>
              <a:rPr lang="en-US" sz="2000" dirty="0"/>
              <a:t>font-family: "Fira Code", monospace;</a:t>
            </a:r>
            <a:endParaRPr lang="cs-CZ" sz="2000" dirty="0"/>
          </a:p>
          <a:p>
            <a:r>
              <a:rPr lang="cs-CZ" sz="2000" dirty="0"/>
              <a:t>	</a:t>
            </a:r>
            <a:r>
              <a:rPr lang="en-US" sz="2000" dirty="0"/>
              <a:t>font-weight: 400;</a:t>
            </a:r>
            <a:endParaRPr lang="cs-CZ" sz="2000" dirty="0"/>
          </a:p>
          <a:p>
            <a:r>
              <a:rPr lang="cs-CZ" sz="2000" dirty="0"/>
              <a:t>	</a:t>
            </a:r>
            <a:r>
              <a:rPr lang="en-US" sz="2000" dirty="0"/>
              <a:t>font-style: normal;</a:t>
            </a:r>
            <a:endParaRPr lang="cs-CZ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88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907330" y="2620963"/>
            <a:ext cx="5621731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Balíček {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bookdown</a:t>
            </a: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56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200" b="0" dirty="0">
                <a:hlinkClick r:id="rId2"/>
              </a:rPr>
              <a:t>https://bookdown.org/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Primárně slouží k psaní kníže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Další „příchuť“ -&gt; nové zkratky v </a:t>
            </a:r>
            <a:r>
              <a:rPr lang="cs-CZ" sz="3200" b="0" dirty="0" err="1"/>
              <a:t>markdownu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 nás primárně k odkazování</a:t>
            </a:r>
          </a:p>
          <a:p>
            <a:pPr>
              <a:spcAft>
                <a:spcPts val="1200"/>
              </a:spcAft>
            </a:pPr>
            <a:endParaRPr lang="en-US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EAB68-A732-403F-5C23-8E53D8F5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81" y="4079558"/>
            <a:ext cx="6937244" cy="2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1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Rovnice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4834F-4786-9BC9-6355-36BF9106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" y="1269616"/>
            <a:ext cx="536257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65F73-6FE5-9E2B-F055-7B5332280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87" y="1269616"/>
            <a:ext cx="537210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B1566D-BFA2-10FF-C60A-1C6B76210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75" y="3550179"/>
            <a:ext cx="10947500" cy="11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Obrázek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D8790-4907-2FE6-A30B-D259F6D8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55" y="1116013"/>
            <a:ext cx="6971005" cy="4762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446BDF-0D6F-7BA8-B9A3-0696BA6A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7" y="3928110"/>
            <a:ext cx="4799198" cy="14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0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806337" y="2620963"/>
            <a:ext cx="5823710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Metadata, nastavení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Tabulka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AB5E2-C850-4566-FB46-D32A477C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071562"/>
            <a:ext cx="8972550" cy="471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A001E-536E-4BA4-CDF7-C9A395DE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" y="2987440"/>
            <a:ext cx="5065261" cy="20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4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1896636" y="2620963"/>
            <a:ext cx="7643119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Hezké a interaktivní tabulky</a:t>
            </a:r>
          </a:p>
        </p:txBody>
      </p:sp>
    </p:spTree>
    <p:extLst>
      <p:ext uri="{BB962C8B-B14F-4D97-AF65-F5344CB8AC3E}">
        <p14:creationId xmlns:p14="http://schemas.microsoft.com/office/powerpoint/2010/main" val="122547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gt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0" dirty="0">
                <a:hlinkClick r:id="rId2"/>
              </a:rPr>
              <a:t>https://gt.rstudio.com/index.html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DFE38-FD9A-7DC4-F5EE-422553B8B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25" y="2120302"/>
            <a:ext cx="6800526" cy="41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gtsummary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https://www.danieldsjoberg.com/gtsummary/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Nadstavba balíčku {</a:t>
            </a:r>
            <a:r>
              <a:rPr lang="cs-CZ" sz="3200" b="0" dirty="0" err="1"/>
              <a:t>gt</a:t>
            </a:r>
            <a:r>
              <a:rPr lang="cs-CZ" sz="3200" b="0" dirty="0"/>
              <a:t>}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Jednoduchá sumarizace dat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Tvoření skupin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Jednotné zobrazení regresních modelů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79963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{DT}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https://rstudio.github.io/DT/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Kompletně interaktivní tabulka pomocí JS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Pluginy, customizace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Vyhledávání, filtrování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276187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stargazer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https://rpubs.com/ErikPav/stargazer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České kořeny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Rychlé zobrazení regresních modelů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Porovnání, statistiky, customizace…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910384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895310" y="2620963"/>
            <a:ext cx="564577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Obrázky, 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visualizace</a:t>
            </a:r>
            <a:endParaRPr lang="cs-CZ" altLang="cs-CZ" sz="4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63025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{ggplot2}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https://ggplot2.tidyverse.org/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Dnes standard pro jakoukoli vizualizaci v R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https://exts.ggplot2.tidyverse.org/gallery/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961639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plotly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https://plotly.com/r/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Používá se i jindy (Python, JS…)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Velmi interaktivní grafy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Zde používáme |&gt; (nebo %&gt;%)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Jiná syntaxe než {ggplot2}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Velmi upravitelné pro své potřeby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Umí 3d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051326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329456" y="2620963"/>
            <a:ext cx="677749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Statistika, strojové učení</a:t>
            </a:r>
          </a:p>
        </p:txBody>
      </p:sp>
    </p:spTree>
    <p:extLst>
      <p:ext uri="{BB962C8B-B14F-4D97-AF65-F5344CB8AC3E}">
        <p14:creationId xmlns:p14="http://schemas.microsoft.com/office/powerpoint/2010/main" val="261508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Metadata dokumentu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FD8A9C-C5EF-4316-962F-97F80E47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81" y="1833815"/>
            <a:ext cx="9150912" cy="319036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easystats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https://easystats.github.io/easystats/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Jednouché a jednotné analýzy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Propojené od začátku do konce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Automatické vizualizace a tabulky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Rozsáhlé a pokročilé statistické možnosti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Fungují i jako „</a:t>
            </a:r>
            <a:r>
              <a:rPr lang="cs-CZ" sz="3200" b="0" dirty="0" err="1"/>
              <a:t>addony</a:t>
            </a:r>
            <a:r>
              <a:rPr lang="cs-CZ" sz="3200" b="0" dirty="0"/>
              <a:t>“ na base R funkce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95060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ggstatsplot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https://indrajeetpatil.github.io/ggstatsplot/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Pokročilé vizualizace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Pokročilé statistické testy a možnosti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Připravené přímo na publikaci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5010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tidymodels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https://www.tidymodels.org/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Svět {</a:t>
            </a:r>
            <a:r>
              <a:rPr lang="cs-CZ" sz="3200" b="0" dirty="0" err="1"/>
              <a:t>tidyverse</a:t>
            </a:r>
            <a:r>
              <a:rPr lang="cs-CZ" sz="3200" b="0" dirty="0"/>
              <a:t>} ve strojovém učení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Komplexní strojové učení v R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Tvoření ML </a:t>
            </a:r>
            <a:r>
              <a:rPr lang="cs-CZ" sz="3200" b="0" dirty="0" err="1"/>
              <a:t>pipeliny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Hezká analogie k vaření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https://www.tidymodels.org/find/all/</a:t>
            </a:r>
            <a:endParaRPr lang="cs-CZ" sz="3200" b="0" dirty="0"/>
          </a:p>
          <a:p>
            <a:pPr>
              <a:spcAft>
                <a:spcPts val="1800"/>
              </a:spcAft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273693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307022" y="2620963"/>
            <a:ext cx="6822380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Různé typy (nejen .html)</a:t>
            </a:r>
          </a:p>
        </p:txBody>
      </p:sp>
    </p:spTree>
    <p:extLst>
      <p:ext uri="{BB962C8B-B14F-4D97-AF65-F5344CB8AC3E}">
        <p14:creationId xmlns:p14="http://schemas.microsoft.com/office/powerpoint/2010/main" val="1654448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 vs. PDF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Renderování vs. </a:t>
            </a:r>
            <a:r>
              <a:rPr lang="cs-CZ" sz="3200" b="0" dirty="0" err="1"/>
              <a:t>LaTeX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Interaktivita vs. </a:t>
            </a:r>
            <a:r>
              <a:rPr lang="cs-CZ" sz="3200" b="0" dirty="0" err="1"/>
              <a:t>Neinteraktivita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Nevědecké vs. Vědecké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Složitější </a:t>
            </a:r>
            <a:r>
              <a:rPr lang="cs-CZ" sz="3200" b="0" dirty="0" err="1"/>
              <a:t>debugování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944511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PDF dokumenty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Jiný výstupní typ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96C11-73B6-7F1F-2CB1-18D9B726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09" y="1678437"/>
            <a:ext cx="6010275" cy="200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08736D-3732-63C4-CFD0-3EF413D3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" y="3749960"/>
            <a:ext cx="5791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21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tinytex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https://yihui.org/tinytex/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Minimální verze </a:t>
            </a:r>
            <a:r>
              <a:rPr lang="cs-CZ" sz="3200" b="0" dirty="0" err="1"/>
              <a:t>LaTeXu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Instalace balíčků podle potřeby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Správa přímo v R pomocí příkazů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Jednoduché propojení s .</a:t>
            </a:r>
            <a:r>
              <a:rPr lang="cs-CZ" sz="3200" b="0" dirty="0" err="1"/>
              <a:t>Rmd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671271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rticles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https://github.com/rstudio/rticles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Předhotové</a:t>
            </a:r>
            <a:r>
              <a:rPr lang="cs-CZ" sz="3200" b="0" dirty="0"/>
              <a:t> </a:t>
            </a:r>
            <a:r>
              <a:rPr lang="cs-CZ" sz="3200" b="0" dirty="0" err="1"/>
              <a:t>templaty</a:t>
            </a:r>
            <a:r>
              <a:rPr lang="cs-CZ" sz="3200" b="0" dirty="0"/>
              <a:t> pro publikace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Fonty</a:t>
            </a:r>
            <a:r>
              <a:rPr lang="cs-CZ" sz="3200" b="0"/>
              <a:t>, velikosti, stylování…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Závislost na </a:t>
            </a:r>
            <a:r>
              <a:rPr lang="cs-CZ" sz="3200" b="0" dirty="0" err="1"/>
              <a:t>LaTeXu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698515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Word dokumenty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Jiný výstupní typ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Použití </a:t>
            </a:r>
            <a:r>
              <a:rPr lang="cs-CZ" sz="3200" b="0" dirty="0" err="1"/>
              <a:t>templatu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E7059-1DD4-B34D-68F7-7A8E994C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88" y="2877240"/>
            <a:ext cx="7090784" cy="29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6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officer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https://davidgohel.github.io/officer/index.html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Editování už vytvořeného dokumentu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Programatické vytvoření nového dokumentu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Vkládání tabulek, textu, obrázků…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4258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Dynamické ukázání kódu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5A5B2-2F11-37C6-DFDD-D3C3C2E1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87" y="1593785"/>
            <a:ext cx="7912700" cy="36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2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officedown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https://davidgohel.github.io/officedown/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Tvoření </a:t>
            </a:r>
            <a:r>
              <a:rPr lang="cs-CZ" sz="3200" b="0" dirty="0" err="1"/>
              <a:t>word</a:t>
            </a:r>
            <a:r>
              <a:rPr lang="cs-CZ" sz="3200" b="0" dirty="0"/>
              <a:t> dokumentů v .</a:t>
            </a:r>
            <a:r>
              <a:rPr lang="cs-CZ" sz="3200" b="0" dirty="0" err="1"/>
              <a:t>Rmd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Pokročilé stylování, formátování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6DB4E-160A-D196-EC70-FAE0D3CE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2001203"/>
            <a:ext cx="37052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82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Další zdroje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F656F-6068-4CD0-882C-A96A1D6A68B8}"/>
              </a:ext>
            </a:extLst>
          </p:cNvPr>
          <p:cNvSpPr txBox="1"/>
          <p:nvPr/>
        </p:nvSpPr>
        <p:spPr>
          <a:xfrm>
            <a:off x="597159" y="1362269"/>
            <a:ext cx="10030408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0" dirty="0">
                <a:hlinkClick r:id="rId2"/>
              </a:rPr>
              <a:t>https://bookdown.org/yihui/rmarkdown-cookbook/</a:t>
            </a:r>
            <a:endParaRPr lang="cs-CZ" sz="2800" b="0" dirty="0"/>
          </a:p>
          <a:p>
            <a:pPr>
              <a:spcAft>
                <a:spcPts val="1800"/>
              </a:spcAft>
            </a:pPr>
            <a:r>
              <a:rPr lang="en-US" sz="2800" b="0" dirty="0">
                <a:hlinkClick r:id="rId3"/>
              </a:rPr>
              <a:t>https://zsmith27.github.io/rmarkdown_crash-course/index.html</a:t>
            </a:r>
            <a:endParaRPr lang="cs-CZ" sz="2800" b="0" dirty="0"/>
          </a:p>
          <a:p>
            <a:pPr>
              <a:spcAft>
                <a:spcPts val="1800"/>
              </a:spcAft>
            </a:pPr>
            <a:r>
              <a:rPr lang="cs-CZ" sz="2800" b="0" dirty="0"/>
              <a:t>+ </a:t>
            </a:r>
            <a:r>
              <a:rPr lang="cs-CZ" sz="2800" b="0"/>
              <a:t>vše ostatní</a:t>
            </a:r>
            <a:endParaRPr lang="cs-CZ" sz="2800" b="0" dirty="0"/>
          </a:p>
          <a:p>
            <a:pPr>
              <a:spcAft>
                <a:spcPts val="1800"/>
              </a:spcAft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76887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Schovat všechen kód – kromě něčeho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564C8-D14D-76E4-7FE5-082DF0A4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05" y="2528838"/>
            <a:ext cx="8210264" cy="18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7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Citace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976F8-BC5C-49AF-454B-EF3166E4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7" y="1755193"/>
            <a:ext cx="7589379" cy="33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2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Dovolit stáhnutí zdrojového souboru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EF399-20FC-89CD-EC50-344DA81A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22" y="2496462"/>
            <a:ext cx="6956229" cy="18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6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Obsah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D82D1-E9F5-194F-D8FB-5618913D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532" y="2060372"/>
            <a:ext cx="5411010" cy="27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Themes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4E671-DF00-1B30-0C38-E4AE46210DB3}"/>
              </a:ext>
            </a:extLst>
          </p:cNvPr>
          <p:cNvSpPr txBox="1"/>
          <p:nvPr/>
        </p:nvSpPr>
        <p:spPr>
          <a:xfrm>
            <a:off x="444500" y="1116013"/>
            <a:ext cx="10823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hlinkClick r:id="rId2"/>
              </a:rPr>
              <a:t>https://rstudio4edu.github.io/rstudio4edu-book/rmd-themes.html</a:t>
            </a:r>
            <a:endParaRPr lang="cs-CZ" sz="2800" b="0" dirty="0"/>
          </a:p>
          <a:p>
            <a:endParaRPr lang="en-US" sz="2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EE5EF-12B3-F583-419B-839FC5D9F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94" y="2508574"/>
            <a:ext cx="5667886" cy="18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4228</TotalTime>
  <Words>669</Words>
  <Application>Microsoft Office PowerPoint</Application>
  <PresentationFormat>Custom</PresentationFormat>
  <Paragraphs>132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Poppins</vt:lpstr>
      <vt:lpstr>Wingdings</vt:lpstr>
      <vt:lpstr>Office Theme</vt:lpstr>
      <vt:lpstr>Pokročilá úprava R Markdown</vt:lpstr>
      <vt:lpstr>PowerPoint Presentation</vt:lpstr>
      <vt:lpstr>Metadata dokumentu</vt:lpstr>
      <vt:lpstr>Dynamické ukázání kódu</vt:lpstr>
      <vt:lpstr>Schovat všechen kód – kromě něčeho</vt:lpstr>
      <vt:lpstr>Citace</vt:lpstr>
      <vt:lpstr>Dovolit stáhnutí zdrojového souboru</vt:lpstr>
      <vt:lpstr>Obsah</vt:lpstr>
      <vt:lpstr>Themes</vt:lpstr>
      <vt:lpstr>Lokální nastavení obrázků</vt:lpstr>
      <vt:lpstr>Globální nastavení obrázků</vt:lpstr>
      <vt:lpstr>Zobrazení tabulek</vt:lpstr>
      <vt:lpstr>Parametrizace</vt:lpstr>
      <vt:lpstr>Vlastní knit funkce</vt:lpstr>
      <vt:lpstr>Vlastní css soubor</vt:lpstr>
      <vt:lpstr>PowerPoint Presentation</vt:lpstr>
      <vt:lpstr>Balíček {bookdown}</vt:lpstr>
      <vt:lpstr>Rovnice</vt:lpstr>
      <vt:lpstr>Obrázek</vt:lpstr>
      <vt:lpstr>Tabulka</vt:lpstr>
      <vt:lpstr>PowerPoint Presentation</vt:lpstr>
      <vt:lpstr>Balíček {gt}</vt:lpstr>
      <vt:lpstr>Balíček {gtsummary}</vt:lpstr>
      <vt:lpstr>Balíček {DT}</vt:lpstr>
      <vt:lpstr>Balíček {stargazer}</vt:lpstr>
      <vt:lpstr>PowerPoint Presentation</vt:lpstr>
      <vt:lpstr>Balíček {ggplot2}</vt:lpstr>
      <vt:lpstr>Balíček {plotly}</vt:lpstr>
      <vt:lpstr>PowerPoint Presentation</vt:lpstr>
      <vt:lpstr>Framework {easystats}</vt:lpstr>
      <vt:lpstr>Balíček {ggstatsplot}</vt:lpstr>
      <vt:lpstr>Framework {tidymodels}</vt:lpstr>
      <vt:lpstr>PowerPoint Presentation</vt:lpstr>
      <vt:lpstr>HTML vs. PDF</vt:lpstr>
      <vt:lpstr>PDF dokumenty</vt:lpstr>
      <vt:lpstr>Balíček {tinytex}</vt:lpstr>
      <vt:lpstr>Balíček {rticles}</vt:lpstr>
      <vt:lpstr>Word dokumenty</vt:lpstr>
      <vt:lpstr>Framework {officer}</vt:lpstr>
      <vt:lpstr>Balíček{officedown}</vt:lpstr>
      <vt:lpstr>Další 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215</cp:revision>
  <dcterms:created xsi:type="dcterms:W3CDTF">2019-08-20T16:55:22Z</dcterms:created>
  <dcterms:modified xsi:type="dcterms:W3CDTF">2024-06-06T17:53:46Z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