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404" r:id="rId5"/>
    <p:sldId id="339" r:id="rId6"/>
    <p:sldId id="323" r:id="rId7"/>
    <p:sldId id="317" r:id="rId8"/>
    <p:sldId id="405" r:id="rId9"/>
    <p:sldId id="406" r:id="rId10"/>
    <p:sldId id="407" r:id="rId11"/>
    <p:sldId id="409" r:id="rId12"/>
    <p:sldId id="410" r:id="rId13"/>
    <p:sldId id="411" r:id="rId14"/>
    <p:sldId id="412" r:id="rId15"/>
    <p:sldId id="422" r:id="rId16"/>
    <p:sldId id="413" r:id="rId17"/>
    <p:sldId id="425" r:id="rId18"/>
    <p:sldId id="415" r:id="rId19"/>
    <p:sldId id="416" r:id="rId20"/>
    <p:sldId id="417" r:id="rId21"/>
    <p:sldId id="419" r:id="rId22"/>
    <p:sldId id="418" r:id="rId23"/>
    <p:sldId id="431" r:id="rId24"/>
    <p:sldId id="432" r:id="rId25"/>
    <p:sldId id="426" r:id="rId26"/>
    <p:sldId id="429" r:id="rId27"/>
    <p:sldId id="430" r:id="rId28"/>
    <p:sldId id="420" r:id="rId29"/>
    <p:sldId id="423" r:id="rId30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07.06.2024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07.06.2024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arpsightlabs.com/blog/dplyr-quick-introdu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s.ggplot2.tidyverse.org/gallery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www.tidyverse.org/pack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v-r.hadley.nz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a-rs.github.io/r-polars/" TargetMode="External"/><Relationship Id="rId2" Type="http://schemas.openxmlformats.org/officeDocument/2006/relationships/hyperlink" Target="https://rdatatable.gitlab.io/data.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hyperlink" Target="https://rdocument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dyverse/dply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la-data.net/cze/package-rczechia/" TargetMode="External"/><Relationship Id="rId2" Type="http://schemas.openxmlformats.org/officeDocument/2006/relationships/hyperlink" Target="https://github.com/jlacko/RCzechi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rbouchal/czs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Práce v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Rku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Správa balíčků a jejich verzí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Reprodukovatelnost kódu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Izolované knihovny pro každý projekt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Cachování</a:t>
            </a:r>
            <a:r>
              <a:rPr lang="cs-CZ" sz="3200" b="0" dirty="0"/>
              <a:t> balíčků a verzí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Jednoduchý přenos + obnova pomocí </a:t>
            </a:r>
            <a:r>
              <a:rPr lang="cs-CZ" sz="3200" b="0" dirty="0" err="1"/>
              <a:t>renv.lock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17385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init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::status()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snapshot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install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::upgrade()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::update()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remove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50975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Zkratky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.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shift + f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 + shift + </a:t>
            </a:r>
            <a:r>
              <a:rPr lang="cs-CZ" sz="3200" b="0" dirty="0" err="1"/>
              <a:t>tab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alt + </a:t>
            </a:r>
            <a:r>
              <a:rPr lang="cs-CZ" sz="3200" b="0" dirty="0" err="1"/>
              <a:t>key</a:t>
            </a:r>
            <a:r>
              <a:rPr lang="cs-CZ" sz="3200" b="0" dirty="0"/>
              <a:t> up/</a:t>
            </a:r>
            <a:r>
              <a:rPr lang="cs-CZ" sz="3200" b="0" dirty="0" err="1"/>
              <a:t>down</a:t>
            </a:r>
            <a:r>
              <a:rPr lang="cs-CZ" sz="3200" b="0" dirty="0"/>
              <a:t> / </a:t>
            </a:r>
            <a:r>
              <a:rPr lang="cs-CZ" sz="3200" b="0" dirty="0" err="1"/>
              <a:t>ctrl</a:t>
            </a:r>
            <a:r>
              <a:rPr lang="cs-CZ" sz="3200" b="0" dirty="0"/>
              <a:t> + alt </a:t>
            </a:r>
            <a:r>
              <a:rPr lang="cs-CZ" sz="3200" b="0"/>
              <a:t>+ myš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f1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shift + m 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210F3-BEE4-A4B4-6E03-517FC164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3" y="5172460"/>
            <a:ext cx="10295681" cy="13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1828502" y="2620963"/>
            <a:ext cx="777937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Programování a {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tidyverse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8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Jednotný styl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tidyverse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254000" y="1250302"/>
            <a:ext cx="1024293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Skrz několik balíčků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Chainování</a:t>
            </a:r>
            <a:r>
              <a:rPr lang="cs-CZ" sz="3200" b="0" dirty="0"/>
              <a:t> funkcí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Tidy</a:t>
            </a:r>
            <a:r>
              <a:rPr lang="cs-CZ" sz="3200" b="0" dirty="0"/>
              <a:t> evaluace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Tabulky -&gt; </a:t>
            </a:r>
            <a:r>
              <a:rPr lang="cs-CZ" sz="3200" b="0" dirty="0" err="1"/>
              <a:t>tibble</a:t>
            </a:r>
            <a:endParaRPr lang="cs-CZ" sz="3200" b="0" dirty="0"/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Hezčí </a:t>
            </a:r>
            <a:r>
              <a:rPr lang="cs-CZ" sz="3200" b="0" dirty="0" err="1"/>
              <a:t>print</a:t>
            </a:r>
            <a:r>
              <a:rPr lang="cs-CZ" sz="3200" b="0" dirty="0"/>
              <a:t>(…)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Konzistentní typ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lvl="1">
              <a:spcAft>
                <a:spcPts val="1200"/>
              </a:spcAft>
            </a:pPr>
            <a:endParaRPr lang="cs-CZ" sz="3200" b="0" dirty="0"/>
          </a:p>
        </p:txBody>
      </p:sp>
      <p:pic>
        <p:nvPicPr>
          <p:cNvPr id="1026" name="Picture 2" descr="A Quick Introduction to Dplyr - Sharp Sight">
            <a:extLst>
              <a:ext uri="{FF2B5EF4-FFF2-40B4-BE49-F238E27FC236}">
                <a16:creationId xmlns:a16="http://schemas.microsoft.com/office/drawing/2014/main" id="{80B333D8-59E9-F3BA-3501-79883F6C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5" y="2009904"/>
            <a:ext cx="5949626" cy="36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EB2C5C-D6CF-D66B-107A-CA9EABE7738A}"/>
              </a:ext>
            </a:extLst>
          </p:cNvPr>
          <p:cNvSpPr txBox="1"/>
          <p:nvPr/>
        </p:nvSpPr>
        <p:spPr>
          <a:xfrm>
            <a:off x="30168" y="6410493"/>
            <a:ext cx="104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0" dirty="0">
                <a:hlinkClick r:id="rId4"/>
              </a:rPr>
              <a:t>https://www.sharpsightlabs.com/blog/dplyr-quick-introduction</a:t>
            </a:r>
            <a:endParaRPr lang="cs-CZ" sz="1800" b="0" dirty="0"/>
          </a:p>
        </p:txBody>
      </p:sp>
    </p:spTree>
    <p:extLst>
      <p:ext uri="{BB962C8B-B14F-4D97-AF65-F5344CB8AC3E}">
        <p14:creationId xmlns:p14="http://schemas.microsoft.com/office/powerpoint/2010/main" val="181698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dplyr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https://dplyr.tidyverse.org/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select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filter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mutate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group_by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summarise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across</a:t>
            </a:r>
            <a:r>
              <a:rPr lang="cs-CZ" sz="32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686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https://tidyr.tidyverse.org/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pivot_longer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pivot_wider</a:t>
            </a:r>
            <a:r>
              <a:rPr lang="cs-CZ" sz="32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863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{ggplot2}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https://ggplot2.tidyverse.org/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Nejlepší nástroj na vizualizace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 </a:t>
            </a:r>
            <a:r>
              <a:rPr lang="cs-CZ" sz="3200" b="0" dirty="0" err="1"/>
              <a:t>Rku</a:t>
            </a:r>
            <a:r>
              <a:rPr lang="cs-CZ" sz="3200" b="0" dirty="0"/>
              <a:t> standard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Hodně, hodně nadstaveb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https://exts.ggplot2.tidyverse.org/gallery/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408530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Ekosystém je mnohem větší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library</a:t>
            </a:r>
            <a:r>
              <a:rPr lang="cs-CZ" sz="3200" b="0" dirty="0"/>
              <a:t>(</a:t>
            </a:r>
            <a:r>
              <a:rPr lang="cs-CZ" sz="3200" b="0" dirty="0" err="1"/>
              <a:t>tidyverse</a:t>
            </a:r>
            <a:r>
              <a:rPr lang="cs-CZ" sz="3200" b="0" dirty="0"/>
              <a:t>) načítá + instaluje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https://www.tidyverse.org/packages/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https://r4ds.hadley.nz/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https://adv-r.hadley.nz/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89013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Existuje i „konkurence“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baseR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https://rdatatable.gitlab.io/data.table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https://pola-rs.github.io/r-polars/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369867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53002" y="2620963"/>
            <a:ext cx="5530361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Obecně R + 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RStudio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727261" y="2620963"/>
            <a:ext cx="3981859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Dokumentace</a:t>
            </a:r>
          </a:p>
        </p:txBody>
      </p:sp>
    </p:spTree>
    <p:extLst>
      <p:ext uri="{BB962C8B-B14F-4D97-AF65-F5344CB8AC3E}">
        <p14:creationId xmlns:p14="http://schemas.microsoft.com/office/powerpoint/2010/main" val="359701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Několik úrovní nápomocnosti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F1, ?</a:t>
            </a:r>
            <a:r>
              <a:rPr lang="cs-CZ" sz="3200" b="0" dirty="0" err="1"/>
              <a:t>dplyr</a:t>
            </a:r>
            <a:r>
              <a:rPr lang="cs-CZ" sz="3200" b="0" dirty="0"/>
              <a:t>::</a:t>
            </a:r>
            <a:r>
              <a:rPr lang="cs-CZ" sz="3200" b="0" dirty="0" err="1"/>
              <a:t>mutate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https://rdocumentation.org/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https://dplyr.tidyverse.org/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https://github.com/tidyverse/dplyr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452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786569" y="2620963"/>
            <a:ext cx="386323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České balíčky</a:t>
            </a:r>
          </a:p>
        </p:txBody>
      </p:sp>
    </p:spTree>
    <p:extLst>
      <p:ext uri="{BB962C8B-B14F-4D97-AF65-F5344CB8AC3E}">
        <p14:creationId xmlns:p14="http://schemas.microsoft.com/office/powerpoint/2010/main" val="426933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RCzechia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https://github.com/jlacko/RCzechia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https://www.jla-data.net/cze/package-rczechia/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Hrozně moc dobrá věc na geografii a demografii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jednoduše napojit na mapové grafy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67209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czso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https://github.com/petrbouchal/czso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Práce s daty z </a:t>
            </a:r>
            <a:r>
              <a:rPr lang="cs-CZ" sz="3200" b="0" dirty="0" err="1"/>
              <a:t>czso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/>
              <a:t>Nalezení datových sad pomocí API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P. B. -&gt; více užitečných českých balíčků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1823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51727" y="2620963"/>
            <a:ext cx="433291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(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tidy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) práce v R</a:t>
            </a:r>
          </a:p>
        </p:txBody>
      </p:sp>
    </p:spTree>
    <p:extLst>
      <p:ext uri="{BB962C8B-B14F-4D97-AF65-F5344CB8AC3E}">
        <p14:creationId xmlns:p14="http://schemas.microsoft.com/office/powerpoint/2010/main" val="70096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analýza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</a:t>
            </a:r>
            <a:r>
              <a:rPr lang="cs-CZ" sz="3200" dirty="0"/>
              <a:t>Data/02/</a:t>
            </a:r>
            <a:r>
              <a:rPr lang="cs-CZ" sz="3200" dirty="0" err="1"/>
              <a:t>tidy_analyza.rmd</a:t>
            </a:r>
            <a:endParaRPr lang="cs-CZ" sz="320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</a:t>
            </a:r>
            <a:r>
              <a:rPr lang="cs-CZ" sz="3200" dirty="0"/>
              <a:t>Data/02/</a:t>
            </a:r>
            <a:r>
              <a:rPr lang="cs-CZ" sz="3200" dirty="0" err="1"/>
              <a:t>vlastni_analyza.rmd</a:t>
            </a:r>
            <a:endParaRPr lang="cs-CZ" sz="320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339131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Obecné rady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Projekty &gt;&gt;&gt;&gt;&gt; </a:t>
            </a:r>
            <a:r>
              <a:rPr lang="cs-CZ" sz="3200" b="0" dirty="0" err="1"/>
              <a:t>setwd</a:t>
            </a:r>
            <a:r>
              <a:rPr lang="cs-CZ" sz="3200" b="0" dirty="0"/>
              <a:t>()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Má to výhody do budoucna (</a:t>
            </a:r>
            <a:r>
              <a:rPr lang="cs-CZ" sz="2800" b="0" dirty="0" err="1"/>
              <a:t>renv</a:t>
            </a:r>
            <a:r>
              <a:rPr lang="cs-CZ" sz="2800" b="0" dirty="0"/>
              <a:t>, .</a:t>
            </a:r>
            <a:r>
              <a:rPr lang="cs-CZ" sz="2800" b="0" dirty="0" err="1"/>
              <a:t>Rprofile</a:t>
            </a:r>
            <a:r>
              <a:rPr lang="cs-CZ" sz="2800" b="0" dirty="0"/>
              <a:t>, .</a:t>
            </a:r>
            <a:r>
              <a:rPr lang="cs-CZ" sz="2800" b="0" dirty="0" err="1"/>
              <a:t>Renviron</a:t>
            </a:r>
            <a:r>
              <a:rPr lang="cs-CZ" sz="2800" b="0" dirty="0"/>
              <a:t>…)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.</a:t>
            </a:r>
            <a:r>
              <a:rPr lang="cs-CZ" sz="3200" b="0" dirty="0" err="1"/>
              <a:t>RData</a:t>
            </a:r>
            <a:r>
              <a:rPr lang="cs-CZ" sz="3200" b="0" dirty="0"/>
              <a:t> nemáme rádi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Font </a:t>
            </a:r>
            <a:r>
              <a:rPr lang="cs-CZ" sz="3200" b="0" dirty="0" err="1">
                <a:hlinkClick r:id="rId2"/>
              </a:rPr>
              <a:t>Fira</a:t>
            </a:r>
            <a:r>
              <a:rPr lang="cs-CZ" sz="3200" b="0" dirty="0">
                <a:hlinkClick r:id="rId2"/>
              </a:rPr>
              <a:t> </a:t>
            </a:r>
            <a:r>
              <a:rPr lang="cs-CZ" sz="3200" b="0" dirty="0" err="1">
                <a:hlinkClick r:id="rId2"/>
              </a:rPr>
              <a:t>Code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Nastavení </a:t>
            </a:r>
            <a:r>
              <a:rPr lang="cs-CZ" sz="3200" b="0" dirty="0" err="1"/>
              <a:t>RStudio</a:t>
            </a:r>
            <a:r>
              <a:rPr lang="cs-CZ" sz="3200" b="0" dirty="0"/>
              <a:t> – viz. dále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2BC2E-3475-FEC3-DDC0-A73590F9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34" y="996873"/>
            <a:ext cx="7217924" cy="48642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16B9C-9AF4-1944-72D7-DF5EA890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37" y="851166"/>
            <a:ext cx="9227200" cy="51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71730C-876C-786C-ACC3-FC5E589F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590550"/>
            <a:ext cx="73628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9A543E-CB3F-4C2D-C46F-B0AFB606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2" y="457200"/>
            <a:ext cx="72961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1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Rprofile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Načte se vždy při otevření .</a:t>
            </a:r>
            <a:r>
              <a:rPr lang="cs-CZ" sz="3200" b="0" dirty="0" err="1"/>
              <a:t>Rproj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Užitečné spíše u vývoje balíčků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Píšeme R kód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Využívá primárně {</a:t>
            </a:r>
            <a:r>
              <a:rPr lang="cs-CZ" sz="3200" b="0" dirty="0" err="1"/>
              <a:t>renv</a:t>
            </a:r>
            <a:r>
              <a:rPr lang="cs-CZ" sz="32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90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Renviron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Použití i při „tradiční“ datové analýze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Citlivé věci, hesla, klíče…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Sys.getenv</a:t>
            </a:r>
            <a:r>
              <a:rPr lang="cs-CZ" sz="3200" b="0" dirty="0"/>
              <a:t>(“…“)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Nepushovat</a:t>
            </a:r>
            <a:r>
              <a:rPr lang="cs-CZ" sz="3200" b="0" dirty="0"/>
              <a:t> na </a:t>
            </a:r>
            <a:r>
              <a:rPr lang="cs-CZ" sz="3200" b="0" dirty="0" err="1"/>
              <a:t>git</a:t>
            </a:r>
            <a:r>
              <a:rPr lang="cs-CZ" sz="3200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67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3914</TotalTime>
  <Words>519</Words>
  <Application>Microsoft Office PowerPoint</Application>
  <PresentationFormat>Custom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Poppins</vt:lpstr>
      <vt:lpstr>Office Theme</vt:lpstr>
      <vt:lpstr>Práce v Rku</vt:lpstr>
      <vt:lpstr>PowerPoint Presentation</vt:lpstr>
      <vt:lpstr>Obecné rady</vt:lpstr>
      <vt:lpstr>PowerPoint Presentation</vt:lpstr>
      <vt:lpstr>PowerPoint Presentation</vt:lpstr>
      <vt:lpstr>PowerPoint Presentation</vt:lpstr>
      <vt:lpstr>PowerPoint Presentation</vt:lpstr>
      <vt:lpstr>.Rprofile</vt:lpstr>
      <vt:lpstr>.Renviron</vt:lpstr>
      <vt:lpstr>{renv} (1)</vt:lpstr>
      <vt:lpstr>{renv} (2)</vt:lpstr>
      <vt:lpstr>Zkratky</vt:lpstr>
      <vt:lpstr>PowerPoint Presentation</vt:lpstr>
      <vt:lpstr>Jednotný styl {tidyverse}</vt:lpstr>
      <vt:lpstr>{dplyr}</vt:lpstr>
      <vt:lpstr>{tidyr}</vt:lpstr>
      <vt:lpstr>{ggplot2}</vt:lpstr>
      <vt:lpstr>Ekosystém je mnohem větší</vt:lpstr>
      <vt:lpstr>Existuje i „konkurence“</vt:lpstr>
      <vt:lpstr>PowerPoint Presentation</vt:lpstr>
      <vt:lpstr>Několik úrovní nápomocnosti</vt:lpstr>
      <vt:lpstr>PowerPoint Presentation</vt:lpstr>
      <vt:lpstr>Balíček {RCzechia}</vt:lpstr>
      <vt:lpstr>Balíček {czso}</vt:lpstr>
      <vt:lpstr>PowerPoint Presentation</vt:lpstr>
      <vt:lpstr>Vlastní tidy analýza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163</cp:revision>
  <dcterms:created xsi:type="dcterms:W3CDTF">2019-08-20T16:55:22Z</dcterms:created>
  <dcterms:modified xsi:type="dcterms:W3CDTF">2024-06-07T07:32:31Z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