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404" r:id="rId5"/>
    <p:sldId id="339" r:id="rId6"/>
    <p:sldId id="323" r:id="rId7"/>
    <p:sldId id="405" r:id="rId8"/>
    <p:sldId id="406" r:id="rId9"/>
    <p:sldId id="407" r:id="rId10"/>
    <p:sldId id="408" r:id="rId11"/>
    <p:sldId id="421" r:id="rId12"/>
    <p:sldId id="409" r:id="rId13"/>
    <p:sldId id="419" r:id="rId14"/>
    <p:sldId id="411" r:id="rId15"/>
    <p:sldId id="412" r:id="rId16"/>
    <p:sldId id="422" r:id="rId17"/>
    <p:sldId id="416" r:id="rId18"/>
    <p:sldId id="414" r:id="rId19"/>
    <p:sldId id="415" r:id="rId20"/>
    <p:sldId id="417" r:id="rId21"/>
    <p:sldId id="420" r:id="rId22"/>
    <p:sldId id="418" r:id="rId23"/>
    <p:sldId id="413" r:id="rId24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B0"/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6797" autoAdjust="0"/>
  </p:normalViewPr>
  <p:slideViewPr>
    <p:cSldViewPr snapToGrid="0" snapToObjects="1">
      <p:cViewPr varScale="1">
        <p:scale>
          <a:sx n="71" d="100"/>
          <a:sy n="71" d="100"/>
        </p:scale>
        <p:origin x="1056" y="6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Why</a:t>
            </a:r>
            <a:r>
              <a:rPr lang="cs-CZ" b="0" dirty="0"/>
              <a:t> – </a:t>
            </a:r>
            <a:r>
              <a:rPr lang="cs-CZ" b="0" dirty="0" err="1"/>
              <a:t>word</a:t>
            </a:r>
            <a:r>
              <a:rPr lang="cs-CZ" b="0" dirty="0"/>
              <a:t> není vždy intuitivní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8968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metadat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3381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kódu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2290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bloku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6343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bloků a parametry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0127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b="0" dirty="0"/>
              <a:t> – vložení bloků a parametry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2561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Cvičení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1244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0" dirty="0"/>
              <a:t> – jak to funguje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20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8648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dirty="0"/>
              <a:t> – co to je </a:t>
            </a:r>
            <a:r>
              <a:rPr lang="cs-CZ" dirty="0" err="1"/>
              <a:t>markdown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2038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dirty="0"/>
              <a:t> – syntaxe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9345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dirty="0"/>
              <a:t> – syntaxe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6237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Cvičení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9354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How</a:t>
            </a:r>
            <a:r>
              <a:rPr lang="cs-CZ" dirty="0"/>
              <a:t> – syntaxe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5389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Why</a:t>
            </a:r>
            <a:r>
              <a:rPr lang="cs-CZ" b="0" dirty="0"/>
              <a:t> – co jsou ty benefity R </a:t>
            </a:r>
            <a:r>
              <a:rPr lang="cs-CZ" b="0" dirty="0" err="1"/>
              <a:t>Markdownu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2547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0" dirty="0"/>
              <a:t> – jak to souvisí s </a:t>
            </a:r>
            <a:r>
              <a:rPr lang="cs-CZ" b="0" dirty="0" err="1"/>
              <a:t>markdownem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7800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0" dirty="0"/>
              <a:t> – jak to funguje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4C9A2-485E-47AF-BAC3-7736408F9B95}" type="slidenum">
              <a:rPr lang="cs-CZ" altLang="cs-CZ" smtClean="0"/>
              <a:pPr>
                <a:defRPr/>
              </a:pPr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480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rmarkdown-proces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rmarkdown-proces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3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3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3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rmarkdow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r4ds.hadley.n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medroid.com/memes/detail/4057207/Its-not-Word-if-it-doesnt-mess-up-the-document" TargetMode="External"/><Relationship Id="rId5" Type="http://schemas.openxmlformats.org/officeDocument/2006/relationships/hyperlink" Target="https://twitter.com/fhuszar/status/1793259511320289572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epty.cz/recept/starocesky-domaci-chleb-1462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mar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www.markdownguide.org/extended-syntax/" TargetMode="External"/><Relationship Id="rId4" Type="http://schemas.openxmlformats.org/officeDocument/2006/relationships/hyperlink" Target="https://www.markdownguide.org/basic-synta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s://markdownlivepreview.com/" TargetMode="External"/><Relationship Id="rId4" Type="http://schemas.openxmlformats.org/officeDocument/2006/relationships/hyperlink" Target="https://dillinger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Úvod do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Proč si vybrat .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Rmd</a:t>
            </a:r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https://chat.openai.com/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3794B-50D3-F388-B100-CA029E529353}"/>
              </a:ext>
            </a:extLst>
          </p:cNvPr>
          <p:cNvSpPr txBox="1"/>
          <p:nvPr/>
        </p:nvSpPr>
        <p:spPr>
          <a:xfrm>
            <a:off x="444500" y="1690062"/>
            <a:ext cx="10399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Využívá </a:t>
            </a:r>
            <a:r>
              <a:rPr lang="cs-CZ" sz="3200" b="0" dirty="0" err="1"/>
              <a:t>Markdown</a:t>
            </a:r>
            <a:endParaRPr lang="cs-CZ" sz="3200" b="0" dirty="0"/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Spojení kódu + interpretace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Všechno na jednom místě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Maximální využití </a:t>
            </a:r>
            <a:r>
              <a:rPr lang="cs-CZ" sz="3200" b="0" dirty="0" err="1"/>
              <a:t>Rka</a:t>
            </a:r>
            <a:endParaRPr lang="cs-CZ" sz="3200" b="0" dirty="0"/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Aktuální grafy, statistiky, výstupy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704767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Příchuť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690062"/>
            <a:ext cx="103992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Píšeme</a:t>
            </a:r>
            <a:r>
              <a:rPr lang="cs-CZ" sz="3200" b="0" dirty="0"/>
              <a:t> </a:t>
            </a:r>
            <a:r>
              <a:rPr lang="cs-CZ" sz="3200" b="0" dirty="0" err="1"/>
              <a:t>markdown</a:t>
            </a:r>
            <a:r>
              <a:rPr lang="cs-CZ" sz="3200" b="0" dirty="0"/>
              <a:t> + R kód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Popisujeme</a:t>
            </a:r>
            <a:r>
              <a:rPr lang="cs-CZ" sz="3200" b="0" dirty="0"/>
              <a:t> data, vkládáme dynamické výpočty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Generujeme</a:t>
            </a:r>
            <a:r>
              <a:rPr lang="cs-CZ" sz="3200" b="0" dirty="0"/>
              <a:t> obrázky, tabulky, a interaktivitu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Ukazujeme</a:t>
            </a:r>
            <a:r>
              <a:rPr lang="cs-CZ" sz="3200" b="0" dirty="0"/>
              <a:t> reproduktivní kód</a:t>
            </a:r>
          </a:p>
          <a:p>
            <a:pPr marL="1257300" lvl="2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2800" b="0" dirty="0"/>
              <a:t>Vše se spouští „od začátku“ (knihovny, proměnné…)</a:t>
            </a:r>
          </a:p>
          <a:p>
            <a:pPr marL="800100" lvl="1" indent="-3429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Tvoříme</a:t>
            </a:r>
            <a:r>
              <a:rPr lang="cs-CZ" sz="3200" b="0" dirty="0"/>
              <a:t> HTML, PDF, knížky, weby…</a:t>
            </a:r>
            <a:endParaRPr lang="en-US" sz="3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https://chat.openai.com/</a:t>
            </a:r>
            <a:endParaRPr lang="cs-CZ" sz="1000" b="0" dirty="0"/>
          </a:p>
          <a:p>
            <a:endParaRPr lang="cs-CZ" sz="1000" b="0" dirty="0"/>
          </a:p>
        </p:txBody>
      </p:sp>
    </p:spTree>
    <p:extLst>
      <p:ext uri="{BB962C8B-B14F-4D97-AF65-F5344CB8AC3E}">
        <p14:creationId xmlns:p14="http://schemas.microsoft.com/office/powerpoint/2010/main" val="1701252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Příchuť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https://bookdown.org/yihui/rmarkdown-cookbook/rmarkdown-process.html</a:t>
            </a:r>
            <a:endParaRPr lang="cs-CZ" sz="1000" b="0" dirty="0"/>
          </a:p>
          <a:p>
            <a:endParaRPr lang="cs-CZ" sz="1000" b="0" dirty="0"/>
          </a:p>
        </p:txBody>
      </p:sp>
      <p:pic>
        <p:nvPicPr>
          <p:cNvPr id="7170" name="Picture 2" descr="A diagram illustrating how an R Markdown document is converted to the final output document.">
            <a:extLst>
              <a:ext uri="{FF2B5EF4-FFF2-40B4-BE49-F238E27FC236}">
                <a16:creationId xmlns:a16="http://schemas.microsoft.com/office/drawing/2014/main" id="{A5E8E758-04E5-523F-99B3-69AFBABF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2" y="1012825"/>
            <a:ext cx="10664890" cy="50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693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084990" y="2620963"/>
            <a:ext cx="7266413" cy="972931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Jak ten .</a:t>
            </a:r>
            <a:r>
              <a:rPr lang="cs-CZ" altLang="cs-CZ" sz="5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Rmd</a:t>
            </a: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 vypadá</a:t>
            </a:r>
          </a:p>
        </p:txBody>
      </p:sp>
    </p:spTree>
    <p:extLst>
      <p:ext uri="{BB962C8B-B14F-4D97-AF65-F5344CB8AC3E}">
        <p14:creationId xmlns:p14="http://schemas.microsoft.com/office/powerpoint/2010/main" val="12127627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Nastavení metadat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481776"/>
            <a:ext cx="10399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---</a:t>
            </a:r>
          </a:p>
          <a:p>
            <a:pPr lvl="1">
              <a:spcAft>
                <a:spcPts val="0"/>
              </a:spcAft>
            </a:pPr>
            <a:r>
              <a:rPr lang="cs-CZ" sz="3200" b="0" dirty="0" err="1">
                <a:highlight>
                  <a:srgbClr val="00FFFF"/>
                </a:highlight>
              </a:rPr>
              <a:t>title</a:t>
            </a:r>
            <a:r>
              <a:rPr lang="cs-CZ" sz="3200" b="0" dirty="0">
                <a:highlight>
                  <a:srgbClr val="00FFFF"/>
                </a:highlight>
              </a:rPr>
              <a:t>: Analýza spotřeby zákazníků</a:t>
            </a:r>
          </a:p>
          <a:p>
            <a:pPr lvl="1">
              <a:spcAft>
                <a:spcPts val="0"/>
              </a:spcAft>
            </a:pPr>
            <a:r>
              <a:rPr lang="cs-CZ" sz="3200" b="0" dirty="0" err="1">
                <a:highlight>
                  <a:srgbClr val="00FFFF"/>
                </a:highlight>
              </a:rPr>
              <a:t>date</a:t>
            </a:r>
            <a:r>
              <a:rPr lang="cs-CZ" sz="3200" b="0" dirty="0">
                <a:highlight>
                  <a:srgbClr val="00FFFF"/>
                </a:highlight>
              </a:rPr>
              <a:t>: 2024-05-05</a:t>
            </a:r>
          </a:p>
          <a:p>
            <a:pPr lvl="1">
              <a:spcAft>
                <a:spcPts val="0"/>
              </a:spcAft>
            </a:pPr>
            <a:r>
              <a:rPr lang="cs-CZ" sz="3200" b="0" dirty="0" err="1">
                <a:highlight>
                  <a:srgbClr val="00FFFF"/>
                </a:highlight>
              </a:rPr>
              <a:t>author</a:t>
            </a:r>
            <a:r>
              <a:rPr lang="cs-CZ" sz="3200" b="0" dirty="0">
                <a:highlight>
                  <a:srgbClr val="00FFFF"/>
                </a:highlight>
              </a:rPr>
              <a:t>: Michal Lauer</a:t>
            </a: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output: </a:t>
            </a:r>
            <a:r>
              <a:rPr lang="cs-CZ" sz="3200" b="0" dirty="0" err="1">
                <a:highlight>
                  <a:srgbClr val="00FFFF"/>
                </a:highlight>
              </a:rPr>
              <a:t>html_document</a:t>
            </a:r>
            <a:endParaRPr lang="cs-CZ" sz="3200" b="0" dirty="0">
              <a:highlight>
                <a:srgbClr val="00FFFF"/>
              </a:highlight>
            </a:endParaRP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---</a:t>
            </a:r>
            <a:endParaRPr lang="en-US" sz="3200" b="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57231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Vložení do textu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16013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Průměrnému respondentovi je </a:t>
            </a:r>
            <a:r>
              <a:rPr lang="cs-CZ" sz="3200" b="0" dirty="0">
                <a:highlight>
                  <a:srgbClr val="00FFFF"/>
                </a:highlight>
              </a:rPr>
              <a:t>`r </a:t>
            </a:r>
            <a:r>
              <a:rPr lang="cs-CZ" sz="3200" b="0" dirty="0" err="1">
                <a:highlight>
                  <a:srgbClr val="00FFFF"/>
                </a:highlight>
              </a:rPr>
              <a:t>mean</a:t>
            </a:r>
            <a:r>
              <a:rPr lang="cs-CZ" sz="3200" b="0" dirty="0">
                <a:highlight>
                  <a:srgbClr val="00FFFF"/>
                </a:highlight>
              </a:rPr>
              <a:t>(</a:t>
            </a:r>
            <a:r>
              <a:rPr lang="cs-CZ" sz="3200" b="0" dirty="0" err="1">
                <a:highlight>
                  <a:srgbClr val="00FFFF"/>
                </a:highlight>
              </a:rPr>
              <a:t>data$age</a:t>
            </a:r>
            <a:r>
              <a:rPr lang="cs-CZ" sz="3200" b="0" dirty="0">
                <a:highlight>
                  <a:srgbClr val="00FFFF"/>
                </a:highlight>
              </a:rPr>
              <a:t>)`</a:t>
            </a:r>
            <a:r>
              <a:rPr lang="cs-CZ" sz="3200" b="0" dirty="0"/>
              <a:t> let.  </a:t>
            </a:r>
            <a:endParaRPr lang="en-US" sz="32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5C9FB-BF72-7DA2-90EB-21CADF57EFDE}"/>
              </a:ext>
            </a:extLst>
          </p:cNvPr>
          <p:cNvSpPr txBox="1"/>
          <p:nvPr/>
        </p:nvSpPr>
        <p:spPr>
          <a:xfrm>
            <a:off x="444500" y="1706616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Průměrnému respondentovi je </a:t>
            </a:r>
            <a:r>
              <a:rPr lang="cs-CZ" sz="3200" b="0" dirty="0">
                <a:highlight>
                  <a:srgbClr val="00FFFF"/>
                </a:highlight>
              </a:rPr>
              <a:t>32</a:t>
            </a:r>
            <a:r>
              <a:rPr lang="cs-CZ" sz="3200" b="0" dirty="0"/>
              <a:t> let.  </a:t>
            </a:r>
            <a:endParaRPr lang="en-US" sz="32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B2ED-24FF-33BB-A89A-DBCBBF7F089E}"/>
              </a:ext>
            </a:extLst>
          </p:cNvPr>
          <p:cNvSpPr txBox="1"/>
          <p:nvPr/>
        </p:nvSpPr>
        <p:spPr>
          <a:xfrm>
            <a:off x="444500" y="2709939"/>
            <a:ext cx="10399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K </a:t>
            </a:r>
            <a:r>
              <a:rPr lang="cs-CZ" sz="3200" b="0" dirty="0">
                <a:highlight>
                  <a:srgbClr val="00FFFF"/>
                </a:highlight>
              </a:rPr>
              <a:t>`r </a:t>
            </a:r>
            <a:r>
              <a:rPr lang="fr-FR" sz="3200" b="0" dirty="0">
                <a:highlight>
                  <a:srgbClr val="00FFFF"/>
                </a:highlight>
              </a:rPr>
              <a:t>format(</a:t>
            </a:r>
            <a:r>
              <a:rPr lang="fr-FR" sz="3200" b="0" dirty="0" err="1">
                <a:highlight>
                  <a:srgbClr val="00FFFF"/>
                </a:highlight>
              </a:rPr>
              <a:t>Sys.time</a:t>
            </a:r>
            <a:r>
              <a:rPr lang="fr-FR" sz="3200" b="0" dirty="0">
                <a:highlight>
                  <a:srgbClr val="00FFFF"/>
                </a:highlight>
              </a:rPr>
              <a:t>(), "%d-%m-%Y")</a:t>
            </a:r>
            <a:r>
              <a:rPr lang="cs-CZ" sz="3200" b="0" dirty="0">
                <a:highlight>
                  <a:srgbClr val="00FFFF"/>
                </a:highlight>
              </a:rPr>
              <a:t>`</a:t>
            </a:r>
            <a:r>
              <a:rPr lang="cs-CZ" sz="3200" b="0" dirty="0"/>
              <a:t> odpovědělo celkem </a:t>
            </a:r>
            <a:r>
              <a:rPr lang="cs-CZ" sz="3200" b="0" dirty="0">
                <a:highlight>
                  <a:srgbClr val="00FFFF"/>
                </a:highlight>
              </a:rPr>
              <a:t>`r </a:t>
            </a:r>
            <a:r>
              <a:rPr lang="cs-CZ" sz="3200" b="0" dirty="0" err="1">
                <a:highlight>
                  <a:srgbClr val="00FFFF"/>
                </a:highlight>
              </a:rPr>
              <a:t>nrow</a:t>
            </a:r>
            <a:r>
              <a:rPr lang="fr-FR" sz="3200" b="0" dirty="0">
                <a:highlight>
                  <a:srgbClr val="00FFFF"/>
                </a:highlight>
              </a:rPr>
              <a:t>(</a:t>
            </a:r>
            <a:r>
              <a:rPr lang="cs-CZ" sz="3200" b="0" dirty="0">
                <a:highlight>
                  <a:srgbClr val="00FFFF"/>
                </a:highlight>
              </a:rPr>
              <a:t>data)`</a:t>
            </a:r>
            <a:r>
              <a:rPr lang="cs-CZ" sz="3200" b="0" dirty="0"/>
              <a:t> respondentů.</a:t>
            </a:r>
            <a:endParaRPr lang="en-US" sz="3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144F1-B050-7D07-1B81-D023D2141935}"/>
              </a:ext>
            </a:extLst>
          </p:cNvPr>
          <p:cNvSpPr txBox="1"/>
          <p:nvPr/>
        </p:nvSpPr>
        <p:spPr>
          <a:xfrm>
            <a:off x="444500" y="3787157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K </a:t>
            </a:r>
            <a:r>
              <a:rPr lang="cs-CZ" sz="3200" b="0" dirty="0">
                <a:highlight>
                  <a:srgbClr val="00FFFF"/>
                </a:highlight>
              </a:rPr>
              <a:t>25-05-2024</a:t>
            </a:r>
            <a:r>
              <a:rPr lang="cs-CZ" sz="3200" b="0" dirty="0"/>
              <a:t> odpovědělo celkem </a:t>
            </a:r>
            <a:r>
              <a:rPr lang="cs-CZ" sz="3200" b="0" dirty="0">
                <a:highlight>
                  <a:srgbClr val="00FFFF"/>
                </a:highlight>
              </a:rPr>
              <a:t>154</a:t>
            </a:r>
            <a:r>
              <a:rPr lang="cs-CZ" sz="3200" b="0" dirty="0"/>
              <a:t> respondentů.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3325232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Vložení bloku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https://bookdown.org/yihui/rmarkdown-cookbook/rmarkdown-process.html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```{r }</a:t>
            </a: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plot(</a:t>
            </a:r>
            <a:r>
              <a:rPr lang="cs-CZ" sz="3200" b="0" dirty="0" err="1">
                <a:highlight>
                  <a:srgbClr val="00FFFF"/>
                </a:highlight>
              </a:rPr>
              <a:t>mtcars$cyl</a:t>
            </a:r>
            <a:r>
              <a:rPr lang="cs-CZ" sz="3200" b="0" dirty="0">
                <a:highlight>
                  <a:srgbClr val="00FFFF"/>
                </a:highlight>
              </a:rPr>
              <a:t>, </a:t>
            </a:r>
            <a:r>
              <a:rPr lang="cs-CZ" sz="3200" b="0" dirty="0" err="1">
                <a:highlight>
                  <a:srgbClr val="00FFFF"/>
                </a:highlight>
              </a:rPr>
              <a:t>mtcars$mpg</a:t>
            </a:r>
            <a:r>
              <a:rPr lang="cs-CZ" sz="3200" b="0" dirty="0">
                <a:highlight>
                  <a:srgbClr val="00FFFF"/>
                </a:highlight>
              </a:rPr>
              <a:t>)</a:t>
            </a:r>
          </a:p>
          <a:p>
            <a:pPr lvl="1">
              <a:spcAft>
                <a:spcPts val="0"/>
              </a:spcAft>
            </a:pPr>
            <a:r>
              <a:rPr lang="cs-CZ" sz="3200" b="0" dirty="0">
                <a:highlight>
                  <a:srgbClr val="00FFFF"/>
                </a:highlight>
              </a:rPr>
              <a:t>```</a:t>
            </a:r>
            <a:endParaRPr lang="en-US" sz="3200" b="0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2E7EE-CDF6-5BC4-32F2-2769A951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979" y="2696431"/>
            <a:ext cx="7473240" cy="33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645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Možnosti bloku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https://rmarkdown.rstudio.com/lesson-3.html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/>
              <a:t>```{r </a:t>
            </a:r>
            <a:r>
              <a:rPr lang="cs-CZ" sz="3200" b="0" dirty="0">
                <a:highlight>
                  <a:srgbClr val="00FFFF"/>
                </a:highlight>
              </a:rPr>
              <a:t>jméno, vlastnosti</a:t>
            </a:r>
            <a:r>
              <a:rPr lang="cs-CZ" sz="3200" b="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91BE1-8B98-797E-8023-D25A48051C5B}"/>
              </a:ext>
            </a:extLst>
          </p:cNvPr>
          <p:cNvSpPr txBox="1"/>
          <p:nvPr/>
        </p:nvSpPr>
        <p:spPr>
          <a:xfrm>
            <a:off x="444500" y="2159505"/>
            <a:ext cx="1039920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/>
              <a:t>echo</a:t>
            </a:r>
            <a:r>
              <a:rPr lang="cs-CZ" sz="3200" b="0" dirty="0"/>
              <a:t> – zobrazit kód?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se vždy spustí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eval</a:t>
            </a:r>
            <a:r>
              <a:rPr lang="cs-CZ" sz="3200" b="0" dirty="0"/>
              <a:t> – spustit kód?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se vždy zobrazí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include</a:t>
            </a:r>
            <a:r>
              <a:rPr lang="cs-CZ" sz="3200" b="0" dirty="0"/>
              <a:t> – zobrazit kód a výsledky?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se vždy spustí</a:t>
            </a:r>
            <a:endParaRPr lang="en-US" sz="3200" b="0" dirty="0"/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0568067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Možnosti bloku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https://rmarkdown.rstudio.com/lesson-3.html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0"/>
              </a:spcAft>
            </a:pPr>
            <a:r>
              <a:rPr lang="cs-CZ" sz="3200" b="0" dirty="0"/>
              <a:t>```{r </a:t>
            </a:r>
            <a:r>
              <a:rPr lang="cs-CZ" sz="3200" b="0" dirty="0">
                <a:highlight>
                  <a:srgbClr val="00FFFF"/>
                </a:highlight>
              </a:rPr>
              <a:t>jméno, vlastnosti</a:t>
            </a:r>
            <a:r>
              <a:rPr lang="cs-CZ" sz="3200" b="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91BE1-8B98-797E-8023-D25A48051C5B}"/>
              </a:ext>
            </a:extLst>
          </p:cNvPr>
          <p:cNvSpPr txBox="1"/>
          <p:nvPr/>
        </p:nvSpPr>
        <p:spPr>
          <a:xfrm>
            <a:off x="444500" y="2159505"/>
            <a:ext cx="1039920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warning</a:t>
            </a:r>
            <a:r>
              <a:rPr lang="cs-CZ" sz="3200" b="0" dirty="0"/>
              <a:t> – zobrazit upozornění?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spustí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/>
              <a:t>message</a:t>
            </a:r>
            <a:r>
              <a:rPr lang="cs-CZ" sz="3200" b="0" dirty="0"/>
              <a:t> – spustit kód?</a:t>
            </a:r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kód spustí</a:t>
            </a:r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dirty="0" err="1">
                <a:solidFill>
                  <a:srgbClr val="FF0000"/>
                </a:solidFill>
              </a:rPr>
              <a:t>error</a:t>
            </a:r>
            <a:r>
              <a:rPr lang="cs-CZ" sz="3200" b="0" dirty="0"/>
              <a:t> – R </a:t>
            </a:r>
            <a:r>
              <a:rPr lang="cs-CZ" sz="3200" b="0" dirty="0" err="1"/>
              <a:t>Markdown</a:t>
            </a:r>
            <a:r>
              <a:rPr lang="cs-CZ" sz="3200" b="0" dirty="0"/>
              <a:t> se nespustí</a:t>
            </a:r>
            <a:endParaRPr lang="en-US" sz="3200" b="0" dirty="0"/>
          </a:p>
          <a:p>
            <a:pPr marL="1371600" lvl="2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  <a:p>
            <a:pPr marL="914400" lvl="1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5384307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Možnosti bloku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https://rmarkdown.rstudio.com/lesson-3.html</a:t>
            </a:r>
            <a:endParaRPr lang="cs-CZ" sz="1000" b="0" dirty="0"/>
          </a:p>
          <a:p>
            <a:endParaRPr lang="cs-CZ" sz="1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9F87D-80C2-F76E-BBF8-30B24A1EE45F}"/>
              </a:ext>
            </a:extLst>
          </p:cNvPr>
          <p:cNvSpPr txBox="1"/>
          <p:nvPr/>
        </p:nvSpPr>
        <p:spPr>
          <a:xfrm>
            <a:off x="444500" y="1126771"/>
            <a:ext cx="10399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3200" b="0" dirty="0"/>
              <a:t>Soubor </a:t>
            </a:r>
            <a:r>
              <a:rPr lang="cs-CZ" sz="3200" dirty="0"/>
              <a:t>Data/01/</a:t>
            </a:r>
            <a:r>
              <a:rPr lang="cs-CZ" sz="3200" dirty="0" err="1"/>
              <a:t>zaklady_rmarkdown.rmd</a:t>
            </a:r>
            <a:endParaRPr lang="cs-CZ" sz="3200" dirty="0"/>
          </a:p>
          <a:p>
            <a:pPr lvl="1">
              <a:spcAft>
                <a:spcPts val="1800"/>
              </a:spcAft>
            </a:pPr>
            <a:r>
              <a:rPr lang="cs-CZ" sz="3200" b="0" dirty="0"/>
              <a:t>Soubor </a:t>
            </a:r>
            <a:r>
              <a:rPr lang="cs-CZ" sz="3200" dirty="0"/>
              <a:t>Data/01/</a:t>
            </a:r>
            <a:r>
              <a:rPr lang="cs-CZ" sz="3200" dirty="0" err="1"/>
              <a:t>slozitejsi_rmarkdown.rmd</a:t>
            </a:r>
            <a:endParaRPr lang="cs-CZ" sz="3200" dirty="0"/>
          </a:p>
          <a:p>
            <a:pPr lvl="1">
              <a:spcAft>
                <a:spcPts val="1800"/>
              </a:spcAft>
            </a:pPr>
            <a:r>
              <a:rPr lang="cs-CZ" sz="3200" b="0" dirty="0"/>
              <a:t>Soubor </a:t>
            </a:r>
            <a:r>
              <a:rPr lang="cs-CZ" sz="3200" dirty="0"/>
              <a:t>Data/01/</a:t>
            </a:r>
            <a:r>
              <a:rPr lang="cs-CZ" sz="3200" dirty="0" err="1"/>
              <a:t>vlastni_rmarkdown.rmd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6871116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070279" y="2620963"/>
            <a:ext cx="9295814" cy="972931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 čemu nám je </a:t>
            </a:r>
            <a:r>
              <a:rPr lang="cs-CZ" altLang="cs-CZ" sz="5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Markdown</a:t>
            </a:r>
            <a:endParaRPr lang="cs-CZ" altLang="cs-CZ" sz="5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F9270-3312-6349-0D5D-12A00A0FB86E}"/>
              </a:ext>
            </a:extLst>
          </p:cNvPr>
          <p:cNvSpPr txBox="1"/>
          <p:nvPr/>
        </p:nvSpPr>
        <p:spPr>
          <a:xfrm>
            <a:off x="444500" y="1462549"/>
            <a:ext cx="103992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1800"/>
              </a:spcAft>
            </a:pPr>
            <a:r>
              <a:rPr lang="cs-CZ" sz="2000" dirty="0" err="1"/>
              <a:t>Cheatsheet</a:t>
            </a:r>
            <a:r>
              <a:rPr lang="cs-CZ" sz="2000" dirty="0"/>
              <a:t> - </a:t>
            </a:r>
            <a:r>
              <a:rPr lang="en-US" sz="2000" dirty="0">
                <a:hlinkClick r:id="rId3"/>
              </a:rPr>
              <a:t>https://rstudio.github.io/cheatsheets/html/rmarkdown.html</a:t>
            </a:r>
            <a:endParaRPr lang="cs-CZ" sz="2000" dirty="0"/>
          </a:p>
          <a:p>
            <a:pPr lvl="1">
              <a:spcAft>
                <a:spcPts val="1800"/>
              </a:spcAft>
            </a:pPr>
            <a:r>
              <a:rPr lang="cs-CZ" sz="2000" dirty="0"/>
              <a:t>Obecně </a:t>
            </a:r>
            <a:r>
              <a:rPr lang="cs-CZ" sz="2000" dirty="0" err="1"/>
              <a:t>Rko</a:t>
            </a:r>
            <a:r>
              <a:rPr lang="cs-CZ" sz="2000" dirty="0"/>
              <a:t> - </a:t>
            </a:r>
            <a:r>
              <a:rPr lang="cs-CZ" sz="2000" dirty="0">
                <a:hlinkClick r:id="rId4"/>
              </a:rPr>
              <a:t>https://r4ds.hadley.nz/</a:t>
            </a:r>
            <a:endParaRPr lang="cs-CZ" sz="2000" dirty="0"/>
          </a:p>
          <a:p>
            <a:pPr lvl="1">
              <a:spcAft>
                <a:spcPts val="1800"/>
              </a:spcAft>
            </a:pPr>
            <a:r>
              <a:rPr lang="cs-CZ" sz="2000" dirty="0"/>
              <a:t>Obecně R </a:t>
            </a:r>
            <a:r>
              <a:rPr lang="cs-CZ" sz="2000" dirty="0" err="1"/>
              <a:t>Markdown</a:t>
            </a:r>
            <a:r>
              <a:rPr lang="cs-CZ" sz="2000" dirty="0"/>
              <a:t> - </a:t>
            </a:r>
            <a:r>
              <a:rPr lang="cs-CZ" sz="2000" dirty="0">
                <a:hlinkClick r:id="rId5"/>
              </a:rPr>
              <a:t>https://bookdown.org/yihui/rmarkdown/</a:t>
            </a:r>
            <a:endParaRPr lang="cs-CZ" sz="2000" dirty="0"/>
          </a:p>
          <a:p>
            <a:pPr lvl="1">
              <a:spcAft>
                <a:spcPts val="1800"/>
              </a:spcAft>
            </a:pPr>
            <a:endParaRPr lang="cs-CZ" sz="2000" dirty="0"/>
          </a:p>
          <a:p>
            <a:pPr lvl="1">
              <a:spcAft>
                <a:spcPts val="1800"/>
              </a:spcAft>
            </a:pPr>
            <a:endParaRPr lang="en-US" sz="2000" dirty="0"/>
          </a:p>
          <a:p>
            <a:pPr lvl="1">
              <a:spcAft>
                <a:spcPts val="1800"/>
              </a:spcAft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730747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Všichni to známe</a:t>
            </a:r>
          </a:p>
        </p:txBody>
      </p:sp>
      <p:pic>
        <p:nvPicPr>
          <p:cNvPr id="4" name="Picture 3" descr="A white board with lines drawn on it&#10;&#10;Description automatically generated">
            <a:extLst>
              <a:ext uri="{FF2B5EF4-FFF2-40B4-BE49-F238E27FC236}">
                <a16:creationId xmlns:a16="http://schemas.microsoft.com/office/drawing/2014/main" id="{D2FC8CD7-A8C3-CC6B-D4CB-373173B7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954" y="210260"/>
            <a:ext cx="3110622" cy="5516374"/>
          </a:xfrm>
          <a:prstGeom prst="rect">
            <a:avLst/>
          </a:prstGeom>
        </p:spPr>
      </p:pic>
      <p:pic>
        <p:nvPicPr>
          <p:cNvPr id="1026" name="Picture 2" descr="The best Word memes :) Memedroid">
            <a:extLst>
              <a:ext uri="{FF2B5EF4-FFF2-40B4-BE49-F238E27FC236}">
                <a16:creationId xmlns:a16="http://schemas.microsoft.com/office/drawing/2014/main" id="{84586699-8F90-7589-7A64-27C84D41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29" y="1116013"/>
            <a:ext cx="4018546" cy="482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354EF-D1B1-20DF-F7FA-D1AAC370F558}"/>
              </a:ext>
            </a:extLst>
          </p:cNvPr>
          <p:cNvSpPr txBox="1"/>
          <p:nvPr/>
        </p:nvSpPr>
        <p:spPr>
          <a:xfrm>
            <a:off x="0" y="6127802"/>
            <a:ext cx="1066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5"/>
              </a:rPr>
              <a:t>https://twitter.com/fhuszar/status/1793259511320289572</a:t>
            </a:r>
            <a:endParaRPr lang="cs-CZ" sz="1000" b="0" dirty="0"/>
          </a:p>
          <a:p>
            <a:r>
              <a:rPr lang="cs-CZ" sz="1000" b="0" dirty="0">
                <a:hlinkClick r:id="rId6"/>
              </a:rPr>
              <a:t>https://www.memedroid.com/memes/detail/4057207/Its-not-Word-if-it-doesnt-mess-up-the-document</a:t>
            </a:r>
            <a:endParaRPr lang="cs-CZ" sz="1000" b="0" dirty="0"/>
          </a:p>
          <a:p>
            <a:endParaRPr lang="cs-CZ" sz="1000" b="0" dirty="0"/>
          </a:p>
          <a:p>
            <a:endParaRPr lang="en-US" sz="1000" b="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Výhody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cs-CZ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psát v poznámkovém bloku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 psaní není potřeba externí softwaru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Využití nejen v </a:t>
            </a:r>
            <a:r>
              <a:rPr lang="cs-CZ" sz="3200" b="0" dirty="0" err="1"/>
              <a:t>Rku</a:t>
            </a:r>
            <a:r>
              <a:rPr lang="cs-CZ" sz="3200" b="0" dirty="0"/>
              <a:t> (GitHub, </a:t>
            </a:r>
            <a:r>
              <a:rPr lang="cs-CZ" sz="3200" b="0" dirty="0" err="1"/>
              <a:t>Reddit</a:t>
            </a:r>
            <a:r>
              <a:rPr lang="cs-CZ" sz="3200" b="0" dirty="0"/>
              <a:t>, Twitter, </a:t>
            </a:r>
            <a:r>
              <a:rPr lang="cs-CZ" sz="3200" b="0" dirty="0" err="1"/>
              <a:t>Obsidian</a:t>
            </a:r>
            <a:r>
              <a:rPr lang="cs-CZ" sz="3200" b="0" dirty="0"/>
              <a:t>…)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jednoduchá a rozšiřitelná syntaxe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Renderování do HTML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používat i HTML tagy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Lze používat </a:t>
            </a:r>
            <a:r>
              <a:rPr lang="cs-CZ" sz="3200" b="0" dirty="0" err="1"/>
              <a:t>LaTeX</a:t>
            </a:r>
            <a:endParaRPr lang="cs-CZ" sz="3200" b="0" dirty="0"/>
          </a:p>
        </p:txBody>
      </p:sp>
    </p:spTree>
    <p:extLst>
      <p:ext uri="{BB962C8B-B14F-4D97-AF65-F5344CB8AC3E}">
        <p14:creationId xmlns:p14="http://schemas.microsoft.com/office/powerpoint/2010/main" val="28404805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Vzhled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sz="2400" b="0" dirty="0"/>
              <a:t># Jak upéct chleba</a:t>
            </a:r>
          </a:p>
          <a:p>
            <a:pPr>
              <a:spcAft>
                <a:spcPts val="600"/>
              </a:spcAft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Bude potřeba</a:t>
            </a:r>
          </a:p>
          <a:p>
            <a:pPr>
              <a:spcAft>
                <a:spcPts val="600"/>
              </a:spcAft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- 500 g hladká mouka</a:t>
            </a:r>
          </a:p>
          <a:p>
            <a:pPr>
              <a:spcAft>
                <a:spcPts val="600"/>
              </a:spcAft>
            </a:pPr>
            <a:r>
              <a:rPr lang="cs-CZ" sz="2400" b="0" dirty="0"/>
              <a:t>- 300 ml *mléko* vlažné, nebo *voda*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## Doba pečení</a:t>
            </a:r>
          </a:p>
          <a:p>
            <a:pPr>
              <a:spcAft>
                <a:spcPts val="600"/>
              </a:spcAft>
            </a:pPr>
            <a:endParaRPr lang="cs-CZ" sz="2400" b="0" dirty="0"/>
          </a:p>
          <a:p>
            <a:pPr>
              <a:spcAft>
                <a:spcPts val="600"/>
              </a:spcAft>
            </a:pPr>
            <a:r>
              <a:rPr lang="cs-CZ" sz="2400" b="0" dirty="0"/>
              <a:t>Smíchané a dobře propracované těsto necháme **cca 1 hodinu** odpočinout. &lt;br&gt;</a:t>
            </a:r>
          </a:p>
          <a:p>
            <a:pPr marL="457200" indent="-457200">
              <a:spcAft>
                <a:spcPts val="600"/>
              </a:spcAft>
              <a:buFontTx/>
              <a:buChar char="-"/>
            </a:pPr>
            <a:endParaRPr lang="en-US" sz="24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3"/>
              </a:rPr>
              <a:t>https://www.recepty.cz/recept/starocesky-domaci-chleb-146232</a:t>
            </a:r>
            <a:endParaRPr lang="cs-CZ" sz="1000" b="0" dirty="0"/>
          </a:p>
          <a:p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6535187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Commonmark</a:t>
            </a:r>
            <a:endParaRPr lang="cs-CZ" sz="32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https://commonmark.org/</a:t>
            </a:r>
            <a:endParaRPr lang="cs-CZ" sz="3200" b="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Základní syntaxe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4"/>
              </a:rPr>
              <a:t>https://www.markdownguide.org/basic-syntax/</a:t>
            </a:r>
            <a:endParaRPr lang="cs-CZ" sz="3200" b="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Pokročilá syntaxe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5"/>
              </a:rPr>
              <a:t>https://www.markdownguide.org/extended-syntax/</a:t>
            </a:r>
            <a:endParaRPr lang="cs-CZ" sz="3200" b="0" dirty="0"/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Základy HTML + CSS syntaxe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6"/>
              </a:rPr>
              <a:t>https://www.w3schools.com/html/default.asp</a:t>
            </a:r>
            <a:endParaRPr lang="cs-CZ" sz="32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002313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Cvičení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Soubor „</a:t>
            </a:r>
            <a:r>
              <a:rPr lang="cs-CZ" sz="3600" dirty="0"/>
              <a:t>Data/01/text_do_markdownu.docx“</a:t>
            </a:r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Libovolný online </a:t>
            </a:r>
            <a:r>
              <a:rPr lang="cs-CZ" sz="3600" b="0" dirty="0" err="1"/>
              <a:t>formátor</a:t>
            </a:r>
            <a:endParaRPr lang="cs-CZ" sz="36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b="0" dirty="0" err="1"/>
              <a:t>RStudio</a:t>
            </a:r>
            <a:endParaRPr lang="cs-CZ" sz="36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b="0" dirty="0">
                <a:hlinkClick r:id="rId3"/>
              </a:rPr>
              <a:t>https://stackedit.io/app</a:t>
            </a:r>
            <a:endParaRPr lang="cs-CZ" sz="36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600" dirty="0">
                <a:hlinkClick r:id="rId4"/>
              </a:rPr>
              <a:t>https://dillinger.io/</a:t>
            </a:r>
            <a:endParaRPr lang="cs-CZ" sz="360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b="0" dirty="0">
                <a:hlinkClick r:id="rId5"/>
              </a:rPr>
              <a:t>https://markdownlivepreview.com/</a:t>
            </a:r>
            <a:endParaRPr lang="cs-CZ" sz="36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6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F495-34BE-048A-7E80-B275C193F62D}"/>
              </a:ext>
            </a:extLst>
          </p:cNvPr>
          <p:cNvSpPr txBox="1"/>
          <p:nvPr/>
        </p:nvSpPr>
        <p:spPr>
          <a:xfrm>
            <a:off x="0" y="6394956"/>
            <a:ext cx="1066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hlinkClick r:id="rId6"/>
              </a:rPr>
              <a:t>https://chat.openai.com/</a:t>
            </a:r>
            <a:endParaRPr lang="cs-CZ" sz="1000" b="0" dirty="0"/>
          </a:p>
          <a:p>
            <a:endParaRPr lang="cs-CZ" sz="1000" b="0" dirty="0"/>
          </a:p>
        </p:txBody>
      </p:sp>
    </p:spTree>
    <p:extLst>
      <p:ext uri="{BB962C8B-B14F-4D97-AF65-F5344CB8AC3E}">
        <p14:creationId xmlns:p14="http://schemas.microsoft.com/office/powerpoint/2010/main" val="18441988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Rmd</a:t>
            </a:r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navíc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C5872-387D-45A5-52F0-40C4A387648F}"/>
              </a:ext>
            </a:extLst>
          </p:cNvPr>
          <p:cNvSpPr txBox="1"/>
          <p:nvPr/>
        </p:nvSpPr>
        <p:spPr>
          <a:xfrm>
            <a:off x="444500" y="1116013"/>
            <a:ext cx="1039920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 Kód</a:t>
            </a:r>
          </a:p>
          <a:p>
            <a:pPr marL="342900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LaTeX</a:t>
            </a:r>
            <a:endParaRPr lang="cs-CZ" sz="3200" b="0" dirty="0"/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$ - $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$$ - $$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881482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936433" y="2620963"/>
            <a:ext cx="9563516" cy="966006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5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Jak to souvisí s </a:t>
            </a:r>
            <a:r>
              <a:rPr lang="cs-CZ" altLang="cs-CZ" sz="540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 </a:t>
            </a:r>
            <a:r>
              <a:rPr lang="cs-CZ" altLang="cs-CZ" sz="5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Markdown</a:t>
            </a:r>
            <a:endParaRPr lang="cs-CZ" altLang="cs-CZ" sz="5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563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4502</TotalTime>
  <Words>743</Words>
  <Application>Microsoft Office PowerPoint</Application>
  <PresentationFormat>Custom</PresentationFormat>
  <Paragraphs>144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Poppins</vt:lpstr>
      <vt:lpstr>Office Theme</vt:lpstr>
      <vt:lpstr>Úvod do R Markdownu</vt:lpstr>
      <vt:lpstr>PowerPoint Presentation</vt:lpstr>
      <vt:lpstr>Všichni to známe</vt:lpstr>
      <vt:lpstr>Výhody markdownu</vt:lpstr>
      <vt:lpstr>Vzhled</vt:lpstr>
      <vt:lpstr>Syntaxe</vt:lpstr>
      <vt:lpstr>Cvičení (1)</vt:lpstr>
      <vt:lpstr>.Rmd navíc</vt:lpstr>
      <vt:lpstr>PowerPoint Presentation</vt:lpstr>
      <vt:lpstr>Proč si vybrat .Rmd?</vt:lpstr>
      <vt:lpstr>Příchuť markdownu</vt:lpstr>
      <vt:lpstr>Příchuť markdownu</vt:lpstr>
      <vt:lpstr>PowerPoint Presentation</vt:lpstr>
      <vt:lpstr>Nastavení metadat</vt:lpstr>
      <vt:lpstr>Vložení do textu</vt:lpstr>
      <vt:lpstr>Vložení bloku</vt:lpstr>
      <vt:lpstr>Možnosti bloku (1)</vt:lpstr>
      <vt:lpstr>Možnosti bloku (2)</vt:lpstr>
      <vt:lpstr>Možnosti bloku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175</cp:revision>
  <dcterms:created xsi:type="dcterms:W3CDTF">2019-08-20T16:55:22Z</dcterms:created>
  <dcterms:modified xsi:type="dcterms:W3CDTF">2024-06-05T18:53:19Z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