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4"/>
  </p:notesMasterIdLst>
  <p:sldIdLst>
    <p:sldId id="404" r:id="rId5"/>
    <p:sldId id="339" r:id="rId6"/>
    <p:sldId id="323" r:id="rId7"/>
    <p:sldId id="424" r:id="rId8"/>
    <p:sldId id="425" r:id="rId9"/>
    <p:sldId id="423" r:id="rId10"/>
    <p:sldId id="428" r:id="rId11"/>
    <p:sldId id="427" r:id="rId12"/>
    <p:sldId id="426" r:id="rId13"/>
  </p:sldIdLst>
  <p:sldSz cx="11522075" cy="6858000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62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CAC"/>
    <a:srgbClr val="292929"/>
    <a:srgbClr val="002A58"/>
    <a:srgbClr val="A5A7AA"/>
    <a:srgbClr val="D0CECE"/>
    <a:srgbClr val="A9DF62"/>
    <a:srgbClr val="993300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9" autoAdjust="0"/>
    <p:restoredTop sz="93881"/>
  </p:normalViewPr>
  <p:slideViewPr>
    <p:cSldViewPr snapToGrid="0" snapToObjects="1">
      <p:cViewPr varScale="1">
        <p:scale>
          <a:sx n="82" d="100"/>
          <a:sy n="82" d="100"/>
        </p:scale>
        <p:origin x="662" y="72"/>
      </p:cViewPr>
      <p:guideLst>
        <p:guide orient="horz" pos="2160"/>
        <p:guide pos="362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FB26607-E92F-9E9E-F431-2DB216AE928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DF8243-8A8A-2565-2926-7A54AEF29088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cs typeface="+mn-cs"/>
              </a:defRPr>
            </a:lvl1pPr>
          </a:lstStyle>
          <a:p>
            <a:pPr>
              <a:defRPr/>
            </a:pPr>
            <a:fld id="{AEC6D6C3-8FBE-4F28-817F-7099D6EC1BCF}" type="datetimeFigureOut">
              <a:rPr lang="cs-CZ"/>
              <a:pPr>
                <a:defRPr/>
              </a:pPr>
              <a:t>05.06.2024</a:t>
            </a:fld>
            <a:endParaRPr lang="cs-CZ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7F5D9D58-7F24-EE5E-91E6-304FE034F56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836613" y="1143000"/>
            <a:ext cx="5184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cs-CZ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4DE849F7-9C96-594C-03C5-21CE77987A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cs-CZ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4F310D-62D8-50B1-C103-3571B4D593C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F60604-44E4-891D-93B1-FA3F4B601E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F0C4C9A2-485E-47AF-BAC3-7736408F9B95}" type="slidenum">
              <a:rPr lang="cs-CZ" altLang="cs-CZ"/>
              <a:pPr>
                <a:defRPr/>
              </a:pPr>
              <a:t>‹#›</a:t>
            </a:fld>
            <a:endParaRPr lang="cs-CZ" alt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>
                <a16:creationId xmlns:a16="http://schemas.microsoft.com/office/drawing/2014/main" id="{A8766AA0-0A48-117E-ACAE-67D645B5E65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1584325"/>
            <a:ext cx="11522075" cy="444500"/>
          </a:xfrm>
          <a:prstGeom prst="rect">
            <a:avLst/>
          </a:prstGeom>
          <a:solidFill>
            <a:srgbClr val="005CAC"/>
          </a:solidFill>
          <a:ln w="12700" algn="ctr">
            <a:solidFill>
              <a:schemeClr val="bg2"/>
            </a:solidFill>
            <a:miter lim="800000"/>
            <a:headEnd/>
            <a:tailEnd/>
          </a:ln>
        </p:spPr>
        <p:txBody>
          <a:bodyPr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cs-CZ" altLang="cs-CZ" b="0">
              <a:solidFill>
                <a:srgbClr val="FFFFFF"/>
              </a:solidFill>
              <a:latin typeface="Century Gothic" panose="020B0502020202020204" pitchFamily="34" charset="0"/>
            </a:endParaRPr>
          </a:p>
        </p:txBody>
      </p:sp>
      <p:pic>
        <p:nvPicPr>
          <p:cNvPr id="3" name="Picture 10">
            <a:extLst>
              <a:ext uri="{FF2B5EF4-FFF2-40B4-BE49-F238E27FC236}">
                <a16:creationId xmlns:a16="http://schemas.microsoft.com/office/drawing/2014/main" id="{F20F0CDF-B965-9C31-A5A9-83F56B4A1E0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100" y="123825"/>
            <a:ext cx="45720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628648" y="3182778"/>
            <a:ext cx="7886700" cy="1325563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cs-CZ" dirty="0" err="1"/>
              <a:t>Click to edit Master title style</a:t>
            </a:r>
            <a:endParaRPr lang="x-none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628650" y="4724400"/>
            <a:ext cx="4257675" cy="619125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cs-CZ" dirty="0" err="1"/>
              <a:t>Click to edit Master text styles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628648" y="5481637"/>
            <a:ext cx="4257675" cy="61912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cs-CZ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91296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>
            <a:extLst>
              <a:ext uri="{FF2B5EF4-FFF2-40B4-BE49-F238E27FC236}">
                <a16:creationId xmlns:a16="http://schemas.microsoft.com/office/drawing/2014/main" id="{E8308B03-CDE8-5B6E-A593-3BBEDF0BF82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5475" y="6154738"/>
            <a:ext cx="701675" cy="684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0" i="0" baseline="0">
                <a:solidFill>
                  <a:schemeClr val="tx2"/>
                </a:solidFill>
                <a:latin typeface="Century Gothic" panose="020B0502020202020204" pitchFamily="34" charset="0"/>
                <a:ea typeface="Segoe UI Symbol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 baseline="0">
                <a:solidFill>
                  <a:schemeClr val="tx1">
                    <a:lumMod val="25000"/>
                  </a:schemeClr>
                </a:solidFill>
                <a:latin typeface="Century Gothic" panose="020B0502020202020204" pitchFamily="34" charset="0"/>
                <a:ea typeface="Segoe UI Symbol" panose="020B0502040204020203" pitchFamily="34" charset="0"/>
              </a:defRPr>
            </a:lvl1pPr>
            <a:lvl2pPr>
              <a:defRPr sz="2200" baseline="0">
                <a:solidFill>
                  <a:schemeClr val="tx1">
                    <a:lumMod val="25000"/>
                  </a:schemeClr>
                </a:solidFill>
                <a:latin typeface="Century Gothic" panose="020B0502020202020204" pitchFamily="34" charset="0"/>
                <a:ea typeface="Segoe UI Symbol" panose="020B0502040204020203" pitchFamily="34" charset="0"/>
              </a:defRPr>
            </a:lvl2pPr>
            <a:lvl3pPr>
              <a:defRPr sz="2000" baseline="0">
                <a:solidFill>
                  <a:schemeClr val="tx1">
                    <a:lumMod val="25000"/>
                  </a:schemeClr>
                </a:solidFill>
                <a:latin typeface="Century Gothic" panose="020B0502020202020204" pitchFamily="34" charset="0"/>
                <a:ea typeface="Segoe UI Symbol" panose="020B0502040204020203" pitchFamily="34" charset="0"/>
              </a:defRPr>
            </a:lvl3pPr>
            <a:lvl4pPr>
              <a:defRPr sz="1800" baseline="0">
                <a:solidFill>
                  <a:schemeClr val="tx1">
                    <a:lumMod val="25000"/>
                  </a:schemeClr>
                </a:solidFill>
                <a:latin typeface="Century Gothic" panose="020B0502020202020204" pitchFamily="34" charset="0"/>
                <a:ea typeface="Segoe UI Symbol" panose="020B0502040204020203" pitchFamily="34" charset="0"/>
              </a:defRPr>
            </a:lvl4pPr>
            <a:lvl5pPr>
              <a:defRPr sz="1600" baseline="0">
                <a:solidFill>
                  <a:schemeClr val="tx1">
                    <a:lumMod val="25000"/>
                  </a:schemeClr>
                </a:solidFill>
                <a:latin typeface="Century Gothic" panose="020B0502020202020204" pitchFamily="34" charset="0"/>
                <a:ea typeface="Segoe UI Symbol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216248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3">
    <p:bg>
      <p:bgPr>
        <a:solidFill>
          <a:srgbClr val="A5A7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23888" y="2002631"/>
            <a:ext cx="7886700" cy="2852737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623888" y="4863784"/>
            <a:ext cx="7886700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33017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ázek 11">
            <a:extLst>
              <a:ext uri="{FF2B5EF4-FFF2-40B4-BE49-F238E27FC236}">
                <a16:creationId xmlns:a16="http://schemas.microsoft.com/office/drawing/2014/main" id="{16E55EE8-C07E-11F4-E13B-89663F46DF3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3" y="6446838"/>
            <a:ext cx="1538287" cy="19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2" descr="Icon&#10;&#10;Description automatically generated">
            <a:extLst>
              <a:ext uri="{FF2B5EF4-FFF2-40B4-BE49-F238E27FC236}">
                <a16:creationId xmlns:a16="http://schemas.microsoft.com/office/drawing/2014/main" id="{0EC9572E-DDBA-D41A-17F2-2B73CE61F12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42000"/>
          </a:blip>
          <a:stretch>
            <a:fillRect/>
          </a:stretch>
        </p:blipFill>
        <p:spPr>
          <a:xfrm>
            <a:off x="10493746" y="6176962"/>
            <a:ext cx="1028451" cy="68103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reflection stA="0" endPos="65000" dist="508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>
            <a:lvl1pPr>
              <a:defRPr>
                <a:solidFill>
                  <a:srgbClr val="002A58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>
              <a:defRPr>
                <a:solidFill>
                  <a:schemeClr val="tx1">
                    <a:lumMod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>
            <a:lvl1pPr>
              <a:defRPr>
                <a:solidFill>
                  <a:schemeClr val="tx1">
                    <a:lumMod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880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ek 7">
            <a:extLst>
              <a:ext uri="{FF2B5EF4-FFF2-40B4-BE49-F238E27FC236}">
                <a16:creationId xmlns:a16="http://schemas.microsoft.com/office/drawing/2014/main" id="{33F48BBE-7C99-7C2E-6719-65FFF883C36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3" y="6446838"/>
            <a:ext cx="1538287" cy="19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8" descr="Icon&#10;&#10;Description automatically generated">
            <a:extLst>
              <a:ext uri="{FF2B5EF4-FFF2-40B4-BE49-F238E27FC236}">
                <a16:creationId xmlns:a16="http://schemas.microsoft.com/office/drawing/2014/main" id="{68F9F448-07B2-4431-9117-A7645F026C9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42000"/>
          </a:blip>
          <a:stretch>
            <a:fillRect/>
          </a:stretch>
        </p:blipFill>
        <p:spPr>
          <a:xfrm>
            <a:off x="10493746" y="6176962"/>
            <a:ext cx="1028451" cy="68103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reflection stA="0" endPos="65000" dist="508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945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ek 6">
            <a:extLst>
              <a:ext uri="{FF2B5EF4-FFF2-40B4-BE49-F238E27FC236}">
                <a16:creationId xmlns:a16="http://schemas.microsoft.com/office/drawing/2014/main" id="{90389FCA-7117-9D80-DE0D-3AC201E0AD4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3" y="6446838"/>
            <a:ext cx="1538287" cy="19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7" descr="Icon&#10;&#10;Description automatically generated">
            <a:extLst>
              <a:ext uri="{FF2B5EF4-FFF2-40B4-BE49-F238E27FC236}">
                <a16:creationId xmlns:a16="http://schemas.microsoft.com/office/drawing/2014/main" id="{F48B5ED7-4BCD-A38C-5504-62C9AAF3EB9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42000"/>
          </a:blip>
          <a:stretch>
            <a:fillRect/>
          </a:stretch>
        </p:blipFill>
        <p:spPr>
          <a:xfrm>
            <a:off x="10493746" y="6176962"/>
            <a:ext cx="1028451" cy="68103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reflection stA="0" endPos="650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789407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ek 9">
            <a:extLst>
              <a:ext uri="{FF2B5EF4-FFF2-40B4-BE49-F238E27FC236}">
                <a16:creationId xmlns:a16="http://schemas.microsoft.com/office/drawing/2014/main" id="{E438D3B3-8C6C-6EBB-D560-219EEBC56D7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3" y="6446838"/>
            <a:ext cx="1538287" cy="19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0" descr="Icon&#10;&#10;Description automatically generated">
            <a:extLst>
              <a:ext uri="{FF2B5EF4-FFF2-40B4-BE49-F238E27FC236}">
                <a16:creationId xmlns:a16="http://schemas.microsoft.com/office/drawing/2014/main" id="{4491ED2F-0BD3-B663-2D10-FBB9F6DBAA0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42000"/>
          </a:blip>
          <a:stretch>
            <a:fillRect/>
          </a:stretch>
        </p:blipFill>
        <p:spPr>
          <a:xfrm>
            <a:off x="10493746" y="6176962"/>
            <a:ext cx="1028451" cy="68103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reflection stA="0" endPos="65000" dist="508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lumMod val="2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13495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ek 9">
            <a:extLst>
              <a:ext uri="{FF2B5EF4-FFF2-40B4-BE49-F238E27FC236}">
                <a16:creationId xmlns:a16="http://schemas.microsoft.com/office/drawing/2014/main" id="{2B2E9A12-40C5-5A44-632A-88192AB0BE5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3" y="6446838"/>
            <a:ext cx="1538287" cy="19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0" descr="Icon&#10;&#10;Description automatically generated">
            <a:extLst>
              <a:ext uri="{FF2B5EF4-FFF2-40B4-BE49-F238E27FC236}">
                <a16:creationId xmlns:a16="http://schemas.microsoft.com/office/drawing/2014/main" id="{49FE2AFE-37EA-1207-94DD-4D75A150D14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42000"/>
          </a:blip>
          <a:stretch>
            <a:fillRect/>
          </a:stretch>
        </p:blipFill>
        <p:spPr>
          <a:xfrm>
            <a:off x="10493746" y="6176962"/>
            <a:ext cx="1028451" cy="68103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reflection stA="0" endPos="65000" dist="508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lumMod val="2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9180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>
                <a16:creationId xmlns:a16="http://schemas.microsoft.com/office/drawing/2014/main" id="{40B709DB-7FA7-53AB-3D5E-7CF172E19A3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1584325"/>
            <a:ext cx="11522075" cy="444500"/>
          </a:xfrm>
          <a:prstGeom prst="rect">
            <a:avLst/>
          </a:prstGeom>
          <a:solidFill>
            <a:srgbClr val="005CAC"/>
          </a:solidFill>
          <a:ln w="12700" algn="ctr">
            <a:solidFill>
              <a:schemeClr val="bg2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cs-CZ" sz="1701" b="0">
              <a:solidFill>
                <a:schemeClr val="lt1"/>
              </a:solidFill>
              <a:latin typeface="+mn-lt"/>
              <a:cs typeface="+mn-cs"/>
            </a:endParaRPr>
          </a:p>
        </p:txBody>
      </p:sp>
      <p:pic>
        <p:nvPicPr>
          <p:cNvPr id="3" name="Picture 10">
            <a:extLst>
              <a:ext uri="{FF2B5EF4-FFF2-40B4-BE49-F238E27FC236}">
                <a16:creationId xmlns:a16="http://schemas.microsoft.com/office/drawing/2014/main" id="{80C6870E-8D2D-F082-D006-FB335969687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100" y="123825"/>
            <a:ext cx="45720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628648" y="3182780"/>
            <a:ext cx="7886700" cy="1325563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cs-CZ" dirty="0" err="1"/>
              <a:t>Click to edit Master title style</a:t>
            </a:r>
            <a:endParaRPr lang="x-none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628651" y="4724402"/>
            <a:ext cx="4257675" cy="619125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32100" indent="0">
              <a:buNone/>
              <a:defRPr>
                <a:solidFill>
                  <a:schemeClr val="bg1"/>
                </a:solidFill>
              </a:defRPr>
            </a:lvl2pPr>
            <a:lvl3pPr marL="864199" indent="0">
              <a:buNone/>
              <a:defRPr>
                <a:solidFill>
                  <a:schemeClr val="bg1"/>
                </a:solidFill>
              </a:defRPr>
            </a:lvl3pPr>
            <a:lvl4pPr marL="1296299" indent="0">
              <a:buNone/>
              <a:defRPr>
                <a:solidFill>
                  <a:schemeClr val="bg1"/>
                </a:solidFill>
              </a:defRPr>
            </a:lvl4pPr>
            <a:lvl5pPr marL="1728399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cs-CZ" dirty="0" err="1"/>
              <a:t>Click to edit Master text styles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628649" y="5481639"/>
            <a:ext cx="4257675" cy="619125"/>
          </a:xfrm>
        </p:spPr>
        <p:txBody>
          <a:bodyPr>
            <a:normAutofit/>
          </a:bodyPr>
          <a:lstStyle>
            <a:lvl1pPr marL="0" indent="0">
              <a:buNone/>
              <a:defRPr sz="1890">
                <a:solidFill>
                  <a:schemeClr val="bg1"/>
                </a:solidFill>
              </a:defRPr>
            </a:lvl1pPr>
            <a:lvl2pPr marL="432100" indent="0">
              <a:buNone/>
              <a:defRPr>
                <a:solidFill>
                  <a:schemeClr val="bg1"/>
                </a:solidFill>
              </a:defRPr>
            </a:lvl2pPr>
            <a:lvl3pPr marL="864199" indent="0">
              <a:buNone/>
              <a:defRPr>
                <a:solidFill>
                  <a:schemeClr val="bg1"/>
                </a:solidFill>
              </a:defRPr>
            </a:lvl3pPr>
            <a:lvl4pPr marL="1296299" indent="0">
              <a:buNone/>
              <a:defRPr>
                <a:solidFill>
                  <a:schemeClr val="bg1"/>
                </a:solidFill>
              </a:defRPr>
            </a:lvl4pPr>
            <a:lvl5pPr marL="1728399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cs-CZ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66161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D921485C-2352-4C0B-4B3A-0C3F37D5F47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792163" y="365125"/>
            <a:ext cx="993775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cs-CZ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49BBFBA3-04E2-CDC0-D798-A39F293FA82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792163" y="1825625"/>
            <a:ext cx="993775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cs-CZ"/>
              <a:t>Click to edit Master text styles</a:t>
            </a:r>
          </a:p>
          <a:p>
            <a:pPr lvl="1"/>
            <a:r>
              <a:rPr lang="en-US" altLang="cs-CZ"/>
              <a:t>Second level</a:t>
            </a:r>
          </a:p>
          <a:p>
            <a:pPr lvl="2"/>
            <a:r>
              <a:rPr lang="en-US" altLang="cs-CZ"/>
              <a:t>Third level</a:t>
            </a:r>
          </a:p>
          <a:p>
            <a:pPr lvl="3"/>
            <a:r>
              <a:rPr lang="en-US" altLang="cs-CZ"/>
              <a:t>Fourth level</a:t>
            </a:r>
          </a:p>
          <a:p>
            <a:pPr lvl="4"/>
            <a:r>
              <a:rPr lang="en-US" altLang="cs-CZ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615DBA-B6C4-BFB1-E1D2-4FB9D70B85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2163" y="6356350"/>
            <a:ext cx="25923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6427B4E-E819-402E-9590-20C0A19C4526}" type="datetimeFigureOut">
              <a:rPr lang="cs-CZ"/>
              <a:pPr>
                <a:defRPr/>
              </a:pPr>
              <a:t>05.06.2024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C6BF2-7897-7372-59AC-74108DEA9B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6350" y="6356350"/>
            <a:ext cx="3889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028B6-8642-5C09-764F-CB86EE4D04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37525" y="6356350"/>
            <a:ext cx="2592388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>
                <a:solidFill>
                  <a:srgbClr val="EFF0EF"/>
                </a:solidFill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fld id="{FE379117-7F2C-48AB-A641-E4990E294F74}" type="slidenum">
              <a:rPr lang="cs-CZ" altLang="cs-CZ"/>
              <a:pPr>
                <a:defRPr/>
              </a:pPr>
              <a:t>‹#›</a:t>
            </a:fld>
            <a:endParaRPr lang="cs-CZ" alt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hda.com/english/wiki/line-plots-r-base-graphs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hyperlink" Target="http://www.sthda.com/english/wiki/box-plots-r-base-graphs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hda.com/english/wiki/box-plots-r-base-graphs" TargetMode="External"/><Relationship Id="rId2" Type="http://schemas.openxmlformats.org/officeDocument/2006/relationships/hyperlink" Target="http://www.sthda.com/english/wiki/line-plots-r-base-graph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data-visualization-with-r-and-ggplot2/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data-visualization-with-r-and-ggplot2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pmassicotte.github.io/paletteer_gallery/" TargetMode="External"/><Relationship Id="rId3" Type="http://schemas.openxmlformats.org/officeDocument/2006/relationships/hyperlink" Target="https://r-graph-gallery.com/" TargetMode="External"/><Relationship Id="rId7" Type="http://schemas.openxmlformats.org/officeDocument/2006/relationships/hyperlink" Target="https://emilhvitfeldt.github.io/r-color-palettes/discrete.html" TargetMode="External"/><Relationship Id="rId2" Type="http://schemas.openxmlformats.org/officeDocument/2006/relationships/hyperlink" Target="https://www.geeksforgeeks.org/data-visualization-with-r-and-ggplot2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milhvitfeldt.github.io/paletteer" TargetMode="External"/><Relationship Id="rId5" Type="http://schemas.openxmlformats.org/officeDocument/2006/relationships/hyperlink" Target="https://r-charts.com/color-palette-generator/" TargetMode="External"/><Relationship Id="rId4" Type="http://schemas.openxmlformats.org/officeDocument/2006/relationships/hyperlink" Target="https://www.data-to-viz.com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r4ds.hadley.nz/" TargetMode="External"/><Relationship Id="rId2" Type="http://schemas.openxmlformats.org/officeDocument/2006/relationships/hyperlink" Target="https://www.geeksforgeeks.org/data-visualization-with-r-and-ggplot2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gplot2-book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A01EEEF1-F658-70BC-69D6-A985A47A68B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065213" y="3197225"/>
            <a:ext cx="9523412" cy="1252538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cs-CZ" altLang="cs-CZ" dirty="0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Statické grafy v R</a:t>
            </a:r>
            <a:endParaRPr lang="en-US" altLang="cs-CZ" dirty="0">
              <a:solidFill>
                <a:srgbClr val="0074B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12643" name="Text Placeholder 2">
            <a:extLst>
              <a:ext uri="{FF2B5EF4-FFF2-40B4-BE49-F238E27FC236}">
                <a16:creationId xmlns:a16="http://schemas.microsoft.com/office/drawing/2014/main" id="{C654B9FF-3FFC-C718-BEED-3EACB4B9E049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065213" y="4652963"/>
            <a:ext cx="5068887" cy="585787"/>
          </a:xfrm>
        </p:spPr>
        <p:txBody>
          <a:bodyPr lIns="86416" tIns="43208" rIns="86416" bIns="43208" rtlCol="0">
            <a:normAutofit/>
          </a:bodyPr>
          <a:lstStyle/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cs-CZ" altLang="cs-CZ" sz="2457" dirty="0">
                <a:solidFill>
                  <a:srgbClr val="34465C"/>
                </a:solidFill>
                <a:latin typeface="Poppins"/>
                <a:cs typeface="Poppins"/>
              </a:rPr>
              <a:t>Michal Lauer</a:t>
            </a:r>
            <a:endParaRPr lang="cs-CZ" altLang="cs-CZ" sz="2457" dirty="0">
              <a:solidFill>
                <a:srgbClr val="34465C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12644" name="Text Placeholder 3">
            <a:extLst>
              <a:ext uri="{FF2B5EF4-FFF2-40B4-BE49-F238E27FC236}">
                <a16:creationId xmlns:a16="http://schemas.microsoft.com/office/drawing/2014/main" id="{84968EA8-631E-C275-81B0-24A776DD2CC6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065213" y="5368925"/>
            <a:ext cx="5068887" cy="585788"/>
          </a:xfrm>
        </p:spPr>
        <p:txBody>
          <a:bodyPr lIns="86416" tIns="43208" rIns="86416" bIns="43208" rtlCol="0">
            <a:normAutofit/>
          </a:bodyPr>
          <a:lstStyle/>
          <a:p>
            <a:pPr marL="0" indent="0" eaLnBrk="1" hangingPunct="1">
              <a:buNone/>
              <a:defRPr/>
            </a:pPr>
            <a:r>
              <a:rPr lang="cs-CZ" altLang="cs-CZ" sz="1890" dirty="0">
                <a:solidFill>
                  <a:srgbClr val="34465C"/>
                </a:solidFill>
                <a:latin typeface="Poppins"/>
                <a:cs typeface="Poppins"/>
              </a:rPr>
              <a:t>6. 6. 2024 – 7. 6. 2024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>
            <a:extLst>
              <a:ext uri="{FF2B5EF4-FFF2-40B4-BE49-F238E27FC236}">
                <a16:creationId xmlns:a16="http://schemas.microsoft.com/office/drawing/2014/main" id="{E2153CDF-E55E-CB17-33D2-E01E2FA9D07E}"/>
              </a:ext>
            </a:extLst>
          </p:cNvPr>
          <p:cNvSpPr>
            <a:spLocks/>
          </p:cNvSpPr>
          <p:nvPr/>
        </p:nvSpPr>
        <p:spPr bwMode="auto">
          <a:xfrm>
            <a:off x="2909727" y="2620963"/>
            <a:ext cx="5616922" cy="833150"/>
          </a:xfrm>
          <a:prstGeom prst="rect">
            <a:avLst/>
          </a:prstGeom>
          <a:noFill/>
          <a:ln>
            <a:noFill/>
          </a:ln>
        </p:spPr>
        <p:txBody>
          <a:bodyPr wrap="none" lIns="0" tIns="108000" rIns="0" bIns="108000">
            <a:spAutoFit/>
          </a:bodyPr>
          <a:lstStyle>
            <a:lvl1pPr marL="228600" indent="-22860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>
                <a:solidFill>
                  <a:srgbClr val="005CAC"/>
                </a:solidFill>
                <a:latin typeface="Century Gothic" panose="020B0502020202020204" pitchFamily="34" charset="0"/>
              </a:defRPr>
            </a:lvl1pPr>
            <a:lvl2pPr marL="685800" indent="-228600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>
                <a:solidFill>
                  <a:srgbClr val="4D4D4D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4D4D4D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9pPr>
          </a:lstStyle>
          <a:p>
            <a:pPr algn="ctr" defTabSz="914400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cs-CZ" altLang="cs-CZ" sz="4400" b="0" dirty="0">
                <a:solidFill>
                  <a:srgbClr val="0074B0"/>
                </a:solidFill>
                <a:latin typeface="Poppins"/>
                <a:ea typeface="+mj-ea"/>
                <a:cs typeface="Poppins"/>
              </a:rPr>
              <a:t>Základní grafy v </a:t>
            </a:r>
            <a:r>
              <a:rPr lang="cs-CZ" altLang="cs-CZ" sz="4400" b="0" dirty="0" err="1">
                <a:solidFill>
                  <a:srgbClr val="0074B0"/>
                </a:solidFill>
                <a:latin typeface="Poppins"/>
                <a:ea typeface="+mj-ea"/>
                <a:cs typeface="Poppins"/>
              </a:rPr>
              <a:t>Rku</a:t>
            </a:r>
            <a:endParaRPr lang="cs-CZ" altLang="cs-CZ" sz="4400" b="0" dirty="0">
              <a:solidFill>
                <a:srgbClr val="0074B0"/>
              </a:solidFill>
              <a:latin typeface="Poppins"/>
              <a:ea typeface="+mj-ea"/>
              <a:cs typeface="Poppi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1F21B58D-E165-E8C0-D50E-64D029EBB20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44500" y="365125"/>
            <a:ext cx="10823575" cy="750888"/>
          </a:xfrm>
        </p:spPr>
        <p:txBody>
          <a:bodyPr/>
          <a:lstStyle/>
          <a:p>
            <a:pPr eaLnBrk="1" hangingPunct="1"/>
            <a:r>
              <a:rPr lang="cs-CZ" altLang="cs-CZ" sz="3200" dirty="0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Funkce plot (1)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10962C-7D16-D971-3B46-53E30DF1E4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00" y="1235820"/>
            <a:ext cx="5440734" cy="27445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3AFBFD1-73D4-10EA-C727-D996D2CC0F0E}"/>
              </a:ext>
            </a:extLst>
          </p:cNvPr>
          <p:cNvSpPr txBox="1"/>
          <p:nvPr/>
        </p:nvSpPr>
        <p:spPr>
          <a:xfrm>
            <a:off x="93306" y="6350169"/>
            <a:ext cx="1064622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hlinkClick r:id="rId3"/>
              </a:rPr>
              <a:t>http://www.sthda.com/english/wiki/line-plots-r-base-graphs</a:t>
            </a:r>
            <a:endParaRPr lang="cs-CZ" sz="900" dirty="0"/>
          </a:p>
          <a:p>
            <a:r>
              <a:rPr lang="en-US" sz="900" dirty="0">
                <a:hlinkClick r:id="rId4"/>
              </a:rPr>
              <a:t>http://www.sthda.com/english/wiki/box-plots-r-base-graphs</a:t>
            </a:r>
            <a:endParaRPr lang="cs-CZ" sz="900" dirty="0"/>
          </a:p>
          <a:p>
            <a:endParaRPr lang="en-US" sz="9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E43672-31EA-777A-1A72-D7ED91F990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1037" y="3280891"/>
            <a:ext cx="5108178" cy="252013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1F21B58D-E165-E8C0-D50E-64D029EBB20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44500" y="365125"/>
            <a:ext cx="10823575" cy="750888"/>
          </a:xfrm>
        </p:spPr>
        <p:txBody>
          <a:bodyPr/>
          <a:lstStyle/>
          <a:p>
            <a:pPr eaLnBrk="1" hangingPunct="1"/>
            <a:r>
              <a:rPr lang="cs-CZ" altLang="cs-CZ" sz="3200" dirty="0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Funkce plot (2)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AFBFD1-73D4-10EA-C727-D996D2CC0F0E}"/>
              </a:ext>
            </a:extLst>
          </p:cNvPr>
          <p:cNvSpPr txBox="1"/>
          <p:nvPr/>
        </p:nvSpPr>
        <p:spPr>
          <a:xfrm>
            <a:off x="93306" y="6350169"/>
            <a:ext cx="1064622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hlinkClick r:id="rId2"/>
              </a:rPr>
              <a:t>http://www.sthda.com/english/wiki/line-plots-r-base-graphs</a:t>
            </a:r>
            <a:endParaRPr lang="cs-CZ" sz="900" dirty="0"/>
          </a:p>
          <a:p>
            <a:r>
              <a:rPr lang="en-US" sz="900" dirty="0">
                <a:hlinkClick r:id="rId3"/>
              </a:rPr>
              <a:t>http://www.sthda.com/english/wiki/box-plots-r-base-graphs</a:t>
            </a:r>
            <a:endParaRPr lang="cs-CZ" sz="900" dirty="0"/>
          </a:p>
          <a:p>
            <a:endParaRPr lang="en-US" sz="9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CB067D-89BB-8926-A49E-40EA9104C2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157" y="1134276"/>
            <a:ext cx="5691668" cy="14365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D4E7BE9-7987-760C-C316-035BD491A1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8059" y="2637065"/>
            <a:ext cx="6590016" cy="92431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00DBE10-3C67-607C-9EAF-350A38F3B6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8512" y="3909469"/>
            <a:ext cx="4962525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041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>
            <a:extLst>
              <a:ext uri="{FF2B5EF4-FFF2-40B4-BE49-F238E27FC236}">
                <a16:creationId xmlns:a16="http://schemas.microsoft.com/office/drawing/2014/main" id="{E2153CDF-E55E-CB17-33D2-E01E2FA9D07E}"/>
              </a:ext>
            </a:extLst>
          </p:cNvPr>
          <p:cNvSpPr>
            <a:spLocks/>
          </p:cNvSpPr>
          <p:nvPr/>
        </p:nvSpPr>
        <p:spPr bwMode="auto">
          <a:xfrm>
            <a:off x="4370064" y="2620963"/>
            <a:ext cx="2696251" cy="833150"/>
          </a:xfrm>
          <a:prstGeom prst="rect">
            <a:avLst/>
          </a:prstGeom>
          <a:noFill/>
          <a:ln>
            <a:noFill/>
          </a:ln>
        </p:spPr>
        <p:txBody>
          <a:bodyPr wrap="none" lIns="0" tIns="108000" rIns="0" bIns="108000">
            <a:spAutoFit/>
          </a:bodyPr>
          <a:lstStyle>
            <a:lvl1pPr marL="228600" indent="-22860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>
                <a:solidFill>
                  <a:srgbClr val="005CAC"/>
                </a:solidFill>
                <a:latin typeface="Century Gothic" panose="020B0502020202020204" pitchFamily="34" charset="0"/>
              </a:defRPr>
            </a:lvl1pPr>
            <a:lvl2pPr marL="685800" indent="-228600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>
                <a:solidFill>
                  <a:srgbClr val="4D4D4D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4D4D4D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9pPr>
          </a:lstStyle>
          <a:p>
            <a:pPr algn="ctr" defTabSz="914400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cs-CZ" altLang="cs-CZ" sz="4400" b="0" dirty="0">
                <a:solidFill>
                  <a:srgbClr val="0074B0"/>
                </a:solidFill>
                <a:latin typeface="Poppins"/>
                <a:ea typeface="+mj-ea"/>
                <a:cs typeface="Poppins"/>
              </a:rPr>
              <a:t>{ggplot2}</a:t>
            </a:r>
          </a:p>
        </p:txBody>
      </p:sp>
    </p:spTree>
    <p:extLst>
      <p:ext uri="{BB962C8B-B14F-4D97-AF65-F5344CB8AC3E}">
        <p14:creationId xmlns:p14="http://schemas.microsoft.com/office/powerpoint/2010/main" val="3413734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1F21B58D-E165-E8C0-D50E-64D029EBB20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44500" y="365125"/>
            <a:ext cx="10823575" cy="750888"/>
          </a:xfrm>
        </p:spPr>
        <p:txBody>
          <a:bodyPr/>
          <a:lstStyle/>
          <a:p>
            <a:pPr eaLnBrk="1" hangingPunct="1"/>
            <a:r>
              <a:rPr lang="cs-CZ" altLang="cs-CZ" sz="3200" dirty="0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Copak to je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E32FF0-8614-CD97-11C2-14A8BA9368A2}"/>
              </a:ext>
            </a:extLst>
          </p:cNvPr>
          <p:cNvSpPr txBox="1"/>
          <p:nvPr/>
        </p:nvSpPr>
        <p:spPr>
          <a:xfrm>
            <a:off x="634482" y="1250302"/>
            <a:ext cx="9862457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cs-CZ" sz="3200" b="0" dirty="0"/>
              <a:t>Z rodiny {</a:t>
            </a:r>
            <a:r>
              <a:rPr lang="cs-CZ" sz="3200" b="0" dirty="0" err="1"/>
              <a:t>tidyverse</a:t>
            </a:r>
            <a:r>
              <a:rPr lang="cs-CZ" sz="3200" b="0" dirty="0"/>
              <a:t>}</a:t>
            </a:r>
          </a:p>
          <a:p>
            <a:pPr marL="457200" indent="-4572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cs-CZ" sz="3200" b="0" dirty="0"/>
              <a:t>Sčítáme a </a:t>
            </a:r>
            <a:r>
              <a:rPr lang="cs-CZ" sz="3200" b="0" dirty="0" err="1"/>
              <a:t>nechainujeme</a:t>
            </a:r>
            <a:r>
              <a:rPr lang="cs-CZ" sz="3200" b="0" dirty="0"/>
              <a:t>!</a:t>
            </a:r>
          </a:p>
          <a:p>
            <a:pPr marL="457200" indent="-4572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cs-CZ" sz="3200" b="0" dirty="0"/>
              <a:t>Skládáme na sebe grafické „vrstvy“</a:t>
            </a:r>
          </a:p>
        </p:txBody>
      </p:sp>
      <p:pic>
        <p:nvPicPr>
          <p:cNvPr id="2050" name="Picture 2" descr="Data visualization with R and ggplot2 - GeeksforGeeks">
            <a:extLst>
              <a:ext uri="{FF2B5EF4-FFF2-40B4-BE49-F238E27FC236}">
                <a16:creationId xmlns:a16="http://schemas.microsoft.com/office/drawing/2014/main" id="{46778658-F5EB-1943-74DD-0B68FDE6D4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7273" y="3159651"/>
            <a:ext cx="6040678" cy="3020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9C8DCAA-6256-915B-E79A-C5D4766076E7}"/>
              </a:ext>
            </a:extLst>
          </p:cNvPr>
          <p:cNvSpPr txBox="1"/>
          <p:nvPr/>
        </p:nvSpPr>
        <p:spPr>
          <a:xfrm>
            <a:off x="93306" y="6350169"/>
            <a:ext cx="10646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0" dirty="0">
                <a:hlinkClick r:id="rId3"/>
              </a:rPr>
              <a:t>https://www.geeksforgeeks.org/data-visualization-with-r-and-ggplot2/</a:t>
            </a:r>
            <a:endParaRPr lang="cs-CZ" sz="900" b="0" dirty="0"/>
          </a:p>
          <a:p>
            <a:endParaRPr lang="en-US" sz="900" b="0" dirty="0"/>
          </a:p>
        </p:txBody>
      </p:sp>
    </p:spTree>
    <p:extLst>
      <p:ext uri="{BB962C8B-B14F-4D97-AF65-F5344CB8AC3E}">
        <p14:creationId xmlns:p14="http://schemas.microsoft.com/office/powerpoint/2010/main" val="3391316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1F21B58D-E165-E8C0-D50E-64D029EBB20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44500" y="365125"/>
            <a:ext cx="10823575" cy="750888"/>
          </a:xfrm>
        </p:spPr>
        <p:txBody>
          <a:bodyPr/>
          <a:lstStyle/>
          <a:p>
            <a:pPr eaLnBrk="1" hangingPunct="1"/>
            <a:r>
              <a:rPr lang="cs-CZ" altLang="cs-CZ" sz="3200" dirty="0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Příklady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C8DCAA-6256-915B-E79A-C5D4766076E7}"/>
              </a:ext>
            </a:extLst>
          </p:cNvPr>
          <p:cNvSpPr txBox="1"/>
          <p:nvPr/>
        </p:nvSpPr>
        <p:spPr>
          <a:xfrm>
            <a:off x="93306" y="6350169"/>
            <a:ext cx="10646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0" dirty="0">
                <a:hlinkClick r:id="rId2"/>
              </a:rPr>
              <a:t>https://www.geeksforgeeks.org/data-visualization-with-r-and-ggplot2/</a:t>
            </a:r>
            <a:endParaRPr lang="cs-CZ" sz="900" b="0" dirty="0"/>
          </a:p>
          <a:p>
            <a:endParaRPr lang="en-US" sz="900" b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D1170E-BB54-1D45-0231-A00EA61BF112}"/>
              </a:ext>
            </a:extLst>
          </p:cNvPr>
          <p:cNvSpPr txBox="1"/>
          <p:nvPr/>
        </p:nvSpPr>
        <p:spPr>
          <a:xfrm>
            <a:off x="634482" y="1250302"/>
            <a:ext cx="9862457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cs-CZ" sz="3200" b="0" dirty="0"/>
              <a:t>Soubor 03/</a:t>
            </a:r>
            <a:r>
              <a:rPr lang="cs-CZ" sz="3200" b="0" dirty="0" err="1"/>
              <a:t>ggplot_spolecne.R</a:t>
            </a:r>
            <a:endParaRPr lang="cs-CZ" sz="3200" b="0" dirty="0"/>
          </a:p>
          <a:p>
            <a:pPr marL="457200" indent="-4572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cs-CZ" sz="3200" b="0" dirty="0"/>
              <a:t>Soubor 03/</a:t>
            </a:r>
            <a:r>
              <a:rPr lang="cs-CZ" sz="3200" b="0" dirty="0" err="1"/>
              <a:t>vlastní_ggplot.R</a:t>
            </a:r>
            <a:endParaRPr lang="cs-CZ" sz="3200" b="0" dirty="0"/>
          </a:p>
        </p:txBody>
      </p:sp>
    </p:spTree>
    <p:extLst>
      <p:ext uri="{BB962C8B-B14F-4D97-AF65-F5344CB8AC3E}">
        <p14:creationId xmlns:p14="http://schemas.microsoft.com/office/powerpoint/2010/main" val="109417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1F21B58D-E165-E8C0-D50E-64D029EBB20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44500" y="365125"/>
            <a:ext cx="10823575" cy="750888"/>
          </a:xfrm>
        </p:spPr>
        <p:txBody>
          <a:bodyPr/>
          <a:lstStyle/>
          <a:p>
            <a:pPr eaLnBrk="1" hangingPunct="1"/>
            <a:r>
              <a:rPr lang="cs-CZ" altLang="cs-CZ" sz="3200" dirty="0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Inspirace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C8DCAA-6256-915B-E79A-C5D4766076E7}"/>
              </a:ext>
            </a:extLst>
          </p:cNvPr>
          <p:cNvSpPr txBox="1"/>
          <p:nvPr/>
        </p:nvSpPr>
        <p:spPr>
          <a:xfrm>
            <a:off x="93306" y="6350169"/>
            <a:ext cx="10646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0" dirty="0">
                <a:hlinkClick r:id="rId2"/>
              </a:rPr>
              <a:t>https://www.geeksforgeeks.org/data-visualization-with-r-and-ggplot2/</a:t>
            </a:r>
            <a:endParaRPr lang="cs-CZ" sz="900" b="0" dirty="0"/>
          </a:p>
          <a:p>
            <a:endParaRPr lang="en-US" sz="900" b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D1170E-BB54-1D45-0231-A00EA61BF112}"/>
              </a:ext>
            </a:extLst>
          </p:cNvPr>
          <p:cNvSpPr txBox="1"/>
          <p:nvPr/>
        </p:nvSpPr>
        <p:spPr>
          <a:xfrm>
            <a:off x="634482" y="1250302"/>
            <a:ext cx="9862457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cs-CZ" sz="3200" b="0" dirty="0">
                <a:hlinkClick r:id="rId3"/>
              </a:rPr>
              <a:t>https://r-graph-gallery.com/</a:t>
            </a:r>
            <a:endParaRPr lang="cs-CZ" sz="3200" b="0" dirty="0"/>
          </a:p>
          <a:p>
            <a:pPr marL="457200" indent="-4572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cs-CZ" sz="3200" b="0" dirty="0">
                <a:hlinkClick r:id="rId4"/>
              </a:rPr>
              <a:t>https://www.data-to-viz.com/</a:t>
            </a:r>
            <a:endParaRPr lang="cs-CZ" sz="3200" b="0" dirty="0"/>
          </a:p>
          <a:p>
            <a:pPr marL="457200" indent="-4572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cs-CZ" sz="3200" b="0" dirty="0">
                <a:hlinkClick r:id="rId5"/>
              </a:rPr>
              <a:t>https://r-charts.com/color-palette-generator/</a:t>
            </a:r>
            <a:endParaRPr lang="cs-CZ" sz="3200" b="0" dirty="0"/>
          </a:p>
          <a:p>
            <a:pPr marL="457200" indent="-4572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cs-CZ" sz="3200" b="0" dirty="0">
                <a:hlinkClick r:id="rId6"/>
              </a:rPr>
              <a:t>https://emilhvitfeldt.github.io/paletteer</a:t>
            </a:r>
            <a:endParaRPr lang="cs-CZ" sz="3200" b="0" dirty="0"/>
          </a:p>
          <a:p>
            <a:pPr marL="914400" lvl="1" indent="-4572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cs-CZ" sz="2000" b="0" dirty="0">
                <a:hlinkClick r:id="rId7"/>
              </a:rPr>
              <a:t>https://emilhvitfeldt.github.io/r-color-palettes/discrete.html</a:t>
            </a:r>
            <a:endParaRPr lang="cs-CZ" sz="2800" b="0" dirty="0"/>
          </a:p>
          <a:p>
            <a:pPr marL="914400" lvl="1" indent="-4572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cs-CZ" sz="2000" b="0" dirty="0">
                <a:hlinkClick r:id="rId8"/>
              </a:rPr>
              <a:t>https://pmassicotte.github.io/paletteer_gallery/</a:t>
            </a:r>
            <a:endParaRPr lang="cs-CZ" sz="2800" b="0" dirty="0"/>
          </a:p>
          <a:p>
            <a:pPr marL="914400" lvl="1" indent="-457200">
              <a:spcAft>
                <a:spcPts val="1200"/>
              </a:spcAft>
              <a:buFont typeface="Courier New" panose="02070309020205020404" pitchFamily="49" charset="0"/>
              <a:buChar char="o"/>
            </a:pPr>
            <a:endParaRPr lang="cs-CZ" sz="2000" b="0" dirty="0"/>
          </a:p>
          <a:p>
            <a:pPr marL="457200" indent="-457200">
              <a:spcAft>
                <a:spcPts val="1200"/>
              </a:spcAft>
              <a:buFont typeface="Courier New" panose="02070309020205020404" pitchFamily="49" charset="0"/>
              <a:buChar char="o"/>
            </a:pPr>
            <a:endParaRPr lang="cs-CZ" sz="3200" b="0" dirty="0"/>
          </a:p>
        </p:txBody>
      </p:sp>
    </p:spTree>
    <p:extLst>
      <p:ext uri="{BB962C8B-B14F-4D97-AF65-F5344CB8AC3E}">
        <p14:creationId xmlns:p14="http://schemas.microsoft.com/office/powerpoint/2010/main" val="1831351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1F21B58D-E165-E8C0-D50E-64D029EBB20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44500" y="365125"/>
            <a:ext cx="10823575" cy="750888"/>
          </a:xfrm>
        </p:spPr>
        <p:txBody>
          <a:bodyPr/>
          <a:lstStyle/>
          <a:p>
            <a:pPr eaLnBrk="1" hangingPunct="1"/>
            <a:r>
              <a:rPr lang="cs-CZ" altLang="cs-CZ" sz="3200" dirty="0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Další zdroje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C8DCAA-6256-915B-E79A-C5D4766076E7}"/>
              </a:ext>
            </a:extLst>
          </p:cNvPr>
          <p:cNvSpPr txBox="1"/>
          <p:nvPr/>
        </p:nvSpPr>
        <p:spPr>
          <a:xfrm>
            <a:off x="93306" y="6350169"/>
            <a:ext cx="10646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0" dirty="0">
                <a:hlinkClick r:id="rId2"/>
              </a:rPr>
              <a:t>https://www.geeksforgeeks.org/data-visualization-with-r-and-ggplot2/</a:t>
            </a:r>
            <a:endParaRPr lang="cs-CZ" sz="900" b="0" dirty="0"/>
          </a:p>
          <a:p>
            <a:endParaRPr lang="en-US" sz="900" b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D1170E-BB54-1D45-0231-A00EA61BF112}"/>
              </a:ext>
            </a:extLst>
          </p:cNvPr>
          <p:cNvSpPr txBox="1"/>
          <p:nvPr/>
        </p:nvSpPr>
        <p:spPr>
          <a:xfrm>
            <a:off x="634482" y="1250302"/>
            <a:ext cx="9862457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cs-CZ" sz="3200" b="0" dirty="0">
                <a:hlinkClick r:id="rId3"/>
              </a:rPr>
              <a:t>https://r4ds.hadley.nz/</a:t>
            </a:r>
            <a:endParaRPr lang="cs-CZ" sz="3200" b="0" dirty="0"/>
          </a:p>
          <a:p>
            <a:pPr marL="457200" indent="-4572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cs-CZ" sz="3200" b="0" dirty="0">
                <a:hlinkClick r:id="rId4"/>
              </a:rPr>
              <a:t>https://ggplot2-book.org/</a:t>
            </a:r>
            <a:endParaRPr lang="cs-CZ" sz="3200" b="0" dirty="0"/>
          </a:p>
          <a:p>
            <a:pPr marL="457200" indent="-4572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cs-CZ" sz="3200" b="0" dirty="0"/>
              <a:t>Zkoušet, </a:t>
            </a:r>
            <a:r>
              <a:rPr lang="cs-CZ" sz="3200" b="0"/>
              <a:t>být kreativní…</a:t>
            </a:r>
            <a:endParaRPr lang="cs-CZ" sz="3200" b="0" dirty="0"/>
          </a:p>
          <a:p>
            <a:pPr marL="457200" indent="-457200">
              <a:spcAft>
                <a:spcPts val="1200"/>
              </a:spcAft>
              <a:buFont typeface="Courier New" panose="02070309020205020404" pitchFamily="49" charset="0"/>
              <a:buChar char="o"/>
            </a:pPr>
            <a:endParaRPr lang="cs-CZ" sz="3200" b="0" dirty="0"/>
          </a:p>
        </p:txBody>
      </p:sp>
    </p:spTree>
    <p:extLst>
      <p:ext uri="{BB962C8B-B14F-4D97-AF65-F5344CB8AC3E}">
        <p14:creationId xmlns:p14="http://schemas.microsoft.com/office/powerpoint/2010/main" val="1990304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rgbClr val="EAEBEA"/>
      </a:dk1>
      <a:lt1>
        <a:srgbClr val="FFFFFF"/>
      </a:lt1>
      <a:dk2>
        <a:srgbClr val="00203E"/>
      </a:dk2>
      <a:lt2>
        <a:srgbClr val="75B729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2286DD"/>
      </a:hlink>
      <a:folHlink>
        <a:srgbClr val="7497BB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Office Theme 1">
        <a:dk1>
          <a:srgbClr val="EAEBEA"/>
        </a:dk1>
        <a:lt1>
          <a:srgbClr val="FFFFFF"/>
        </a:lt1>
        <a:dk2>
          <a:srgbClr val="00203E"/>
        </a:dk2>
        <a:lt2>
          <a:srgbClr val="75B729"/>
        </a:lt2>
        <a:accent1>
          <a:srgbClr val="DDDDDD"/>
        </a:accent1>
        <a:accent2>
          <a:srgbClr val="B2B2B2"/>
        </a:accent2>
        <a:accent3>
          <a:srgbClr val="FFFFFF"/>
        </a:accent3>
        <a:accent4>
          <a:srgbClr val="C8C9C8"/>
        </a:accent4>
        <a:accent5>
          <a:srgbClr val="EBEBEB"/>
        </a:accent5>
        <a:accent6>
          <a:srgbClr val="A1A1A1"/>
        </a:accent6>
        <a:hlink>
          <a:srgbClr val="2286DD"/>
        </a:hlink>
        <a:folHlink>
          <a:srgbClr val="7497B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333333"/>
        </a:dk1>
        <a:lt1>
          <a:srgbClr val="FFFFFF"/>
        </a:lt1>
        <a:dk2>
          <a:srgbClr val="00203E"/>
        </a:dk2>
        <a:lt2>
          <a:srgbClr val="75B729"/>
        </a:lt2>
        <a:accent1>
          <a:srgbClr val="DDDDDD"/>
        </a:accent1>
        <a:accent2>
          <a:srgbClr val="FFFFFF"/>
        </a:accent2>
        <a:accent3>
          <a:srgbClr val="FFFFFF"/>
        </a:accent3>
        <a:accent4>
          <a:srgbClr val="2A2A2A"/>
        </a:accent4>
        <a:accent5>
          <a:srgbClr val="EBEBEB"/>
        </a:accent5>
        <a:accent6>
          <a:srgbClr val="E7E7E7"/>
        </a:accent6>
        <a:hlink>
          <a:srgbClr val="2286DD"/>
        </a:hlink>
        <a:folHlink>
          <a:srgbClr val="7497B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Theme 2">
    <a:dk1>
      <a:srgbClr val="333333"/>
    </a:dk1>
    <a:lt1>
      <a:srgbClr val="FFFFFF"/>
    </a:lt1>
    <a:dk2>
      <a:srgbClr val="00203E"/>
    </a:dk2>
    <a:lt2>
      <a:srgbClr val="75B729"/>
    </a:lt2>
    <a:accent1>
      <a:srgbClr val="DDDDDD"/>
    </a:accent1>
    <a:accent2>
      <a:srgbClr val="FFFFFF"/>
    </a:accent2>
    <a:accent3>
      <a:srgbClr val="FFFFFF"/>
    </a:accent3>
    <a:accent4>
      <a:srgbClr val="2A2A2A"/>
    </a:accent4>
    <a:accent5>
      <a:srgbClr val="EBEBEB"/>
    </a:accent5>
    <a:accent6>
      <a:srgbClr val="E7E7E7"/>
    </a:accent6>
    <a:hlink>
      <a:srgbClr val="2286DD"/>
    </a:hlink>
    <a:folHlink>
      <a:srgbClr val="7497BB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483762EB5A18C04DBFA29C99AD83F26B" ma:contentTypeVersion="15" ma:contentTypeDescription="Vytvoří nový dokument" ma:contentTypeScope="" ma:versionID="d9ef6691753f8d1d5aac364a0a95b869">
  <xsd:schema xmlns:xsd="http://www.w3.org/2001/XMLSchema" xmlns:xs="http://www.w3.org/2001/XMLSchema" xmlns:p="http://schemas.microsoft.com/office/2006/metadata/properties" xmlns:ns2="b5e40aea-b4ae-4b94-9008-c1fed4a5c359" xmlns:ns3="c95f7331-2dea-4b91-a62c-a2ea58dcbe03" targetNamespace="http://schemas.microsoft.com/office/2006/metadata/properties" ma:root="true" ma:fieldsID="8ffb3d0fa66fdebc604d2e8eddcb4819" ns2:_="" ns3:_="">
    <xsd:import namespace="b5e40aea-b4ae-4b94-9008-c1fed4a5c359"/>
    <xsd:import namespace="c95f7331-2dea-4b91-a62c-a2ea58dcbe0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SearchPropertie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5e40aea-b4ae-4b94-9008-c1fed4a5c35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dexed="true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0" nillable="true" ma:taxonomy="true" ma:internalName="lcf76f155ced4ddcb4097134ff3c332f" ma:taxonomyFieldName="MediaServiceImageTags" ma:displayName="Značky obrázků" ma:readOnly="false" ma:fieldId="{5cf76f15-5ced-4ddc-b409-7134ff3c332f}" ma:taxonomyMulti="true" ma:sspId="f0a14af1-e00f-4e76-aafe-20c72589a84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5f7331-2dea-4b91-a62c-a2ea58dcbe0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dílí se s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dílené s podrobnostmi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6c2ef57f-8d97-40b3-a219-205d2804e26f}" ma:internalName="TaxCatchAll" ma:showField="CatchAllData" ma:web="c95f7331-2dea-4b91-a62c-a2ea58dcbe0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b5e40aea-b4ae-4b94-9008-c1fed4a5c359">
      <Terms xmlns="http://schemas.microsoft.com/office/infopath/2007/PartnerControls"/>
    </lcf76f155ced4ddcb4097134ff3c332f>
    <TaxCatchAll xmlns="c95f7331-2dea-4b91-a62c-a2ea58dcbe0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FF36B38-92E1-4434-B928-0B6896AEBC4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5e40aea-b4ae-4b94-9008-c1fed4a5c359"/>
    <ds:schemaRef ds:uri="c95f7331-2dea-4b91-a62c-a2ea58dcbe0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33785A2-D7CE-4CE1-98CE-0E3D5DDB8231}">
  <ds:schemaRefs>
    <ds:schemaRef ds:uri="http://schemas.microsoft.com/office/2006/metadata/properties"/>
    <ds:schemaRef ds:uri="http://schemas.microsoft.com/office/infopath/2007/PartnerControls"/>
    <ds:schemaRef ds:uri="b5e40aea-b4ae-4b94-9008-c1fed4a5c359"/>
    <ds:schemaRef ds:uri="c95f7331-2dea-4b91-a62c-a2ea58dcbe03"/>
  </ds:schemaRefs>
</ds:datastoreItem>
</file>

<file path=customXml/itemProps3.xml><?xml version="1.0" encoding="utf-8"?>
<ds:datastoreItem xmlns:ds="http://schemas.openxmlformats.org/officeDocument/2006/customXml" ds:itemID="{35AAFBE4-E0F2-46C8-9B9D-C83397D2F04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3946</TotalTime>
  <Words>240</Words>
  <Application>Microsoft Office PowerPoint</Application>
  <PresentationFormat>Custom</PresentationFormat>
  <Paragraphs>33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Century Gothic</vt:lpstr>
      <vt:lpstr>Courier New</vt:lpstr>
      <vt:lpstr>Poppins</vt:lpstr>
      <vt:lpstr>Office Theme</vt:lpstr>
      <vt:lpstr>Statické grafy v R</vt:lpstr>
      <vt:lpstr>PowerPoint Presentation</vt:lpstr>
      <vt:lpstr>Funkce plot (1)</vt:lpstr>
      <vt:lpstr>Funkce plot (2)</vt:lpstr>
      <vt:lpstr>PowerPoint Presentation</vt:lpstr>
      <vt:lpstr>Copak to je</vt:lpstr>
      <vt:lpstr>Příklady</vt:lpstr>
      <vt:lpstr>Inspirace</vt:lpstr>
      <vt:lpstr>Další zdroje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 Chalas</dc:creator>
  <cp:lastModifiedBy>Michal Lauer</cp:lastModifiedBy>
  <cp:revision>164</cp:revision>
  <dcterms:created xsi:type="dcterms:W3CDTF">2019-08-20T16:55:22Z</dcterms:created>
  <dcterms:modified xsi:type="dcterms:W3CDTF">2024-06-05T13:36:52Z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0x010100483762EB5A18C04DBFA29C99AD83F26B</vt:lpwstr>
  </property>
</Properties>
</file>