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46"/>
  </p:notesMasterIdLst>
  <p:sldIdLst>
    <p:sldId id="404" r:id="rId5"/>
    <p:sldId id="339" r:id="rId6"/>
    <p:sldId id="323" r:id="rId7"/>
    <p:sldId id="405" r:id="rId8"/>
    <p:sldId id="406" r:id="rId9"/>
    <p:sldId id="432" r:id="rId10"/>
    <p:sldId id="407" r:id="rId11"/>
    <p:sldId id="409" r:id="rId12"/>
    <p:sldId id="410" r:id="rId13"/>
    <p:sldId id="411" r:id="rId14"/>
    <p:sldId id="412" r:id="rId15"/>
    <p:sldId id="413" r:id="rId16"/>
    <p:sldId id="441" r:id="rId17"/>
    <p:sldId id="444" r:id="rId18"/>
    <p:sldId id="445" r:id="rId19"/>
    <p:sldId id="434" r:id="rId20"/>
    <p:sldId id="433" r:id="rId21"/>
    <p:sldId id="435" r:id="rId22"/>
    <p:sldId id="436" r:id="rId23"/>
    <p:sldId id="437" r:id="rId24"/>
    <p:sldId id="414" r:id="rId25"/>
    <p:sldId id="416" r:id="rId26"/>
    <p:sldId id="418" r:id="rId27"/>
    <p:sldId id="419" r:id="rId28"/>
    <p:sldId id="446" r:id="rId29"/>
    <p:sldId id="422" r:id="rId30"/>
    <p:sldId id="421" r:id="rId31"/>
    <p:sldId id="424" r:id="rId32"/>
    <p:sldId id="426" r:id="rId33"/>
    <p:sldId id="425" r:id="rId34"/>
    <p:sldId id="427" r:id="rId35"/>
    <p:sldId id="428" r:id="rId36"/>
    <p:sldId id="429" r:id="rId37"/>
    <p:sldId id="430" r:id="rId38"/>
    <p:sldId id="438" r:id="rId39"/>
    <p:sldId id="442" r:id="rId40"/>
    <p:sldId id="431" r:id="rId41"/>
    <p:sldId id="439" r:id="rId42"/>
    <p:sldId id="440" r:id="rId43"/>
    <p:sldId id="443" r:id="rId44"/>
    <p:sldId id="408" r:id="rId45"/>
  </p:sldIdLst>
  <p:sldSz cx="11522075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62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CAC"/>
    <a:srgbClr val="292929"/>
    <a:srgbClr val="002A58"/>
    <a:srgbClr val="A5A7AA"/>
    <a:srgbClr val="D0CECE"/>
    <a:srgbClr val="A9DF62"/>
    <a:srgbClr val="993300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9" autoAdjust="0"/>
    <p:restoredTop sz="93881"/>
  </p:normalViewPr>
  <p:slideViewPr>
    <p:cSldViewPr snapToGrid="0" snapToObjects="1">
      <p:cViewPr varScale="1">
        <p:scale>
          <a:sx n="82" d="100"/>
          <a:sy n="82" d="100"/>
        </p:scale>
        <p:origin x="662" y="72"/>
      </p:cViewPr>
      <p:guideLst>
        <p:guide orient="horz" pos="2160"/>
        <p:guide pos="362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FB26607-E92F-9E9E-F431-2DB216AE928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DF8243-8A8A-2565-2926-7A54AEF29088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fld id="{AEC6D6C3-8FBE-4F28-817F-7099D6EC1BCF}" type="datetimeFigureOut">
              <a:rPr lang="cs-CZ"/>
              <a:pPr>
                <a:defRPr/>
              </a:pPr>
              <a:t>05.06.2024</a:t>
            </a:fld>
            <a:endParaRPr lang="cs-CZ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7F5D9D58-7F24-EE5E-91E6-304FE034F56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836613" y="1143000"/>
            <a:ext cx="5184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cs-CZ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4DE849F7-9C96-594C-03C5-21CE77987A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cs-CZ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4F310D-62D8-50B1-C103-3571B4D593C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F60604-44E4-891D-93B1-FA3F4B601E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F0C4C9A2-485E-47AF-BAC3-7736408F9B95}" type="slidenum">
              <a:rPr lang="cs-CZ" altLang="cs-CZ"/>
              <a:pPr>
                <a:defRPr/>
              </a:pPr>
              <a:t>‹#›</a:t>
            </a:fld>
            <a:endParaRPr lang="cs-CZ" alt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A8766AA0-0A48-117E-ACAE-67D645B5E65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1584325"/>
            <a:ext cx="11522075" cy="444500"/>
          </a:xfrm>
          <a:prstGeom prst="rect">
            <a:avLst/>
          </a:prstGeom>
          <a:solidFill>
            <a:srgbClr val="005CAC"/>
          </a:solidFill>
          <a:ln w="12700" algn="ctr">
            <a:solidFill>
              <a:schemeClr val="bg2"/>
            </a:solidFill>
            <a:miter lim="800000"/>
            <a:headEnd/>
            <a:tailEnd/>
          </a:ln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cs-CZ" altLang="cs-CZ" b="0">
              <a:solidFill>
                <a:srgbClr val="FFFFFF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" name="Picture 10">
            <a:extLst>
              <a:ext uri="{FF2B5EF4-FFF2-40B4-BE49-F238E27FC236}">
                <a16:creationId xmlns:a16="http://schemas.microsoft.com/office/drawing/2014/main" id="{F20F0CDF-B965-9C31-A5A9-83F56B4A1E0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100" y="123825"/>
            <a:ext cx="45720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628648" y="3182778"/>
            <a:ext cx="7886700" cy="1325563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cs-CZ" dirty="0" err="1"/>
              <a:t>Click to edit Master title style</a:t>
            </a:r>
            <a:endParaRPr lang="x-none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628650" y="4724400"/>
            <a:ext cx="4257675" cy="619125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cs-CZ" dirty="0" err="1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28648" y="5481637"/>
            <a:ext cx="4257675" cy="61912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cs-CZ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91296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>
            <a:extLst>
              <a:ext uri="{FF2B5EF4-FFF2-40B4-BE49-F238E27FC236}">
                <a16:creationId xmlns:a16="http://schemas.microsoft.com/office/drawing/2014/main" id="{E8308B03-CDE8-5B6E-A593-3BBEDF0BF82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5475" y="6154738"/>
            <a:ext cx="701675" cy="684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0" i="0" baseline="0">
                <a:solidFill>
                  <a:schemeClr val="tx2"/>
                </a:solidFill>
                <a:latin typeface="Century Gothic" panose="020B0502020202020204" pitchFamily="34" charset="0"/>
                <a:ea typeface="Segoe UI Symbol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 baseline="0">
                <a:solidFill>
                  <a:schemeClr val="tx1">
                    <a:lumMod val="25000"/>
                  </a:schemeClr>
                </a:solidFill>
                <a:latin typeface="Century Gothic" panose="020B0502020202020204" pitchFamily="34" charset="0"/>
                <a:ea typeface="Segoe UI Symbol" panose="020B0502040204020203" pitchFamily="34" charset="0"/>
              </a:defRPr>
            </a:lvl1pPr>
            <a:lvl2pPr>
              <a:defRPr sz="2200" baseline="0">
                <a:solidFill>
                  <a:schemeClr val="tx1">
                    <a:lumMod val="25000"/>
                  </a:schemeClr>
                </a:solidFill>
                <a:latin typeface="Century Gothic" panose="020B0502020202020204" pitchFamily="34" charset="0"/>
                <a:ea typeface="Segoe UI Symbol" panose="020B0502040204020203" pitchFamily="34" charset="0"/>
              </a:defRPr>
            </a:lvl2pPr>
            <a:lvl3pPr>
              <a:defRPr sz="2000" baseline="0">
                <a:solidFill>
                  <a:schemeClr val="tx1">
                    <a:lumMod val="25000"/>
                  </a:schemeClr>
                </a:solidFill>
                <a:latin typeface="Century Gothic" panose="020B0502020202020204" pitchFamily="34" charset="0"/>
                <a:ea typeface="Segoe UI Symbol" panose="020B0502040204020203" pitchFamily="34" charset="0"/>
              </a:defRPr>
            </a:lvl3pPr>
            <a:lvl4pPr>
              <a:defRPr sz="1800" baseline="0">
                <a:solidFill>
                  <a:schemeClr val="tx1">
                    <a:lumMod val="25000"/>
                  </a:schemeClr>
                </a:solidFill>
                <a:latin typeface="Century Gothic" panose="020B0502020202020204" pitchFamily="34" charset="0"/>
                <a:ea typeface="Segoe UI Symbol" panose="020B0502040204020203" pitchFamily="34" charset="0"/>
              </a:defRPr>
            </a:lvl4pPr>
            <a:lvl5pPr>
              <a:defRPr sz="1600" baseline="0">
                <a:solidFill>
                  <a:schemeClr val="tx1">
                    <a:lumMod val="25000"/>
                  </a:schemeClr>
                </a:solidFill>
                <a:latin typeface="Century Gothic" panose="020B0502020202020204" pitchFamily="34" charset="0"/>
                <a:ea typeface="Segoe UI Symbol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216248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bg>
      <p:bgPr>
        <a:solidFill>
          <a:srgbClr val="A5A7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3888" y="2002631"/>
            <a:ext cx="7886700" cy="2852737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623888" y="4863784"/>
            <a:ext cx="78867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33017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ek 11">
            <a:extLst>
              <a:ext uri="{FF2B5EF4-FFF2-40B4-BE49-F238E27FC236}">
                <a16:creationId xmlns:a16="http://schemas.microsoft.com/office/drawing/2014/main" id="{16E55EE8-C07E-11F4-E13B-89663F46DF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6446838"/>
            <a:ext cx="1538287" cy="19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2" descr="Icon&#10;&#10;Description automatically generated">
            <a:extLst>
              <a:ext uri="{FF2B5EF4-FFF2-40B4-BE49-F238E27FC236}">
                <a16:creationId xmlns:a16="http://schemas.microsoft.com/office/drawing/2014/main" id="{0EC9572E-DDBA-D41A-17F2-2B73CE61F12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42000"/>
          </a:blip>
          <a:stretch>
            <a:fillRect/>
          </a:stretch>
        </p:blipFill>
        <p:spPr>
          <a:xfrm>
            <a:off x="10493746" y="6176962"/>
            <a:ext cx="1028451" cy="68103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reflection stA="0" endPos="65000" dist="508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>
            <a:lvl1pPr>
              <a:defRPr>
                <a:solidFill>
                  <a:srgbClr val="002A5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defRPr>
                <a:solidFill>
                  <a:schemeClr val="tx1">
                    <a:lumMod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>
            <a:lvl1pPr>
              <a:defRPr>
                <a:solidFill>
                  <a:schemeClr val="tx1">
                    <a:lumMod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880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7">
            <a:extLst>
              <a:ext uri="{FF2B5EF4-FFF2-40B4-BE49-F238E27FC236}">
                <a16:creationId xmlns:a16="http://schemas.microsoft.com/office/drawing/2014/main" id="{33F48BBE-7C99-7C2E-6719-65FFF883C3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6446838"/>
            <a:ext cx="1538287" cy="19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8" descr="Icon&#10;&#10;Description automatically generated">
            <a:extLst>
              <a:ext uri="{FF2B5EF4-FFF2-40B4-BE49-F238E27FC236}">
                <a16:creationId xmlns:a16="http://schemas.microsoft.com/office/drawing/2014/main" id="{68F9F448-07B2-4431-9117-A7645F026C9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42000"/>
          </a:blip>
          <a:stretch>
            <a:fillRect/>
          </a:stretch>
        </p:blipFill>
        <p:spPr>
          <a:xfrm>
            <a:off x="10493746" y="6176962"/>
            <a:ext cx="1028451" cy="68103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reflection stA="0" endPos="65000" dist="508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945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6">
            <a:extLst>
              <a:ext uri="{FF2B5EF4-FFF2-40B4-BE49-F238E27FC236}">
                <a16:creationId xmlns:a16="http://schemas.microsoft.com/office/drawing/2014/main" id="{90389FCA-7117-9D80-DE0D-3AC201E0AD4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6446838"/>
            <a:ext cx="1538287" cy="19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7" descr="Icon&#10;&#10;Description automatically generated">
            <a:extLst>
              <a:ext uri="{FF2B5EF4-FFF2-40B4-BE49-F238E27FC236}">
                <a16:creationId xmlns:a16="http://schemas.microsoft.com/office/drawing/2014/main" id="{F48B5ED7-4BCD-A38C-5504-62C9AAF3EB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42000"/>
          </a:blip>
          <a:stretch>
            <a:fillRect/>
          </a:stretch>
        </p:blipFill>
        <p:spPr>
          <a:xfrm>
            <a:off x="10493746" y="6176962"/>
            <a:ext cx="1028451" cy="68103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reflection stA="0" endPos="65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89407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9">
            <a:extLst>
              <a:ext uri="{FF2B5EF4-FFF2-40B4-BE49-F238E27FC236}">
                <a16:creationId xmlns:a16="http://schemas.microsoft.com/office/drawing/2014/main" id="{E438D3B3-8C6C-6EBB-D560-219EEBC56D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6446838"/>
            <a:ext cx="1538287" cy="19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 descr="Icon&#10;&#10;Description automatically generated">
            <a:extLst>
              <a:ext uri="{FF2B5EF4-FFF2-40B4-BE49-F238E27FC236}">
                <a16:creationId xmlns:a16="http://schemas.microsoft.com/office/drawing/2014/main" id="{4491ED2F-0BD3-B663-2D10-FBB9F6DBAA0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42000"/>
          </a:blip>
          <a:stretch>
            <a:fillRect/>
          </a:stretch>
        </p:blipFill>
        <p:spPr>
          <a:xfrm>
            <a:off x="10493746" y="6176962"/>
            <a:ext cx="1028451" cy="68103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reflection stA="0" endPos="65000" dist="508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lumMod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3495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9">
            <a:extLst>
              <a:ext uri="{FF2B5EF4-FFF2-40B4-BE49-F238E27FC236}">
                <a16:creationId xmlns:a16="http://schemas.microsoft.com/office/drawing/2014/main" id="{2B2E9A12-40C5-5A44-632A-88192AB0BE5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6446838"/>
            <a:ext cx="1538287" cy="19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 descr="Icon&#10;&#10;Description automatically generated">
            <a:extLst>
              <a:ext uri="{FF2B5EF4-FFF2-40B4-BE49-F238E27FC236}">
                <a16:creationId xmlns:a16="http://schemas.microsoft.com/office/drawing/2014/main" id="{49FE2AFE-37EA-1207-94DD-4D75A150D14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42000"/>
          </a:blip>
          <a:stretch>
            <a:fillRect/>
          </a:stretch>
        </p:blipFill>
        <p:spPr>
          <a:xfrm>
            <a:off x="10493746" y="6176962"/>
            <a:ext cx="1028451" cy="68103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reflection stA="0" endPos="65000" dist="508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lumMod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9180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40B709DB-7FA7-53AB-3D5E-7CF172E19A3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1584325"/>
            <a:ext cx="11522075" cy="444500"/>
          </a:xfrm>
          <a:prstGeom prst="rect">
            <a:avLst/>
          </a:prstGeom>
          <a:solidFill>
            <a:srgbClr val="005CAC"/>
          </a:solidFill>
          <a:ln w="12700" algn="ctr">
            <a:solidFill>
              <a:schemeClr val="bg2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cs-CZ" sz="1701" b="0">
              <a:solidFill>
                <a:schemeClr val="lt1"/>
              </a:solidFill>
              <a:latin typeface="+mn-lt"/>
              <a:cs typeface="+mn-cs"/>
            </a:endParaRPr>
          </a:p>
        </p:txBody>
      </p:sp>
      <p:pic>
        <p:nvPicPr>
          <p:cNvPr id="3" name="Picture 10">
            <a:extLst>
              <a:ext uri="{FF2B5EF4-FFF2-40B4-BE49-F238E27FC236}">
                <a16:creationId xmlns:a16="http://schemas.microsoft.com/office/drawing/2014/main" id="{80C6870E-8D2D-F082-D006-FB335969687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100" y="123825"/>
            <a:ext cx="45720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628648" y="3182780"/>
            <a:ext cx="7886700" cy="1325563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cs-CZ" dirty="0" err="1"/>
              <a:t>Click to edit Master title style</a:t>
            </a:r>
            <a:endParaRPr lang="x-none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628651" y="4724402"/>
            <a:ext cx="4257675" cy="619125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32100" indent="0">
              <a:buNone/>
              <a:defRPr>
                <a:solidFill>
                  <a:schemeClr val="bg1"/>
                </a:solidFill>
              </a:defRPr>
            </a:lvl2pPr>
            <a:lvl3pPr marL="864199" indent="0">
              <a:buNone/>
              <a:defRPr>
                <a:solidFill>
                  <a:schemeClr val="bg1"/>
                </a:solidFill>
              </a:defRPr>
            </a:lvl3pPr>
            <a:lvl4pPr marL="1296299" indent="0">
              <a:buNone/>
              <a:defRPr>
                <a:solidFill>
                  <a:schemeClr val="bg1"/>
                </a:solidFill>
              </a:defRPr>
            </a:lvl4pPr>
            <a:lvl5pPr marL="1728399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cs-CZ" dirty="0" err="1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28649" y="5481639"/>
            <a:ext cx="4257675" cy="619125"/>
          </a:xfrm>
        </p:spPr>
        <p:txBody>
          <a:bodyPr>
            <a:normAutofit/>
          </a:bodyPr>
          <a:lstStyle>
            <a:lvl1pPr marL="0" indent="0">
              <a:buNone/>
              <a:defRPr sz="1890">
                <a:solidFill>
                  <a:schemeClr val="bg1"/>
                </a:solidFill>
              </a:defRPr>
            </a:lvl1pPr>
            <a:lvl2pPr marL="432100" indent="0">
              <a:buNone/>
              <a:defRPr>
                <a:solidFill>
                  <a:schemeClr val="bg1"/>
                </a:solidFill>
              </a:defRPr>
            </a:lvl2pPr>
            <a:lvl3pPr marL="864199" indent="0">
              <a:buNone/>
              <a:defRPr>
                <a:solidFill>
                  <a:schemeClr val="bg1"/>
                </a:solidFill>
              </a:defRPr>
            </a:lvl3pPr>
            <a:lvl4pPr marL="1296299" indent="0">
              <a:buNone/>
              <a:defRPr>
                <a:solidFill>
                  <a:schemeClr val="bg1"/>
                </a:solidFill>
              </a:defRPr>
            </a:lvl4pPr>
            <a:lvl5pPr marL="1728399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cs-CZ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66161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D921485C-2352-4C0B-4B3A-0C3F37D5F47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792163" y="365125"/>
            <a:ext cx="993775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cs-CZ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49BBFBA3-04E2-CDC0-D798-A39F293FA82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792163" y="1825625"/>
            <a:ext cx="993775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cs-CZ"/>
              <a:t>Click to edit Master text styles</a:t>
            </a:r>
          </a:p>
          <a:p>
            <a:pPr lvl="1"/>
            <a:r>
              <a:rPr lang="en-US" altLang="cs-CZ"/>
              <a:t>Second level</a:t>
            </a:r>
          </a:p>
          <a:p>
            <a:pPr lvl="2"/>
            <a:r>
              <a:rPr lang="en-US" altLang="cs-CZ"/>
              <a:t>Third level</a:t>
            </a:r>
          </a:p>
          <a:p>
            <a:pPr lvl="3"/>
            <a:r>
              <a:rPr lang="en-US" altLang="cs-CZ"/>
              <a:t>Fourth level</a:t>
            </a:r>
          </a:p>
          <a:p>
            <a:pPr lvl="4"/>
            <a:r>
              <a:rPr lang="en-US" altLang="cs-CZ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15DBA-B6C4-BFB1-E1D2-4FB9D70B85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2163" y="6356350"/>
            <a:ext cx="25923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6427B4E-E819-402E-9590-20C0A19C4526}" type="datetimeFigureOut">
              <a:rPr lang="cs-CZ"/>
              <a:pPr>
                <a:defRPr/>
              </a:pPr>
              <a:t>05.06.2024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C6BF2-7897-7372-59AC-74108DEA9B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6350" y="6356350"/>
            <a:ext cx="3889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028B6-8642-5C09-764F-CB86EE4D04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37525" y="6356350"/>
            <a:ext cx="2592388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>
                <a:solidFill>
                  <a:srgbClr val="EFF0EF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fld id="{FE379117-7F2C-48AB-A641-E4990E294F74}" type="slidenum">
              <a:rPr lang="cs-CZ" altLang="cs-CZ"/>
              <a:pPr>
                <a:defRPr/>
              </a:pPr>
              <a:t>‹#›</a:t>
            </a:fld>
            <a:endParaRPr lang="cs-CZ" alt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bookdown.org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gt.rstudio.com/index.htm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anieldsjoberg.com/gtsummary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rstudio.github.io/DT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rpubs.com/ErikPav/stargazer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exts.ggplot2.tidyverse.org/gallery/" TargetMode="External"/><Relationship Id="rId2" Type="http://schemas.openxmlformats.org/officeDocument/2006/relationships/hyperlink" Target="https://ggplot2.tidyverse.org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plotly.com/r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easystats.github.io/easystats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indrajeetpatil.github.io/ggstatsplot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idymodels.org/find/all/" TargetMode="External"/><Relationship Id="rId2" Type="http://schemas.openxmlformats.org/officeDocument/2006/relationships/hyperlink" Target="https://www.tidymodels.org/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yihui.org/tinytex/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studio/rticles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davidgohel.github.io/officer/index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davidgohel.github.io/officedown/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zsmith27.github.io/rmarkdown_crash-course/index.html" TargetMode="External"/><Relationship Id="rId2" Type="http://schemas.openxmlformats.org/officeDocument/2006/relationships/hyperlink" Target="https://bookdown.org/yihui/rmarkdown-cookbook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rstudio4edu.github.io/rstudio4edu-book/rmd-themes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A01EEEF1-F658-70BC-69D6-A985A47A68B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065213" y="3197225"/>
            <a:ext cx="9523412" cy="1252538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cs-CZ" altLang="cs-CZ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Pokročilá úprava R </a:t>
            </a:r>
            <a:r>
              <a:rPr lang="cs-CZ" altLang="cs-CZ" dirty="0" err="1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Markdown</a:t>
            </a:r>
            <a:endParaRPr lang="en-US" altLang="cs-CZ" dirty="0">
              <a:solidFill>
                <a:srgbClr val="0074B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12643" name="Text Placeholder 2">
            <a:extLst>
              <a:ext uri="{FF2B5EF4-FFF2-40B4-BE49-F238E27FC236}">
                <a16:creationId xmlns:a16="http://schemas.microsoft.com/office/drawing/2014/main" id="{C654B9FF-3FFC-C718-BEED-3EACB4B9E049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065213" y="4652963"/>
            <a:ext cx="5068887" cy="585787"/>
          </a:xfrm>
        </p:spPr>
        <p:txBody>
          <a:bodyPr lIns="86416" tIns="43208" rIns="86416" bIns="43208" rtlCol="0">
            <a:normAutofit/>
          </a:bodyPr>
          <a:lstStyle/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cs-CZ" altLang="cs-CZ" sz="2457" dirty="0">
                <a:solidFill>
                  <a:srgbClr val="34465C"/>
                </a:solidFill>
                <a:latin typeface="Poppins"/>
                <a:cs typeface="Poppins"/>
              </a:rPr>
              <a:t>Michal Lauer</a:t>
            </a:r>
            <a:endParaRPr lang="cs-CZ" altLang="cs-CZ" sz="2457" dirty="0">
              <a:solidFill>
                <a:srgbClr val="34465C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12644" name="Text Placeholder 3">
            <a:extLst>
              <a:ext uri="{FF2B5EF4-FFF2-40B4-BE49-F238E27FC236}">
                <a16:creationId xmlns:a16="http://schemas.microsoft.com/office/drawing/2014/main" id="{84968EA8-631E-C275-81B0-24A776DD2CC6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065213" y="5368925"/>
            <a:ext cx="5068887" cy="585788"/>
          </a:xfrm>
        </p:spPr>
        <p:txBody>
          <a:bodyPr lIns="86416" tIns="43208" rIns="86416" bIns="43208" rtlCol="0">
            <a:normAutofit/>
          </a:bodyPr>
          <a:lstStyle/>
          <a:p>
            <a:pPr marL="0" indent="0" eaLnBrk="1" hangingPunct="1">
              <a:buNone/>
              <a:defRPr/>
            </a:pPr>
            <a:r>
              <a:rPr lang="cs-CZ" altLang="cs-CZ" sz="1890" dirty="0">
                <a:solidFill>
                  <a:srgbClr val="34465C"/>
                </a:solidFill>
                <a:latin typeface="Poppins"/>
                <a:cs typeface="Poppins"/>
              </a:rPr>
              <a:t>6. 6. 2024 – 7. 6. 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F21B58D-E165-E8C0-D50E-64D029EBB2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4500" y="365125"/>
            <a:ext cx="10823575" cy="750888"/>
          </a:xfrm>
        </p:spPr>
        <p:txBody>
          <a:bodyPr/>
          <a:lstStyle/>
          <a:p>
            <a:pPr eaLnBrk="1" hangingPunct="1"/>
            <a:r>
              <a:rPr lang="cs-CZ" altLang="cs-CZ" sz="3200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Lokální nastavení obrázků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47FABC-027E-1B90-19F5-D731F87B4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971" y="2307188"/>
            <a:ext cx="10490131" cy="2243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70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F21B58D-E165-E8C0-D50E-64D029EBB2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4500" y="365125"/>
            <a:ext cx="10823575" cy="750888"/>
          </a:xfrm>
        </p:spPr>
        <p:txBody>
          <a:bodyPr/>
          <a:lstStyle/>
          <a:p>
            <a:pPr eaLnBrk="1" hangingPunct="1"/>
            <a:r>
              <a:rPr lang="cs-CZ" altLang="cs-CZ" sz="3200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Globální nastavení obrázků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7177FE-5699-6733-2E21-3CC9896C7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7552" y="1535578"/>
            <a:ext cx="6506969" cy="378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113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F21B58D-E165-E8C0-D50E-64D029EBB2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4500" y="365125"/>
            <a:ext cx="10823575" cy="750888"/>
          </a:xfrm>
        </p:spPr>
        <p:txBody>
          <a:bodyPr/>
          <a:lstStyle/>
          <a:p>
            <a:pPr eaLnBrk="1" hangingPunct="1"/>
            <a:r>
              <a:rPr lang="cs-CZ" altLang="cs-CZ" sz="3200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Zobrazení tabulek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5A8BA4-E9AE-F133-7FCD-1B2A828BD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8379" y="4163299"/>
            <a:ext cx="4595815" cy="14443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593C52F-C84B-7BBE-062D-968448175975}"/>
              </a:ext>
            </a:extLst>
          </p:cNvPr>
          <p:cNvSpPr txBox="1"/>
          <p:nvPr/>
        </p:nvSpPr>
        <p:spPr>
          <a:xfrm>
            <a:off x="662473" y="1116013"/>
            <a:ext cx="864014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cs-CZ" sz="3200" b="0" dirty="0"/>
              <a:t>default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cs-CZ" sz="3200" b="0" dirty="0" err="1"/>
              <a:t>kable</a:t>
            </a:r>
            <a:endParaRPr lang="cs-CZ" sz="3200" b="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cs-CZ" sz="3200" b="0" dirty="0" err="1"/>
              <a:t>tibble</a:t>
            </a:r>
            <a:endParaRPr lang="cs-CZ" sz="3200" b="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cs-CZ" sz="3200" b="0" dirty="0" err="1"/>
              <a:t>paged</a:t>
            </a:r>
            <a:endParaRPr lang="en-US" sz="3200" b="0" dirty="0"/>
          </a:p>
        </p:txBody>
      </p:sp>
    </p:spTree>
    <p:extLst>
      <p:ext uri="{BB962C8B-B14F-4D97-AF65-F5344CB8AC3E}">
        <p14:creationId xmlns:p14="http://schemas.microsoft.com/office/powerpoint/2010/main" val="2924144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F21B58D-E165-E8C0-D50E-64D029EBB2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4500" y="365125"/>
            <a:ext cx="10823575" cy="750888"/>
          </a:xfrm>
        </p:spPr>
        <p:txBody>
          <a:bodyPr/>
          <a:lstStyle/>
          <a:p>
            <a:pPr eaLnBrk="1" hangingPunct="1"/>
            <a:r>
              <a:rPr lang="cs-CZ" altLang="cs-CZ" sz="3200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Parametrizace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DF2480-8BFA-D6AD-26DE-8FFB6AF49B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9449" y="1339242"/>
            <a:ext cx="5362995" cy="15836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9CD83A-B6F2-48AC-0E46-5FAC213203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816" y="3634368"/>
            <a:ext cx="8747754" cy="1085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110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F21B58D-E165-E8C0-D50E-64D029EBB2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4500" y="365125"/>
            <a:ext cx="10823575" cy="750888"/>
          </a:xfrm>
        </p:spPr>
        <p:txBody>
          <a:bodyPr/>
          <a:lstStyle/>
          <a:p>
            <a:pPr eaLnBrk="1" hangingPunct="1"/>
            <a:r>
              <a:rPr lang="cs-CZ" altLang="cs-CZ" sz="3200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Vlastní </a:t>
            </a:r>
            <a:r>
              <a:rPr lang="cs-CZ" altLang="cs-CZ" sz="3200" dirty="0" err="1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knit</a:t>
            </a:r>
            <a:r>
              <a:rPr lang="cs-CZ" altLang="cs-CZ" sz="3200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funkce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F6E6B0-ECAB-B4BF-DA3F-41334EABE937}"/>
              </a:ext>
            </a:extLst>
          </p:cNvPr>
          <p:cNvSpPr txBox="1"/>
          <p:nvPr/>
        </p:nvSpPr>
        <p:spPr>
          <a:xfrm>
            <a:off x="718457" y="2228671"/>
            <a:ext cx="87987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…</a:t>
            </a:r>
          </a:p>
          <a:p>
            <a:r>
              <a:rPr lang="en-US" dirty="0"/>
              <a:t>knit: (function(</a:t>
            </a:r>
            <a:r>
              <a:rPr lang="en-US" dirty="0" err="1"/>
              <a:t>inputFile</a:t>
            </a:r>
            <a:r>
              <a:rPr lang="en-US" dirty="0"/>
              <a:t>, encoding) {</a:t>
            </a:r>
          </a:p>
          <a:p>
            <a:r>
              <a:rPr lang="en-US" dirty="0"/>
              <a:t>  </a:t>
            </a:r>
            <a:r>
              <a:rPr lang="en-US" dirty="0" err="1"/>
              <a:t>rmarkdown</a:t>
            </a:r>
            <a:r>
              <a:rPr lang="en-US" dirty="0"/>
              <a:t>::render(</a:t>
            </a:r>
            <a:r>
              <a:rPr lang="en-US" dirty="0" err="1"/>
              <a:t>inputFile</a:t>
            </a:r>
            <a:r>
              <a:rPr lang="en-US" dirty="0"/>
              <a:t>,</a:t>
            </a:r>
          </a:p>
          <a:p>
            <a:pPr lvl="1"/>
            <a:r>
              <a:rPr lang="en-US" dirty="0"/>
              <a:t>                </a:t>
            </a:r>
            <a:r>
              <a:rPr lang="cs-CZ" dirty="0"/>
              <a:t> </a:t>
            </a:r>
            <a:r>
              <a:rPr lang="en-US" dirty="0"/>
              <a:t>encoding = encoding,</a:t>
            </a:r>
            <a:endParaRPr lang="cs-CZ" dirty="0"/>
          </a:p>
          <a:p>
            <a:pPr lvl="1"/>
            <a:r>
              <a:rPr lang="cs-CZ" dirty="0"/>
              <a:t>                 </a:t>
            </a:r>
            <a:r>
              <a:rPr lang="en-US" dirty="0" err="1"/>
              <a:t>output_dir</a:t>
            </a:r>
            <a:r>
              <a:rPr lang="en-US" dirty="0"/>
              <a:t> = "output/")})</a:t>
            </a:r>
            <a:endParaRPr lang="cs-CZ" dirty="0"/>
          </a:p>
          <a:p>
            <a:r>
              <a:rPr lang="cs-CZ" dirty="0"/>
              <a:t>---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6254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F21B58D-E165-E8C0-D50E-64D029EBB2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4500" y="365125"/>
            <a:ext cx="10823575" cy="750888"/>
          </a:xfrm>
        </p:spPr>
        <p:txBody>
          <a:bodyPr/>
          <a:lstStyle/>
          <a:p>
            <a:pPr eaLnBrk="1" hangingPunct="1"/>
            <a:r>
              <a:rPr lang="cs-CZ" altLang="cs-CZ" sz="3200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Vlastní </a:t>
            </a:r>
            <a:r>
              <a:rPr lang="cs-CZ" altLang="cs-CZ" sz="3200" dirty="0" err="1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css</a:t>
            </a:r>
            <a:r>
              <a:rPr lang="cs-CZ" altLang="cs-CZ" sz="3200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soubor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F6E6B0-ECAB-B4BF-DA3F-41334EABE937}"/>
              </a:ext>
            </a:extLst>
          </p:cNvPr>
          <p:cNvSpPr txBox="1"/>
          <p:nvPr/>
        </p:nvSpPr>
        <p:spPr>
          <a:xfrm>
            <a:off x="718457" y="1323601"/>
            <a:ext cx="8798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css</a:t>
            </a:r>
            <a:r>
              <a:rPr lang="en-US" dirty="0"/>
              <a:t>: "assets/</a:t>
            </a:r>
            <a:r>
              <a:rPr lang="en-US" dirty="0" err="1"/>
              <a:t>css</a:t>
            </a:r>
            <a:r>
              <a:rPr lang="en-US" dirty="0"/>
              <a:t>/style.css"</a:t>
            </a:r>
          </a:p>
        </p:txBody>
      </p:sp>
    </p:spTree>
    <p:extLst>
      <p:ext uri="{BB962C8B-B14F-4D97-AF65-F5344CB8AC3E}">
        <p14:creationId xmlns:p14="http://schemas.microsoft.com/office/powerpoint/2010/main" val="20738883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>
            <a:extLst>
              <a:ext uri="{FF2B5EF4-FFF2-40B4-BE49-F238E27FC236}">
                <a16:creationId xmlns:a16="http://schemas.microsoft.com/office/drawing/2014/main" id="{E2153CDF-E55E-CB17-33D2-E01E2FA9D07E}"/>
              </a:ext>
            </a:extLst>
          </p:cNvPr>
          <p:cNvSpPr>
            <a:spLocks/>
          </p:cNvSpPr>
          <p:nvPr/>
        </p:nvSpPr>
        <p:spPr bwMode="auto">
          <a:xfrm>
            <a:off x="2907330" y="2620963"/>
            <a:ext cx="5621731" cy="833150"/>
          </a:xfrm>
          <a:prstGeom prst="rect">
            <a:avLst/>
          </a:prstGeom>
          <a:noFill/>
          <a:ln>
            <a:noFill/>
          </a:ln>
        </p:spPr>
        <p:txBody>
          <a:bodyPr wrap="none" lIns="0" tIns="108000" rIns="0" bIns="108000">
            <a:spAutoFit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>
                <a:solidFill>
                  <a:srgbClr val="005CAC"/>
                </a:solidFill>
                <a:latin typeface="Century Gothic" panose="020B0502020202020204" pitchFamily="34" charset="0"/>
              </a:defRPr>
            </a:lvl1pPr>
            <a:lvl2pPr marL="685800" indent="-228600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>
                <a:solidFill>
                  <a:srgbClr val="4D4D4D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4D4D4D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9pPr>
          </a:lstStyle>
          <a:p>
            <a:pPr algn="ctr" defTabSz="914400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cs-CZ" altLang="cs-CZ" sz="4400" b="0" dirty="0">
                <a:solidFill>
                  <a:srgbClr val="0074B0"/>
                </a:solidFill>
                <a:latin typeface="Poppins"/>
                <a:ea typeface="+mj-ea"/>
                <a:cs typeface="Poppins"/>
              </a:rPr>
              <a:t>Balíček {</a:t>
            </a:r>
            <a:r>
              <a:rPr lang="cs-CZ" altLang="cs-CZ" sz="4400" b="0" dirty="0" err="1">
                <a:solidFill>
                  <a:srgbClr val="0074B0"/>
                </a:solidFill>
                <a:latin typeface="Poppins"/>
                <a:ea typeface="+mj-ea"/>
                <a:cs typeface="Poppins"/>
              </a:rPr>
              <a:t>bookdown</a:t>
            </a:r>
            <a:r>
              <a:rPr lang="cs-CZ" altLang="cs-CZ" sz="4400" b="0" dirty="0">
                <a:solidFill>
                  <a:srgbClr val="0074B0"/>
                </a:solidFill>
                <a:latin typeface="Poppins"/>
                <a:ea typeface="+mj-ea"/>
                <a:cs typeface="Poppin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725648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F21B58D-E165-E8C0-D50E-64D029EBB2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4500" y="365125"/>
            <a:ext cx="10823575" cy="750888"/>
          </a:xfrm>
        </p:spPr>
        <p:txBody>
          <a:bodyPr/>
          <a:lstStyle/>
          <a:p>
            <a:pPr eaLnBrk="1" hangingPunct="1"/>
            <a:r>
              <a:rPr lang="cs-CZ" altLang="cs-CZ" sz="3200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Balíček {</a:t>
            </a:r>
            <a:r>
              <a:rPr lang="cs-CZ" altLang="cs-CZ" sz="3200" dirty="0" err="1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bookdown</a:t>
            </a:r>
            <a:r>
              <a:rPr lang="cs-CZ" altLang="cs-CZ" sz="3200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E2EB6C-56E8-2F62-35D1-6179DACC718C}"/>
              </a:ext>
            </a:extLst>
          </p:cNvPr>
          <p:cNvSpPr txBox="1"/>
          <p:nvPr/>
        </p:nvSpPr>
        <p:spPr>
          <a:xfrm>
            <a:off x="634482" y="1324947"/>
            <a:ext cx="959186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sz="3200" b="0" dirty="0">
                <a:hlinkClick r:id="rId2"/>
              </a:rPr>
              <a:t>https://bookdown.org/</a:t>
            </a:r>
            <a:endParaRPr lang="cs-CZ" sz="3200" b="0" dirty="0"/>
          </a:p>
          <a:p>
            <a:pPr marL="457200" indent="-4572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Primárně slouží k psaní kníže</a:t>
            </a:r>
          </a:p>
          <a:p>
            <a:pPr marL="457200" indent="-4572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Další „příchuť“ -&gt; nové zkratky v </a:t>
            </a:r>
            <a:r>
              <a:rPr lang="cs-CZ" sz="3200" b="0" dirty="0" err="1"/>
              <a:t>markdownu</a:t>
            </a:r>
            <a:endParaRPr lang="cs-CZ" sz="3200" b="0" dirty="0"/>
          </a:p>
          <a:p>
            <a:pPr marL="457200" indent="-4572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Pro nás primárně k odkazování</a:t>
            </a:r>
          </a:p>
          <a:p>
            <a:pPr>
              <a:spcAft>
                <a:spcPts val="1200"/>
              </a:spcAft>
            </a:pPr>
            <a:endParaRPr lang="en-US" sz="3200" b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BEAB68-A732-403F-5C23-8E53D8F5E9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3481" y="4079558"/>
            <a:ext cx="6937244" cy="2220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4103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F21B58D-E165-E8C0-D50E-64D029EBB2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4500" y="365125"/>
            <a:ext cx="10823575" cy="750888"/>
          </a:xfrm>
        </p:spPr>
        <p:txBody>
          <a:bodyPr/>
          <a:lstStyle/>
          <a:p>
            <a:pPr eaLnBrk="1" hangingPunct="1"/>
            <a:r>
              <a:rPr lang="cs-CZ" altLang="cs-CZ" sz="3200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Rovnice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14834F-4786-9BC9-6355-36BF91065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502" y="1269616"/>
            <a:ext cx="5362575" cy="12287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D265F73-6FE5-9E2B-F055-7B5332280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6287" y="1269616"/>
            <a:ext cx="5372100" cy="12287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DB1566D-BFA2-10FF-C60A-1C6B762100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575" y="3550179"/>
            <a:ext cx="10947500" cy="1116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205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F21B58D-E165-E8C0-D50E-64D029EBB2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4500" y="365125"/>
            <a:ext cx="10823575" cy="750888"/>
          </a:xfrm>
        </p:spPr>
        <p:txBody>
          <a:bodyPr/>
          <a:lstStyle/>
          <a:p>
            <a:pPr eaLnBrk="1" hangingPunct="1"/>
            <a:r>
              <a:rPr lang="cs-CZ" altLang="cs-CZ" sz="3200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Obrázek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5D8790-4907-2FE6-A30B-D259F6D82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2155" y="1116013"/>
            <a:ext cx="6971005" cy="476269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B446BDF-0D6F-7BA8-B9A3-0696BA6AE4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427" y="3928110"/>
            <a:ext cx="4799198" cy="1455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908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>
            <a:extLst>
              <a:ext uri="{FF2B5EF4-FFF2-40B4-BE49-F238E27FC236}">
                <a16:creationId xmlns:a16="http://schemas.microsoft.com/office/drawing/2014/main" id="{E2153CDF-E55E-CB17-33D2-E01E2FA9D07E}"/>
              </a:ext>
            </a:extLst>
          </p:cNvPr>
          <p:cNvSpPr>
            <a:spLocks/>
          </p:cNvSpPr>
          <p:nvPr/>
        </p:nvSpPr>
        <p:spPr bwMode="auto">
          <a:xfrm>
            <a:off x="2806337" y="2620963"/>
            <a:ext cx="5823710" cy="833150"/>
          </a:xfrm>
          <a:prstGeom prst="rect">
            <a:avLst/>
          </a:prstGeom>
          <a:noFill/>
          <a:ln>
            <a:noFill/>
          </a:ln>
        </p:spPr>
        <p:txBody>
          <a:bodyPr wrap="none" lIns="0" tIns="108000" rIns="0" bIns="108000">
            <a:spAutoFit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>
                <a:solidFill>
                  <a:srgbClr val="005CAC"/>
                </a:solidFill>
                <a:latin typeface="Century Gothic" panose="020B0502020202020204" pitchFamily="34" charset="0"/>
              </a:defRPr>
            </a:lvl1pPr>
            <a:lvl2pPr marL="685800" indent="-228600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>
                <a:solidFill>
                  <a:srgbClr val="4D4D4D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4D4D4D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9pPr>
          </a:lstStyle>
          <a:p>
            <a:pPr algn="ctr" defTabSz="914400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cs-CZ" altLang="cs-CZ" sz="4400" b="0" dirty="0">
                <a:solidFill>
                  <a:srgbClr val="0074B0"/>
                </a:solidFill>
                <a:latin typeface="Poppins"/>
                <a:ea typeface="+mj-ea"/>
                <a:cs typeface="Poppins"/>
              </a:rPr>
              <a:t>Metadata, nastavení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F21B58D-E165-E8C0-D50E-64D029EBB2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4500" y="365125"/>
            <a:ext cx="10823575" cy="750888"/>
          </a:xfrm>
        </p:spPr>
        <p:txBody>
          <a:bodyPr/>
          <a:lstStyle/>
          <a:p>
            <a:pPr eaLnBrk="1" hangingPunct="1"/>
            <a:r>
              <a:rPr lang="cs-CZ" altLang="cs-CZ" sz="3200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Tabulka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DAB5E2-C850-4566-FB46-D32A477CE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525" y="1071562"/>
            <a:ext cx="8972550" cy="47148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ECA001E-536E-4BA4-CDF7-C9A395DEEC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16" y="2987440"/>
            <a:ext cx="5065261" cy="200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9472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>
            <a:extLst>
              <a:ext uri="{FF2B5EF4-FFF2-40B4-BE49-F238E27FC236}">
                <a16:creationId xmlns:a16="http://schemas.microsoft.com/office/drawing/2014/main" id="{E2153CDF-E55E-CB17-33D2-E01E2FA9D07E}"/>
              </a:ext>
            </a:extLst>
          </p:cNvPr>
          <p:cNvSpPr>
            <a:spLocks/>
          </p:cNvSpPr>
          <p:nvPr/>
        </p:nvSpPr>
        <p:spPr bwMode="auto">
          <a:xfrm>
            <a:off x="1896636" y="2620963"/>
            <a:ext cx="7643119" cy="833150"/>
          </a:xfrm>
          <a:prstGeom prst="rect">
            <a:avLst/>
          </a:prstGeom>
          <a:noFill/>
          <a:ln>
            <a:noFill/>
          </a:ln>
        </p:spPr>
        <p:txBody>
          <a:bodyPr wrap="none" lIns="0" tIns="108000" rIns="0" bIns="108000">
            <a:spAutoFit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>
                <a:solidFill>
                  <a:srgbClr val="005CAC"/>
                </a:solidFill>
                <a:latin typeface="Century Gothic" panose="020B0502020202020204" pitchFamily="34" charset="0"/>
              </a:defRPr>
            </a:lvl1pPr>
            <a:lvl2pPr marL="685800" indent="-228600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>
                <a:solidFill>
                  <a:srgbClr val="4D4D4D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4D4D4D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9pPr>
          </a:lstStyle>
          <a:p>
            <a:pPr algn="ctr" defTabSz="914400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cs-CZ" altLang="cs-CZ" sz="4400" b="0" dirty="0">
                <a:solidFill>
                  <a:srgbClr val="0074B0"/>
                </a:solidFill>
                <a:latin typeface="Poppins"/>
                <a:ea typeface="+mj-ea"/>
                <a:cs typeface="Poppins"/>
              </a:rPr>
              <a:t>Hezké a interaktivní tabulky</a:t>
            </a:r>
          </a:p>
        </p:txBody>
      </p:sp>
    </p:spTree>
    <p:extLst>
      <p:ext uri="{BB962C8B-B14F-4D97-AF65-F5344CB8AC3E}">
        <p14:creationId xmlns:p14="http://schemas.microsoft.com/office/powerpoint/2010/main" val="12254710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F21B58D-E165-E8C0-D50E-64D029EBB2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4500" y="365125"/>
            <a:ext cx="10823575" cy="750888"/>
          </a:xfrm>
        </p:spPr>
        <p:txBody>
          <a:bodyPr/>
          <a:lstStyle/>
          <a:p>
            <a:pPr eaLnBrk="1" hangingPunct="1"/>
            <a:r>
              <a:rPr lang="cs-CZ" altLang="cs-CZ" sz="3200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Balíček {</a:t>
            </a:r>
            <a:r>
              <a:rPr lang="cs-CZ" altLang="cs-CZ" sz="3200" dirty="0" err="1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gt</a:t>
            </a:r>
            <a:r>
              <a:rPr lang="cs-CZ" altLang="cs-CZ" sz="3200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E2EB6C-56E8-2F62-35D1-6179DACC718C}"/>
              </a:ext>
            </a:extLst>
          </p:cNvPr>
          <p:cNvSpPr txBox="1"/>
          <p:nvPr/>
        </p:nvSpPr>
        <p:spPr>
          <a:xfrm>
            <a:off x="634482" y="1324947"/>
            <a:ext cx="95918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b="0" dirty="0">
                <a:hlinkClick r:id="rId2"/>
              </a:rPr>
              <a:t>https://gt.rstudio.com/index.html</a:t>
            </a:r>
            <a:endParaRPr lang="cs-CZ" sz="3200" b="0" dirty="0"/>
          </a:p>
          <a:p>
            <a:pPr marL="457200" indent="-457200">
              <a:buFont typeface="Courier New" panose="02070309020205020404" pitchFamily="49" charset="0"/>
              <a:buChar char="o"/>
            </a:pPr>
            <a:endParaRPr lang="en-US" sz="3200" b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2DFE38-FD9A-7DC4-F5EE-422553B8BD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2025" y="2120302"/>
            <a:ext cx="6800526" cy="4197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8897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F21B58D-E165-E8C0-D50E-64D029EBB2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4500" y="365125"/>
            <a:ext cx="10823575" cy="750888"/>
          </a:xfrm>
        </p:spPr>
        <p:txBody>
          <a:bodyPr/>
          <a:lstStyle/>
          <a:p>
            <a:pPr eaLnBrk="1" hangingPunct="1"/>
            <a:r>
              <a:rPr lang="cs-CZ" altLang="cs-CZ" sz="3200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Balíček {</a:t>
            </a:r>
            <a:r>
              <a:rPr lang="cs-CZ" altLang="cs-CZ" sz="3200" dirty="0" err="1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gtsummary</a:t>
            </a:r>
            <a:r>
              <a:rPr lang="cs-CZ" altLang="cs-CZ" sz="3200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E2EB6C-56E8-2F62-35D1-6179DACC718C}"/>
              </a:ext>
            </a:extLst>
          </p:cNvPr>
          <p:cNvSpPr txBox="1"/>
          <p:nvPr/>
        </p:nvSpPr>
        <p:spPr>
          <a:xfrm>
            <a:off x="634482" y="1324947"/>
            <a:ext cx="959186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cs-CZ" sz="3200" b="0" dirty="0">
                <a:hlinkClick r:id="rId2"/>
              </a:rPr>
              <a:t>https://www.danieldsjoberg.com/gtsummary/</a:t>
            </a:r>
            <a:endParaRPr lang="cs-CZ" sz="3200" b="0" dirty="0"/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cs-CZ" sz="3200" b="0" dirty="0"/>
              <a:t>Nadstavba balíčku {</a:t>
            </a:r>
            <a:r>
              <a:rPr lang="cs-CZ" sz="3200" b="0" dirty="0" err="1"/>
              <a:t>gt</a:t>
            </a:r>
            <a:r>
              <a:rPr lang="cs-CZ" sz="3200" b="0" dirty="0"/>
              <a:t>}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cs-CZ" sz="3200" b="0" dirty="0"/>
              <a:t>Jednoduchá sumarizace dat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cs-CZ" sz="3200" b="0" dirty="0"/>
              <a:t>Tvoření skupin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cs-CZ" sz="3200" b="0" dirty="0"/>
              <a:t>Jednotné zobrazení regresních modelů</a:t>
            </a:r>
            <a:endParaRPr lang="en-US" sz="3200" b="0" dirty="0"/>
          </a:p>
        </p:txBody>
      </p:sp>
    </p:spTree>
    <p:extLst>
      <p:ext uri="{BB962C8B-B14F-4D97-AF65-F5344CB8AC3E}">
        <p14:creationId xmlns:p14="http://schemas.microsoft.com/office/powerpoint/2010/main" val="7996367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F21B58D-E165-E8C0-D50E-64D029EBB2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4500" y="365125"/>
            <a:ext cx="10823575" cy="750888"/>
          </a:xfrm>
        </p:spPr>
        <p:txBody>
          <a:bodyPr/>
          <a:lstStyle/>
          <a:p>
            <a:pPr eaLnBrk="1" hangingPunct="1"/>
            <a:r>
              <a:rPr lang="cs-CZ" altLang="cs-CZ" sz="3200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Balíček {DT}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E2EB6C-56E8-2F62-35D1-6179DACC718C}"/>
              </a:ext>
            </a:extLst>
          </p:cNvPr>
          <p:cNvSpPr txBox="1"/>
          <p:nvPr/>
        </p:nvSpPr>
        <p:spPr>
          <a:xfrm>
            <a:off x="634482" y="1324947"/>
            <a:ext cx="959186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cs-CZ" sz="3200" b="0" dirty="0">
                <a:hlinkClick r:id="rId2"/>
              </a:rPr>
              <a:t>https://rstudio.github.io/DT/</a:t>
            </a:r>
            <a:endParaRPr lang="cs-CZ" sz="3200" b="0" dirty="0"/>
          </a:p>
          <a:p>
            <a:pPr marL="457200" indent="-457200"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Kompletně interaktivní tabulka pomocí JS</a:t>
            </a:r>
          </a:p>
          <a:p>
            <a:pPr marL="457200" indent="-457200"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Pluginy, customizace</a:t>
            </a:r>
          </a:p>
          <a:p>
            <a:pPr marL="457200" indent="-457200"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Vyhledávání, filtrování</a:t>
            </a:r>
          </a:p>
          <a:p>
            <a:pPr marL="457200" indent="-457200">
              <a:spcAft>
                <a:spcPts val="1800"/>
              </a:spcAft>
              <a:buFont typeface="Courier New" panose="02070309020205020404" pitchFamily="49" charset="0"/>
              <a:buChar char="o"/>
            </a:pPr>
            <a:endParaRPr lang="en-US" sz="3200" b="0" dirty="0"/>
          </a:p>
        </p:txBody>
      </p:sp>
    </p:spTree>
    <p:extLst>
      <p:ext uri="{BB962C8B-B14F-4D97-AF65-F5344CB8AC3E}">
        <p14:creationId xmlns:p14="http://schemas.microsoft.com/office/powerpoint/2010/main" val="22761877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F21B58D-E165-E8C0-D50E-64D029EBB2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4500" y="365125"/>
            <a:ext cx="10823575" cy="750888"/>
          </a:xfrm>
        </p:spPr>
        <p:txBody>
          <a:bodyPr/>
          <a:lstStyle/>
          <a:p>
            <a:pPr eaLnBrk="1" hangingPunct="1"/>
            <a:r>
              <a:rPr lang="cs-CZ" altLang="cs-CZ" sz="3200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Balíček {</a:t>
            </a:r>
            <a:r>
              <a:rPr lang="cs-CZ" altLang="cs-CZ" sz="3200" dirty="0" err="1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stargazer</a:t>
            </a:r>
            <a:r>
              <a:rPr lang="cs-CZ" altLang="cs-CZ" sz="3200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E2EB6C-56E8-2F62-35D1-6179DACC718C}"/>
              </a:ext>
            </a:extLst>
          </p:cNvPr>
          <p:cNvSpPr txBox="1"/>
          <p:nvPr/>
        </p:nvSpPr>
        <p:spPr>
          <a:xfrm>
            <a:off x="634482" y="1324947"/>
            <a:ext cx="9591869" cy="275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cs-CZ" sz="3200" b="0" dirty="0">
                <a:hlinkClick r:id="rId2"/>
              </a:rPr>
              <a:t>https://rpubs.com/ErikPav/stargazer</a:t>
            </a:r>
            <a:endParaRPr lang="cs-CZ" sz="3200" b="0" dirty="0"/>
          </a:p>
          <a:p>
            <a:pPr marL="457200" indent="-457200"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České kořeny</a:t>
            </a:r>
          </a:p>
          <a:p>
            <a:pPr marL="457200" indent="-457200"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Rychlé zobrazení regresních modelů</a:t>
            </a:r>
          </a:p>
          <a:p>
            <a:pPr marL="457200" indent="-457200"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Porovnání, statistiky, customizace…</a:t>
            </a:r>
            <a:endParaRPr lang="en-US" sz="3200" b="0" dirty="0"/>
          </a:p>
        </p:txBody>
      </p:sp>
    </p:spTree>
    <p:extLst>
      <p:ext uri="{BB962C8B-B14F-4D97-AF65-F5344CB8AC3E}">
        <p14:creationId xmlns:p14="http://schemas.microsoft.com/office/powerpoint/2010/main" val="19103845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>
            <a:extLst>
              <a:ext uri="{FF2B5EF4-FFF2-40B4-BE49-F238E27FC236}">
                <a16:creationId xmlns:a16="http://schemas.microsoft.com/office/drawing/2014/main" id="{E2153CDF-E55E-CB17-33D2-E01E2FA9D07E}"/>
              </a:ext>
            </a:extLst>
          </p:cNvPr>
          <p:cNvSpPr>
            <a:spLocks/>
          </p:cNvSpPr>
          <p:nvPr/>
        </p:nvSpPr>
        <p:spPr bwMode="auto">
          <a:xfrm>
            <a:off x="2895310" y="2620963"/>
            <a:ext cx="5645777" cy="833150"/>
          </a:xfrm>
          <a:prstGeom prst="rect">
            <a:avLst/>
          </a:prstGeom>
          <a:noFill/>
          <a:ln>
            <a:noFill/>
          </a:ln>
        </p:spPr>
        <p:txBody>
          <a:bodyPr wrap="none" lIns="0" tIns="108000" rIns="0" bIns="108000">
            <a:spAutoFit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>
                <a:solidFill>
                  <a:srgbClr val="005CAC"/>
                </a:solidFill>
                <a:latin typeface="Century Gothic" panose="020B0502020202020204" pitchFamily="34" charset="0"/>
              </a:defRPr>
            </a:lvl1pPr>
            <a:lvl2pPr marL="685800" indent="-228600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>
                <a:solidFill>
                  <a:srgbClr val="4D4D4D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4D4D4D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9pPr>
          </a:lstStyle>
          <a:p>
            <a:pPr algn="ctr" defTabSz="914400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cs-CZ" altLang="cs-CZ" sz="4400" b="0" dirty="0">
                <a:solidFill>
                  <a:srgbClr val="0074B0"/>
                </a:solidFill>
                <a:latin typeface="Poppins"/>
                <a:ea typeface="+mj-ea"/>
                <a:cs typeface="Poppins"/>
              </a:rPr>
              <a:t>Obrázky, </a:t>
            </a:r>
            <a:r>
              <a:rPr lang="cs-CZ" altLang="cs-CZ" sz="4400" b="0" dirty="0" err="1">
                <a:solidFill>
                  <a:srgbClr val="0074B0"/>
                </a:solidFill>
                <a:latin typeface="Poppins"/>
                <a:ea typeface="+mj-ea"/>
                <a:cs typeface="Poppins"/>
              </a:rPr>
              <a:t>visualizace</a:t>
            </a:r>
            <a:endParaRPr lang="cs-CZ" altLang="cs-CZ" sz="4400" b="0" dirty="0">
              <a:solidFill>
                <a:srgbClr val="0074B0"/>
              </a:solidFill>
              <a:latin typeface="Poppins"/>
              <a:ea typeface="+mj-ea"/>
              <a:cs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18630250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F21B58D-E165-E8C0-D50E-64D029EBB2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4500" y="365125"/>
            <a:ext cx="10823575" cy="750888"/>
          </a:xfrm>
        </p:spPr>
        <p:txBody>
          <a:bodyPr/>
          <a:lstStyle/>
          <a:p>
            <a:pPr eaLnBrk="1" hangingPunct="1"/>
            <a:r>
              <a:rPr lang="cs-CZ" altLang="cs-CZ" sz="3200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Balíček {ggplot2}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E2EB6C-56E8-2F62-35D1-6179DACC718C}"/>
              </a:ext>
            </a:extLst>
          </p:cNvPr>
          <p:cNvSpPr txBox="1"/>
          <p:nvPr/>
        </p:nvSpPr>
        <p:spPr>
          <a:xfrm>
            <a:off x="634482" y="1324947"/>
            <a:ext cx="959186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cs-CZ" sz="3200" b="0" dirty="0">
                <a:hlinkClick r:id="rId2"/>
              </a:rPr>
              <a:t>https://ggplot2.tidyverse.org/</a:t>
            </a:r>
            <a:endParaRPr lang="cs-CZ" sz="3200" b="0" dirty="0"/>
          </a:p>
          <a:p>
            <a:pPr marL="457200" indent="-457200"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Dnes standard pro jakoukoli vizualizaci v R</a:t>
            </a:r>
          </a:p>
          <a:p>
            <a:pPr marL="457200" indent="-457200"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cs-CZ" sz="3200" b="0" dirty="0">
                <a:hlinkClick r:id="rId3"/>
              </a:rPr>
              <a:t>https://exts.ggplot2.tidyverse.org/gallery/</a:t>
            </a:r>
            <a:endParaRPr lang="cs-CZ" sz="3200" b="0" dirty="0"/>
          </a:p>
          <a:p>
            <a:pPr marL="457200" indent="-457200">
              <a:spcAft>
                <a:spcPts val="1800"/>
              </a:spcAft>
              <a:buFont typeface="Courier New" panose="02070309020205020404" pitchFamily="49" charset="0"/>
              <a:buChar char="o"/>
            </a:pPr>
            <a:endParaRPr lang="cs-CZ" sz="3200" b="0" dirty="0"/>
          </a:p>
          <a:p>
            <a:pPr marL="457200" indent="-457200">
              <a:spcAft>
                <a:spcPts val="1800"/>
              </a:spcAft>
              <a:buFont typeface="Courier New" panose="02070309020205020404" pitchFamily="49" charset="0"/>
              <a:buChar char="o"/>
            </a:pPr>
            <a:endParaRPr lang="en-US" sz="3200" b="0" dirty="0"/>
          </a:p>
        </p:txBody>
      </p:sp>
    </p:spTree>
    <p:extLst>
      <p:ext uri="{BB962C8B-B14F-4D97-AF65-F5344CB8AC3E}">
        <p14:creationId xmlns:p14="http://schemas.microsoft.com/office/powerpoint/2010/main" val="29616397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F21B58D-E165-E8C0-D50E-64D029EBB2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4500" y="365125"/>
            <a:ext cx="10823575" cy="750888"/>
          </a:xfrm>
        </p:spPr>
        <p:txBody>
          <a:bodyPr/>
          <a:lstStyle/>
          <a:p>
            <a:pPr eaLnBrk="1" hangingPunct="1"/>
            <a:r>
              <a:rPr lang="cs-CZ" altLang="cs-CZ" sz="3200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Balíček {</a:t>
            </a:r>
            <a:r>
              <a:rPr lang="cs-CZ" altLang="cs-CZ" sz="3200" dirty="0" err="1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plotly</a:t>
            </a:r>
            <a:r>
              <a:rPr lang="cs-CZ" altLang="cs-CZ" sz="3200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E2EB6C-56E8-2F62-35D1-6179DACC718C}"/>
              </a:ext>
            </a:extLst>
          </p:cNvPr>
          <p:cNvSpPr txBox="1"/>
          <p:nvPr/>
        </p:nvSpPr>
        <p:spPr>
          <a:xfrm>
            <a:off x="634482" y="1324947"/>
            <a:ext cx="9591869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cs-CZ" sz="3200" b="0" dirty="0">
                <a:hlinkClick r:id="rId2"/>
              </a:rPr>
              <a:t>https://plotly.com/r/</a:t>
            </a:r>
            <a:endParaRPr lang="cs-CZ" sz="3200" b="0" dirty="0"/>
          </a:p>
          <a:p>
            <a:pPr marL="457200" indent="-457200"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Používá se i jindy (Python, JS…)</a:t>
            </a:r>
          </a:p>
          <a:p>
            <a:pPr marL="457200" indent="-457200"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Velmi interaktivní grafy</a:t>
            </a:r>
          </a:p>
          <a:p>
            <a:pPr marL="457200" indent="-457200"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Zde používáme |&gt; (nebo %&gt;%)</a:t>
            </a:r>
          </a:p>
          <a:p>
            <a:pPr marL="457200" indent="-457200"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Jiná syntaxe než {ggplot2}</a:t>
            </a:r>
          </a:p>
          <a:p>
            <a:pPr marL="457200" indent="-457200"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Velmi upravitelné pro své potřeby</a:t>
            </a:r>
          </a:p>
          <a:p>
            <a:pPr marL="457200" indent="-457200"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Umí 3d</a:t>
            </a:r>
          </a:p>
          <a:p>
            <a:pPr marL="457200" indent="-457200">
              <a:spcAft>
                <a:spcPts val="1800"/>
              </a:spcAft>
              <a:buFont typeface="Courier New" panose="02070309020205020404" pitchFamily="49" charset="0"/>
              <a:buChar char="o"/>
            </a:pPr>
            <a:endParaRPr lang="cs-CZ" sz="3200" b="0" dirty="0"/>
          </a:p>
          <a:p>
            <a:pPr marL="457200" indent="-457200">
              <a:spcAft>
                <a:spcPts val="1800"/>
              </a:spcAft>
              <a:buFont typeface="Courier New" panose="02070309020205020404" pitchFamily="49" charset="0"/>
              <a:buChar char="o"/>
            </a:pPr>
            <a:endParaRPr lang="en-US" sz="3200" b="0" dirty="0"/>
          </a:p>
        </p:txBody>
      </p:sp>
    </p:spTree>
    <p:extLst>
      <p:ext uri="{BB962C8B-B14F-4D97-AF65-F5344CB8AC3E}">
        <p14:creationId xmlns:p14="http://schemas.microsoft.com/office/powerpoint/2010/main" val="30513265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>
            <a:extLst>
              <a:ext uri="{FF2B5EF4-FFF2-40B4-BE49-F238E27FC236}">
                <a16:creationId xmlns:a16="http://schemas.microsoft.com/office/drawing/2014/main" id="{E2153CDF-E55E-CB17-33D2-E01E2FA9D07E}"/>
              </a:ext>
            </a:extLst>
          </p:cNvPr>
          <p:cNvSpPr>
            <a:spLocks/>
          </p:cNvSpPr>
          <p:nvPr/>
        </p:nvSpPr>
        <p:spPr bwMode="auto">
          <a:xfrm>
            <a:off x="2329456" y="2620963"/>
            <a:ext cx="6777497" cy="833150"/>
          </a:xfrm>
          <a:prstGeom prst="rect">
            <a:avLst/>
          </a:prstGeom>
          <a:noFill/>
          <a:ln>
            <a:noFill/>
          </a:ln>
        </p:spPr>
        <p:txBody>
          <a:bodyPr wrap="none" lIns="0" tIns="108000" rIns="0" bIns="108000">
            <a:spAutoFit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>
                <a:solidFill>
                  <a:srgbClr val="005CAC"/>
                </a:solidFill>
                <a:latin typeface="Century Gothic" panose="020B0502020202020204" pitchFamily="34" charset="0"/>
              </a:defRPr>
            </a:lvl1pPr>
            <a:lvl2pPr marL="685800" indent="-228600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>
                <a:solidFill>
                  <a:srgbClr val="4D4D4D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4D4D4D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9pPr>
          </a:lstStyle>
          <a:p>
            <a:pPr algn="ctr" defTabSz="914400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cs-CZ" altLang="cs-CZ" sz="4400" b="0" dirty="0">
                <a:solidFill>
                  <a:srgbClr val="0074B0"/>
                </a:solidFill>
                <a:latin typeface="Poppins"/>
                <a:ea typeface="+mj-ea"/>
                <a:cs typeface="Poppins"/>
              </a:rPr>
              <a:t>Statistika, strojové učení</a:t>
            </a:r>
          </a:p>
        </p:txBody>
      </p:sp>
    </p:spTree>
    <p:extLst>
      <p:ext uri="{BB962C8B-B14F-4D97-AF65-F5344CB8AC3E}">
        <p14:creationId xmlns:p14="http://schemas.microsoft.com/office/powerpoint/2010/main" val="2615089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F21B58D-E165-E8C0-D50E-64D029EBB2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4500" y="365125"/>
            <a:ext cx="10823575" cy="750888"/>
          </a:xfrm>
        </p:spPr>
        <p:txBody>
          <a:bodyPr/>
          <a:lstStyle/>
          <a:p>
            <a:pPr eaLnBrk="1" hangingPunct="1"/>
            <a:r>
              <a:rPr lang="cs-CZ" altLang="cs-CZ" sz="3200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Metadata dokumentu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4FD8A9C-C5EF-4316-962F-97F80E470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581" y="1833815"/>
            <a:ext cx="9150912" cy="3190369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F21B58D-E165-E8C0-D50E-64D029EBB2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4500" y="365125"/>
            <a:ext cx="10823575" cy="750888"/>
          </a:xfrm>
        </p:spPr>
        <p:txBody>
          <a:bodyPr/>
          <a:lstStyle/>
          <a:p>
            <a:pPr eaLnBrk="1" hangingPunct="1"/>
            <a:r>
              <a:rPr lang="cs-CZ" altLang="cs-CZ" sz="3200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Framework {</a:t>
            </a:r>
            <a:r>
              <a:rPr lang="cs-CZ" altLang="cs-CZ" sz="3200" dirty="0" err="1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easystats</a:t>
            </a:r>
            <a:r>
              <a:rPr lang="cs-CZ" altLang="cs-CZ" sz="3200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E2EB6C-56E8-2F62-35D1-6179DACC718C}"/>
              </a:ext>
            </a:extLst>
          </p:cNvPr>
          <p:cNvSpPr txBox="1"/>
          <p:nvPr/>
        </p:nvSpPr>
        <p:spPr>
          <a:xfrm>
            <a:off x="634482" y="1324947"/>
            <a:ext cx="9591869" cy="420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cs-CZ" sz="3200" b="0" dirty="0">
                <a:hlinkClick r:id="rId2"/>
              </a:rPr>
              <a:t>https://easystats.github.io/easystats/</a:t>
            </a:r>
            <a:endParaRPr lang="cs-CZ" sz="3200" b="0" dirty="0"/>
          </a:p>
          <a:p>
            <a:pPr marL="457200" indent="-457200"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Jednouché a jednotné analýzy</a:t>
            </a:r>
          </a:p>
          <a:p>
            <a:pPr marL="457200" indent="-457200"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Propojené od začátku do konce</a:t>
            </a:r>
          </a:p>
          <a:p>
            <a:pPr marL="457200" indent="-457200"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Automatické vizualizace a tabulky</a:t>
            </a:r>
          </a:p>
          <a:p>
            <a:pPr marL="457200" indent="-457200"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Rozsáhlé a pokročilé statistické možnosti</a:t>
            </a:r>
          </a:p>
          <a:p>
            <a:pPr marL="457200" indent="-457200"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Fungují i jako „</a:t>
            </a:r>
            <a:r>
              <a:rPr lang="cs-CZ" sz="3200" b="0" dirty="0" err="1"/>
              <a:t>addony</a:t>
            </a:r>
            <a:r>
              <a:rPr lang="cs-CZ" sz="3200" b="0" dirty="0"/>
              <a:t>“ na base R funkce</a:t>
            </a:r>
            <a:endParaRPr lang="en-US" sz="3200" b="0" dirty="0"/>
          </a:p>
        </p:txBody>
      </p:sp>
    </p:spTree>
    <p:extLst>
      <p:ext uri="{BB962C8B-B14F-4D97-AF65-F5344CB8AC3E}">
        <p14:creationId xmlns:p14="http://schemas.microsoft.com/office/powerpoint/2010/main" val="9506059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F21B58D-E165-E8C0-D50E-64D029EBB2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4500" y="365125"/>
            <a:ext cx="10823575" cy="750888"/>
          </a:xfrm>
        </p:spPr>
        <p:txBody>
          <a:bodyPr/>
          <a:lstStyle/>
          <a:p>
            <a:pPr eaLnBrk="1" hangingPunct="1"/>
            <a:r>
              <a:rPr lang="cs-CZ" altLang="cs-CZ" sz="3200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Balíček {</a:t>
            </a:r>
            <a:r>
              <a:rPr lang="cs-CZ" altLang="cs-CZ" sz="3200" dirty="0" err="1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ggstatsplot</a:t>
            </a:r>
            <a:r>
              <a:rPr lang="cs-CZ" altLang="cs-CZ" sz="3200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E2EB6C-56E8-2F62-35D1-6179DACC718C}"/>
              </a:ext>
            </a:extLst>
          </p:cNvPr>
          <p:cNvSpPr txBox="1"/>
          <p:nvPr/>
        </p:nvSpPr>
        <p:spPr>
          <a:xfrm>
            <a:off x="634482" y="1324947"/>
            <a:ext cx="959186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cs-CZ" sz="3200" b="0" dirty="0">
                <a:hlinkClick r:id="rId2"/>
              </a:rPr>
              <a:t>https://indrajeetpatil.github.io/ggstatsplot/</a:t>
            </a:r>
            <a:endParaRPr lang="cs-CZ" sz="3200" b="0" dirty="0"/>
          </a:p>
          <a:p>
            <a:pPr marL="457200" indent="-457200"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Pokročilé vizualizace</a:t>
            </a:r>
          </a:p>
          <a:p>
            <a:pPr marL="457200" indent="-457200"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Pokročilé statistické testy a možnosti</a:t>
            </a:r>
          </a:p>
          <a:p>
            <a:pPr marL="457200" indent="-457200"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Připravené přímo na publikaci</a:t>
            </a:r>
          </a:p>
          <a:p>
            <a:pPr marL="457200" indent="-457200">
              <a:spcAft>
                <a:spcPts val="1800"/>
              </a:spcAft>
              <a:buFont typeface="Courier New" panose="02070309020205020404" pitchFamily="49" charset="0"/>
              <a:buChar char="o"/>
            </a:pPr>
            <a:endParaRPr lang="en-US" sz="3200" b="0" dirty="0"/>
          </a:p>
        </p:txBody>
      </p:sp>
    </p:spTree>
    <p:extLst>
      <p:ext uri="{BB962C8B-B14F-4D97-AF65-F5344CB8AC3E}">
        <p14:creationId xmlns:p14="http://schemas.microsoft.com/office/powerpoint/2010/main" val="250100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F21B58D-E165-E8C0-D50E-64D029EBB2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4500" y="365125"/>
            <a:ext cx="10823575" cy="750888"/>
          </a:xfrm>
        </p:spPr>
        <p:txBody>
          <a:bodyPr/>
          <a:lstStyle/>
          <a:p>
            <a:pPr eaLnBrk="1" hangingPunct="1"/>
            <a:r>
              <a:rPr lang="cs-CZ" altLang="cs-CZ" sz="3200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Framework {</a:t>
            </a:r>
            <a:r>
              <a:rPr lang="cs-CZ" altLang="cs-CZ" sz="3200" dirty="0" err="1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tidymodels</a:t>
            </a:r>
            <a:r>
              <a:rPr lang="cs-CZ" altLang="cs-CZ" sz="3200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E2EB6C-56E8-2F62-35D1-6179DACC718C}"/>
              </a:ext>
            </a:extLst>
          </p:cNvPr>
          <p:cNvSpPr txBox="1"/>
          <p:nvPr/>
        </p:nvSpPr>
        <p:spPr>
          <a:xfrm>
            <a:off x="634482" y="1324947"/>
            <a:ext cx="9591869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cs-CZ" sz="3200" b="0" dirty="0">
                <a:hlinkClick r:id="rId2"/>
              </a:rPr>
              <a:t>https://www.tidymodels.org/</a:t>
            </a:r>
            <a:endParaRPr lang="cs-CZ" sz="3200" b="0" dirty="0"/>
          </a:p>
          <a:p>
            <a:pPr marL="457200" indent="-457200"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Svět {</a:t>
            </a:r>
            <a:r>
              <a:rPr lang="cs-CZ" sz="3200" b="0" dirty="0" err="1"/>
              <a:t>tidyverse</a:t>
            </a:r>
            <a:r>
              <a:rPr lang="cs-CZ" sz="3200" b="0" dirty="0"/>
              <a:t>} ve strojovém učení</a:t>
            </a:r>
          </a:p>
          <a:p>
            <a:pPr marL="457200" indent="-457200"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Komplexní strojové učení v R</a:t>
            </a:r>
          </a:p>
          <a:p>
            <a:pPr marL="457200" indent="-457200"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Tvoření ML </a:t>
            </a:r>
            <a:r>
              <a:rPr lang="cs-CZ" sz="3200" b="0" dirty="0" err="1"/>
              <a:t>pipeliny</a:t>
            </a:r>
            <a:endParaRPr lang="cs-CZ" sz="3200" b="0" dirty="0"/>
          </a:p>
          <a:p>
            <a:pPr marL="457200" indent="-457200"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Hezká analogie k vaření</a:t>
            </a:r>
          </a:p>
          <a:p>
            <a:pPr marL="457200" indent="-457200"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cs-CZ" sz="3200" b="0" dirty="0">
                <a:hlinkClick r:id="rId3"/>
              </a:rPr>
              <a:t>https://www.tidymodels.org/find/all/</a:t>
            </a:r>
            <a:endParaRPr lang="cs-CZ" sz="3200" b="0" dirty="0"/>
          </a:p>
          <a:p>
            <a:pPr>
              <a:spcAft>
                <a:spcPts val="1800"/>
              </a:spcAft>
            </a:pPr>
            <a:endParaRPr lang="en-US" sz="3200" b="0" dirty="0"/>
          </a:p>
        </p:txBody>
      </p:sp>
    </p:spTree>
    <p:extLst>
      <p:ext uri="{BB962C8B-B14F-4D97-AF65-F5344CB8AC3E}">
        <p14:creationId xmlns:p14="http://schemas.microsoft.com/office/powerpoint/2010/main" val="32736934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>
            <a:extLst>
              <a:ext uri="{FF2B5EF4-FFF2-40B4-BE49-F238E27FC236}">
                <a16:creationId xmlns:a16="http://schemas.microsoft.com/office/drawing/2014/main" id="{E2153CDF-E55E-CB17-33D2-E01E2FA9D07E}"/>
              </a:ext>
            </a:extLst>
          </p:cNvPr>
          <p:cNvSpPr>
            <a:spLocks/>
          </p:cNvSpPr>
          <p:nvPr/>
        </p:nvSpPr>
        <p:spPr bwMode="auto">
          <a:xfrm>
            <a:off x="2307022" y="2620963"/>
            <a:ext cx="6822380" cy="833150"/>
          </a:xfrm>
          <a:prstGeom prst="rect">
            <a:avLst/>
          </a:prstGeom>
          <a:noFill/>
          <a:ln>
            <a:noFill/>
          </a:ln>
        </p:spPr>
        <p:txBody>
          <a:bodyPr wrap="none" lIns="0" tIns="108000" rIns="0" bIns="108000">
            <a:spAutoFit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>
                <a:solidFill>
                  <a:srgbClr val="005CAC"/>
                </a:solidFill>
                <a:latin typeface="Century Gothic" panose="020B0502020202020204" pitchFamily="34" charset="0"/>
              </a:defRPr>
            </a:lvl1pPr>
            <a:lvl2pPr marL="685800" indent="-228600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>
                <a:solidFill>
                  <a:srgbClr val="4D4D4D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4D4D4D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9pPr>
          </a:lstStyle>
          <a:p>
            <a:pPr algn="ctr" defTabSz="914400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cs-CZ" altLang="cs-CZ" sz="4400" b="0" dirty="0">
                <a:solidFill>
                  <a:srgbClr val="0074B0"/>
                </a:solidFill>
                <a:latin typeface="Poppins"/>
                <a:ea typeface="+mj-ea"/>
                <a:cs typeface="Poppins"/>
              </a:rPr>
              <a:t>Různé typy (nejen .html)</a:t>
            </a:r>
          </a:p>
        </p:txBody>
      </p:sp>
    </p:spTree>
    <p:extLst>
      <p:ext uri="{BB962C8B-B14F-4D97-AF65-F5344CB8AC3E}">
        <p14:creationId xmlns:p14="http://schemas.microsoft.com/office/powerpoint/2010/main" val="16544487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F21B58D-E165-E8C0-D50E-64D029EBB2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4500" y="365125"/>
            <a:ext cx="10823575" cy="750888"/>
          </a:xfrm>
        </p:spPr>
        <p:txBody>
          <a:bodyPr/>
          <a:lstStyle/>
          <a:p>
            <a:pPr eaLnBrk="1" hangingPunct="1"/>
            <a:r>
              <a:rPr lang="cs-CZ" altLang="cs-CZ" sz="3200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HTML vs. PDF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E2EB6C-56E8-2F62-35D1-6179DACC718C}"/>
              </a:ext>
            </a:extLst>
          </p:cNvPr>
          <p:cNvSpPr txBox="1"/>
          <p:nvPr/>
        </p:nvSpPr>
        <p:spPr>
          <a:xfrm>
            <a:off x="634482" y="1324947"/>
            <a:ext cx="959186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Renderování vs. </a:t>
            </a:r>
            <a:r>
              <a:rPr lang="cs-CZ" sz="3200" b="0" dirty="0" err="1"/>
              <a:t>LaTeX</a:t>
            </a:r>
            <a:endParaRPr lang="cs-CZ" sz="3200" b="0" dirty="0"/>
          </a:p>
          <a:p>
            <a:pPr marL="457200" indent="-457200"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Interaktivita vs. </a:t>
            </a:r>
            <a:r>
              <a:rPr lang="cs-CZ" sz="3200" b="0" dirty="0" err="1"/>
              <a:t>Neinteraktivita</a:t>
            </a:r>
            <a:endParaRPr lang="cs-CZ" sz="3200" b="0" dirty="0"/>
          </a:p>
          <a:p>
            <a:pPr marL="457200" indent="-457200"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Nevědecké vs. Vědecké</a:t>
            </a:r>
          </a:p>
          <a:p>
            <a:pPr marL="457200" indent="-457200"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Složitější </a:t>
            </a:r>
            <a:r>
              <a:rPr lang="cs-CZ" sz="3200" b="0" dirty="0" err="1"/>
              <a:t>debugování</a:t>
            </a:r>
            <a:endParaRPr lang="cs-CZ" sz="3200" b="0" dirty="0"/>
          </a:p>
          <a:p>
            <a:pPr marL="457200" indent="-457200">
              <a:spcAft>
                <a:spcPts val="1800"/>
              </a:spcAft>
              <a:buFont typeface="Courier New" panose="02070309020205020404" pitchFamily="49" charset="0"/>
              <a:buChar char="o"/>
            </a:pPr>
            <a:endParaRPr lang="en-US" sz="3200" b="0" dirty="0"/>
          </a:p>
        </p:txBody>
      </p:sp>
    </p:spTree>
    <p:extLst>
      <p:ext uri="{BB962C8B-B14F-4D97-AF65-F5344CB8AC3E}">
        <p14:creationId xmlns:p14="http://schemas.microsoft.com/office/powerpoint/2010/main" val="9445112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F21B58D-E165-E8C0-D50E-64D029EBB2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4500" y="365125"/>
            <a:ext cx="10823575" cy="750888"/>
          </a:xfrm>
        </p:spPr>
        <p:txBody>
          <a:bodyPr/>
          <a:lstStyle/>
          <a:p>
            <a:pPr eaLnBrk="1" hangingPunct="1"/>
            <a:r>
              <a:rPr lang="cs-CZ" altLang="cs-CZ" sz="3200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PDF dokumenty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E2EB6C-56E8-2F62-35D1-6179DACC718C}"/>
              </a:ext>
            </a:extLst>
          </p:cNvPr>
          <p:cNvSpPr txBox="1"/>
          <p:nvPr/>
        </p:nvSpPr>
        <p:spPr>
          <a:xfrm>
            <a:off x="634482" y="1324947"/>
            <a:ext cx="9591869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Jiný výstupní typ</a:t>
            </a:r>
          </a:p>
          <a:p>
            <a:pPr marL="457200" indent="-457200">
              <a:spcAft>
                <a:spcPts val="1800"/>
              </a:spcAft>
              <a:buFont typeface="Courier New" panose="02070309020205020404" pitchFamily="49" charset="0"/>
              <a:buChar char="o"/>
            </a:pPr>
            <a:endParaRPr lang="en-US" sz="3200" b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096C11-73B6-7F1F-2CB1-18D9B7262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1809" y="1678437"/>
            <a:ext cx="6010275" cy="20002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B08736D-3732-63C4-CFD0-3EF413D3C8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482" y="3749960"/>
            <a:ext cx="579120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7213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F21B58D-E165-E8C0-D50E-64D029EBB2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4500" y="365125"/>
            <a:ext cx="10823575" cy="750888"/>
          </a:xfrm>
        </p:spPr>
        <p:txBody>
          <a:bodyPr/>
          <a:lstStyle/>
          <a:p>
            <a:pPr eaLnBrk="1" hangingPunct="1"/>
            <a:r>
              <a:rPr lang="cs-CZ" altLang="cs-CZ" sz="3200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Balíček {</a:t>
            </a:r>
            <a:r>
              <a:rPr lang="cs-CZ" altLang="cs-CZ" sz="3200" dirty="0" err="1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tinytex</a:t>
            </a:r>
            <a:r>
              <a:rPr lang="cs-CZ" altLang="cs-CZ" sz="3200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E2EB6C-56E8-2F62-35D1-6179DACC718C}"/>
              </a:ext>
            </a:extLst>
          </p:cNvPr>
          <p:cNvSpPr txBox="1"/>
          <p:nvPr/>
        </p:nvSpPr>
        <p:spPr>
          <a:xfrm>
            <a:off x="634482" y="1324947"/>
            <a:ext cx="9591869" cy="420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cs-CZ" sz="3200" b="0" dirty="0">
                <a:hlinkClick r:id="rId2"/>
              </a:rPr>
              <a:t>https://yihui.org/tinytex/</a:t>
            </a:r>
            <a:endParaRPr lang="cs-CZ" sz="3200" b="0" dirty="0"/>
          </a:p>
          <a:p>
            <a:pPr marL="457200" indent="-457200"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Minimální verze </a:t>
            </a:r>
            <a:r>
              <a:rPr lang="cs-CZ" sz="3200" b="0" dirty="0" err="1"/>
              <a:t>LaTeXu</a:t>
            </a:r>
            <a:endParaRPr lang="cs-CZ" sz="3200" b="0" dirty="0"/>
          </a:p>
          <a:p>
            <a:pPr marL="457200" indent="-457200"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Instalace balíčků podle potřeby</a:t>
            </a:r>
          </a:p>
          <a:p>
            <a:pPr marL="457200" indent="-457200"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Správa přímo v R pomocí příkazů</a:t>
            </a:r>
          </a:p>
          <a:p>
            <a:pPr marL="457200" indent="-457200"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Jednoduché propojení s .</a:t>
            </a:r>
            <a:r>
              <a:rPr lang="cs-CZ" sz="3200" b="0" dirty="0" err="1"/>
              <a:t>Rmd</a:t>
            </a:r>
            <a:endParaRPr lang="cs-CZ" sz="3200" b="0" dirty="0"/>
          </a:p>
          <a:p>
            <a:pPr marL="457200" indent="-457200">
              <a:spcAft>
                <a:spcPts val="1800"/>
              </a:spcAft>
              <a:buFont typeface="Courier New" panose="02070309020205020404" pitchFamily="49" charset="0"/>
              <a:buChar char="o"/>
            </a:pPr>
            <a:endParaRPr lang="en-US" sz="3200" b="0" dirty="0"/>
          </a:p>
        </p:txBody>
      </p:sp>
    </p:spTree>
    <p:extLst>
      <p:ext uri="{BB962C8B-B14F-4D97-AF65-F5344CB8AC3E}">
        <p14:creationId xmlns:p14="http://schemas.microsoft.com/office/powerpoint/2010/main" val="36712718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F21B58D-E165-E8C0-D50E-64D029EBB2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4500" y="365125"/>
            <a:ext cx="10823575" cy="750888"/>
          </a:xfrm>
        </p:spPr>
        <p:txBody>
          <a:bodyPr/>
          <a:lstStyle/>
          <a:p>
            <a:pPr eaLnBrk="1" hangingPunct="1"/>
            <a:r>
              <a:rPr lang="cs-CZ" altLang="cs-CZ" sz="3200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Balíček {</a:t>
            </a:r>
            <a:r>
              <a:rPr lang="cs-CZ" altLang="cs-CZ" sz="3200" dirty="0" err="1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rticles</a:t>
            </a:r>
            <a:r>
              <a:rPr lang="cs-CZ" altLang="cs-CZ" sz="3200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E2EB6C-56E8-2F62-35D1-6179DACC718C}"/>
              </a:ext>
            </a:extLst>
          </p:cNvPr>
          <p:cNvSpPr txBox="1"/>
          <p:nvPr/>
        </p:nvSpPr>
        <p:spPr>
          <a:xfrm>
            <a:off x="634482" y="1324947"/>
            <a:ext cx="959186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cs-CZ" sz="3200" b="0" dirty="0">
                <a:hlinkClick r:id="rId2"/>
              </a:rPr>
              <a:t>https://github.com/rstudio/rticles</a:t>
            </a:r>
            <a:endParaRPr lang="cs-CZ" sz="3200" b="0" dirty="0"/>
          </a:p>
          <a:p>
            <a:pPr marL="457200" indent="-457200"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cs-CZ" sz="3200" b="0" dirty="0" err="1"/>
              <a:t>Předhotové</a:t>
            </a:r>
            <a:r>
              <a:rPr lang="cs-CZ" sz="3200" b="0" dirty="0"/>
              <a:t> </a:t>
            </a:r>
            <a:r>
              <a:rPr lang="cs-CZ" sz="3200" b="0" dirty="0" err="1"/>
              <a:t>templaty</a:t>
            </a:r>
            <a:r>
              <a:rPr lang="cs-CZ" sz="3200" b="0" dirty="0"/>
              <a:t> pro publikace</a:t>
            </a:r>
          </a:p>
          <a:p>
            <a:pPr marL="457200" indent="-457200"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Fonty</a:t>
            </a:r>
            <a:r>
              <a:rPr lang="cs-CZ" sz="3200" b="0"/>
              <a:t>, velikosti, stylování…</a:t>
            </a:r>
          </a:p>
          <a:p>
            <a:pPr marL="457200" indent="-457200"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Závislost na </a:t>
            </a:r>
            <a:r>
              <a:rPr lang="cs-CZ" sz="3200" b="0" dirty="0" err="1"/>
              <a:t>LaTeXu</a:t>
            </a:r>
            <a:endParaRPr lang="cs-CZ" sz="3200" b="0" dirty="0"/>
          </a:p>
          <a:p>
            <a:pPr marL="457200" indent="-457200">
              <a:spcAft>
                <a:spcPts val="1800"/>
              </a:spcAft>
              <a:buFont typeface="Courier New" panose="02070309020205020404" pitchFamily="49" charset="0"/>
              <a:buChar char="o"/>
            </a:pPr>
            <a:endParaRPr lang="en-US" sz="3200" b="0" dirty="0"/>
          </a:p>
        </p:txBody>
      </p:sp>
    </p:spTree>
    <p:extLst>
      <p:ext uri="{BB962C8B-B14F-4D97-AF65-F5344CB8AC3E}">
        <p14:creationId xmlns:p14="http://schemas.microsoft.com/office/powerpoint/2010/main" val="36985151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F21B58D-E165-E8C0-D50E-64D029EBB2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4500" y="365125"/>
            <a:ext cx="10823575" cy="750888"/>
          </a:xfrm>
        </p:spPr>
        <p:txBody>
          <a:bodyPr/>
          <a:lstStyle/>
          <a:p>
            <a:pPr eaLnBrk="1" hangingPunct="1"/>
            <a:r>
              <a:rPr lang="cs-CZ" altLang="cs-CZ" sz="3200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Word dokumenty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E2EB6C-56E8-2F62-35D1-6179DACC718C}"/>
              </a:ext>
            </a:extLst>
          </p:cNvPr>
          <p:cNvSpPr txBox="1"/>
          <p:nvPr/>
        </p:nvSpPr>
        <p:spPr>
          <a:xfrm>
            <a:off x="634482" y="1324947"/>
            <a:ext cx="959186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Jiný výstupní typ</a:t>
            </a:r>
          </a:p>
          <a:p>
            <a:pPr marL="457200" indent="-457200"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Použití </a:t>
            </a:r>
            <a:r>
              <a:rPr lang="cs-CZ" sz="3200" b="0" dirty="0" err="1"/>
              <a:t>templatu</a:t>
            </a:r>
            <a:endParaRPr lang="cs-CZ" sz="3200" b="0" dirty="0"/>
          </a:p>
          <a:p>
            <a:pPr marL="457200" indent="-457200">
              <a:spcAft>
                <a:spcPts val="1800"/>
              </a:spcAft>
              <a:buFont typeface="Courier New" panose="02070309020205020404" pitchFamily="49" charset="0"/>
              <a:buChar char="o"/>
            </a:pPr>
            <a:endParaRPr lang="en-US" sz="3200" b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8E7059-1DD4-B34D-68F7-7A8E994CF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8088" y="2877240"/>
            <a:ext cx="7090784" cy="2937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6961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F21B58D-E165-E8C0-D50E-64D029EBB2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4500" y="365125"/>
            <a:ext cx="10823575" cy="750888"/>
          </a:xfrm>
        </p:spPr>
        <p:txBody>
          <a:bodyPr/>
          <a:lstStyle/>
          <a:p>
            <a:pPr eaLnBrk="1" hangingPunct="1"/>
            <a:r>
              <a:rPr lang="cs-CZ" altLang="cs-CZ" sz="3200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Framework {</a:t>
            </a:r>
            <a:r>
              <a:rPr lang="cs-CZ" altLang="cs-CZ" sz="3200" dirty="0" err="1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officer</a:t>
            </a:r>
            <a:r>
              <a:rPr lang="cs-CZ" altLang="cs-CZ" sz="3200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E2EB6C-56E8-2F62-35D1-6179DACC718C}"/>
              </a:ext>
            </a:extLst>
          </p:cNvPr>
          <p:cNvSpPr txBox="1"/>
          <p:nvPr/>
        </p:nvSpPr>
        <p:spPr>
          <a:xfrm>
            <a:off x="634482" y="1324947"/>
            <a:ext cx="959186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cs-CZ" sz="3200" b="0" dirty="0">
                <a:hlinkClick r:id="rId2"/>
              </a:rPr>
              <a:t>https://davidgohel.github.io/officer/index.html</a:t>
            </a:r>
            <a:endParaRPr lang="cs-CZ" sz="3200" b="0" dirty="0"/>
          </a:p>
          <a:p>
            <a:pPr marL="457200" indent="-457200"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Editování už vytvořeného dokumentu</a:t>
            </a:r>
          </a:p>
          <a:p>
            <a:pPr marL="457200" indent="-457200"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Programatické vytvoření nového dokumentu</a:t>
            </a:r>
          </a:p>
          <a:p>
            <a:pPr marL="457200" indent="-457200"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Vkládání tabulek, textu, obrázků…</a:t>
            </a:r>
          </a:p>
          <a:p>
            <a:pPr marL="457200" indent="-457200">
              <a:spcAft>
                <a:spcPts val="1800"/>
              </a:spcAft>
              <a:buFont typeface="Courier New" panose="02070309020205020404" pitchFamily="49" charset="0"/>
              <a:buChar char="o"/>
            </a:pPr>
            <a:endParaRPr lang="en-US" sz="3200" b="0" dirty="0"/>
          </a:p>
        </p:txBody>
      </p:sp>
    </p:spTree>
    <p:extLst>
      <p:ext uri="{BB962C8B-B14F-4D97-AF65-F5344CB8AC3E}">
        <p14:creationId xmlns:p14="http://schemas.microsoft.com/office/powerpoint/2010/main" val="3425887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F21B58D-E165-E8C0-D50E-64D029EBB2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4500" y="365125"/>
            <a:ext cx="10823575" cy="750888"/>
          </a:xfrm>
        </p:spPr>
        <p:txBody>
          <a:bodyPr/>
          <a:lstStyle/>
          <a:p>
            <a:pPr eaLnBrk="1" hangingPunct="1"/>
            <a:r>
              <a:rPr lang="cs-CZ" altLang="cs-CZ" sz="3200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Dynamické ukázání kódu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A5A5B2-2F11-37C6-DFDD-D3C3C2E1B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687" y="1593785"/>
            <a:ext cx="7912700" cy="367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8217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F21B58D-E165-E8C0-D50E-64D029EBB2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4500" y="365125"/>
            <a:ext cx="10823575" cy="750888"/>
          </a:xfrm>
        </p:spPr>
        <p:txBody>
          <a:bodyPr/>
          <a:lstStyle/>
          <a:p>
            <a:pPr eaLnBrk="1" hangingPunct="1"/>
            <a:r>
              <a:rPr lang="cs-CZ" altLang="cs-CZ" sz="3200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Balíček{</a:t>
            </a:r>
            <a:r>
              <a:rPr lang="cs-CZ" altLang="cs-CZ" sz="3200" dirty="0" err="1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officedown</a:t>
            </a:r>
            <a:r>
              <a:rPr lang="cs-CZ" altLang="cs-CZ" sz="3200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E2EB6C-56E8-2F62-35D1-6179DACC718C}"/>
              </a:ext>
            </a:extLst>
          </p:cNvPr>
          <p:cNvSpPr txBox="1"/>
          <p:nvPr/>
        </p:nvSpPr>
        <p:spPr>
          <a:xfrm>
            <a:off x="634482" y="1324947"/>
            <a:ext cx="959186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cs-CZ" sz="3200" b="0" dirty="0">
                <a:hlinkClick r:id="rId2"/>
              </a:rPr>
              <a:t>https://davidgohel.github.io/officedown/</a:t>
            </a:r>
            <a:endParaRPr lang="cs-CZ" sz="3200" b="0" dirty="0"/>
          </a:p>
          <a:p>
            <a:pPr marL="457200" indent="-457200"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Tvoření </a:t>
            </a:r>
            <a:r>
              <a:rPr lang="cs-CZ" sz="3200" b="0" dirty="0" err="1"/>
              <a:t>word</a:t>
            </a:r>
            <a:r>
              <a:rPr lang="cs-CZ" sz="3200" b="0" dirty="0"/>
              <a:t> dokumentů v .</a:t>
            </a:r>
            <a:r>
              <a:rPr lang="cs-CZ" sz="3200" b="0" dirty="0" err="1"/>
              <a:t>Rmd</a:t>
            </a:r>
            <a:endParaRPr lang="cs-CZ" sz="3200" b="0" dirty="0"/>
          </a:p>
          <a:p>
            <a:pPr marL="457200" indent="-457200"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Pokročilé stylování, formátování</a:t>
            </a:r>
          </a:p>
          <a:p>
            <a:pPr marL="457200" indent="-457200">
              <a:spcAft>
                <a:spcPts val="1800"/>
              </a:spcAft>
              <a:buFont typeface="Courier New" panose="02070309020205020404" pitchFamily="49" charset="0"/>
              <a:buChar char="o"/>
            </a:pPr>
            <a:endParaRPr lang="cs-CZ" sz="3200" b="0" dirty="0"/>
          </a:p>
          <a:p>
            <a:pPr marL="457200" indent="-457200">
              <a:spcAft>
                <a:spcPts val="1800"/>
              </a:spcAft>
              <a:buFont typeface="Courier New" panose="02070309020205020404" pitchFamily="49" charset="0"/>
              <a:buChar char="o"/>
            </a:pPr>
            <a:endParaRPr lang="en-US" sz="3200" b="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7D6DB4E-160A-D196-EC70-FAE0D3CE43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650" y="2001203"/>
            <a:ext cx="3705225" cy="334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82829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F21B58D-E165-E8C0-D50E-64D029EBB2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4500" y="365125"/>
            <a:ext cx="10823575" cy="750888"/>
          </a:xfrm>
        </p:spPr>
        <p:txBody>
          <a:bodyPr/>
          <a:lstStyle/>
          <a:p>
            <a:pPr eaLnBrk="1" hangingPunct="1"/>
            <a:r>
              <a:rPr lang="cs-CZ" altLang="cs-CZ" sz="3200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Další zdroje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4F656F-6068-4CD0-882C-A96A1D6A68B8}"/>
              </a:ext>
            </a:extLst>
          </p:cNvPr>
          <p:cNvSpPr txBox="1"/>
          <p:nvPr/>
        </p:nvSpPr>
        <p:spPr>
          <a:xfrm>
            <a:off x="597159" y="1362269"/>
            <a:ext cx="10030408" cy="2508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800" b="0" dirty="0">
                <a:hlinkClick r:id="rId2"/>
              </a:rPr>
              <a:t>https://bookdown.org/yihui/rmarkdown-cookbook/</a:t>
            </a:r>
            <a:endParaRPr lang="cs-CZ" sz="2800" b="0" dirty="0"/>
          </a:p>
          <a:p>
            <a:pPr>
              <a:spcAft>
                <a:spcPts val="1800"/>
              </a:spcAft>
            </a:pPr>
            <a:r>
              <a:rPr lang="en-US" sz="2800" b="0" dirty="0">
                <a:hlinkClick r:id="rId3"/>
              </a:rPr>
              <a:t>https://zsmith27.github.io/rmarkdown_crash-course/index.html</a:t>
            </a:r>
            <a:endParaRPr lang="cs-CZ" sz="2800" b="0" dirty="0"/>
          </a:p>
          <a:p>
            <a:pPr>
              <a:spcAft>
                <a:spcPts val="1800"/>
              </a:spcAft>
            </a:pPr>
            <a:r>
              <a:rPr lang="cs-CZ" sz="2800" b="0" dirty="0"/>
              <a:t>+ </a:t>
            </a:r>
            <a:r>
              <a:rPr lang="cs-CZ" sz="2800" b="0"/>
              <a:t>vše ostatní</a:t>
            </a:r>
            <a:endParaRPr lang="cs-CZ" sz="2800" b="0" dirty="0"/>
          </a:p>
          <a:p>
            <a:pPr>
              <a:spcAft>
                <a:spcPts val="1800"/>
              </a:spcAft>
            </a:pPr>
            <a:endParaRPr lang="en-US" sz="2800" b="0" dirty="0"/>
          </a:p>
        </p:txBody>
      </p:sp>
    </p:spTree>
    <p:extLst>
      <p:ext uri="{BB962C8B-B14F-4D97-AF65-F5344CB8AC3E}">
        <p14:creationId xmlns:p14="http://schemas.microsoft.com/office/powerpoint/2010/main" val="1768879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F21B58D-E165-E8C0-D50E-64D029EBB2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4500" y="365125"/>
            <a:ext cx="10823575" cy="750888"/>
          </a:xfrm>
        </p:spPr>
        <p:txBody>
          <a:bodyPr/>
          <a:lstStyle/>
          <a:p>
            <a:pPr eaLnBrk="1" hangingPunct="1"/>
            <a:r>
              <a:rPr lang="cs-CZ" altLang="cs-CZ" sz="3200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Schovat všechen kód – kromě něčeho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F564C8-D14D-76E4-7FE5-082DF0A48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5905" y="2528838"/>
            <a:ext cx="8210264" cy="180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172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F21B58D-E165-E8C0-D50E-64D029EBB2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4500" y="365125"/>
            <a:ext cx="10823575" cy="750888"/>
          </a:xfrm>
        </p:spPr>
        <p:txBody>
          <a:bodyPr/>
          <a:lstStyle/>
          <a:p>
            <a:pPr eaLnBrk="1" hangingPunct="1"/>
            <a:r>
              <a:rPr lang="cs-CZ" altLang="cs-CZ" sz="3200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Citace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0976F8-BC5C-49AF-454B-EF3166E4A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597" y="1755193"/>
            <a:ext cx="7589379" cy="3347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920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F21B58D-E165-E8C0-D50E-64D029EBB2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4500" y="365125"/>
            <a:ext cx="10823575" cy="750888"/>
          </a:xfrm>
        </p:spPr>
        <p:txBody>
          <a:bodyPr/>
          <a:lstStyle/>
          <a:p>
            <a:pPr eaLnBrk="1" hangingPunct="1"/>
            <a:r>
              <a:rPr lang="cs-CZ" altLang="cs-CZ" sz="3200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Dovolit stáhnutí zdrojového souboru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AEF399-20FC-89CD-EC50-344DA81A0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2922" y="2496462"/>
            <a:ext cx="6956229" cy="1865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160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F21B58D-E165-E8C0-D50E-64D029EBB2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4500" y="365125"/>
            <a:ext cx="10823575" cy="750888"/>
          </a:xfrm>
        </p:spPr>
        <p:txBody>
          <a:bodyPr/>
          <a:lstStyle/>
          <a:p>
            <a:pPr eaLnBrk="1" hangingPunct="1"/>
            <a:r>
              <a:rPr lang="cs-CZ" altLang="cs-CZ" sz="3200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Obsah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8D82D1-E9F5-194F-D8FB-5618913D8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5532" y="2060372"/>
            <a:ext cx="5411010" cy="2705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942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F21B58D-E165-E8C0-D50E-64D029EBB2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4500" y="365125"/>
            <a:ext cx="10823575" cy="750888"/>
          </a:xfrm>
        </p:spPr>
        <p:txBody>
          <a:bodyPr/>
          <a:lstStyle/>
          <a:p>
            <a:pPr eaLnBrk="1" hangingPunct="1"/>
            <a:r>
              <a:rPr lang="cs-CZ" altLang="cs-CZ" sz="3200" dirty="0" err="1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Themes</a:t>
            </a:r>
            <a:endParaRPr lang="cs-CZ" altLang="cs-CZ" sz="3200" dirty="0">
              <a:solidFill>
                <a:srgbClr val="0074B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C4E671-DF00-1B30-0C38-E4AE46210DB3}"/>
              </a:ext>
            </a:extLst>
          </p:cNvPr>
          <p:cNvSpPr txBox="1"/>
          <p:nvPr/>
        </p:nvSpPr>
        <p:spPr>
          <a:xfrm>
            <a:off x="444500" y="1116013"/>
            <a:ext cx="108235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dirty="0">
                <a:hlinkClick r:id="rId2"/>
              </a:rPr>
              <a:t>https://rstudio4edu.github.io/rstudio4edu-book/rmd-themes.html</a:t>
            </a:r>
            <a:endParaRPr lang="cs-CZ" sz="2800" b="0" dirty="0"/>
          </a:p>
          <a:p>
            <a:endParaRPr lang="en-US" sz="2800" b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AEE5EF-12B3-F583-419B-839FC5D9F0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7094" y="2508574"/>
            <a:ext cx="5667886" cy="184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596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rgbClr val="EAEBEA"/>
      </a:dk1>
      <a:lt1>
        <a:srgbClr val="FFFFFF"/>
      </a:lt1>
      <a:dk2>
        <a:srgbClr val="00203E"/>
      </a:dk2>
      <a:lt2>
        <a:srgbClr val="75B729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2286DD"/>
      </a:hlink>
      <a:folHlink>
        <a:srgbClr val="7497BB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Office Theme 1">
        <a:dk1>
          <a:srgbClr val="EAEBEA"/>
        </a:dk1>
        <a:lt1>
          <a:srgbClr val="FFFFFF"/>
        </a:lt1>
        <a:dk2>
          <a:srgbClr val="00203E"/>
        </a:dk2>
        <a:lt2>
          <a:srgbClr val="75B729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C8C9C8"/>
        </a:accent4>
        <a:accent5>
          <a:srgbClr val="EBEBEB"/>
        </a:accent5>
        <a:accent6>
          <a:srgbClr val="A1A1A1"/>
        </a:accent6>
        <a:hlink>
          <a:srgbClr val="2286DD"/>
        </a:hlink>
        <a:folHlink>
          <a:srgbClr val="7497B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333333"/>
        </a:dk1>
        <a:lt1>
          <a:srgbClr val="FFFFFF"/>
        </a:lt1>
        <a:dk2>
          <a:srgbClr val="00203E"/>
        </a:dk2>
        <a:lt2>
          <a:srgbClr val="75B729"/>
        </a:lt2>
        <a:accent1>
          <a:srgbClr val="DDDDDD"/>
        </a:accent1>
        <a:accent2>
          <a:srgbClr val="FFFFFF"/>
        </a:accent2>
        <a:accent3>
          <a:srgbClr val="FFFFFF"/>
        </a:accent3>
        <a:accent4>
          <a:srgbClr val="2A2A2A"/>
        </a:accent4>
        <a:accent5>
          <a:srgbClr val="EBEBEB"/>
        </a:accent5>
        <a:accent6>
          <a:srgbClr val="E7E7E7"/>
        </a:accent6>
        <a:hlink>
          <a:srgbClr val="2286DD"/>
        </a:hlink>
        <a:folHlink>
          <a:srgbClr val="7497B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Theme 2">
    <a:dk1>
      <a:srgbClr val="333333"/>
    </a:dk1>
    <a:lt1>
      <a:srgbClr val="FFFFFF"/>
    </a:lt1>
    <a:dk2>
      <a:srgbClr val="00203E"/>
    </a:dk2>
    <a:lt2>
      <a:srgbClr val="75B729"/>
    </a:lt2>
    <a:accent1>
      <a:srgbClr val="DDDDDD"/>
    </a:accent1>
    <a:accent2>
      <a:srgbClr val="FFFFFF"/>
    </a:accent2>
    <a:accent3>
      <a:srgbClr val="FFFFFF"/>
    </a:accent3>
    <a:accent4>
      <a:srgbClr val="2A2A2A"/>
    </a:accent4>
    <a:accent5>
      <a:srgbClr val="EBEBEB"/>
    </a:accent5>
    <a:accent6>
      <a:srgbClr val="E7E7E7"/>
    </a:accent6>
    <a:hlink>
      <a:srgbClr val="2286DD"/>
    </a:hlink>
    <a:folHlink>
      <a:srgbClr val="7497BB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483762EB5A18C04DBFA29C99AD83F26B" ma:contentTypeVersion="15" ma:contentTypeDescription="Vytvoří nový dokument" ma:contentTypeScope="" ma:versionID="d9ef6691753f8d1d5aac364a0a95b869">
  <xsd:schema xmlns:xsd="http://www.w3.org/2001/XMLSchema" xmlns:xs="http://www.w3.org/2001/XMLSchema" xmlns:p="http://schemas.microsoft.com/office/2006/metadata/properties" xmlns:ns2="b5e40aea-b4ae-4b94-9008-c1fed4a5c359" xmlns:ns3="c95f7331-2dea-4b91-a62c-a2ea58dcbe03" targetNamespace="http://schemas.microsoft.com/office/2006/metadata/properties" ma:root="true" ma:fieldsID="8ffb3d0fa66fdebc604d2e8eddcb4819" ns2:_="" ns3:_="">
    <xsd:import namespace="b5e40aea-b4ae-4b94-9008-c1fed4a5c359"/>
    <xsd:import namespace="c95f7331-2dea-4b91-a62c-a2ea58dcbe0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e40aea-b4ae-4b94-9008-c1fed4a5c35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dexed="true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0" nillable="true" ma:taxonomy="true" ma:internalName="lcf76f155ced4ddcb4097134ff3c332f" ma:taxonomyFieldName="MediaServiceImageTags" ma:displayName="Značky obrázků" ma:readOnly="false" ma:fieldId="{5cf76f15-5ced-4ddc-b409-7134ff3c332f}" ma:taxonomyMulti="true" ma:sspId="f0a14af1-e00f-4e76-aafe-20c72589a84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5f7331-2dea-4b91-a62c-a2ea58dcbe0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dílí se s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dílené s podrobnostmi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6c2ef57f-8d97-40b3-a219-205d2804e26f}" ma:internalName="TaxCatchAll" ma:showField="CatchAllData" ma:web="c95f7331-2dea-4b91-a62c-a2ea58dcbe0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5e40aea-b4ae-4b94-9008-c1fed4a5c359">
      <Terms xmlns="http://schemas.microsoft.com/office/infopath/2007/PartnerControls"/>
    </lcf76f155ced4ddcb4097134ff3c332f>
    <TaxCatchAll xmlns="c95f7331-2dea-4b91-a62c-a2ea58dcbe03" xsi:nil="true"/>
  </documentManagement>
</p:properties>
</file>

<file path=customXml/itemProps1.xml><?xml version="1.0" encoding="utf-8"?>
<ds:datastoreItem xmlns:ds="http://schemas.openxmlformats.org/officeDocument/2006/customXml" ds:itemID="{9FF36B38-92E1-4434-B928-0B6896AEBC4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5e40aea-b4ae-4b94-9008-c1fed4a5c359"/>
    <ds:schemaRef ds:uri="c95f7331-2dea-4b91-a62c-a2ea58dcbe0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5AAFBE4-E0F2-46C8-9B9D-C83397D2F04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33785A2-D7CE-4CE1-98CE-0E3D5DDB8231}">
  <ds:schemaRefs>
    <ds:schemaRef ds:uri="http://schemas.microsoft.com/office/2006/metadata/properties"/>
    <ds:schemaRef ds:uri="http://schemas.microsoft.com/office/infopath/2007/PartnerControls"/>
    <ds:schemaRef ds:uri="b5e40aea-b4ae-4b94-9008-c1fed4a5c359"/>
    <ds:schemaRef ds:uri="c95f7331-2dea-4b91-a62c-a2ea58dcbe0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4216</TotalTime>
  <Words>617</Words>
  <Application>Microsoft Office PowerPoint</Application>
  <PresentationFormat>Custom</PresentationFormat>
  <Paragraphs>125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Arial</vt:lpstr>
      <vt:lpstr>Calibri</vt:lpstr>
      <vt:lpstr>Century Gothic</vt:lpstr>
      <vt:lpstr>Courier New</vt:lpstr>
      <vt:lpstr>Poppins</vt:lpstr>
      <vt:lpstr>Wingdings</vt:lpstr>
      <vt:lpstr>Office Theme</vt:lpstr>
      <vt:lpstr>Pokročilá úprava R Markdown</vt:lpstr>
      <vt:lpstr>PowerPoint Presentation</vt:lpstr>
      <vt:lpstr>Metadata dokumentu</vt:lpstr>
      <vt:lpstr>Dynamické ukázání kódu</vt:lpstr>
      <vt:lpstr>Schovat všechen kód – kromě něčeho</vt:lpstr>
      <vt:lpstr>Citace</vt:lpstr>
      <vt:lpstr>Dovolit stáhnutí zdrojového souboru</vt:lpstr>
      <vt:lpstr>Obsah</vt:lpstr>
      <vt:lpstr>Themes</vt:lpstr>
      <vt:lpstr>Lokální nastavení obrázků</vt:lpstr>
      <vt:lpstr>Globální nastavení obrázků</vt:lpstr>
      <vt:lpstr>Zobrazení tabulek</vt:lpstr>
      <vt:lpstr>Parametrizace</vt:lpstr>
      <vt:lpstr>Vlastní knit funkce</vt:lpstr>
      <vt:lpstr>Vlastní css soubor</vt:lpstr>
      <vt:lpstr>PowerPoint Presentation</vt:lpstr>
      <vt:lpstr>Balíček {bookdown}</vt:lpstr>
      <vt:lpstr>Rovnice</vt:lpstr>
      <vt:lpstr>Obrázek</vt:lpstr>
      <vt:lpstr>Tabulka</vt:lpstr>
      <vt:lpstr>PowerPoint Presentation</vt:lpstr>
      <vt:lpstr>Balíček {gt}</vt:lpstr>
      <vt:lpstr>Balíček {gtsummary}</vt:lpstr>
      <vt:lpstr>Balíček {DT}</vt:lpstr>
      <vt:lpstr>Balíček {stargazer}</vt:lpstr>
      <vt:lpstr>PowerPoint Presentation</vt:lpstr>
      <vt:lpstr>Balíček {ggplot2}</vt:lpstr>
      <vt:lpstr>Balíček {plotly}</vt:lpstr>
      <vt:lpstr>PowerPoint Presentation</vt:lpstr>
      <vt:lpstr>Framework {easystats}</vt:lpstr>
      <vt:lpstr>Balíček {ggstatsplot}</vt:lpstr>
      <vt:lpstr>Framework {tidymodels}</vt:lpstr>
      <vt:lpstr>PowerPoint Presentation</vt:lpstr>
      <vt:lpstr>HTML vs. PDF</vt:lpstr>
      <vt:lpstr>PDF dokumenty</vt:lpstr>
      <vt:lpstr>Balíček {tinytex}</vt:lpstr>
      <vt:lpstr>Balíček {rticles}</vt:lpstr>
      <vt:lpstr>Word dokumenty</vt:lpstr>
      <vt:lpstr>Framework {officer}</vt:lpstr>
      <vt:lpstr>Balíček{officedown}</vt:lpstr>
      <vt:lpstr>Další zdroje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 Chalas</dc:creator>
  <cp:lastModifiedBy>Michal Lauer</cp:lastModifiedBy>
  <cp:revision>213</cp:revision>
  <dcterms:created xsi:type="dcterms:W3CDTF">2019-08-20T16:55:22Z</dcterms:created>
  <dcterms:modified xsi:type="dcterms:W3CDTF">2024-06-05T20:08:08Z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0x010100483762EB5A18C04DBFA29C99AD83F26B</vt:lpwstr>
  </property>
</Properties>
</file>