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D158-6E65-44D2-8A8C-4515582E3B34}" type="datetimeFigureOut">
              <a:rPr lang="cs-CZ" smtClean="0"/>
              <a:pPr/>
              <a:t>11.12.2017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A284-1613-4AA9-9B2B-3C0FAFF2286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005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D158-6E65-44D2-8A8C-4515582E3B34}" type="datetimeFigureOut">
              <a:rPr lang="cs-CZ" smtClean="0"/>
              <a:pPr/>
              <a:t>11.12.2017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A284-1613-4AA9-9B2B-3C0FAFF2286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654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D158-6E65-44D2-8A8C-4515582E3B34}" type="datetimeFigureOut">
              <a:rPr lang="cs-CZ" smtClean="0"/>
              <a:pPr/>
              <a:t>11.12.2017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A284-1613-4AA9-9B2B-3C0FAFF2286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557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D158-6E65-44D2-8A8C-4515582E3B34}" type="datetimeFigureOut">
              <a:rPr lang="cs-CZ" smtClean="0"/>
              <a:pPr/>
              <a:t>11.12.2017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A284-1613-4AA9-9B2B-3C0FAFF2286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122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D158-6E65-44D2-8A8C-4515582E3B34}" type="datetimeFigureOut">
              <a:rPr lang="cs-CZ" smtClean="0"/>
              <a:pPr/>
              <a:t>11.12.2017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A284-1613-4AA9-9B2B-3C0FAFF2286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4414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D158-6E65-44D2-8A8C-4515582E3B34}" type="datetimeFigureOut">
              <a:rPr lang="cs-CZ" smtClean="0"/>
              <a:pPr/>
              <a:t>11.12.2017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A284-1613-4AA9-9B2B-3C0FAFF2286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089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D158-6E65-44D2-8A8C-4515582E3B34}" type="datetimeFigureOut">
              <a:rPr lang="cs-CZ" smtClean="0"/>
              <a:pPr/>
              <a:t>11.12.2017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A284-1613-4AA9-9B2B-3C0FAFF2286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722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D158-6E65-44D2-8A8C-4515582E3B34}" type="datetimeFigureOut">
              <a:rPr lang="cs-CZ" smtClean="0"/>
              <a:pPr/>
              <a:t>11.12.2017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A284-1613-4AA9-9B2B-3C0FAFF2286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345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D158-6E65-44D2-8A8C-4515582E3B34}" type="datetimeFigureOut">
              <a:rPr lang="cs-CZ" smtClean="0"/>
              <a:pPr/>
              <a:t>11.12.2017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A284-1613-4AA9-9B2B-3C0FAFF2286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6856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D158-6E65-44D2-8A8C-4515582E3B34}" type="datetimeFigureOut">
              <a:rPr lang="cs-CZ" smtClean="0"/>
              <a:pPr/>
              <a:t>11.12.2017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A284-1613-4AA9-9B2B-3C0FAFF2286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381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D158-6E65-44D2-8A8C-4515582E3B34}" type="datetimeFigureOut">
              <a:rPr lang="cs-CZ" smtClean="0"/>
              <a:pPr/>
              <a:t>11.12.2017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A284-1613-4AA9-9B2B-3C0FAFF2286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617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4D158-6E65-44D2-8A8C-4515582E3B34}" type="datetimeFigureOut">
              <a:rPr lang="cs-CZ" smtClean="0"/>
              <a:pPr/>
              <a:t>11.12.2017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8A284-1613-4AA9-9B2B-3C0FAFF2286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486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844825"/>
            <a:ext cx="7772400" cy="1755626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>Pole a generické kolekce v jazyce Java, metody pro práci s daty uloženými v generické kolekci.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Martin Šorf, Martin Klaus, </a:t>
            </a:r>
          </a:p>
          <a:p>
            <a:r>
              <a:rPr lang="cs-CZ" dirty="0" smtClean="0"/>
              <a:t>Michal Novák, Karel Kašpárek, </a:t>
            </a:r>
          </a:p>
          <a:p>
            <a:r>
              <a:rPr lang="cs-CZ" dirty="0" smtClean="0"/>
              <a:t>Pavel Mrázek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8123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s-CZ" dirty="0" smtClean="0"/>
              <a:t>Pole v Javě je speciálním objektem </a:t>
            </a:r>
          </a:p>
          <a:p>
            <a:r>
              <a:rPr lang="cs-CZ" dirty="0" smtClean="0"/>
              <a:t>Můžeme mít pole jak primitivních, tak objektových hodnot. </a:t>
            </a:r>
          </a:p>
          <a:p>
            <a:pPr lvl="1"/>
            <a:r>
              <a:rPr lang="cs-CZ" dirty="0" smtClean="0"/>
              <a:t>pole primitivních hodnot tyto hodnoty obsahuje </a:t>
            </a:r>
          </a:p>
          <a:p>
            <a:pPr lvl="1"/>
            <a:r>
              <a:rPr lang="cs-CZ" dirty="0" smtClean="0"/>
              <a:t>pole objektů obsahuje odkazy na objekty</a:t>
            </a:r>
          </a:p>
          <a:p>
            <a:r>
              <a:rPr lang="cs-CZ" dirty="0" smtClean="0"/>
              <a:t>Kromě pole v Javě existují i jiné objekty na ukládání více hodnot - tzn. kontejnery, viz dále</a:t>
            </a:r>
          </a:p>
          <a:p>
            <a:r>
              <a:rPr lang="cs-CZ" dirty="0" smtClean="0"/>
              <a:t> Syntaxe deklarace </a:t>
            </a:r>
          </a:p>
          <a:p>
            <a:pPr lvl="1"/>
            <a:r>
              <a:rPr lang="cs-CZ" dirty="0" err="1" smtClean="0"/>
              <a:t>typhodnoty</a:t>
            </a:r>
            <a:r>
              <a:rPr lang="cs-CZ" dirty="0" smtClean="0"/>
              <a:t> [] </a:t>
            </a:r>
            <a:r>
              <a:rPr lang="cs-CZ" dirty="0" err="1" smtClean="0"/>
              <a:t>jménopole</a:t>
            </a:r>
            <a:endParaRPr lang="cs-CZ" dirty="0" smtClean="0"/>
          </a:p>
          <a:p>
            <a:pPr lvl="1"/>
            <a:r>
              <a:rPr lang="cs-CZ" dirty="0" smtClean="0"/>
              <a:t>na rozdíl od C/C++ nikdy neuvádíme při deklaraci počet prvků pole - ten je podstatný až při vytvo</a:t>
            </a:r>
            <a:r>
              <a:rPr lang="cs-CZ" dirty="0"/>
              <a:t>ř</a:t>
            </a:r>
            <a:r>
              <a:rPr lang="cs-CZ" dirty="0" smtClean="0"/>
              <a:t>ení objektu pole  </a:t>
            </a:r>
          </a:p>
          <a:p>
            <a:r>
              <a:rPr lang="cs-CZ" dirty="0" smtClean="0"/>
              <a:t>Syntaxe přístupu k prvkům</a:t>
            </a:r>
          </a:p>
          <a:p>
            <a:pPr lvl="1"/>
            <a:r>
              <a:rPr lang="cs-CZ" dirty="0" err="1" smtClean="0"/>
              <a:t>jménopole</a:t>
            </a:r>
            <a:r>
              <a:rPr lang="cs-CZ" dirty="0" smtClean="0"/>
              <a:t> [ </a:t>
            </a:r>
            <a:r>
              <a:rPr lang="cs-CZ" dirty="0" err="1" smtClean="0"/>
              <a:t>indexprvku</a:t>
            </a:r>
            <a:r>
              <a:rPr lang="cs-CZ" dirty="0" smtClean="0"/>
              <a:t> ] </a:t>
            </a:r>
          </a:p>
          <a:p>
            <a:pPr lvl="1"/>
            <a:r>
              <a:rPr lang="cs-CZ" dirty="0" smtClean="0"/>
              <a:t>přiřazení prvku do pole: </a:t>
            </a:r>
            <a:r>
              <a:rPr lang="cs-CZ" dirty="0" err="1" smtClean="0"/>
              <a:t>jménopole</a:t>
            </a:r>
            <a:r>
              <a:rPr lang="cs-CZ" dirty="0" smtClean="0"/>
              <a:t> [ </a:t>
            </a:r>
            <a:r>
              <a:rPr lang="cs-CZ" dirty="0" err="1" smtClean="0"/>
              <a:t>indexprvku</a:t>
            </a:r>
            <a:r>
              <a:rPr lang="cs-CZ" dirty="0" smtClean="0"/>
              <a:t> ] = hodnota;</a:t>
            </a:r>
          </a:p>
          <a:p>
            <a:pPr lvl="1"/>
            <a:r>
              <a:rPr lang="cs-CZ" dirty="0" smtClean="0"/>
              <a:t>čtení hodnoty z pole: proměnná ˇ = </a:t>
            </a:r>
            <a:r>
              <a:rPr lang="cs-CZ" dirty="0" err="1" smtClean="0"/>
              <a:t>jménopole</a:t>
            </a:r>
            <a:r>
              <a:rPr lang="cs-CZ" dirty="0" smtClean="0"/>
              <a:t> [ </a:t>
            </a:r>
            <a:r>
              <a:rPr lang="cs-CZ" dirty="0" err="1" smtClean="0"/>
              <a:t>indexprvku</a:t>
            </a:r>
            <a:r>
              <a:rPr lang="cs-CZ" dirty="0" smtClean="0"/>
              <a:t> ] 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0461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Syntaxe vytvoření objektu pole: jako u jiného objektu - voláním konstruktoru: </a:t>
            </a:r>
          </a:p>
          <a:p>
            <a:pPr marL="0" indent="0">
              <a:buNone/>
            </a:pPr>
            <a:r>
              <a:rPr lang="cs-CZ" dirty="0" smtClean="0"/>
              <a:t>	</a:t>
            </a:r>
            <a:r>
              <a:rPr lang="cs-CZ" dirty="0" err="1" smtClean="0"/>
              <a:t>jménopole</a:t>
            </a:r>
            <a:r>
              <a:rPr lang="cs-CZ" dirty="0" smtClean="0"/>
              <a:t> = </a:t>
            </a:r>
            <a:r>
              <a:rPr lang="cs-CZ" dirty="0" err="1" smtClean="0"/>
              <a:t>new</a:t>
            </a:r>
            <a:r>
              <a:rPr lang="cs-CZ" dirty="0" smtClean="0"/>
              <a:t> </a:t>
            </a:r>
            <a:r>
              <a:rPr lang="cs-CZ" dirty="0" err="1" smtClean="0"/>
              <a:t>typhodnoty</a:t>
            </a:r>
            <a:r>
              <a:rPr lang="cs-CZ" dirty="0" smtClean="0"/>
              <a:t>[ </a:t>
            </a:r>
            <a:r>
              <a:rPr lang="cs-CZ" dirty="0" err="1" smtClean="0"/>
              <a:t>početprvku</a:t>
            </a:r>
            <a:r>
              <a:rPr lang="cs-CZ" dirty="0" smtClean="0"/>
              <a:t> ]; </a:t>
            </a:r>
          </a:p>
          <a:p>
            <a:r>
              <a:rPr lang="cs-CZ" dirty="0" smtClean="0"/>
              <a:t>Nebo vzniklé pole rovnou naplníme hodnotami</a:t>
            </a:r>
          </a:p>
          <a:p>
            <a:pPr marL="0" indent="0">
              <a:buNone/>
            </a:pPr>
            <a:r>
              <a:rPr lang="cs-CZ" dirty="0"/>
              <a:t> </a:t>
            </a:r>
            <a:r>
              <a:rPr lang="cs-CZ" dirty="0" smtClean="0"/>
              <a:t>	</a:t>
            </a:r>
            <a:r>
              <a:rPr lang="cs-CZ" dirty="0" err="1" smtClean="0"/>
              <a:t>int</a:t>
            </a:r>
            <a:r>
              <a:rPr lang="cs-CZ" dirty="0" smtClean="0"/>
              <a:t> [] pole = { 1, 2, 3 }; </a:t>
            </a:r>
          </a:p>
          <a:p>
            <a:r>
              <a:rPr lang="cs-CZ" dirty="0" smtClean="0"/>
              <a:t>Před použitím je nutné pole: </a:t>
            </a:r>
          </a:p>
          <a:p>
            <a:pPr lvl="1"/>
            <a:r>
              <a:rPr lang="cs-CZ" dirty="0" smtClean="0"/>
              <a:t>deklarovat </a:t>
            </a:r>
          </a:p>
          <a:p>
            <a:pPr lvl="1"/>
            <a:r>
              <a:rPr lang="cs-CZ" dirty="0" smtClean="0"/>
              <a:t>vytvořit </a:t>
            </a:r>
          </a:p>
          <a:p>
            <a:pPr lvl="1"/>
            <a:r>
              <a:rPr lang="cs-CZ" dirty="0" smtClean="0"/>
              <a:t>inicializovat (naplnit)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2702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Kopírování pole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Přiřazení proměnné objektového typu (a tedy i polí) vede pouze k duplikaci odkazu, nikoli celého odkazovaného objektu. </a:t>
            </a:r>
          </a:p>
          <a:p>
            <a:pPr marL="0" indent="0">
              <a:buNone/>
            </a:pPr>
            <a:r>
              <a:rPr lang="cs-CZ" dirty="0"/>
              <a:t>	</a:t>
            </a:r>
            <a:r>
              <a:rPr lang="cs-CZ" dirty="0" err="1" smtClean="0"/>
              <a:t>Ucet</a:t>
            </a:r>
            <a:r>
              <a:rPr lang="cs-CZ" dirty="0" smtClean="0"/>
              <a:t> [] </a:t>
            </a:r>
            <a:r>
              <a:rPr lang="cs-CZ" dirty="0" err="1" smtClean="0"/>
              <a:t>ucty</a:t>
            </a:r>
            <a:r>
              <a:rPr lang="cs-CZ" dirty="0" smtClean="0"/>
              <a:t> = </a:t>
            </a:r>
            <a:r>
              <a:rPr lang="cs-CZ" dirty="0" err="1" smtClean="0"/>
              <a:t>new</a:t>
            </a:r>
            <a:r>
              <a:rPr lang="cs-CZ" dirty="0" smtClean="0"/>
              <a:t> </a:t>
            </a:r>
            <a:r>
              <a:rPr lang="cs-CZ" dirty="0" err="1" smtClean="0"/>
              <a:t>Ucet</a:t>
            </a:r>
            <a:r>
              <a:rPr lang="cs-CZ" dirty="0" smtClean="0"/>
              <a:t>[5]; </a:t>
            </a:r>
          </a:p>
          <a:p>
            <a:pPr marL="0" indent="0">
              <a:buNone/>
            </a:pPr>
            <a:r>
              <a:rPr lang="cs-CZ" dirty="0"/>
              <a:t>	</a:t>
            </a:r>
            <a:r>
              <a:rPr lang="cs-CZ" dirty="0" err="1" smtClean="0"/>
              <a:t>Ucet</a:t>
            </a:r>
            <a:r>
              <a:rPr lang="cs-CZ" dirty="0" smtClean="0"/>
              <a:t> [] ucty2; </a:t>
            </a:r>
          </a:p>
          <a:p>
            <a:pPr marL="0" indent="0">
              <a:buNone/>
            </a:pPr>
            <a:r>
              <a:rPr lang="cs-CZ" dirty="0"/>
              <a:t>	</a:t>
            </a:r>
            <a:r>
              <a:rPr lang="cs-CZ" dirty="0" smtClean="0"/>
              <a:t>ucty2 = </a:t>
            </a:r>
            <a:r>
              <a:rPr lang="cs-CZ" dirty="0" err="1" smtClean="0"/>
              <a:t>ucty</a:t>
            </a:r>
            <a:r>
              <a:rPr lang="cs-CZ" dirty="0" smtClean="0"/>
              <a:t>; </a:t>
            </a:r>
          </a:p>
          <a:p>
            <a:r>
              <a:rPr lang="cs-CZ" dirty="0" smtClean="0"/>
              <a:t>Proměnná ucty2 obsahuje odkaz na stejné pole jako </a:t>
            </a:r>
            <a:r>
              <a:rPr lang="cs-CZ" dirty="0" err="1" smtClean="0"/>
              <a:t>ucty</a:t>
            </a:r>
            <a:r>
              <a:rPr lang="cs-CZ" dirty="0" smtClean="0"/>
              <a:t>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84123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Generické kolekce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Java 5 dovoluje použít generických tříd a metod </a:t>
            </a:r>
          </a:p>
          <a:p>
            <a:r>
              <a:rPr lang="cs-CZ" dirty="0" smtClean="0"/>
              <a:t>Generický typ umožňuje určit typ instance tříd, které lze do kolekce ukládat </a:t>
            </a:r>
          </a:p>
          <a:p>
            <a:r>
              <a:rPr lang="cs-CZ" dirty="0" smtClean="0"/>
              <a:t>Generický typ tak poskytuje statickou typovou kontrolu během překladu </a:t>
            </a:r>
          </a:p>
          <a:p>
            <a:r>
              <a:rPr lang="cs-CZ" dirty="0" smtClean="0"/>
              <a:t>Generické typy představují parametrizované definice třídy typu nějaké datové položky </a:t>
            </a:r>
          </a:p>
          <a:p>
            <a:r>
              <a:rPr lang="cs-CZ" dirty="0" smtClean="0"/>
              <a:t>Parametr typu se zapisuje mezi &lt;&gt;,</a:t>
            </a:r>
          </a:p>
          <a:p>
            <a:r>
              <a:rPr lang="cs-CZ" dirty="0" smtClean="0"/>
              <a:t>například List </a:t>
            </a:r>
            <a:r>
              <a:rPr lang="cs-CZ" dirty="0" err="1" smtClean="0"/>
              <a:t>partList</a:t>
            </a:r>
            <a:r>
              <a:rPr lang="cs-CZ" dirty="0" smtClean="0"/>
              <a:t> = </a:t>
            </a:r>
            <a:r>
              <a:rPr lang="cs-CZ" dirty="0" err="1" smtClean="0"/>
              <a:t>new</a:t>
            </a:r>
            <a:r>
              <a:rPr lang="cs-CZ" dirty="0" smtClean="0"/>
              <a:t> </a:t>
            </a:r>
            <a:r>
              <a:rPr lang="cs-CZ" dirty="0" err="1" smtClean="0"/>
              <a:t>ArrayList</a:t>
            </a:r>
            <a:r>
              <a:rPr lang="cs-CZ" dirty="0" smtClean="0"/>
              <a:t>();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29096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</a:t>
            </a:r>
            <a:r>
              <a:rPr lang="cs-CZ" dirty="0" err="1" smtClean="0"/>
              <a:t>ákladní</a:t>
            </a:r>
            <a:r>
              <a:rPr lang="cs-CZ" dirty="0" smtClean="0"/>
              <a:t> typy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List – uspořádaný seznam</a:t>
            </a:r>
          </a:p>
          <a:p>
            <a:pPr lvl="1"/>
            <a:r>
              <a:rPr lang="cs-CZ" dirty="0" smtClean="0"/>
              <a:t>Dovoluje duplicitní prvky</a:t>
            </a:r>
          </a:p>
          <a:p>
            <a:r>
              <a:rPr lang="cs-CZ" dirty="0" smtClean="0"/>
              <a:t>Map – </a:t>
            </a:r>
            <a:r>
              <a:rPr lang="cs-CZ" dirty="0" err="1" smtClean="0"/>
              <a:t>key</a:t>
            </a:r>
            <a:r>
              <a:rPr lang="cs-CZ" dirty="0" smtClean="0"/>
              <a:t>-</a:t>
            </a:r>
            <a:r>
              <a:rPr lang="cs-CZ" dirty="0" err="1" smtClean="0"/>
              <a:t>value</a:t>
            </a:r>
            <a:r>
              <a:rPr lang="cs-CZ" dirty="0" smtClean="0"/>
              <a:t> seznam</a:t>
            </a:r>
          </a:p>
          <a:p>
            <a:pPr lvl="1"/>
            <a:r>
              <a:rPr lang="cs-CZ" dirty="0" smtClean="0"/>
              <a:t>Některé mapy jsou uspořádány (např. </a:t>
            </a:r>
            <a:r>
              <a:rPr lang="cs-CZ" dirty="0" err="1" smtClean="0"/>
              <a:t>TreeMap</a:t>
            </a:r>
            <a:r>
              <a:rPr lang="cs-CZ" dirty="0" smtClean="0"/>
              <a:t>), některé nejsou (např. </a:t>
            </a:r>
            <a:r>
              <a:rPr lang="cs-CZ" dirty="0" err="1" smtClean="0"/>
              <a:t>HashMap</a:t>
            </a:r>
            <a:r>
              <a:rPr lang="cs-CZ" dirty="0" smtClean="0"/>
              <a:t>)</a:t>
            </a:r>
          </a:p>
          <a:p>
            <a:pPr lvl="1"/>
            <a:r>
              <a:rPr lang="cs-CZ" dirty="0" smtClean="0"/>
              <a:t>Mapa nemůže obsahovat duplicitní klíče</a:t>
            </a:r>
          </a:p>
          <a:p>
            <a:r>
              <a:rPr lang="cs-CZ" dirty="0" smtClean="0"/>
              <a:t>Set – uspořádaný seznam</a:t>
            </a:r>
          </a:p>
          <a:p>
            <a:pPr lvl="1"/>
            <a:r>
              <a:rPr lang="cs-CZ" dirty="0" smtClean="0"/>
              <a:t>Nedovoluje duplicitní prvky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Základní metody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size</a:t>
            </a:r>
            <a:r>
              <a:rPr lang="cs-CZ" dirty="0" smtClean="0"/>
              <a:t>() – vrátí počet prvků v kolekci</a:t>
            </a:r>
          </a:p>
          <a:p>
            <a:r>
              <a:rPr lang="cs-CZ" dirty="0" err="1" smtClean="0"/>
              <a:t>isEmpty</a:t>
            </a:r>
            <a:r>
              <a:rPr lang="cs-CZ" dirty="0" smtClean="0"/>
              <a:t>() – </a:t>
            </a:r>
            <a:r>
              <a:rPr lang="cs-CZ" sz="3100" dirty="0" smtClean="0"/>
              <a:t>vrací </a:t>
            </a:r>
            <a:r>
              <a:rPr lang="cs-CZ" sz="3100" dirty="0" err="1" smtClean="0"/>
              <a:t>true</a:t>
            </a:r>
            <a:r>
              <a:rPr lang="cs-CZ" sz="3100" dirty="0" smtClean="0"/>
              <a:t> pokud je kolekce prázdná</a:t>
            </a:r>
          </a:p>
          <a:p>
            <a:r>
              <a:rPr lang="cs-CZ" dirty="0" smtClean="0"/>
              <a:t> </a:t>
            </a:r>
            <a:r>
              <a:rPr lang="cs-CZ" dirty="0" err="1" smtClean="0"/>
              <a:t>add</a:t>
            </a:r>
            <a:r>
              <a:rPr lang="cs-CZ" dirty="0" smtClean="0"/>
              <a:t>(</a:t>
            </a:r>
            <a:r>
              <a:rPr lang="cs-CZ" dirty="0" err="1" smtClean="0"/>
              <a:t>value</a:t>
            </a:r>
            <a:r>
              <a:rPr lang="cs-CZ" dirty="0" smtClean="0"/>
              <a:t>) – přidá prvek do kolekce (list, set)</a:t>
            </a:r>
          </a:p>
          <a:p>
            <a:r>
              <a:rPr lang="cs-CZ" dirty="0" smtClean="0"/>
              <a:t>put(</a:t>
            </a:r>
            <a:r>
              <a:rPr lang="cs-CZ" dirty="0" err="1" smtClean="0"/>
              <a:t>key</a:t>
            </a:r>
            <a:r>
              <a:rPr lang="cs-CZ" dirty="0" smtClean="0"/>
              <a:t>, </a:t>
            </a:r>
            <a:r>
              <a:rPr lang="cs-CZ" dirty="0" err="1" smtClean="0"/>
              <a:t>value</a:t>
            </a:r>
            <a:r>
              <a:rPr lang="cs-CZ" dirty="0" smtClean="0"/>
              <a:t>) – přidá prvek do kolekce (map)</a:t>
            </a:r>
          </a:p>
          <a:p>
            <a:r>
              <a:rPr lang="cs-CZ" dirty="0" err="1" smtClean="0"/>
              <a:t>contains</a:t>
            </a:r>
            <a:r>
              <a:rPr lang="cs-CZ" dirty="0" smtClean="0"/>
              <a:t>(</a:t>
            </a:r>
            <a:r>
              <a:rPr lang="cs-CZ" dirty="0" err="1" smtClean="0"/>
              <a:t>value</a:t>
            </a:r>
            <a:r>
              <a:rPr lang="cs-CZ" dirty="0" smtClean="0"/>
              <a:t>) – vrací </a:t>
            </a:r>
            <a:r>
              <a:rPr lang="cs-CZ" dirty="0" err="1" smtClean="0"/>
              <a:t>true</a:t>
            </a:r>
            <a:r>
              <a:rPr lang="cs-CZ" dirty="0" smtClean="0"/>
              <a:t> pokud je </a:t>
            </a:r>
            <a:r>
              <a:rPr lang="cs-CZ" dirty="0" err="1" smtClean="0"/>
              <a:t>value</a:t>
            </a:r>
            <a:r>
              <a:rPr lang="cs-CZ" dirty="0" smtClean="0"/>
              <a:t> v kolekci (list, set)</a:t>
            </a:r>
          </a:p>
          <a:p>
            <a:r>
              <a:rPr lang="cs-CZ" dirty="0" smtClean="0"/>
              <a:t>Mapa má 2 metody a ty jsou </a:t>
            </a:r>
            <a:r>
              <a:rPr lang="cs-CZ" dirty="0" err="1" smtClean="0"/>
              <a:t>containsKey</a:t>
            </a:r>
            <a:r>
              <a:rPr lang="cs-CZ" dirty="0" smtClean="0"/>
              <a:t>(</a:t>
            </a:r>
            <a:r>
              <a:rPr lang="cs-CZ" dirty="0" err="1" smtClean="0"/>
              <a:t>key</a:t>
            </a:r>
            <a:r>
              <a:rPr lang="cs-CZ" dirty="0" smtClean="0"/>
              <a:t>) a </a:t>
            </a:r>
            <a:r>
              <a:rPr lang="cs-CZ" dirty="0" err="1" smtClean="0"/>
              <a:t>containsValue</a:t>
            </a:r>
            <a:r>
              <a:rPr lang="cs-CZ" dirty="0" smtClean="0"/>
              <a:t>(</a:t>
            </a:r>
            <a:r>
              <a:rPr lang="cs-CZ" dirty="0" err="1" smtClean="0"/>
              <a:t>value</a:t>
            </a:r>
            <a:r>
              <a:rPr lang="cs-CZ" dirty="0" smtClean="0"/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Nejčastější typy kolekcí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List – </a:t>
            </a:r>
            <a:r>
              <a:rPr lang="cs-CZ" dirty="0" err="1" smtClean="0"/>
              <a:t>ArrayList</a:t>
            </a:r>
            <a:r>
              <a:rPr lang="cs-CZ" dirty="0" smtClean="0"/>
              <a:t>, </a:t>
            </a:r>
            <a:r>
              <a:rPr lang="cs-CZ" dirty="0" err="1" smtClean="0"/>
              <a:t>LinkedList</a:t>
            </a:r>
            <a:endParaRPr lang="cs-CZ" dirty="0" smtClean="0"/>
          </a:p>
          <a:p>
            <a:r>
              <a:rPr lang="cs-CZ" dirty="0" smtClean="0"/>
              <a:t>Map – </a:t>
            </a:r>
            <a:r>
              <a:rPr lang="cs-CZ" dirty="0" err="1" smtClean="0"/>
              <a:t>HashMap</a:t>
            </a:r>
            <a:r>
              <a:rPr lang="cs-CZ" dirty="0" smtClean="0"/>
              <a:t>, </a:t>
            </a:r>
            <a:r>
              <a:rPr lang="cs-CZ" dirty="0" err="1" smtClean="0"/>
              <a:t>Hashtable</a:t>
            </a:r>
            <a:r>
              <a:rPr lang="cs-CZ" dirty="0" smtClean="0"/>
              <a:t>, </a:t>
            </a:r>
            <a:r>
              <a:rPr lang="cs-CZ" dirty="0" err="1" smtClean="0"/>
              <a:t>LinkedHashMap</a:t>
            </a:r>
            <a:r>
              <a:rPr lang="cs-CZ" dirty="0" smtClean="0"/>
              <a:t>, </a:t>
            </a:r>
            <a:r>
              <a:rPr lang="cs-CZ" dirty="0" err="1" smtClean="0"/>
              <a:t>TreeMap</a:t>
            </a:r>
            <a:endParaRPr lang="cs-CZ" dirty="0" smtClean="0"/>
          </a:p>
          <a:p>
            <a:r>
              <a:rPr lang="cs-CZ" dirty="0" smtClean="0"/>
              <a:t>Set – </a:t>
            </a:r>
            <a:r>
              <a:rPr lang="cs-CZ" dirty="0" err="1" smtClean="0"/>
              <a:t>HashSet</a:t>
            </a:r>
            <a:r>
              <a:rPr lang="cs-CZ" dirty="0" smtClean="0"/>
              <a:t>, </a:t>
            </a:r>
            <a:r>
              <a:rPr lang="cs-CZ" dirty="0" err="1" smtClean="0"/>
              <a:t>LinkedHashSet</a:t>
            </a:r>
            <a:r>
              <a:rPr lang="cs-CZ" dirty="0" smtClean="0"/>
              <a:t>, </a:t>
            </a:r>
            <a:r>
              <a:rPr lang="cs-CZ" dirty="0" err="1" smtClean="0"/>
              <a:t>TreeSet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Zdroje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https://docs.oracle.com</a:t>
            </a:r>
          </a:p>
        </p:txBody>
      </p:sp>
    </p:spTree>
    <p:extLst>
      <p:ext uri="{BB962C8B-B14F-4D97-AF65-F5344CB8AC3E}">
        <p14:creationId xmlns:p14="http://schemas.microsoft.com/office/powerpoint/2010/main" val="176091866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373</Words>
  <Application>Microsoft Office PowerPoint</Application>
  <PresentationFormat>Předvádění na obrazovce (4:3)</PresentationFormat>
  <Paragraphs>60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2" baseType="lpstr">
      <vt:lpstr>Arial</vt:lpstr>
      <vt:lpstr>Calibri</vt:lpstr>
      <vt:lpstr>Motiv systému Office</vt:lpstr>
      <vt:lpstr>Pole a generické kolekce v jazyce Java, metody pro práci s daty uloženými v generické kolekci.</vt:lpstr>
      <vt:lpstr>Pole</vt:lpstr>
      <vt:lpstr>Pole</vt:lpstr>
      <vt:lpstr>Kopírování pole</vt:lpstr>
      <vt:lpstr>Generické kolekce</vt:lpstr>
      <vt:lpstr>Základní typy</vt:lpstr>
      <vt:lpstr>Základní metody</vt:lpstr>
      <vt:lpstr>Nejčastější typy kolekcí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Pole a generické kolekce v jazyce Java, metody pro práci s daty uloženými v generické kolekci.</dc:title>
  <dc:creator>Martin Šorf</dc:creator>
  <cp:lastModifiedBy>Michal Novák</cp:lastModifiedBy>
  <cp:revision>11</cp:revision>
  <dcterms:created xsi:type="dcterms:W3CDTF">2017-12-10T13:34:07Z</dcterms:created>
  <dcterms:modified xsi:type="dcterms:W3CDTF">2017-12-11T08:54:49Z</dcterms:modified>
</cp:coreProperties>
</file>