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59" r:id="rId3"/>
    <p:sldId id="258" r:id="rId4"/>
    <p:sldId id="354" r:id="rId5"/>
    <p:sldId id="356" r:id="rId6"/>
    <p:sldId id="357" r:id="rId7"/>
    <p:sldId id="358" r:id="rId8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L slide deck" id="{554D72F5-DD22-A14E-B70E-4B703922A346}">
          <p14:sldIdLst>
            <p14:sldId id="256"/>
            <p14:sldId id="359"/>
            <p14:sldId id="258"/>
            <p14:sldId id="354"/>
            <p14:sldId id="356"/>
            <p14:sldId id="357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9"/>
    <a:srgbClr val="E0E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98627-FF8D-BC42-9956-8E511685F65B}" v="233" dt="2024-03-25T03:01:35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0"/>
    <p:restoredTop sz="94684"/>
  </p:normalViewPr>
  <p:slideViewPr>
    <p:cSldViewPr snapToGrid="0">
      <p:cViewPr varScale="1">
        <p:scale>
          <a:sx n="114" d="100"/>
          <a:sy n="114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BB4D1-BE83-5946-AEDC-6722FADBEEE0}" type="datetimeFigureOut">
              <a:rPr lang="en-PL" smtClean="0"/>
              <a:t>3/25/24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6F04A-F2A2-0247-B2AA-FFFC9AC4D71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62854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b6fa4576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b6fa4576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F04A-F2A2-0247-B2AA-FFFC9AC4D713}" type="slidenum">
              <a:rPr lang="en-PL" smtClean="0"/>
              <a:t>3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5780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F04A-F2A2-0247-B2AA-FFFC9AC4D713}" type="slidenum">
              <a:rPr lang="en-PL" smtClean="0"/>
              <a:t>5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778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6F04A-F2A2-0247-B2AA-FFFC9AC4D713}" type="slidenum">
              <a:rPr lang="en-PL" smtClean="0"/>
              <a:t>6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4804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7E6F-39C0-9B26-4CF1-1FC1FD2B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4501B-635D-1BDD-3240-3AD624778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981B1-84F4-64C9-5B61-1F7B0C86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3/25/24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D3F19-E1D7-C06E-0765-BF4521E5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7A64B-57FF-7172-7A4E-0EFCDA0C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02533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89D1-3040-871A-5571-ACEFD934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E35B4-AE4B-ED93-E75C-C5D5F2E18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D9D04-7BB8-CDD7-D37D-3AD37C15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3/25/24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08884-A281-084E-5F66-1A3060D0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7F5D-703C-7BED-534F-29035B4F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0036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1BD90-6A46-0848-3E94-54474DD74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0EA87-9417-C85E-383A-47E8C055A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6F3B0-48AD-C727-5256-8A03BC67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3/25/24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8894E-E630-6BDA-D89B-7A8AD56B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79E0C-AEEC-9888-1AE9-0491F519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52113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l" smtClean="0"/>
              <a:pPr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409608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0904-B46A-DD8F-BC9E-CE426EA5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D6902-3A13-B01D-3F6C-9DC22FC44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ECED1-0ED2-077D-C974-B1858609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3/25/24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CF990-9A62-373D-3A39-FDF7544C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75518-7284-0B46-8602-66A429FF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6847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D487-41F7-76C1-B60F-B47E4CA4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B7CCF-D8DA-1BE2-7771-FF8DEDA4D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26392-1594-88F4-F7E9-8D3FBEF9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3/25/24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96AF-ADA5-F7F4-BA77-60E11D2B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CC2A1-056D-5BB5-05BB-0A33220A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446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F9A6-6803-EFB3-7027-74039DC6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9832-3322-777C-78D7-658673E72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BD9D3-53B1-0943-6140-F06468104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850E3-63EA-15EA-9F7A-83C71983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3/25/24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6EE78-60DF-BB5B-05D8-63D897C3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39F67-2DD6-6A90-F016-CAE09A20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6578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E5FA-D4A9-B8ED-EF9E-26659D71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B0963-384C-A8AD-3655-F26F76A24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57024-D3D1-5C1E-94B0-679F67CF9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9101C-17BC-8CE1-DC5B-2E2B16CD9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96071-BEFE-BF5D-DFEE-CBEBC4863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0D9C9-FDF8-1520-F5BD-578E1681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3/25/24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C37DF-2A65-4B60-947E-A5AA7A8C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24E8B-388F-BCF4-4BE0-A911DC76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0187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FB4F-0F98-2B17-1A16-FC27EAB9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4302C-7870-4AA4-D33B-786D8F6A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3/25/24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30079-47B6-73A3-78C9-3EE1E482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5481A-37BD-5BD6-AADC-F199EFF8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1234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77794-3682-5DB9-094A-5106B29B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3/25/24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19D86-CF18-C812-0C26-535C1750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FAD11-1B28-9DB9-CF65-AA10EAE4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3812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A79A-91DD-0D0A-1B93-77C6B46E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85D0C-54D3-73B6-33A0-0DAF9E3EA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FB783-8F2C-AFA8-F1A4-6343F61B1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C1D14-60B8-D756-65BB-AD0762CB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3/25/24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48607-5299-F6E7-98BE-919246F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CF391-7A57-EED3-3A5A-0BBD5D05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72552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BE57-80C9-3EC8-6164-C2A88F1C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B2C41-254E-4877-DF77-E754709F7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44706-A6D3-C027-E8CA-66514D70E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2304E-2F34-10D7-1907-92A9972E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6EB-5AB7-F845-B77B-93F2DA665385}" type="datetimeFigureOut">
              <a:rPr lang="en-PL" smtClean="0"/>
              <a:t>3/25/24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D189E-42F4-B528-D252-BC5BAAB3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B0726-12D7-E6F1-54CE-F0E2E10C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88527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7E107-B277-00E4-FD01-367CE79B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813B4-D542-494A-9737-6CF21D090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7739-4519-C26F-007F-091A6F560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AA6EB-5AB7-F845-B77B-93F2DA665385}" type="datetimeFigureOut">
              <a:rPr lang="en-PL" smtClean="0"/>
              <a:t>3/25/24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CAC6A-5D2A-7D2D-3DCC-96F456166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512CE-7B9D-8D7A-8B4A-6D08FABD8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B1960-3AE0-E743-AD25-725087212259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5555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Arkusz_programu_Microsoft_Excel.xls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package" Target="../embeddings/Arkusz_programu_Microsoft_Excel1.xlsx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Arkusz_programu_Microsoft_Excel5.xlsx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package" Target="../embeddings/Arkusz_programu_Microsoft_Excel2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Arkusz_programu_Microsoft_Excel4.xlsx"/><Relationship Id="rId5" Type="http://schemas.openxmlformats.org/officeDocument/2006/relationships/image" Target="../media/image14.emf"/><Relationship Id="rId4" Type="http://schemas.openxmlformats.org/officeDocument/2006/relationships/package" Target="../embeddings/Arkusz_programu_Microsoft_Excel3.xlsx"/><Relationship Id="rId9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OL Group press releases">
            <a:extLst>
              <a:ext uri="{FF2B5EF4-FFF2-40B4-BE49-F238E27FC236}">
                <a16:creationId xmlns:a16="http://schemas.microsoft.com/office/drawing/2014/main" id="{93F69883-A49A-7956-8601-2A4011676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59" y="762691"/>
            <a:ext cx="7754883" cy="387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FDAB8-4248-950C-2820-B64731039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083" y="1222827"/>
            <a:ext cx="9144000" cy="2387600"/>
          </a:xfrm>
        </p:spPr>
        <p:txBody>
          <a:bodyPr>
            <a:normAutofit/>
          </a:bodyPr>
          <a:lstStyle/>
          <a:p>
            <a:r>
              <a:rPr lang="pl-PL" sz="3000" dirty="0">
                <a:latin typeface="+mn-lt"/>
                <a:cs typeface="Arial" panose="020B0604020202020204" pitchFamily="34" charset="0"/>
              </a:rPr>
              <a:t>Financial </a:t>
            </a:r>
            <a:r>
              <a:rPr lang="en-PL" sz="3000">
                <a:latin typeface="+mn-lt"/>
                <a:cs typeface="Arial" panose="020B0604020202020204" pitchFamily="34" charset="0"/>
              </a:rPr>
              <a:t>analysis </a:t>
            </a:r>
            <a:endParaRPr lang="en-PL" sz="3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1ABC2-DF0E-B9C7-40B6-F65F5AFB2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083" y="3610427"/>
            <a:ext cx="9144000" cy="1655762"/>
          </a:xfrm>
        </p:spPr>
        <p:txBody>
          <a:bodyPr>
            <a:normAutofit/>
          </a:bodyPr>
          <a:lstStyle/>
          <a:p>
            <a:r>
              <a:rPr lang="pl-PL" sz="1700" i="1" dirty="0">
                <a:latin typeface="+mj-lt"/>
              </a:rPr>
              <a:t>25.03.2024, </a:t>
            </a:r>
            <a:r>
              <a:rPr lang="pl-PL" sz="1700" i="1" dirty="0" err="1">
                <a:latin typeface="+mj-lt"/>
              </a:rPr>
              <a:t>Warsaw</a:t>
            </a:r>
            <a:endParaRPr lang="en-PL" sz="17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093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pl" sz="3600" b="1" dirty="0">
                <a:solidFill>
                  <a:srgbClr val="ED1C2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3600" b="1" dirty="0">
              <a:solidFill>
                <a:srgbClr val="ED1C2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4778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>
              <a:lnSpc>
                <a:spcPct val="150000"/>
              </a:lnSpc>
              <a:buSzPct val="100000"/>
              <a:buFont typeface="Helvetica Neue"/>
              <a:buAutoNum type="arabicPeriod"/>
            </a:pPr>
            <a:r>
              <a:rPr lang="en-PL" sz="2900">
                <a:latin typeface="Helvetica Neue"/>
                <a:ea typeface="Helvetica Neue"/>
                <a:cs typeface="Helvetica Neue"/>
              </a:rPr>
              <a:t>Macroeconomic</a:t>
            </a:r>
            <a:r>
              <a:rPr lang="pl-PL" sz="2900" dirty="0">
                <a:latin typeface="Helvetica Neue"/>
                <a:ea typeface="Helvetica Neue"/>
                <a:cs typeface="Helvetica Neue"/>
              </a:rPr>
              <a:t> European</a:t>
            </a:r>
            <a:r>
              <a:rPr lang="en-PL" sz="2900">
                <a:latin typeface="Helvetica Neue"/>
                <a:ea typeface="Helvetica Neue"/>
                <a:cs typeface="Helvetica Neue"/>
              </a:rPr>
              <a:t> Environment</a:t>
            </a:r>
            <a:endParaRPr lang="pl-PL" sz="2900" dirty="0">
              <a:latin typeface="Helvetica Neue"/>
              <a:ea typeface="Helvetica Neue"/>
              <a:cs typeface="Helvetica Neue"/>
            </a:endParaRPr>
          </a:p>
          <a:p>
            <a:pPr>
              <a:lnSpc>
                <a:spcPct val="150000"/>
              </a:lnSpc>
              <a:buSzPct val="100000"/>
              <a:buFont typeface="Helvetica Neue"/>
              <a:buAutoNum type="arabicPeriod"/>
            </a:pPr>
            <a:r>
              <a:rPr lang="pl-PL" sz="2900" dirty="0" err="1">
                <a:latin typeface="Helvetica Neue"/>
                <a:ea typeface="Helvetica Neue"/>
                <a:cs typeface="Helvetica Neue"/>
              </a:rPr>
              <a:t>Oil</a:t>
            </a:r>
            <a:r>
              <a:rPr lang="pl-PL" sz="2900" dirty="0">
                <a:latin typeface="Helvetica Neue"/>
                <a:ea typeface="Helvetica Neue"/>
                <a:cs typeface="Helvetica Neue"/>
              </a:rPr>
              <a:t> &amp; </a:t>
            </a:r>
            <a:r>
              <a:rPr lang="pl-PL" sz="2900" dirty="0" err="1">
                <a:latin typeface="Helvetica Neue"/>
                <a:ea typeface="Helvetica Neue"/>
                <a:cs typeface="Helvetica Neue"/>
              </a:rPr>
              <a:t>Gas</a:t>
            </a:r>
            <a:r>
              <a:rPr lang="pl-PL" sz="2900" dirty="0">
                <a:latin typeface="Helvetica Neue"/>
                <a:ea typeface="Helvetica Neue"/>
                <a:cs typeface="Helvetica Neue"/>
              </a:rPr>
              <a:t> </a:t>
            </a:r>
            <a:r>
              <a:rPr lang="pl-PL" sz="2900" dirty="0" err="1">
                <a:latin typeface="Helvetica Neue"/>
                <a:ea typeface="Helvetica Neue"/>
                <a:cs typeface="Helvetica Neue"/>
              </a:rPr>
              <a:t>Sector</a:t>
            </a:r>
            <a:r>
              <a:rPr lang="pl-PL" sz="2900" dirty="0">
                <a:latin typeface="Helvetica Neue"/>
                <a:ea typeface="Helvetica Neue"/>
                <a:cs typeface="Helvetica Neue"/>
              </a:rPr>
              <a:t> Analysis</a:t>
            </a:r>
          </a:p>
          <a:p>
            <a:pPr>
              <a:lnSpc>
                <a:spcPct val="150000"/>
              </a:lnSpc>
              <a:buSzPct val="100000"/>
              <a:buFont typeface="Helvetica Neue"/>
              <a:buAutoNum type="arabicPeriod"/>
            </a:pPr>
            <a:r>
              <a:rPr lang="pl-PL" sz="2900" dirty="0">
                <a:latin typeface="Helvetica Neue"/>
                <a:ea typeface="Helvetica Neue"/>
                <a:cs typeface="Helvetica Neue"/>
              </a:rPr>
              <a:t>Company Analysis</a:t>
            </a:r>
          </a:p>
          <a:p>
            <a:pPr>
              <a:lnSpc>
                <a:spcPct val="150000"/>
              </a:lnSpc>
              <a:buSzPct val="100000"/>
              <a:buFont typeface="Helvetica Neue"/>
              <a:buAutoNum type="arabicPeriod"/>
            </a:pPr>
            <a:r>
              <a:rPr lang="pl-PL" sz="2900" dirty="0">
                <a:latin typeface="Helvetica Neue"/>
                <a:ea typeface="Helvetica Neue"/>
                <a:cs typeface="Helvetica Neue"/>
              </a:rPr>
              <a:t>Financial Analysis</a:t>
            </a:r>
          </a:p>
          <a:p>
            <a:pPr>
              <a:lnSpc>
                <a:spcPct val="150000"/>
              </a:lnSpc>
              <a:buSzPct val="100000"/>
              <a:buFont typeface="Helvetica Neue"/>
              <a:buAutoNum type="arabicPeriod"/>
            </a:pPr>
            <a:r>
              <a:rPr lang="pl-PL" sz="2900" dirty="0">
                <a:latin typeface="Helvetica Neue"/>
                <a:ea typeface="Helvetica Neue"/>
                <a:cs typeface="Helvetica Neue"/>
              </a:rPr>
              <a:t>MOL </a:t>
            </a:r>
            <a:r>
              <a:rPr lang="pl-PL" sz="2900" dirty="0" err="1">
                <a:latin typeface="Helvetica Neue"/>
                <a:ea typeface="Helvetica Neue"/>
                <a:cs typeface="Helvetica Neue"/>
              </a:rPr>
              <a:t>Group</a:t>
            </a:r>
            <a:r>
              <a:rPr lang="pl-PL" sz="2900" dirty="0">
                <a:latin typeface="Helvetica Neue"/>
                <a:ea typeface="Helvetica Neue"/>
                <a:cs typeface="Helvetica Neue"/>
              </a:rPr>
              <a:t> - </a:t>
            </a:r>
            <a:r>
              <a:rPr lang="pl-PL" sz="2900" dirty="0" err="1">
                <a:latin typeface="Helvetica Neue"/>
                <a:ea typeface="Helvetica Neue"/>
                <a:cs typeface="Helvetica Neue"/>
              </a:rPr>
              <a:t>Valuation</a:t>
            </a:r>
            <a:r>
              <a:rPr lang="pl-PL" sz="2900" dirty="0">
                <a:latin typeface="Helvetica Neue"/>
                <a:ea typeface="Helvetica Neue"/>
                <a:cs typeface="Helvetica Neue"/>
              </a:rPr>
              <a:t> Analysis</a:t>
            </a:r>
          </a:p>
          <a:p>
            <a:pPr>
              <a:lnSpc>
                <a:spcPct val="150000"/>
              </a:lnSpc>
              <a:buSzPct val="100000"/>
              <a:buFont typeface="Helvetica Neue"/>
              <a:buAutoNum type="arabicPeriod"/>
            </a:pPr>
            <a:endParaRPr lang="pl-PL" sz="2900" dirty="0">
              <a:latin typeface="Helvetica Neue"/>
              <a:ea typeface="Helvetica Neue"/>
              <a:cs typeface="Helvetica Neue"/>
            </a:endParaRPr>
          </a:p>
          <a:p>
            <a:pPr>
              <a:lnSpc>
                <a:spcPct val="150000"/>
              </a:lnSpc>
              <a:buFont typeface="Helvetica Neue"/>
              <a:buAutoNum type="arabicPeriod"/>
            </a:pPr>
            <a:endParaRPr lang="pl-PL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pl"/>
              <a:pPr/>
              <a:t>2</a:t>
            </a:fld>
            <a:endParaRPr/>
          </a:p>
        </p:txBody>
      </p:sp>
      <p:sp>
        <p:nvSpPr>
          <p:cNvPr id="5" name="Symbol zastępczy stopki 3">
            <a:extLst>
              <a:ext uri="{FF2B5EF4-FFF2-40B4-BE49-F238E27FC236}">
                <a16:creationId xmlns:a16="http://schemas.microsoft.com/office/drawing/2014/main" id="{FF8F9A54-0DC4-DEF3-0F34-E665CF3D6CA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1400" dirty="0">
                <a:solidFill>
                  <a:schemeClr val="bg2">
                    <a:lumMod val="75000"/>
                  </a:schemeClr>
                </a:solidFill>
              </a:rPr>
              <a:t>25.03.2024 | Michał </a:t>
            </a:r>
            <a:r>
              <a:rPr lang="pl-PL" sz="1400" dirty="0" err="1">
                <a:solidFill>
                  <a:schemeClr val="bg2">
                    <a:lumMod val="75000"/>
                  </a:schemeClr>
                </a:solidFill>
              </a:rPr>
              <a:t>Poleszczuk</a:t>
            </a:r>
            <a:r>
              <a:rPr lang="pl-PL" sz="14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PL" sz="140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5FFE44B7-A8CF-736D-97A4-345CC652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79" y="-206472"/>
            <a:ext cx="10515600" cy="1325563"/>
          </a:xfrm>
        </p:spPr>
        <p:txBody>
          <a:bodyPr>
            <a:normAutofit/>
          </a:bodyPr>
          <a:lstStyle/>
          <a:p>
            <a:r>
              <a:rPr lang="en-PL" sz="2200"/>
              <a:t>Macroeconomic </a:t>
            </a:r>
            <a:r>
              <a:rPr lang="pl-PL" sz="2200" dirty="0" err="1"/>
              <a:t>Europen</a:t>
            </a:r>
            <a:r>
              <a:rPr lang="pl-PL" sz="2200" dirty="0"/>
              <a:t> </a:t>
            </a:r>
            <a:r>
              <a:rPr lang="en-PL" sz="2200"/>
              <a:t>Environment</a:t>
            </a:r>
            <a:endParaRPr lang="en-PL" sz="2200" dirty="0"/>
          </a:p>
        </p:txBody>
      </p:sp>
      <p:sp>
        <p:nvSpPr>
          <p:cNvPr id="2" name="Google Shape;8667;p98">
            <a:extLst>
              <a:ext uri="{FF2B5EF4-FFF2-40B4-BE49-F238E27FC236}">
                <a16:creationId xmlns:a16="http://schemas.microsoft.com/office/drawing/2014/main" id="{1F6F7B8B-46A9-80D1-2EE8-B3E5DAD052BB}"/>
              </a:ext>
            </a:extLst>
          </p:cNvPr>
          <p:cNvSpPr txBox="1"/>
          <p:nvPr/>
        </p:nvSpPr>
        <p:spPr>
          <a:xfrm>
            <a:off x="96485" y="3932107"/>
            <a:ext cx="2938980" cy="283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44000" marR="0" lvl="0" indent="-14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Regulatory Changes: 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EU’s ambitious climate policies, “Green Deal” and “Fit for 55” will significantly impact MOL operations </a:t>
            </a: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Geopolitical Tensions: 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 in Ukraine and emerging conflict in Israel affects variability of oil and gas prices globally</a:t>
            </a: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Government Stability: 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political landscape in CSEE is experiencing shifts with potential impact on MOL’s business operations</a:t>
            </a: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Trade Policies:</a:t>
            </a:r>
            <a:r>
              <a:rPr lang="en-US" sz="1200" b="1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EU’s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CBAM (Carbon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Adjustment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- 2023)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imposes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fossil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fuels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8678;p98">
            <a:extLst>
              <a:ext uri="{FF2B5EF4-FFF2-40B4-BE49-F238E27FC236}">
                <a16:creationId xmlns:a16="http://schemas.microsoft.com/office/drawing/2014/main" id="{4005272F-D83B-6BBC-B737-52DED413A8F7}"/>
              </a:ext>
            </a:extLst>
          </p:cNvPr>
          <p:cNvCxnSpPr>
            <a:cxnSpLocks/>
          </p:cNvCxnSpPr>
          <p:nvPr/>
        </p:nvCxnSpPr>
        <p:spPr>
          <a:xfrm>
            <a:off x="199697" y="3899180"/>
            <a:ext cx="2721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57" name="Google Shape;8679;p98">
            <a:extLst>
              <a:ext uri="{FF2B5EF4-FFF2-40B4-BE49-F238E27FC236}">
                <a16:creationId xmlns:a16="http://schemas.microsoft.com/office/drawing/2014/main" id="{D0C7917E-FF6C-ED42-0984-0049B560DAF0}"/>
              </a:ext>
            </a:extLst>
          </p:cNvPr>
          <p:cNvSpPr txBox="1"/>
          <p:nvPr/>
        </p:nvSpPr>
        <p:spPr>
          <a:xfrm>
            <a:off x="951097" y="3591840"/>
            <a:ext cx="1656686" cy="21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POLITICAL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8678;p98">
            <a:extLst>
              <a:ext uri="{FF2B5EF4-FFF2-40B4-BE49-F238E27FC236}">
                <a16:creationId xmlns:a16="http://schemas.microsoft.com/office/drawing/2014/main" id="{539C30F7-88FF-E9E3-1A53-06A2D6699C7E}"/>
              </a:ext>
            </a:extLst>
          </p:cNvPr>
          <p:cNvCxnSpPr>
            <a:cxnSpLocks/>
          </p:cNvCxnSpPr>
          <p:nvPr/>
        </p:nvCxnSpPr>
        <p:spPr>
          <a:xfrm>
            <a:off x="3125677" y="3898864"/>
            <a:ext cx="2721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34" name="Google Shape;8679;p98">
            <a:extLst>
              <a:ext uri="{FF2B5EF4-FFF2-40B4-BE49-F238E27FC236}">
                <a16:creationId xmlns:a16="http://schemas.microsoft.com/office/drawing/2014/main" id="{56BB4CB0-AE9B-D262-D207-4E3EFA1B8948}"/>
              </a:ext>
            </a:extLst>
          </p:cNvPr>
          <p:cNvSpPr txBox="1"/>
          <p:nvPr/>
        </p:nvSpPr>
        <p:spPr>
          <a:xfrm>
            <a:off x="3747510" y="3591524"/>
            <a:ext cx="1656686" cy="21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ECONOMICAL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8678;p98">
            <a:extLst>
              <a:ext uri="{FF2B5EF4-FFF2-40B4-BE49-F238E27FC236}">
                <a16:creationId xmlns:a16="http://schemas.microsoft.com/office/drawing/2014/main" id="{BAF340FA-56CD-81CB-7DB7-62A7943F924A}"/>
              </a:ext>
            </a:extLst>
          </p:cNvPr>
          <p:cNvCxnSpPr>
            <a:cxnSpLocks/>
          </p:cNvCxnSpPr>
          <p:nvPr/>
        </p:nvCxnSpPr>
        <p:spPr>
          <a:xfrm>
            <a:off x="6047700" y="3898864"/>
            <a:ext cx="2721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54" name="Google Shape;8679;p98">
            <a:extLst>
              <a:ext uri="{FF2B5EF4-FFF2-40B4-BE49-F238E27FC236}">
                <a16:creationId xmlns:a16="http://schemas.microsoft.com/office/drawing/2014/main" id="{A8302075-6D51-5DA6-E068-1F9D031B6D8F}"/>
              </a:ext>
            </a:extLst>
          </p:cNvPr>
          <p:cNvSpPr txBox="1"/>
          <p:nvPr/>
        </p:nvSpPr>
        <p:spPr>
          <a:xfrm>
            <a:off x="6757388" y="3591524"/>
            <a:ext cx="1656686" cy="21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8678;p98">
            <a:extLst>
              <a:ext uri="{FF2B5EF4-FFF2-40B4-BE49-F238E27FC236}">
                <a16:creationId xmlns:a16="http://schemas.microsoft.com/office/drawing/2014/main" id="{9F486B36-A412-3E90-C021-1B22044BD80D}"/>
              </a:ext>
            </a:extLst>
          </p:cNvPr>
          <p:cNvCxnSpPr>
            <a:cxnSpLocks/>
          </p:cNvCxnSpPr>
          <p:nvPr/>
        </p:nvCxnSpPr>
        <p:spPr>
          <a:xfrm>
            <a:off x="9126120" y="3898864"/>
            <a:ext cx="2721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164" name="Google Shape;8679;p98">
            <a:extLst>
              <a:ext uri="{FF2B5EF4-FFF2-40B4-BE49-F238E27FC236}">
                <a16:creationId xmlns:a16="http://schemas.microsoft.com/office/drawing/2014/main" id="{D8D4D832-277C-7A04-0CBB-AD8A938E25D9}"/>
              </a:ext>
            </a:extLst>
          </p:cNvPr>
          <p:cNvSpPr txBox="1"/>
          <p:nvPr/>
        </p:nvSpPr>
        <p:spPr>
          <a:xfrm>
            <a:off x="9653937" y="3591524"/>
            <a:ext cx="1656686" cy="21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TECHNOLOGICAL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8667;p98">
            <a:extLst>
              <a:ext uri="{FF2B5EF4-FFF2-40B4-BE49-F238E27FC236}">
                <a16:creationId xmlns:a16="http://schemas.microsoft.com/office/drawing/2014/main" id="{E8086003-98CF-CEB9-60A1-478F48F99676}"/>
              </a:ext>
            </a:extLst>
          </p:cNvPr>
          <p:cNvSpPr txBox="1"/>
          <p:nvPr/>
        </p:nvSpPr>
        <p:spPr>
          <a:xfrm>
            <a:off x="3106363" y="3932107"/>
            <a:ext cx="2938980" cy="285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44000" marR="0" lvl="0" indent="-14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Energy Price Fluctuations: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volatile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oil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prices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aftermath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COVID-19 and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geopolitical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tensions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Economic Growth: 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post-pandemic recovery rates in CSEE countries vary, influencing energy demand. Especially in transportation and industrial sectors</a:t>
            </a: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Access To Financing: 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tighter monetary policies introduced to combat inflations, lead to increased borrowing costs. This could mean higher interest expense for MOL </a:t>
            </a: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Exchange Rate Volatility: </a:t>
            </a:r>
            <a:r>
              <a:rPr lang="en-US" sz="1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as MOL operates in several emerging markers, it is exposed to currency risk </a:t>
            </a:r>
            <a:endParaRPr sz="12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Google Shape;8667;p98">
            <a:extLst>
              <a:ext uri="{FF2B5EF4-FFF2-40B4-BE49-F238E27FC236}">
                <a16:creationId xmlns:a16="http://schemas.microsoft.com/office/drawing/2014/main" id="{F0733B55-C87F-6E63-88BF-8A062BC285A0}"/>
              </a:ext>
            </a:extLst>
          </p:cNvPr>
          <p:cNvSpPr txBox="1"/>
          <p:nvPr/>
        </p:nvSpPr>
        <p:spPr>
          <a:xfrm>
            <a:off x="9126120" y="3932107"/>
            <a:ext cx="3065880" cy="2241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44000" marR="0" lvl="0" indent="-14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Advancements In Extractions: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Enchanced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Oil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Recovery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(EOR)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made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possible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previously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unreachable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reserves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Renewable Energy Tech: 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rapid decrease in costs of PV and wind technologies presents opportunities for MOL to diversify its energy portfolio</a:t>
            </a: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Digital Transformation: 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AI solutions can optimize MOL operational efficiency. From predictive maintenance of equipment to optimizing fuel supply chains</a:t>
            </a: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Electric Vehicles: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towards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Evs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charging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solutions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Cybersecurity:</a:t>
            </a:r>
            <a:r>
              <a:rPr lang="en-US" sz="1200" dirty="0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choosing digital the risk of cyber threat grows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8667;p98">
            <a:extLst>
              <a:ext uri="{FF2B5EF4-FFF2-40B4-BE49-F238E27FC236}">
                <a16:creationId xmlns:a16="http://schemas.microsoft.com/office/drawing/2014/main" id="{B6143E96-3787-C366-776A-7B753F2C4062}"/>
              </a:ext>
            </a:extLst>
          </p:cNvPr>
          <p:cNvSpPr txBox="1"/>
          <p:nvPr/>
        </p:nvSpPr>
        <p:spPr>
          <a:xfrm>
            <a:off x="6116241" y="3932107"/>
            <a:ext cx="2938980" cy="310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44000" marR="0" lvl="0" indent="-144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Public On Fossil Fuels: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environmental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awareness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towards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sustainability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reduction</a:t>
            </a:r>
            <a:r>
              <a:rPr lang="pl-P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pl-PL" sz="1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footprint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Demographic Trends: 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urbanization in CSEE is changing mobility patterns. In urban areas there’s growing demand for EV </a:t>
            </a: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Consumer Preferences: 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consumers favor products and services with lower environmental </a:t>
            </a:r>
            <a:r>
              <a:rPr lang="en-US" sz="1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impact.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This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trend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not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only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driving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demand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for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electric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vehicles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but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also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for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renewable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energy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sources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</a:p>
          <a:p>
            <a:pPr marL="144000" marR="0" lvl="0" indent="-1440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Workforce Dynamics</a:t>
            </a:r>
            <a:r>
              <a:rPr lang="en-US" sz="1200" dirty="0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growing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skills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from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renewable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Energy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proficiency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Obraz 9" descr="Obraz zawierający czarne, ciemność&#10;&#10;Opis wygenerowany automatycznie">
            <a:extLst>
              <a:ext uri="{FF2B5EF4-FFF2-40B4-BE49-F238E27FC236}">
                <a16:creationId xmlns:a16="http://schemas.microsoft.com/office/drawing/2014/main" id="{68315E03-81DF-BFE3-D8B4-4DAC2D641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683" y="3465898"/>
            <a:ext cx="403830" cy="403830"/>
          </a:xfrm>
          <a:prstGeom prst="rect">
            <a:avLst/>
          </a:prstGeom>
        </p:spPr>
      </p:pic>
      <p:pic>
        <p:nvPicPr>
          <p:cNvPr id="12" name="Obraz 11" descr="Obraz zawierający czarne, ciemność&#10;&#10;Opis wygenerowany automatycznie">
            <a:extLst>
              <a:ext uri="{FF2B5EF4-FFF2-40B4-BE49-F238E27FC236}">
                <a16:creationId xmlns:a16="http://schemas.microsoft.com/office/drawing/2014/main" id="{8B20C0C0-C807-A079-2A64-1851E15BB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873" y="3465898"/>
            <a:ext cx="403830" cy="403830"/>
          </a:xfrm>
          <a:prstGeom prst="rect">
            <a:avLst/>
          </a:prstGeom>
        </p:spPr>
      </p:pic>
      <p:pic>
        <p:nvPicPr>
          <p:cNvPr id="14" name="Obraz 13" descr="Obraz zawierający czarne, ciemność&#10;&#10;Opis wygenerowany automatycznie">
            <a:extLst>
              <a:ext uri="{FF2B5EF4-FFF2-40B4-BE49-F238E27FC236}">
                <a16:creationId xmlns:a16="http://schemas.microsoft.com/office/drawing/2014/main" id="{A1B415DD-E38C-855D-DF7C-F033DDF08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906" y="3492259"/>
            <a:ext cx="403328" cy="403328"/>
          </a:xfrm>
          <a:prstGeom prst="rect">
            <a:avLst/>
          </a:prstGeom>
        </p:spPr>
      </p:pic>
      <p:pic>
        <p:nvPicPr>
          <p:cNvPr id="16" name="Obraz 15" descr="Obraz zawierający czarne, ciemność&#10;&#10;Opis wygenerowany automatycznie">
            <a:extLst>
              <a:ext uri="{FF2B5EF4-FFF2-40B4-BE49-F238E27FC236}">
                <a16:creationId xmlns:a16="http://schemas.microsoft.com/office/drawing/2014/main" id="{017C0F9E-BA41-AF80-B230-3F6B72E04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6406" y="3465897"/>
            <a:ext cx="403831" cy="403831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6345862C-FDA6-F38E-9069-618531F7EA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578" y="1059806"/>
            <a:ext cx="3755256" cy="2238566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258BD1BC-20C8-F837-D8D2-66CC12DD12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4736" y="1073578"/>
            <a:ext cx="3709458" cy="2224794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CBEFCF98-8EB8-38F4-BAAD-62E35DCD5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4096" y="1090326"/>
            <a:ext cx="3648325" cy="2208046"/>
          </a:xfrm>
          <a:prstGeom prst="rect">
            <a:avLst/>
          </a:prstGeom>
        </p:spPr>
      </p:pic>
      <p:sp>
        <p:nvSpPr>
          <p:cNvPr id="26" name="pole tekstowe 25">
            <a:extLst>
              <a:ext uri="{FF2B5EF4-FFF2-40B4-BE49-F238E27FC236}">
                <a16:creationId xmlns:a16="http://schemas.microsoft.com/office/drawing/2014/main" id="{08BEDE03-4848-A9F2-3AEF-08A260B7E1F7}"/>
              </a:ext>
            </a:extLst>
          </p:cNvPr>
          <p:cNvSpPr txBox="1"/>
          <p:nvPr/>
        </p:nvSpPr>
        <p:spPr>
          <a:xfrm>
            <a:off x="3061155" y="3263804"/>
            <a:ext cx="24671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00" dirty="0">
                <a:solidFill>
                  <a:schemeClr val="bg2">
                    <a:lumMod val="50000"/>
                  </a:schemeClr>
                </a:solidFill>
              </a:rPr>
              <a:t>*Source: EUROSTAT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90A3BA4C-1688-4C26-B1EE-D173EC52A1DC}"/>
              </a:ext>
            </a:extLst>
          </p:cNvPr>
          <p:cNvSpPr txBox="1"/>
          <p:nvPr/>
        </p:nvSpPr>
        <p:spPr>
          <a:xfrm>
            <a:off x="6893482" y="3263804"/>
            <a:ext cx="24671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00" dirty="0">
                <a:solidFill>
                  <a:schemeClr val="bg2">
                    <a:lumMod val="50000"/>
                  </a:schemeClr>
                </a:solidFill>
              </a:rPr>
              <a:t>*Source: EUROSTAT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3166ECE8-1508-7CB6-1723-BE5E894A741B}"/>
              </a:ext>
            </a:extLst>
          </p:cNvPr>
          <p:cNvSpPr txBox="1"/>
          <p:nvPr/>
        </p:nvSpPr>
        <p:spPr>
          <a:xfrm>
            <a:off x="10865179" y="3263804"/>
            <a:ext cx="24671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00" dirty="0">
                <a:solidFill>
                  <a:schemeClr val="bg2">
                    <a:lumMod val="50000"/>
                  </a:schemeClr>
                </a:solidFill>
              </a:rPr>
              <a:t>*Source: EUROSTAT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44811461-A41B-B5AF-1722-90A13ED3F4A6}"/>
              </a:ext>
            </a:extLst>
          </p:cNvPr>
          <p:cNvSpPr txBox="1"/>
          <p:nvPr/>
        </p:nvSpPr>
        <p:spPr>
          <a:xfrm>
            <a:off x="8768523" y="782549"/>
            <a:ext cx="2557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Unemployment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439D0FA6-80A8-C4D5-4943-22577F69EEB1}"/>
              </a:ext>
            </a:extLst>
          </p:cNvPr>
          <p:cNvSpPr txBox="1"/>
          <p:nvPr/>
        </p:nvSpPr>
        <p:spPr>
          <a:xfrm>
            <a:off x="4817319" y="782549"/>
            <a:ext cx="2557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Inflation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D815C364-89C8-A960-F9D4-528D6C3AD7E1}"/>
              </a:ext>
            </a:extLst>
          </p:cNvPr>
          <p:cNvSpPr txBox="1"/>
          <p:nvPr/>
        </p:nvSpPr>
        <p:spPr>
          <a:xfrm>
            <a:off x="866115" y="782549"/>
            <a:ext cx="2557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GDP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Growth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 err="1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5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632;p52">
            <a:extLst>
              <a:ext uri="{FF2B5EF4-FFF2-40B4-BE49-F238E27FC236}">
                <a16:creationId xmlns:a16="http://schemas.microsoft.com/office/drawing/2014/main" id="{E2611E81-A4B1-A8F4-6F6C-D6AC33A1BC2B}"/>
              </a:ext>
            </a:extLst>
          </p:cNvPr>
          <p:cNvSpPr/>
          <p:nvPr/>
        </p:nvSpPr>
        <p:spPr>
          <a:xfrm>
            <a:off x="3048743" y="0"/>
            <a:ext cx="2946948" cy="6881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8068;p85">
            <a:extLst>
              <a:ext uri="{FF2B5EF4-FFF2-40B4-BE49-F238E27FC236}">
                <a16:creationId xmlns:a16="http://schemas.microsoft.com/office/drawing/2014/main" id="{495B2B30-048F-F31E-2ED0-531E6DB9A2EA}"/>
              </a:ext>
            </a:extLst>
          </p:cNvPr>
          <p:cNvSpPr txBox="1"/>
          <p:nvPr/>
        </p:nvSpPr>
        <p:spPr>
          <a:xfrm>
            <a:off x="349579" y="1501891"/>
            <a:ext cx="2648694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The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global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Oil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Gas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Market was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valued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at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USD 6,585.54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billion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in 2022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Projected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to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reach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USD 8,568.72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billion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by 2030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growing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at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 CAGR of 3.80% from 2023 to 2030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Despite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challenges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from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renewable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sources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environmental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concerns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oil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gas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remain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dominant in the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global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energy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mix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en-US" dirty="0"/>
          </a:p>
        </p:txBody>
      </p:sp>
      <p:sp>
        <p:nvSpPr>
          <p:cNvPr id="21" name="Google Shape;8069;p85">
            <a:extLst>
              <a:ext uri="{FF2B5EF4-FFF2-40B4-BE49-F238E27FC236}">
                <a16:creationId xmlns:a16="http://schemas.microsoft.com/office/drawing/2014/main" id="{773F55B6-24CD-CDD5-183D-447F6B81C602}"/>
              </a:ext>
            </a:extLst>
          </p:cNvPr>
          <p:cNvSpPr txBox="1"/>
          <p:nvPr/>
        </p:nvSpPr>
        <p:spPr>
          <a:xfrm>
            <a:off x="761681" y="941777"/>
            <a:ext cx="25245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Size &amp; Growth</a:t>
            </a:r>
            <a:endParaRPr dirty="0"/>
          </a:p>
        </p:txBody>
      </p:sp>
      <p:grpSp>
        <p:nvGrpSpPr>
          <p:cNvPr id="22" name="Google Shape;8070;p85">
            <a:extLst>
              <a:ext uri="{FF2B5EF4-FFF2-40B4-BE49-F238E27FC236}">
                <a16:creationId xmlns:a16="http://schemas.microsoft.com/office/drawing/2014/main" id="{A96B3C91-812C-20A1-7B52-746A384A5D64}"/>
              </a:ext>
            </a:extLst>
          </p:cNvPr>
          <p:cNvGrpSpPr/>
          <p:nvPr/>
        </p:nvGrpSpPr>
        <p:grpSpPr>
          <a:xfrm>
            <a:off x="231762" y="857178"/>
            <a:ext cx="503766" cy="515164"/>
            <a:chOff x="2022724" y="2439268"/>
            <a:chExt cx="503766" cy="515164"/>
          </a:xfrm>
        </p:grpSpPr>
        <p:sp>
          <p:nvSpPr>
            <p:cNvPr id="23" name="Google Shape;8071;p85">
              <a:extLst>
                <a:ext uri="{FF2B5EF4-FFF2-40B4-BE49-F238E27FC236}">
                  <a16:creationId xmlns:a16="http://schemas.microsoft.com/office/drawing/2014/main" id="{04B3A659-C952-E2D1-E43B-42DBDEEC416F}"/>
                </a:ext>
              </a:extLst>
            </p:cNvPr>
            <p:cNvSpPr/>
            <p:nvPr/>
          </p:nvSpPr>
          <p:spPr>
            <a:xfrm>
              <a:off x="2022724" y="2439268"/>
              <a:ext cx="503766" cy="515164"/>
            </a:xfrm>
            <a:prstGeom prst="diamond">
              <a:avLst/>
            </a:prstGeom>
            <a:solidFill>
              <a:schemeClr val="lt1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072;p85">
              <a:extLst>
                <a:ext uri="{FF2B5EF4-FFF2-40B4-BE49-F238E27FC236}">
                  <a16:creationId xmlns:a16="http://schemas.microsoft.com/office/drawing/2014/main" id="{C0575906-E1D9-C73C-6308-0103DFF4D000}"/>
                </a:ext>
              </a:extLst>
            </p:cNvPr>
            <p:cNvSpPr txBox="1"/>
            <p:nvPr/>
          </p:nvSpPr>
          <p:spPr>
            <a:xfrm>
              <a:off x="2092295" y="2456830"/>
              <a:ext cx="2952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25" name="Google Shape;8073;p85">
            <a:extLst>
              <a:ext uri="{FF2B5EF4-FFF2-40B4-BE49-F238E27FC236}">
                <a16:creationId xmlns:a16="http://schemas.microsoft.com/office/drawing/2014/main" id="{8817E6A7-6D0E-97C9-4A42-FAFB7841333C}"/>
              </a:ext>
            </a:extLst>
          </p:cNvPr>
          <p:cNvSpPr txBox="1"/>
          <p:nvPr/>
        </p:nvSpPr>
        <p:spPr>
          <a:xfrm>
            <a:off x="3635557" y="941777"/>
            <a:ext cx="235241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Industry Life Cycle</a:t>
            </a:r>
            <a:endParaRPr dirty="0"/>
          </a:p>
        </p:txBody>
      </p:sp>
      <p:sp>
        <p:nvSpPr>
          <p:cNvPr id="27" name="Google Shape;8075;p85">
            <a:extLst>
              <a:ext uri="{FF2B5EF4-FFF2-40B4-BE49-F238E27FC236}">
                <a16:creationId xmlns:a16="http://schemas.microsoft.com/office/drawing/2014/main" id="{1F9E228A-9B89-B5AA-853B-245704F9A43B}"/>
              </a:ext>
            </a:extLst>
          </p:cNvPr>
          <p:cNvSpPr/>
          <p:nvPr/>
        </p:nvSpPr>
        <p:spPr>
          <a:xfrm>
            <a:off x="3164744" y="878292"/>
            <a:ext cx="463023" cy="475278"/>
          </a:xfrm>
          <a:prstGeom prst="diamond">
            <a:avLst/>
          </a:prstGeom>
          <a:solidFill>
            <a:srgbClr val="ED1C29"/>
          </a:solidFill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1200"/>
              <a:buFont typeface="Arial"/>
              <a:buNone/>
            </a:pPr>
            <a:endParaRPr sz="1200" b="1" i="0" u="none" strike="noStrike" cap="none" dirty="0">
              <a:solidFill>
                <a:srgbClr val="ED1C29"/>
              </a:solidFill>
              <a:highlight>
                <a:srgbClr val="ED1C29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8076;p85">
            <a:extLst>
              <a:ext uri="{FF2B5EF4-FFF2-40B4-BE49-F238E27FC236}">
                <a16:creationId xmlns:a16="http://schemas.microsoft.com/office/drawing/2014/main" id="{525CFD65-E897-01DE-D76B-FC4C516D5806}"/>
              </a:ext>
            </a:extLst>
          </p:cNvPr>
          <p:cNvSpPr txBox="1"/>
          <p:nvPr/>
        </p:nvSpPr>
        <p:spPr>
          <a:xfrm>
            <a:off x="3223572" y="872731"/>
            <a:ext cx="2952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30" name="Google Shape;8078;p85">
            <a:extLst>
              <a:ext uri="{FF2B5EF4-FFF2-40B4-BE49-F238E27FC236}">
                <a16:creationId xmlns:a16="http://schemas.microsoft.com/office/drawing/2014/main" id="{B3E8D5B4-6CD4-4268-EF84-C9896E337AD2}"/>
              </a:ext>
            </a:extLst>
          </p:cNvPr>
          <p:cNvSpPr txBox="1"/>
          <p:nvPr/>
        </p:nvSpPr>
        <p:spPr>
          <a:xfrm>
            <a:off x="6673222" y="941777"/>
            <a:ext cx="25795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Competitors 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8079;p85">
            <a:extLst>
              <a:ext uri="{FF2B5EF4-FFF2-40B4-BE49-F238E27FC236}">
                <a16:creationId xmlns:a16="http://schemas.microsoft.com/office/drawing/2014/main" id="{759743D4-4955-B941-FB95-F5E14C577EEE}"/>
              </a:ext>
            </a:extLst>
          </p:cNvPr>
          <p:cNvGrpSpPr/>
          <p:nvPr/>
        </p:nvGrpSpPr>
        <p:grpSpPr>
          <a:xfrm>
            <a:off x="6147821" y="845080"/>
            <a:ext cx="503766" cy="515164"/>
            <a:chOff x="2022724" y="2439268"/>
            <a:chExt cx="503766" cy="515164"/>
          </a:xfrm>
        </p:grpSpPr>
        <p:sp>
          <p:nvSpPr>
            <p:cNvPr id="32" name="Google Shape;8080;p85">
              <a:extLst>
                <a:ext uri="{FF2B5EF4-FFF2-40B4-BE49-F238E27FC236}">
                  <a16:creationId xmlns:a16="http://schemas.microsoft.com/office/drawing/2014/main" id="{F395435C-672C-1DB3-DDCB-714ADAA03495}"/>
                </a:ext>
              </a:extLst>
            </p:cNvPr>
            <p:cNvSpPr/>
            <p:nvPr/>
          </p:nvSpPr>
          <p:spPr>
            <a:xfrm>
              <a:off x="2022724" y="2439268"/>
              <a:ext cx="503766" cy="515164"/>
            </a:xfrm>
            <a:prstGeom prst="diamond">
              <a:avLst/>
            </a:prstGeom>
            <a:solidFill>
              <a:schemeClr val="lt1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081;p85">
              <a:extLst>
                <a:ext uri="{FF2B5EF4-FFF2-40B4-BE49-F238E27FC236}">
                  <a16:creationId xmlns:a16="http://schemas.microsoft.com/office/drawing/2014/main" id="{5EF8795E-3508-7288-BB86-E7192C444F28}"/>
                </a:ext>
              </a:extLst>
            </p:cNvPr>
            <p:cNvSpPr txBox="1"/>
            <p:nvPr/>
          </p:nvSpPr>
          <p:spPr>
            <a:xfrm>
              <a:off x="2092295" y="2456830"/>
              <a:ext cx="2952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35" name="Google Shape;8083;p85">
            <a:extLst>
              <a:ext uri="{FF2B5EF4-FFF2-40B4-BE49-F238E27FC236}">
                <a16:creationId xmlns:a16="http://schemas.microsoft.com/office/drawing/2014/main" id="{8BD57107-4D7B-D628-3C34-01A65F46EC38}"/>
              </a:ext>
            </a:extLst>
          </p:cNvPr>
          <p:cNvSpPr txBox="1"/>
          <p:nvPr/>
        </p:nvSpPr>
        <p:spPr>
          <a:xfrm>
            <a:off x="9734692" y="941777"/>
            <a:ext cx="247863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Structure </a:t>
            </a:r>
            <a:endParaRPr dirty="0"/>
          </a:p>
        </p:txBody>
      </p:sp>
      <p:grpSp>
        <p:nvGrpSpPr>
          <p:cNvPr id="36" name="Google Shape;8084;p85">
            <a:extLst>
              <a:ext uri="{FF2B5EF4-FFF2-40B4-BE49-F238E27FC236}">
                <a16:creationId xmlns:a16="http://schemas.microsoft.com/office/drawing/2014/main" id="{778A3B6B-421D-C3C6-5358-10F1D77861C3}"/>
              </a:ext>
            </a:extLst>
          </p:cNvPr>
          <p:cNvGrpSpPr/>
          <p:nvPr/>
        </p:nvGrpSpPr>
        <p:grpSpPr>
          <a:xfrm>
            <a:off x="9202323" y="853670"/>
            <a:ext cx="489619" cy="515164"/>
            <a:chOff x="2022724" y="2439268"/>
            <a:chExt cx="503766" cy="515164"/>
          </a:xfrm>
        </p:grpSpPr>
        <p:sp>
          <p:nvSpPr>
            <p:cNvPr id="37" name="Google Shape;8085;p85">
              <a:extLst>
                <a:ext uri="{FF2B5EF4-FFF2-40B4-BE49-F238E27FC236}">
                  <a16:creationId xmlns:a16="http://schemas.microsoft.com/office/drawing/2014/main" id="{0153D5CF-C2CB-C6E7-7266-0F97A85D9307}"/>
                </a:ext>
              </a:extLst>
            </p:cNvPr>
            <p:cNvSpPr/>
            <p:nvPr/>
          </p:nvSpPr>
          <p:spPr>
            <a:xfrm>
              <a:off x="2022724" y="2439268"/>
              <a:ext cx="503766" cy="515164"/>
            </a:xfrm>
            <a:prstGeom prst="diamond">
              <a:avLst/>
            </a:prstGeom>
            <a:solidFill>
              <a:schemeClr val="lt1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086;p85">
              <a:extLst>
                <a:ext uri="{FF2B5EF4-FFF2-40B4-BE49-F238E27FC236}">
                  <a16:creationId xmlns:a16="http://schemas.microsoft.com/office/drawing/2014/main" id="{06DBF39E-F16F-4D0E-956C-9E10D2C2621B}"/>
                </a:ext>
              </a:extLst>
            </p:cNvPr>
            <p:cNvSpPr txBox="1"/>
            <p:nvPr/>
          </p:nvSpPr>
          <p:spPr>
            <a:xfrm>
              <a:off x="2092295" y="2456830"/>
              <a:ext cx="29525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48D30980-F9A0-55A9-798E-F31DE97CCB54}"/>
              </a:ext>
            </a:extLst>
          </p:cNvPr>
          <p:cNvSpPr txBox="1"/>
          <p:nvPr/>
        </p:nvSpPr>
        <p:spPr>
          <a:xfrm>
            <a:off x="10077254" y="292231"/>
            <a:ext cx="1875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Source: Kings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Research</a:t>
            </a:r>
            <a:endParaRPr lang="pl-PL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Google Shape;8068;p85">
            <a:extLst>
              <a:ext uri="{FF2B5EF4-FFF2-40B4-BE49-F238E27FC236}">
                <a16:creationId xmlns:a16="http://schemas.microsoft.com/office/drawing/2014/main" id="{DB161280-DCBC-6F53-ED22-498DEAF369DF}"/>
              </a:ext>
            </a:extLst>
          </p:cNvPr>
          <p:cNvSpPr txBox="1"/>
          <p:nvPr/>
        </p:nvSpPr>
        <p:spPr>
          <a:xfrm>
            <a:off x="3164744" y="1501891"/>
            <a:ext cx="2714946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Currently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the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oil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gas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industry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in the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Maturity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stage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experiencing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key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trends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like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the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transition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to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cleaner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energy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operational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excellence amid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geopolitical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macroeconomic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uncertainties</a:t>
            </a: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The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industry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adapting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through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efficiency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enhancements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environmental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impact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reduction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diversification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into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renewable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energy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carbon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capture</a:t>
            </a: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en-US" sz="1200" dirty="0"/>
          </a:p>
        </p:txBody>
      </p:sp>
      <p:sp>
        <p:nvSpPr>
          <p:cNvPr id="45" name="Google Shape;8068;p85">
            <a:extLst>
              <a:ext uri="{FF2B5EF4-FFF2-40B4-BE49-F238E27FC236}">
                <a16:creationId xmlns:a16="http://schemas.microsoft.com/office/drawing/2014/main" id="{F3425073-5E28-13DE-F10A-26702D61119F}"/>
              </a:ext>
            </a:extLst>
          </p:cNvPr>
          <p:cNvSpPr txBox="1"/>
          <p:nvPr/>
        </p:nvSpPr>
        <p:spPr>
          <a:xfrm>
            <a:off x="9254145" y="1501891"/>
            <a:ext cx="2699044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The market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segmented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into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Residential, Commercial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and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Industrial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applications</a:t>
            </a: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Downstream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segment (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refining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processing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distribution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)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held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the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largest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market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share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in 2022,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essential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for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meeting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global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energy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demands</a:t>
            </a: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The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growth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of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offshore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onshore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deployments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influenced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by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technological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advancements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and regulatory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factors</a:t>
            </a: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en-US" sz="1200" dirty="0"/>
          </a:p>
        </p:txBody>
      </p:sp>
      <p:sp>
        <p:nvSpPr>
          <p:cNvPr id="46" name="Google Shape;8068;p85">
            <a:extLst>
              <a:ext uri="{FF2B5EF4-FFF2-40B4-BE49-F238E27FC236}">
                <a16:creationId xmlns:a16="http://schemas.microsoft.com/office/drawing/2014/main" id="{F74EEF08-81BF-EB41-70F5-CBBEA537935B}"/>
              </a:ext>
            </a:extLst>
          </p:cNvPr>
          <p:cNvSpPr txBox="1"/>
          <p:nvPr/>
        </p:nvSpPr>
        <p:spPr>
          <a:xfrm>
            <a:off x="6147821" y="1501891"/>
            <a:ext cx="257958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Major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players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include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Exxon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Mobil Corporation,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TotalEnergies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Shell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plc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BP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p.l.c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.,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Saudi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Arabian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Oil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Co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Competitive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strategies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include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partnerships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mergers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&amp;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acquisitions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product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innovations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and joint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ventures</a:t>
            </a: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pl-PL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Expansion and 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investment in R&amp;D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new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manufacturing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facilities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are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key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focuses</a:t>
            </a:r>
            <a:endParaRPr lang="pl-PL" sz="1200" b="1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en-US" sz="1200" dirty="0"/>
          </a:p>
        </p:txBody>
      </p:sp>
      <p:sp>
        <p:nvSpPr>
          <p:cNvPr id="47" name="Google Shape;8068;p85">
            <a:extLst>
              <a:ext uri="{FF2B5EF4-FFF2-40B4-BE49-F238E27FC236}">
                <a16:creationId xmlns:a16="http://schemas.microsoft.com/office/drawing/2014/main" id="{A3DA6755-5053-3F1D-58CA-6B909DD78106}"/>
              </a:ext>
            </a:extLst>
          </p:cNvPr>
          <p:cNvSpPr txBox="1"/>
          <p:nvPr/>
        </p:nvSpPr>
        <p:spPr>
          <a:xfrm>
            <a:off x="6364013" y="4848248"/>
            <a:ext cx="5478408" cy="1815841"/>
          </a:xfrm>
          <a:prstGeom prst="rect">
            <a:avLst/>
          </a:prstGeom>
          <a:noFill/>
          <a:ln w="28575">
            <a:solidFill>
              <a:srgbClr val="ED1C29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7900"/>
              </a:buClr>
              <a:buSzPts val="1400"/>
            </a:pPr>
            <a:r>
              <a:rPr lang="en-US" sz="1600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Additional Key Insights</a:t>
            </a:r>
            <a:endParaRPr lang="en-US" sz="1600" b="1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Natural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Gas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Demand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Surge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: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As a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cleaner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alternative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to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coal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oil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particularly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for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power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generation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industrial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applications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and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transportation</a:t>
            </a: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→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R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enewable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 Energy </a:t>
            </a:r>
            <a:r>
              <a:rPr lang="pl-PL" sz="1200" b="1" dirty="0" err="1">
                <a:solidFill>
                  <a:schemeClr val="dk1"/>
                </a:solidFill>
                <a:latin typeface="Arial"/>
                <a:cs typeface="Arial"/>
              </a:rPr>
              <a:t>Shift</a:t>
            </a:r>
            <a:r>
              <a:rPr lang="pl-PL" sz="1200" b="1" dirty="0">
                <a:solidFill>
                  <a:schemeClr val="dk1"/>
                </a:solidFill>
                <a:latin typeface="Arial"/>
                <a:cs typeface="Arial"/>
              </a:rPr>
              <a:t>: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The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industry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faces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a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restraint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due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to the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global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shift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towards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renewables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, with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increasing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investments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in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sustainable</a:t>
            </a:r>
            <a:r>
              <a:rPr lang="pl-PL" sz="12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pl-PL" sz="1200" dirty="0" err="1">
                <a:solidFill>
                  <a:schemeClr val="dk1"/>
                </a:solidFill>
                <a:latin typeface="Arial"/>
                <a:cs typeface="Arial"/>
              </a:rPr>
              <a:t>technologies</a:t>
            </a:r>
            <a:endParaRPr lang="pl-PL" sz="1200" dirty="0">
              <a:solidFill>
                <a:schemeClr val="dk1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en-US" sz="1200" dirty="0"/>
          </a:p>
        </p:txBody>
      </p:sp>
      <p:graphicFrame>
        <p:nvGraphicFramePr>
          <p:cNvPr id="51" name="Obiekt 50">
            <a:extLst>
              <a:ext uri="{FF2B5EF4-FFF2-40B4-BE49-F238E27FC236}">
                <a16:creationId xmlns:a16="http://schemas.microsoft.com/office/drawing/2014/main" id="{2DBE2471-70A2-1F3C-A22F-512983C277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91476"/>
              </p:ext>
            </p:extLst>
          </p:nvPr>
        </p:nvGraphicFramePr>
        <p:xfrm>
          <a:off x="566384" y="4825837"/>
          <a:ext cx="4725550" cy="1702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kusz" r:id="rId2" imgW="4546600" imgH="1638300" progId="Excel.Sheet.12">
                  <p:embed/>
                </p:oleObj>
              </mc:Choice>
              <mc:Fallback>
                <p:oleObj name="Arkusz" r:id="rId2" imgW="4546600" imgH="1638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6384" y="4825837"/>
                        <a:ext cx="4725550" cy="1702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Nawias klamrowy zamykający 51">
            <a:extLst>
              <a:ext uri="{FF2B5EF4-FFF2-40B4-BE49-F238E27FC236}">
                <a16:creationId xmlns:a16="http://schemas.microsoft.com/office/drawing/2014/main" id="{2929F278-7941-2F0E-0E98-993A097DC12C}"/>
              </a:ext>
            </a:extLst>
          </p:cNvPr>
          <p:cNvSpPr/>
          <p:nvPr/>
        </p:nvSpPr>
        <p:spPr>
          <a:xfrm>
            <a:off x="5291934" y="5309419"/>
            <a:ext cx="199637" cy="36780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8CB5A057-4A30-084C-F211-A6E3DF47B8EC}"/>
              </a:ext>
            </a:extLst>
          </p:cNvPr>
          <p:cNvSpPr txBox="1"/>
          <p:nvPr/>
        </p:nvSpPr>
        <p:spPr>
          <a:xfrm>
            <a:off x="5392850" y="5252608"/>
            <a:ext cx="73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b="1" dirty="0" err="1">
                <a:solidFill>
                  <a:srgbClr val="ED1C29"/>
                </a:solidFill>
              </a:rPr>
              <a:t>Almost</a:t>
            </a:r>
            <a:r>
              <a:rPr lang="pl-PL" sz="1200" b="1" dirty="0">
                <a:solidFill>
                  <a:srgbClr val="ED1C29"/>
                </a:solidFill>
              </a:rPr>
              <a:t> 60%!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E7BE303C-5061-0C68-202E-865F2C33CEF7}"/>
              </a:ext>
            </a:extLst>
          </p:cNvPr>
          <p:cNvSpPr txBox="1">
            <a:spLocks/>
          </p:cNvSpPr>
          <p:nvPr/>
        </p:nvSpPr>
        <p:spPr>
          <a:xfrm>
            <a:off x="349579" y="-2064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200" dirty="0" err="1"/>
              <a:t>Oil</a:t>
            </a:r>
            <a:r>
              <a:rPr lang="pl-PL" sz="2200" dirty="0"/>
              <a:t> &amp; </a:t>
            </a:r>
            <a:r>
              <a:rPr lang="pl-PL" sz="2200" dirty="0" err="1"/>
              <a:t>Gas</a:t>
            </a:r>
            <a:r>
              <a:rPr lang="pl-PL" sz="2200" dirty="0"/>
              <a:t> </a:t>
            </a:r>
            <a:r>
              <a:rPr lang="pl-PL" sz="2200" dirty="0" err="1"/>
              <a:t>Sector</a:t>
            </a:r>
            <a:r>
              <a:rPr lang="pl-PL" sz="2200" dirty="0"/>
              <a:t> Analysis</a:t>
            </a:r>
            <a:endParaRPr lang="en-PL" sz="2200" dirty="0"/>
          </a:p>
        </p:txBody>
      </p:sp>
    </p:spTree>
    <p:extLst>
      <p:ext uri="{BB962C8B-B14F-4D97-AF65-F5344CB8AC3E}">
        <p14:creationId xmlns:p14="http://schemas.microsoft.com/office/powerpoint/2010/main" val="276539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4632;p52">
            <a:extLst>
              <a:ext uri="{FF2B5EF4-FFF2-40B4-BE49-F238E27FC236}">
                <a16:creationId xmlns:a16="http://schemas.microsoft.com/office/drawing/2014/main" id="{43F656D1-E6F5-A6D8-71ED-0FEBC8A720DD}"/>
              </a:ext>
            </a:extLst>
          </p:cNvPr>
          <p:cNvSpPr/>
          <p:nvPr/>
        </p:nvSpPr>
        <p:spPr>
          <a:xfrm>
            <a:off x="33596" y="556139"/>
            <a:ext cx="170980" cy="355750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pole tekstowe 107">
            <a:extLst>
              <a:ext uri="{FF2B5EF4-FFF2-40B4-BE49-F238E27FC236}">
                <a16:creationId xmlns:a16="http://schemas.microsoft.com/office/drawing/2014/main" id="{3D3D8942-8439-5833-EB1C-09F62A9599A0}"/>
              </a:ext>
            </a:extLst>
          </p:cNvPr>
          <p:cNvSpPr txBox="1"/>
          <p:nvPr/>
        </p:nvSpPr>
        <p:spPr>
          <a:xfrm rot="16200000">
            <a:off x="-1738978" y="2292119"/>
            <a:ext cx="3702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00" b="1" dirty="0">
                <a:solidFill>
                  <a:schemeClr val="bg1"/>
                </a:solidFill>
              </a:rPr>
              <a:t>FOR CUSTOMERS</a:t>
            </a:r>
          </a:p>
        </p:txBody>
      </p:sp>
      <p:sp>
        <p:nvSpPr>
          <p:cNvPr id="105" name="Google Shape;4632;p52">
            <a:extLst>
              <a:ext uri="{FF2B5EF4-FFF2-40B4-BE49-F238E27FC236}">
                <a16:creationId xmlns:a16="http://schemas.microsoft.com/office/drawing/2014/main" id="{40C662A1-4ACB-959D-0DBD-0EBDF2481BD3}"/>
              </a:ext>
            </a:extLst>
          </p:cNvPr>
          <p:cNvSpPr/>
          <p:nvPr/>
        </p:nvSpPr>
        <p:spPr>
          <a:xfrm>
            <a:off x="215585" y="556139"/>
            <a:ext cx="3229598" cy="6301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4632;p52">
            <a:extLst>
              <a:ext uri="{FF2B5EF4-FFF2-40B4-BE49-F238E27FC236}">
                <a16:creationId xmlns:a16="http://schemas.microsoft.com/office/drawing/2014/main" id="{FC046F03-B076-E4BC-C5BA-02E6046B515C}"/>
              </a:ext>
            </a:extLst>
          </p:cNvPr>
          <p:cNvSpPr/>
          <p:nvPr/>
        </p:nvSpPr>
        <p:spPr>
          <a:xfrm>
            <a:off x="3484960" y="0"/>
            <a:ext cx="5582328" cy="6857999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8069;p85">
            <a:extLst>
              <a:ext uri="{FF2B5EF4-FFF2-40B4-BE49-F238E27FC236}">
                <a16:creationId xmlns:a16="http://schemas.microsoft.com/office/drawing/2014/main" id="{6AE53E32-EEC5-A108-7AF3-0330D62834E7}"/>
              </a:ext>
            </a:extLst>
          </p:cNvPr>
          <p:cNvSpPr txBox="1"/>
          <p:nvPr/>
        </p:nvSpPr>
        <p:spPr>
          <a:xfrm>
            <a:off x="631345" y="592054"/>
            <a:ext cx="257958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Specification</a:t>
            </a:r>
            <a:endParaRPr dirty="0"/>
          </a:p>
        </p:txBody>
      </p:sp>
      <p:sp>
        <p:nvSpPr>
          <p:cNvPr id="38" name="Google Shape;8073;p85">
            <a:extLst>
              <a:ext uri="{FF2B5EF4-FFF2-40B4-BE49-F238E27FC236}">
                <a16:creationId xmlns:a16="http://schemas.microsoft.com/office/drawing/2014/main" id="{5A89E5AC-E8FC-C73A-7D77-18671507DCE8}"/>
              </a:ext>
            </a:extLst>
          </p:cNvPr>
          <p:cNvSpPr txBox="1"/>
          <p:nvPr/>
        </p:nvSpPr>
        <p:spPr>
          <a:xfrm>
            <a:off x="5099917" y="372982"/>
            <a:ext cx="23524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Business Model </a:t>
            </a:r>
            <a:endParaRPr b="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47" name="Google Shape;8082;p85">
            <a:extLst>
              <a:ext uri="{FF2B5EF4-FFF2-40B4-BE49-F238E27FC236}">
                <a16:creationId xmlns:a16="http://schemas.microsoft.com/office/drawing/2014/main" id="{2A085AB1-015F-2716-9843-35BE802D3B42}"/>
              </a:ext>
            </a:extLst>
          </p:cNvPr>
          <p:cNvSpPr txBox="1"/>
          <p:nvPr/>
        </p:nvSpPr>
        <p:spPr>
          <a:xfrm>
            <a:off x="9127425" y="966134"/>
            <a:ext cx="3064575" cy="580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Regional Supply Security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Adapting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to New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Realities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responded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the European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energy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supply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crisis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post-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Ukraine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war by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ensuring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continuous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supply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diversifying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crude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sources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en-US"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 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Technical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Enhancements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developed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roadmap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increase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alternative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crude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supply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05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Strengthening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Partnerships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initiated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efforts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bolster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regional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cooperation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energy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security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amidst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European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uncertainties</a:t>
            </a:r>
            <a:endParaRPr lang="en-US" sz="105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Clr>
                <a:srgbClr val="FF79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cs typeface="Arial"/>
                <a:sym typeface="Arial"/>
              </a:rPr>
              <a:t>Transition Focus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→ 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Energy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Transition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Commitment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MOL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committed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the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energy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transition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aiming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reduce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fossil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fuel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dependency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Strategic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Pillars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producing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more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petrochemical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feedstocks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and developing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consumer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services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away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from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traditional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fuels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pl-PL" sz="10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Investments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in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Diversification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expansion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into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synthetic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rubber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polyol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propylene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glycol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production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Clr>
                <a:srgbClr val="FF79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cs typeface="Arial"/>
                <a:sym typeface="Arial"/>
              </a:rPr>
              <a:t>Investments and Milestones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Polyol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Plant Project: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near-completion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largest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organic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investment in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company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history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Rijeka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Refinery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Upgrade: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construction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of a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delayed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coker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signifying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progress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in petrochemical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value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chain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development</a:t>
            </a:r>
          </a:p>
          <a:p>
            <a:pPr algn="l"/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Recycling and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Sustainability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acquired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significant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player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in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mechanical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recycling</a:t>
            </a:r>
          </a:p>
        </p:txBody>
      </p:sp>
      <p:sp>
        <p:nvSpPr>
          <p:cNvPr id="48" name="Google Shape;8083;p85">
            <a:extLst>
              <a:ext uri="{FF2B5EF4-FFF2-40B4-BE49-F238E27FC236}">
                <a16:creationId xmlns:a16="http://schemas.microsoft.com/office/drawing/2014/main" id="{90AFE2CB-50B1-A56F-018E-381FDEAD45E7}"/>
              </a:ext>
            </a:extLst>
          </p:cNvPr>
          <p:cNvSpPr txBox="1"/>
          <p:nvPr/>
        </p:nvSpPr>
        <p:spPr>
          <a:xfrm>
            <a:off x="9548641" y="589750"/>
            <a:ext cx="247863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Company Strategy</a:t>
            </a:r>
            <a:endParaRPr b="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8F6C88AD-63B2-F86E-5D9E-B3E70288ED40}"/>
              </a:ext>
            </a:extLst>
          </p:cNvPr>
          <p:cNvSpPr txBox="1"/>
          <p:nvPr/>
        </p:nvSpPr>
        <p:spPr>
          <a:xfrm>
            <a:off x="9759558" y="234253"/>
            <a:ext cx="233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Source: MOL </a:t>
            </a:r>
            <a:r>
              <a:rPr lang="pl-PL" sz="1200" dirty="0" err="1">
                <a:solidFill>
                  <a:schemeClr val="bg2">
                    <a:lumMod val="50000"/>
                  </a:schemeClr>
                </a:solidFill>
              </a:rPr>
              <a:t>Annual</a:t>
            </a:r>
            <a:r>
              <a:rPr lang="pl-PL" sz="1200" dirty="0">
                <a:solidFill>
                  <a:schemeClr val="bg2">
                    <a:lumMod val="50000"/>
                  </a:schemeClr>
                </a:solidFill>
              </a:rPr>
              <a:t> Rep. 2022</a:t>
            </a:r>
          </a:p>
        </p:txBody>
      </p:sp>
      <p:sp>
        <p:nvSpPr>
          <p:cNvPr id="55" name="Google Shape;8082;p85">
            <a:extLst>
              <a:ext uri="{FF2B5EF4-FFF2-40B4-BE49-F238E27FC236}">
                <a16:creationId xmlns:a16="http://schemas.microsoft.com/office/drawing/2014/main" id="{8224B484-3666-1513-37AC-28C4FF967613}"/>
              </a:ext>
            </a:extLst>
          </p:cNvPr>
          <p:cNvSpPr txBox="1"/>
          <p:nvPr/>
        </p:nvSpPr>
        <p:spPr>
          <a:xfrm>
            <a:off x="200693" y="933705"/>
            <a:ext cx="3310671" cy="360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Evo Fuels: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Engine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Cleaning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MOL EVO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fuels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designed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effectively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clean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maintain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engine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cleanliness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05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pecial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Additive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unique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EVOTECH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formula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additive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specifically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developed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for performance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en-US" sz="105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ED1C29"/>
                </a:solidFill>
                <a:latin typeface="Arial"/>
                <a:cs typeface="Arial"/>
                <a:sym typeface="Arial"/>
              </a:rPr>
              <a:t>Freshcorner</a:t>
            </a:r>
            <a:r>
              <a:rPr lang="en-US" sz="1200" dirty="0">
                <a:solidFill>
                  <a:srgbClr val="ED1C29"/>
                </a:solidFill>
                <a:latin typeface="Arial"/>
                <a:cs typeface="Arial"/>
                <a:sym typeface="Arial"/>
              </a:rPr>
              <a:t> Gastro:</a:t>
            </a:r>
          </a:p>
          <a:p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Quality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Variety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quality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coffee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food,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daily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groceries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and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wide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gastronomic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selection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05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xpansion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Customization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Over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900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Fresh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Corner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outlets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across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the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05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cs typeface="Arial"/>
                <a:sym typeface="Arial"/>
              </a:rPr>
              <a:t>E-Charging Solutions:</a:t>
            </a:r>
          </a:p>
          <a:p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Network Expansion: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Collaborating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in the NEXT-E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consortium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install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250+ EV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chargers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across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CEE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highways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ensuring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full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access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for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electric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vehicles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MOL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Plugee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Increasing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presence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of MOL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Plugee-branded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electric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chargers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at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service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stations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pl-PL" sz="1050" dirty="0">
              <a:solidFill>
                <a:srgbClr val="000000"/>
              </a:solidFill>
              <a:highlight>
                <a:srgbClr val="FFFF00"/>
              </a:highlight>
              <a:latin typeface="Arial"/>
              <a:cs typeface="Arial"/>
            </a:endParaRPr>
          </a:p>
          <a:p>
            <a:endParaRPr lang="pl-PL" sz="1050" dirty="0">
              <a:solidFill>
                <a:srgbClr val="000000"/>
              </a:solidFill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56" name="Google Shape;8082;p85">
            <a:extLst>
              <a:ext uri="{FF2B5EF4-FFF2-40B4-BE49-F238E27FC236}">
                <a16:creationId xmlns:a16="http://schemas.microsoft.com/office/drawing/2014/main" id="{E584BC18-D089-737D-FD69-F050EF2D6C88}"/>
              </a:ext>
            </a:extLst>
          </p:cNvPr>
          <p:cNvSpPr txBox="1"/>
          <p:nvPr/>
        </p:nvSpPr>
        <p:spPr>
          <a:xfrm>
            <a:off x="210511" y="4113648"/>
            <a:ext cx="3300853" cy="353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ED1C29"/>
                </a:solidFill>
                <a:latin typeface="Arial"/>
                <a:cs typeface="Arial"/>
                <a:sym typeface="Arial"/>
              </a:rPr>
              <a:t>Wholesale</a:t>
            </a:r>
            <a:r>
              <a:rPr lang="en-US" sz="1400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Diverse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Portfolio: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main-grade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fuels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premium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products for transport,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industrial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heating,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marine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and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aviation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sectors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rgbClr val="ED1C29"/>
                </a:solidFill>
                <a:latin typeface="Arial"/>
                <a:cs typeface="Arial"/>
              </a:rPr>
              <a:t>LPG (</a:t>
            </a:r>
            <a:r>
              <a:rPr lang="pl-PL" sz="1200" dirty="0" err="1">
                <a:solidFill>
                  <a:srgbClr val="ED1C29"/>
                </a:solidFill>
                <a:latin typeface="Arial"/>
                <a:cs typeface="Arial"/>
              </a:rPr>
              <a:t>Liquefied</a:t>
            </a:r>
            <a:r>
              <a:rPr lang="pl-PL" sz="1200" dirty="0">
                <a:solidFill>
                  <a:srgbClr val="ED1C29"/>
                </a:solidFill>
                <a:latin typeface="Arial"/>
                <a:cs typeface="Arial"/>
              </a:rPr>
              <a:t> Petroleum </a:t>
            </a:r>
            <a:r>
              <a:rPr lang="pl-PL" sz="1200" dirty="0" err="1">
                <a:solidFill>
                  <a:srgbClr val="ED1C29"/>
                </a:solidFill>
                <a:latin typeface="Arial"/>
                <a:cs typeface="Arial"/>
              </a:rPr>
              <a:t>Gas</a:t>
            </a:r>
            <a:r>
              <a:rPr lang="pl-PL" sz="1200" dirty="0">
                <a:solidFill>
                  <a:srgbClr val="ED1C29"/>
                </a:solidFill>
                <a:latin typeface="Arial"/>
                <a:cs typeface="Arial"/>
              </a:rPr>
              <a:t>):</a:t>
            </a:r>
          </a:p>
          <a:p>
            <a:pPr algn="l"/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Versatile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Energy: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Offers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LPG for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various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applications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from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household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industrial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uses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*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Annual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turnover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around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900,000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tons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supplying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both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petrochemical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plants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and end-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users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buClr>
                <a:srgbClr val="FF7900"/>
              </a:buClr>
              <a:buSzPts val="1400"/>
              <a:buFont typeface="Arial" panose="020B0604020202020204" pitchFamily="34" charset="0"/>
              <a:buChar char="•"/>
            </a:pPr>
            <a:r>
              <a:rPr lang="pl-PL" sz="1200" dirty="0" err="1">
                <a:solidFill>
                  <a:srgbClr val="ED1C29"/>
                </a:solidFill>
                <a:latin typeface="Arial"/>
                <a:cs typeface="Arial"/>
              </a:rPr>
              <a:t>Other</a:t>
            </a:r>
            <a:endParaRPr lang="pl-PL" sz="1200" dirty="0">
              <a:solidFill>
                <a:srgbClr val="ED1C29"/>
              </a:solidFill>
              <a:latin typeface="Arial"/>
              <a:cs typeface="Arial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pl-PL" sz="1400" dirty="0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Petrochemicals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portfolio of high-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quality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polyolefin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products</a:t>
            </a:r>
            <a:endParaRPr lang="pl-PL" sz="105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105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Black </a:t>
            </a:r>
            <a:r>
              <a:rPr lang="en-US" sz="1050" b="1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Procucts</a:t>
            </a:r>
            <a:r>
              <a:rPr lang="en-US" sz="105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Bitumen, HFO,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Petrolcoke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endParaRPr lang="pl-PL" sz="1400" dirty="0">
              <a:effectLst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400"/>
            </a:pPr>
            <a:endParaRPr lang="pl-PL" sz="1400" dirty="0">
              <a:solidFill>
                <a:srgbClr val="FF7900"/>
              </a:solidFill>
              <a:latin typeface="Arial"/>
              <a:cs typeface="Arial"/>
            </a:endParaRPr>
          </a:p>
          <a:p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75" name="Grupa 74">
            <a:extLst>
              <a:ext uri="{FF2B5EF4-FFF2-40B4-BE49-F238E27FC236}">
                <a16:creationId xmlns:a16="http://schemas.microsoft.com/office/drawing/2014/main" id="{4C9391BD-C31D-E027-F340-5926467DC875}"/>
              </a:ext>
            </a:extLst>
          </p:cNvPr>
          <p:cNvGrpSpPr/>
          <p:nvPr/>
        </p:nvGrpSpPr>
        <p:grpSpPr>
          <a:xfrm>
            <a:off x="3847472" y="799660"/>
            <a:ext cx="1566110" cy="1169511"/>
            <a:chOff x="4492780" y="1348412"/>
            <a:chExt cx="1566110" cy="1169511"/>
          </a:xfrm>
        </p:grpSpPr>
        <p:sp>
          <p:nvSpPr>
            <p:cNvPr id="64" name="Google Shape;8510;p95">
              <a:extLst>
                <a:ext uri="{FF2B5EF4-FFF2-40B4-BE49-F238E27FC236}">
                  <a16:creationId xmlns:a16="http://schemas.microsoft.com/office/drawing/2014/main" id="{506034B1-8685-D341-B3DF-9B26ADCEBF6E}"/>
                </a:ext>
              </a:extLst>
            </p:cNvPr>
            <p:cNvSpPr txBox="1"/>
            <p:nvPr/>
          </p:nvSpPr>
          <p:spPr>
            <a:xfrm>
              <a:off x="4492780" y="1348412"/>
              <a:ext cx="1566110" cy="1169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00"/>
                <a:buFont typeface="Arial"/>
                <a:buNone/>
              </a:pPr>
              <a:r>
                <a:rPr lang="en-US" sz="70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7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" name="Google Shape;8513;p95">
              <a:extLst>
                <a:ext uri="{FF2B5EF4-FFF2-40B4-BE49-F238E27FC236}">
                  <a16:creationId xmlns:a16="http://schemas.microsoft.com/office/drawing/2014/main" id="{310241A7-EEB8-F303-2531-0D617523C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7237" y="1667580"/>
              <a:ext cx="594940" cy="710015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65" name="Google Shape;8511;p95">
              <a:extLst>
                <a:ext uri="{FF2B5EF4-FFF2-40B4-BE49-F238E27FC236}">
                  <a16:creationId xmlns:a16="http://schemas.microsoft.com/office/drawing/2014/main" id="{775D1956-F156-AF64-9345-2DC81A10FA00}"/>
                </a:ext>
              </a:extLst>
            </p:cNvPr>
            <p:cNvSpPr/>
            <p:nvPr/>
          </p:nvSpPr>
          <p:spPr>
            <a:xfrm rot="278612">
              <a:off x="4557361" y="1688779"/>
              <a:ext cx="1471653" cy="79775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2578" y="3437"/>
                  </a:moveTo>
                  <a:lnTo>
                    <a:pt x="3840" y="0"/>
                  </a:ln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2578" y="3437"/>
                  </a:lnTo>
                  <a:close/>
                </a:path>
              </a:pathLst>
            </a:custGeom>
            <a:solidFill>
              <a:srgbClr val="E0E5F0"/>
            </a:solidFill>
            <a:ln w="25400" cap="flat" cmpd="sng">
              <a:solidFill>
                <a:srgbClr val="E0E5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rupa 75">
            <a:extLst>
              <a:ext uri="{FF2B5EF4-FFF2-40B4-BE49-F238E27FC236}">
                <a16:creationId xmlns:a16="http://schemas.microsoft.com/office/drawing/2014/main" id="{CE49EBDA-3F3B-982A-49A6-6CBB34CB8D4D}"/>
              </a:ext>
            </a:extLst>
          </p:cNvPr>
          <p:cNvGrpSpPr/>
          <p:nvPr/>
        </p:nvGrpSpPr>
        <p:grpSpPr>
          <a:xfrm>
            <a:off x="6432334" y="799660"/>
            <a:ext cx="1566110" cy="1169511"/>
            <a:chOff x="3993023" y="1055806"/>
            <a:chExt cx="1566110" cy="1169511"/>
          </a:xfrm>
        </p:grpSpPr>
        <p:sp>
          <p:nvSpPr>
            <p:cNvPr id="77" name="Google Shape;8510;p95">
              <a:extLst>
                <a:ext uri="{FF2B5EF4-FFF2-40B4-BE49-F238E27FC236}">
                  <a16:creationId xmlns:a16="http://schemas.microsoft.com/office/drawing/2014/main" id="{69A5F0B7-C5A3-65C1-F6E9-A8B93B5B6865}"/>
                </a:ext>
              </a:extLst>
            </p:cNvPr>
            <p:cNvSpPr txBox="1"/>
            <p:nvPr/>
          </p:nvSpPr>
          <p:spPr>
            <a:xfrm>
              <a:off x="3993023" y="1055806"/>
              <a:ext cx="1566110" cy="1169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00"/>
                <a:buFont typeface="Arial"/>
                <a:buNone/>
              </a:pPr>
              <a:r>
                <a:rPr lang="en-US" sz="7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7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" name="Google Shape;8513;p95">
              <a:extLst>
                <a:ext uri="{FF2B5EF4-FFF2-40B4-BE49-F238E27FC236}">
                  <a16:creationId xmlns:a16="http://schemas.microsoft.com/office/drawing/2014/main" id="{96970E02-C461-35E4-C9F5-CFE5378C9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7480" y="1374974"/>
              <a:ext cx="594940" cy="710015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79" name="Google Shape;8511;p95">
              <a:extLst>
                <a:ext uri="{FF2B5EF4-FFF2-40B4-BE49-F238E27FC236}">
                  <a16:creationId xmlns:a16="http://schemas.microsoft.com/office/drawing/2014/main" id="{B43DEBF6-DD7A-00A1-A55C-817C74173F0A}"/>
                </a:ext>
              </a:extLst>
            </p:cNvPr>
            <p:cNvSpPr/>
            <p:nvPr/>
          </p:nvSpPr>
          <p:spPr>
            <a:xfrm rot="278612">
              <a:off x="4057604" y="1396173"/>
              <a:ext cx="1471653" cy="79775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2578" y="3437"/>
                  </a:moveTo>
                  <a:lnTo>
                    <a:pt x="3840" y="0"/>
                  </a:ln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2578" y="3437"/>
                  </a:lnTo>
                  <a:close/>
                </a:path>
              </a:pathLst>
            </a:custGeom>
            <a:solidFill>
              <a:srgbClr val="E0E5F0"/>
            </a:solidFill>
            <a:ln w="25400" cap="flat" cmpd="sng">
              <a:solidFill>
                <a:srgbClr val="E0E5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rupa 79">
            <a:extLst>
              <a:ext uri="{FF2B5EF4-FFF2-40B4-BE49-F238E27FC236}">
                <a16:creationId xmlns:a16="http://schemas.microsoft.com/office/drawing/2014/main" id="{9384D3B5-5373-71A9-3673-C01AC10852A1}"/>
              </a:ext>
            </a:extLst>
          </p:cNvPr>
          <p:cNvGrpSpPr/>
          <p:nvPr/>
        </p:nvGrpSpPr>
        <p:grpSpPr>
          <a:xfrm>
            <a:off x="3847472" y="3254560"/>
            <a:ext cx="1566110" cy="1169511"/>
            <a:chOff x="3993023" y="1055806"/>
            <a:chExt cx="1566110" cy="1169511"/>
          </a:xfrm>
        </p:grpSpPr>
        <p:sp>
          <p:nvSpPr>
            <p:cNvPr id="81" name="Google Shape;8510;p95">
              <a:extLst>
                <a:ext uri="{FF2B5EF4-FFF2-40B4-BE49-F238E27FC236}">
                  <a16:creationId xmlns:a16="http://schemas.microsoft.com/office/drawing/2014/main" id="{B28A03A0-7D4D-690B-E127-CB9BFB218DD9}"/>
                </a:ext>
              </a:extLst>
            </p:cNvPr>
            <p:cNvSpPr txBox="1"/>
            <p:nvPr/>
          </p:nvSpPr>
          <p:spPr>
            <a:xfrm>
              <a:off x="3993023" y="1055806"/>
              <a:ext cx="1566110" cy="1169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00"/>
                <a:buFont typeface="Arial"/>
                <a:buNone/>
              </a:pPr>
              <a:r>
                <a:rPr lang="en-US" sz="7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7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" name="Google Shape;8513;p95">
              <a:extLst>
                <a:ext uri="{FF2B5EF4-FFF2-40B4-BE49-F238E27FC236}">
                  <a16:creationId xmlns:a16="http://schemas.microsoft.com/office/drawing/2014/main" id="{C241670D-0D57-7137-6DA9-C5D763E3E0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7480" y="1374974"/>
              <a:ext cx="594940" cy="710015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83" name="Google Shape;8511;p95">
              <a:extLst>
                <a:ext uri="{FF2B5EF4-FFF2-40B4-BE49-F238E27FC236}">
                  <a16:creationId xmlns:a16="http://schemas.microsoft.com/office/drawing/2014/main" id="{EB3E2BF9-6C75-7449-5B94-88DC3E72CDCF}"/>
                </a:ext>
              </a:extLst>
            </p:cNvPr>
            <p:cNvSpPr/>
            <p:nvPr/>
          </p:nvSpPr>
          <p:spPr>
            <a:xfrm rot="278612">
              <a:off x="4057604" y="1396173"/>
              <a:ext cx="1471653" cy="79775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2578" y="3437"/>
                  </a:moveTo>
                  <a:lnTo>
                    <a:pt x="3840" y="0"/>
                  </a:ln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2578" y="3437"/>
                  </a:lnTo>
                  <a:close/>
                </a:path>
              </a:pathLst>
            </a:custGeom>
            <a:solidFill>
              <a:srgbClr val="E0E5F0"/>
            </a:solidFill>
            <a:ln w="25400" cap="flat" cmpd="sng">
              <a:solidFill>
                <a:srgbClr val="E0E5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rupa 83">
            <a:extLst>
              <a:ext uri="{FF2B5EF4-FFF2-40B4-BE49-F238E27FC236}">
                <a16:creationId xmlns:a16="http://schemas.microsoft.com/office/drawing/2014/main" id="{5C435F1F-F650-A026-FBC3-CA6767E64E27}"/>
              </a:ext>
            </a:extLst>
          </p:cNvPr>
          <p:cNvGrpSpPr/>
          <p:nvPr/>
        </p:nvGrpSpPr>
        <p:grpSpPr>
          <a:xfrm>
            <a:off x="6432334" y="3254559"/>
            <a:ext cx="1566110" cy="1169511"/>
            <a:chOff x="3993023" y="1055806"/>
            <a:chExt cx="1566110" cy="1169511"/>
          </a:xfrm>
        </p:grpSpPr>
        <p:sp>
          <p:nvSpPr>
            <p:cNvPr id="85" name="Google Shape;8510;p95">
              <a:extLst>
                <a:ext uri="{FF2B5EF4-FFF2-40B4-BE49-F238E27FC236}">
                  <a16:creationId xmlns:a16="http://schemas.microsoft.com/office/drawing/2014/main" id="{C3B99D6B-B161-65EF-5B0D-12308F52D6FD}"/>
                </a:ext>
              </a:extLst>
            </p:cNvPr>
            <p:cNvSpPr txBox="1"/>
            <p:nvPr/>
          </p:nvSpPr>
          <p:spPr>
            <a:xfrm>
              <a:off x="3993023" y="1055806"/>
              <a:ext cx="1566110" cy="1169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00"/>
                <a:buFont typeface="Arial"/>
                <a:buNone/>
              </a:pPr>
              <a:r>
                <a:rPr lang="en-US" sz="7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7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" name="Google Shape;8513;p95">
              <a:extLst>
                <a:ext uri="{FF2B5EF4-FFF2-40B4-BE49-F238E27FC236}">
                  <a16:creationId xmlns:a16="http://schemas.microsoft.com/office/drawing/2014/main" id="{C21F55C2-8532-65F9-42E6-6129E0CCE3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7480" y="1374974"/>
              <a:ext cx="594940" cy="710015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87" name="Google Shape;8511;p95">
              <a:extLst>
                <a:ext uri="{FF2B5EF4-FFF2-40B4-BE49-F238E27FC236}">
                  <a16:creationId xmlns:a16="http://schemas.microsoft.com/office/drawing/2014/main" id="{5FCB4000-8F58-5274-2C66-15DA7A2E3681}"/>
                </a:ext>
              </a:extLst>
            </p:cNvPr>
            <p:cNvSpPr/>
            <p:nvPr/>
          </p:nvSpPr>
          <p:spPr>
            <a:xfrm rot="278612">
              <a:off x="4057604" y="1396173"/>
              <a:ext cx="1471653" cy="79775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2578" y="3437"/>
                  </a:moveTo>
                  <a:lnTo>
                    <a:pt x="3840" y="0"/>
                  </a:ln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2578" y="3437"/>
                  </a:lnTo>
                  <a:close/>
                </a:path>
              </a:pathLst>
            </a:custGeom>
            <a:solidFill>
              <a:srgbClr val="E0E5F0"/>
            </a:solidFill>
            <a:ln w="25400" cap="flat" cmpd="sng">
              <a:solidFill>
                <a:srgbClr val="E0E5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rupa 87">
            <a:extLst>
              <a:ext uri="{FF2B5EF4-FFF2-40B4-BE49-F238E27FC236}">
                <a16:creationId xmlns:a16="http://schemas.microsoft.com/office/drawing/2014/main" id="{20ED00BF-96F6-E928-8639-7367A3CF1D36}"/>
              </a:ext>
            </a:extLst>
          </p:cNvPr>
          <p:cNvGrpSpPr/>
          <p:nvPr/>
        </p:nvGrpSpPr>
        <p:grpSpPr>
          <a:xfrm>
            <a:off x="4858915" y="5274043"/>
            <a:ext cx="1566110" cy="1169511"/>
            <a:chOff x="3993023" y="1055806"/>
            <a:chExt cx="1566110" cy="1169511"/>
          </a:xfrm>
        </p:grpSpPr>
        <p:sp>
          <p:nvSpPr>
            <p:cNvPr id="89" name="Google Shape;8510;p95">
              <a:extLst>
                <a:ext uri="{FF2B5EF4-FFF2-40B4-BE49-F238E27FC236}">
                  <a16:creationId xmlns:a16="http://schemas.microsoft.com/office/drawing/2014/main" id="{EB2C5C19-D1D7-246E-2C3D-625FD2C9BBEC}"/>
                </a:ext>
              </a:extLst>
            </p:cNvPr>
            <p:cNvSpPr txBox="1"/>
            <p:nvPr/>
          </p:nvSpPr>
          <p:spPr>
            <a:xfrm>
              <a:off x="3993023" y="1055806"/>
              <a:ext cx="1566110" cy="1169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00"/>
                <a:buFont typeface="Arial"/>
                <a:buNone/>
              </a:pPr>
              <a:r>
                <a:rPr lang="en-US" sz="7000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7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" name="Google Shape;8513;p95">
              <a:extLst>
                <a:ext uri="{FF2B5EF4-FFF2-40B4-BE49-F238E27FC236}">
                  <a16:creationId xmlns:a16="http://schemas.microsoft.com/office/drawing/2014/main" id="{90978635-03EB-D2B7-33BE-7BA2A77F0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7480" y="1374974"/>
              <a:ext cx="594940" cy="710015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10800000" algn="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91" name="Google Shape;8511;p95">
              <a:extLst>
                <a:ext uri="{FF2B5EF4-FFF2-40B4-BE49-F238E27FC236}">
                  <a16:creationId xmlns:a16="http://schemas.microsoft.com/office/drawing/2014/main" id="{22110E84-E31F-5F65-787C-544835ED28B6}"/>
                </a:ext>
              </a:extLst>
            </p:cNvPr>
            <p:cNvSpPr/>
            <p:nvPr/>
          </p:nvSpPr>
          <p:spPr>
            <a:xfrm rot="278612">
              <a:off x="4057604" y="1396173"/>
              <a:ext cx="1471653" cy="79775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2578" y="3437"/>
                  </a:moveTo>
                  <a:lnTo>
                    <a:pt x="3840" y="0"/>
                  </a:ln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2578" y="3437"/>
                  </a:lnTo>
                  <a:close/>
                </a:path>
              </a:pathLst>
            </a:custGeom>
            <a:solidFill>
              <a:srgbClr val="E0E5F0"/>
            </a:solidFill>
            <a:ln w="25400" cap="flat" cmpd="sng">
              <a:solidFill>
                <a:srgbClr val="E0E5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8512;p95">
            <a:extLst>
              <a:ext uri="{FF2B5EF4-FFF2-40B4-BE49-F238E27FC236}">
                <a16:creationId xmlns:a16="http://schemas.microsoft.com/office/drawing/2014/main" id="{D95C374E-5322-27C9-DF2B-1C9ED70D03BF}"/>
              </a:ext>
            </a:extLst>
          </p:cNvPr>
          <p:cNvSpPr txBox="1"/>
          <p:nvPr/>
        </p:nvSpPr>
        <p:spPr>
          <a:xfrm>
            <a:off x="4440120" y="902696"/>
            <a:ext cx="1966781" cy="2385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100"/>
              <a:buFont typeface="Arial"/>
              <a:buNone/>
            </a:pPr>
            <a:r>
              <a:rPr lang="pl-PL" sz="1100" b="1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r>
              <a:rPr lang="pl-PL" sz="1100" b="1" i="0" u="none" strike="noStrike" cap="none" dirty="0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100" b="1" i="0" u="none" strike="noStrike" cap="none" dirty="0">
                <a:latin typeface="Arial"/>
                <a:ea typeface="Arial"/>
                <a:cs typeface="Arial"/>
                <a:sym typeface="Arial"/>
              </a:rPr>
              <a:t>GENERATION</a:t>
            </a:r>
            <a:endParaRPr sz="11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Integrated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Value Chain: 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from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upstream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production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downstream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sales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refining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marketing, and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retail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Diverse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Products: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sale of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refined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petroleum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products,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petrochemicals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LPG, and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aviation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fuels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Retail Services: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Fresh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Corner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brand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and MOL service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stations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8" name="Google Shape;8512;p95">
            <a:extLst>
              <a:ext uri="{FF2B5EF4-FFF2-40B4-BE49-F238E27FC236}">
                <a16:creationId xmlns:a16="http://schemas.microsoft.com/office/drawing/2014/main" id="{B3F66D99-12DF-385E-7844-A087DAE66A31}"/>
              </a:ext>
            </a:extLst>
          </p:cNvPr>
          <p:cNvSpPr txBox="1"/>
          <p:nvPr/>
        </p:nvSpPr>
        <p:spPr>
          <a:xfrm>
            <a:off x="7008994" y="902696"/>
            <a:ext cx="2008202" cy="2069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lang="en-US" sz="1100" b="1" i="0" u="none" strike="noStrike" cap="none" dirty="0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AND </a:t>
            </a:r>
            <a:r>
              <a:rPr lang="pl-PL" sz="1100" b="1" dirty="0">
                <a:solidFill>
                  <a:srgbClr val="ED1C29"/>
                </a:solidFill>
                <a:latin typeface="Arial"/>
                <a:cs typeface="Arial"/>
                <a:sym typeface="Arial"/>
              </a:rPr>
              <a:t>INVESTMENT</a:t>
            </a:r>
            <a:endParaRPr sz="1100" b="1" dirty="0">
              <a:solidFill>
                <a:srgbClr val="ED1C29"/>
              </a:solidFill>
              <a:latin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CAPEX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Allocation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allocates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significant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expenditures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towards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sustainable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solutions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Operational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Efficiency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continuous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improvement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in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efficiency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enhance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profitability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9" name="Google Shape;8512;p95">
            <a:extLst>
              <a:ext uri="{FF2B5EF4-FFF2-40B4-BE49-F238E27FC236}">
                <a16:creationId xmlns:a16="http://schemas.microsoft.com/office/drawing/2014/main" id="{2CE444E1-B3EF-2682-6B7B-EF0F8A135C36}"/>
              </a:ext>
            </a:extLst>
          </p:cNvPr>
          <p:cNvSpPr txBox="1"/>
          <p:nvPr/>
        </p:nvSpPr>
        <p:spPr>
          <a:xfrm>
            <a:off x="4440120" y="3345687"/>
            <a:ext cx="2064847" cy="139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100"/>
              <a:buFont typeface="Arial"/>
              <a:buNone/>
            </a:pPr>
            <a:r>
              <a:rPr lang="pl-PL" sz="1100" b="1" i="0" u="none" strike="noStrike" cap="none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pl-PL" sz="1100" b="1" i="0" u="none" strike="noStrike" cap="none" dirty="0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100" b="1" dirty="0">
                <a:latin typeface="Arial"/>
                <a:ea typeface="Arial"/>
                <a:cs typeface="Arial"/>
                <a:sym typeface="Arial"/>
              </a:rPr>
              <a:t>PROPOSITION</a:t>
            </a:r>
            <a:endParaRPr sz="11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High-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Quality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Energy: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reliable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energy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products for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industrial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commercial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and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retail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Sustainable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Practices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ntegrates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sustainability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into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core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operations</a:t>
            </a:r>
            <a:endParaRPr sz="105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0" name="Google Shape;8512;p95">
            <a:extLst>
              <a:ext uri="{FF2B5EF4-FFF2-40B4-BE49-F238E27FC236}">
                <a16:creationId xmlns:a16="http://schemas.microsoft.com/office/drawing/2014/main" id="{36AD57C8-EABF-FA49-6104-1FE499DB9DF7}"/>
              </a:ext>
            </a:extLst>
          </p:cNvPr>
          <p:cNvSpPr txBox="1"/>
          <p:nvPr/>
        </p:nvSpPr>
        <p:spPr>
          <a:xfrm>
            <a:off x="5413582" y="5346347"/>
            <a:ext cx="2958843" cy="125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100"/>
              <a:buFont typeface="Arial"/>
              <a:buNone/>
            </a:pPr>
            <a:r>
              <a:rPr lang="pl-PL" sz="1100" b="1" i="0" u="none" strike="noStrike" cap="none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r>
              <a:rPr lang="pl-PL" sz="1100" b="1" i="0" u="none" strike="noStrike" cap="none" dirty="0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100" b="1" i="0" u="none" strike="noStrike" cap="none" dirty="0">
                <a:latin typeface="Arial"/>
                <a:ea typeface="Arial"/>
                <a:cs typeface="Arial"/>
                <a:sym typeface="Arial"/>
              </a:rPr>
              <a:t>CHANNELS</a:t>
            </a:r>
            <a:endParaRPr sz="1100" b="1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Extensive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Network: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utilizes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extensive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network for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delivering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products and services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Digital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Platforms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leverages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digital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platforms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for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customer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engagement and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loyalty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programs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8512;p95">
            <a:extLst>
              <a:ext uri="{FF2B5EF4-FFF2-40B4-BE49-F238E27FC236}">
                <a16:creationId xmlns:a16="http://schemas.microsoft.com/office/drawing/2014/main" id="{6F7B4B15-D8A0-EC42-F32E-FA6C92BF1AEA}"/>
              </a:ext>
            </a:extLst>
          </p:cNvPr>
          <p:cNvSpPr txBox="1"/>
          <p:nvPr/>
        </p:nvSpPr>
        <p:spPr>
          <a:xfrm>
            <a:off x="7008994" y="3345687"/>
            <a:ext cx="2028143" cy="190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ED1C29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r>
              <a:rPr lang="en-US" sz="1100" b="1" i="0" u="none" strike="noStrike" cap="none" dirty="0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SEGMENTS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Wide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Customer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 Base: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broad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range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from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large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industrial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clients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individual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consumers</a:t>
            </a:r>
            <a:endParaRPr lang="pl-PL" sz="105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Service </a:t>
            </a:r>
            <a:r>
              <a:rPr lang="pl-PL" sz="1050" b="1" dirty="0" err="1">
                <a:solidFill>
                  <a:srgbClr val="000000"/>
                </a:solidFill>
                <a:latin typeface="Arial"/>
                <a:cs typeface="Arial"/>
              </a:rPr>
              <a:t>Diversification</a:t>
            </a:r>
            <a:r>
              <a:rPr lang="pl-PL" sz="105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specialized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services for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different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market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segments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including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aviation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fuel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supply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 and LPG </a:t>
            </a:r>
            <a:r>
              <a:rPr lang="pl-PL" sz="1050" dirty="0" err="1">
                <a:solidFill>
                  <a:srgbClr val="000000"/>
                </a:solidFill>
                <a:latin typeface="Arial"/>
                <a:cs typeface="Arial"/>
              </a:rPr>
              <a:t>distribution</a:t>
            </a:r>
            <a:r>
              <a:rPr lang="pl-PL" sz="105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4632;p52">
            <a:extLst>
              <a:ext uri="{FF2B5EF4-FFF2-40B4-BE49-F238E27FC236}">
                <a16:creationId xmlns:a16="http://schemas.microsoft.com/office/drawing/2014/main" id="{9A786936-B75B-22BE-E6D5-159DAAF55FB3}"/>
              </a:ext>
            </a:extLst>
          </p:cNvPr>
          <p:cNvSpPr/>
          <p:nvPr/>
        </p:nvSpPr>
        <p:spPr>
          <a:xfrm>
            <a:off x="33596" y="4150943"/>
            <a:ext cx="162024" cy="26167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pole tekstowe 111">
            <a:extLst>
              <a:ext uri="{FF2B5EF4-FFF2-40B4-BE49-F238E27FC236}">
                <a16:creationId xmlns:a16="http://schemas.microsoft.com/office/drawing/2014/main" id="{A8BC3447-394C-66A2-CF23-2EA513C6FF35}"/>
              </a:ext>
            </a:extLst>
          </p:cNvPr>
          <p:cNvSpPr txBox="1"/>
          <p:nvPr/>
        </p:nvSpPr>
        <p:spPr>
          <a:xfrm rot="16200000">
            <a:off x="-1738978" y="5275768"/>
            <a:ext cx="3702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00" b="1" dirty="0">
                <a:solidFill>
                  <a:schemeClr val="bg1"/>
                </a:solidFill>
              </a:rPr>
              <a:t>FOR BUSINESSES</a:t>
            </a:r>
          </a:p>
        </p:txBody>
      </p:sp>
      <p:sp>
        <p:nvSpPr>
          <p:cNvPr id="113" name="Title 1">
            <a:extLst>
              <a:ext uri="{FF2B5EF4-FFF2-40B4-BE49-F238E27FC236}">
                <a16:creationId xmlns:a16="http://schemas.microsoft.com/office/drawing/2014/main" id="{451F68D2-C5EB-6157-40E5-C9C7C734388A}"/>
              </a:ext>
            </a:extLst>
          </p:cNvPr>
          <p:cNvSpPr txBox="1">
            <a:spLocks/>
          </p:cNvSpPr>
          <p:nvPr/>
        </p:nvSpPr>
        <p:spPr>
          <a:xfrm>
            <a:off x="349579" y="-3146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200" dirty="0"/>
              <a:t>Company Analysis</a:t>
            </a:r>
            <a:endParaRPr lang="en-PL" sz="2200" dirty="0"/>
          </a:p>
        </p:txBody>
      </p:sp>
    </p:spTree>
    <p:extLst>
      <p:ext uri="{BB962C8B-B14F-4D97-AF65-F5344CB8AC3E}">
        <p14:creationId xmlns:p14="http://schemas.microsoft.com/office/powerpoint/2010/main" val="331632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92F95BE6-49FF-C1AC-A993-60A577114B3C}"/>
              </a:ext>
            </a:extLst>
          </p:cNvPr>
          <p:cNvSpPr txBox="1">
            <a:spLocks/>
          </p:cNvSpPr>
          <p:nvPr/>
        </p:nvSpPr>
        <p:spPr>
          <a:xfrm>
            <a:off x="349579" y="-2064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200" dirty="0"/>
              <a:t>Financial Analysis</a:t>
            </a:r>
            <a:endParaRPr lang="en-PL" sz="2200" dirty="0"/>
          </a:p>
        </p:txBody>
      </p:sp>
      <p:sp>
        <p:nvSpPr>
          <p:cNvPr id="21" name="Google Shape;4632;p52">
            <a:extLst>
              <a:ext uri="{FF2B5EF4-FFF2-40B4-BE49-F238E27FC236}">
                <a16:creationId xmlns:a16="http://schemas.microsoft.com/office/drawing/2014/main" id="{359CCB22-B765-C541-459D-30BDFF50BB34}"/>
              </a:ext>
            </a:extLst>
          </p:cNvPr>
          <p:cNvSpPr/>
          <p:nvPr/>
        </p:nvSpPr>
        <p:spPr>
          <a:xfrm>
            <a:off x="6385222" y="750865"/>
            <a:ext cx="5505445" cy="4066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47075CCF-D7B1-76B5-F1F0-33A1B6115655}"/>
              </a:ext>
            </a:extLst>
          </p:cNvPr>
          <p:cNvSpPr txBox="1"/>
          <p:nvPr/>
        </p:nvSpPr>
        <p:spPr>
          <a:xfrm>
            <a:off x="6478322" y="823665"/>
            <a:ext cx="189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chemeClr val="bg2">
                    <a:lumMod val="75000"/>
                  </a:schemeClr>
                </a:solidFill>
              </a:rPr>
              <a:t>INCOME STATEMENT</a:t>
            </a:r>
          </a:p>
        </p:txBody>
      </p:sp>
      <p:sp>
        <p:nvSpPr>
          <p:cNvPr id="18" name="Google Shape;4632;p52">
            <a:extLst>
              <a:ext uri="{FF2B5EF4-FFF2-40B4-BE49-F238E27FC236}">
                <a16:creationId xmlns:a16="http://schemas.microsoft.com/office/drawing/2014/main" id="{DE0F5BA2-D82E-1FE0-17EE-27B8B6C47B05}"/>
              </a:ext>
            </a:extLst>
          </p:cNvPr>
          <p:cNvSpPr/>
          <p:nvPr/>
        </p:nvSpPr>
        <p:spPr>
          <a:xfrm>
            <a:off x="496387" y="750865"/>
            <a:ext cx="5505445" cy="4066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537;p96">
            <a:extLst>
              <a:ext uri="{FF2B5EF4-FFF2-40B4-BE49-F238E27FC236}">
                <a16:creationId xmlns:a16="http://schemas.microsoft.com/office/drawing/2014/main" id="{9EA6AE50-4CE3-4CFB-87BE-A597D049B528}"/>
              </a:ext>
            </a:extLst>
          </p:cNvPr>
          <p:cNvSpPr/>
          <p:nvPr/>
        </p:nvSpPr>
        <p:spPr>
          <a:xfrm>
            <a:off x="723843" y="1525108"/>
            <a:ext cx="2312600" cy="3150450"/>
          </a:xfrm>
          <a:prstGeom prst="rect">
            <a:avLst/>
          </a:prstGeom>
          <a:solidFill>
            <a:srgbClr val="09566D">
              <a:alpha val="20000"/>
            </a:srgbClr>
          </a:solidFill>
          <a:ln w="19050" cap="flat" cmpd="sng">
            <a:solidFill>
              <a:srgbClr val="327888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Capital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Expenditure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Focus: 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PP&amp;E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up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14%,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showing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investment in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growth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and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operations</a:t>
            </a: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Liquidity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Management: 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Cash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reduced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by 25%,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indicating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strategic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liquidity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use</a:t>
            </a: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Debt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Restructuring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Long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-term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debt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up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52%,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short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-term down 57%,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shifting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long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-term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finance</a:t>
            </a: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Strengthened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Equity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Position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Retained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Earnings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surged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by 30%,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contributing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to a 13%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overall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rise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in Total Equity,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indicating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improved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profitability</a:t>
            </a:r>
            <a:endParaRPr dirty="0"/>
          </a:p>
        </p:txBody>
      </p:sp>
      <p:sp>
        <p:nvSpPr>
          <p:cNvPr id="6" name="Google Shape;8543;p96">
            <a:extLst>
              <a:ext uri="{FF2B5EF4-FFF2-40B4-BE49-F238E27FC236}">
                <a16:creationId xmlns:a16="http://schemas.microsoft.com/office/drawing/2014/main" id="{AFC66B1A-F78E-1A76-C4B1-269641CDABF1}"/>
              </a:ext>
            </a:extLst>
          </p:cNvPr>
          <p:cNvSpPr/>
          <p:nvPr/>
        </p:nvSpPr>
        <p:spPr>
          <a:xfrm>
            <a:off x="3503007" y="1525108"/>
            <a:ext cx="2312600" cy="3150450"/>
          </a:xfrm>
          <a:prstGeom prst="rect">
            <a:avLst/>
          </a:prstGeom>
          <a:solidFill>
            <a:srgbClr val="3A9A9C">
              <a:alpha val="20000"/>
            </a:srgbClr>
          </a:solidFill>
          <a:ln w="19050" cap="flat" cmpd="sng">
            <a:solidFill>
              <a:srgbClr val="3A9A9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Capital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Assets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Growth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pPr algn="l"/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significant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increase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in PP&amp;E from 48% to 52% of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total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assets</a:t>
            </a: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Liquidity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Utilization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</a:p>
          <a:p>
            <a:pPr algn="l"/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decrease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in Cash from 7% to 5% of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total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assets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suggests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active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use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liquid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funds</a:t>
            </a: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Equity Enhancement: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substantial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rise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in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Retained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Earnings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up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to 42% from 34% of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total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E&amp;L,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reflects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retained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profitability</a:t>
            </a: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" name="Google Shape;8537;p96">
            <a:extLst>
              <a:ext uri="{FF2B5EF4-FFF2-40B4-BE49-F238E27FC236}">
                <a16:creationId xmlns:a16="http://schemas.microsoft.com/office/drawing/2014/main" id="{22D90F9C-0D25-C4FE-37B3-555466973618}"/>
              </a:ext>
            </a:extLst>
          </p:cNvPr>
          <p:cNvSpPr/>
          <p:nvPr/>
        </p:nvSpPr>
        <p:spPr>
          <a:xfrm>
            <a:off x="6575747" y="1525108"/>
            <a:ext cx="2312600" cy="3150450"/>
          </a:xfrm>
          <a:prstGeom prst="rect">
            <a:avLst/>
          </a:prstGeom>
          <a:solidFill>
            <a:srgbClr val="09566D">
              <a:alpha val="20000"/>
            </a:srgbClr>
          </a:solidFill>
          <a:ln w="19050" cap="flat" cmpd="sng">
            <a:solidFill>
              <a:srgbClr val="327888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Operations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Profitability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Decline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Profit from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operations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down 43% in FY2023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after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a 65%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increase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prior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year</a:t>
            </a: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Sales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Fluctuation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Net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sales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contracted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4% in FY2023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after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a 34%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increase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in FY2022</a:t>
            </a:r>
          </a:p>
          <a:p>
            <a:pPr algn="l"/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Cost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Management: 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Raw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material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costs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dropped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14% in FY2023,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reversing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a 26%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rise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in FY2022</a:t>
            </a:r>
          </a:p>
          <a:p>
            <a:endParaRPr lang="pl-PL" sz="1100" b="1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Finance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Expense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Optimization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Finance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expenses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decreased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18% with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gains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in FY2023,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indicating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cost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management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efficiency</a:t>
            </a:r>
            <a:endParaRPr dirty="0"/>
          </a:p>
        </p:txBody>
      </p:sp>
      <p:sp>
        <p:nvSpPr>
          <p:cNvPr id="8" name="Google Shape;8543;p96">
            <a:extLst>
              <a:ext uri="{FF2B5EF4-FFF2-40B4-BE49-F238E27FC236}">
                <a16:creationId xmlns:a16="http://schemas.microsoft.com/office/drawing/2014/main" id="{7CB67018-7EC0-C2C6-B517-11D05C3B947C}"/>
              </a:ext>
            </a:extLst>
          </p:cNvPr>
          <p:cNvSpPr/>
          <p:nvPr/>
        </p:nvSpPr>
        <p:spPr>
          <a:xfrm>
            <a:off x="9337404" y="1525108"/>
            <a:ext cx="2312600" cy="3150450"/>
          </a:xfrm>
          <a:prstGeom prst="rect">
            <a:avLst/>
          </a:prstGeom>
          <a:solidFill>
            <a:srgbClr val="3A9A9C">
              <a:alpha val="20000"/>
            </a:srgbClr>
          </a:solidFill>
          <a:ln w="19050" cap="flat" cmpd="sng">
            <a:solidFill>
              <a:srgbClr val="3A9A9C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Raw Materials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Efficiency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Decreased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from 49% to 41% of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sales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indicating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improved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cost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management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Resale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Focus: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Cost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of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goods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for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resale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up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to 28%,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suggests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shift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in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sales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strategy</a:t>
            </a: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Profit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Margin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Pressure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Operating profit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margin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reduced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to 8%,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signaling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tighter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margins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cost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increases</a:t>
            </a: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Rising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Operational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Costs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: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Other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operating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expenses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grew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to 8%,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pointing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increased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business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activities</a:t>
            </a: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5521916-9CD9-8E6D-61A0-6C17E10C9FBB}"/>
              </a:ext>
            </a:extLst>
          </p:cNvPr>
          <p:cNvSpPr txBox="1"/>
          <p:nvPr/>
        </p:nvSpPr>
        <p:spPr>
          <a:xfrm>
            <a:off x="589487" y="823665"/>
            <a:ext cx="189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1" dirty="0">
                <a:solidFill>
                  <a:schemeClr val="bg2">
                    <a:lumMod val="75000"/>
                  </a:schemeClr>
                </a:solidFill>
              </a:rPr>
              <a:t>BALANCE SHEET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EFAD966-FAC5-9524-A0B9-71C65CB96299}"/>
              </a:ext>
            </a:extLst>
          </p:cNvPr>
          <p:cNvSpPr txBox="1"/>
          <p:nvPr/>
        </p:nvSpPr>
        <p:spPr>
          <a:xfrm>
            <a:off x="155377" y="1267614"/>
            <a:ext cx="1894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300" b="1" i="1" dirty="0" err="1">
                <a:solidFill>
                  <a:srgbClr val="ED1C29"/>
                </a:solidFill>
              </a:rPr>
              <a:t>Horizontal</a:t>
            </a:r>
            <a:r>
              <a:rPr lang="pl-PL" sz="1300" b="1" i="1" dirty="0">
                <a:solidFill>
                  <a:srgbClr val="ED1C29"/>
                </a:solidFill>
              </a:rPr>
              <a:t> </a:t>
            </a:r>
          </a:p>
        </p:txBody>
      </p:sp>
      <p:pic>
        <p:nvPicPr>
          <p:cNvPr id="20" name="Obraz 19" descr="Obraz zawierający czarne, ciemność&#10;&#10;Opis wygenerowany automatycznie">
            <a:extLst>
              <a:ext uri="{FF2B5EF4-FFF2-40B4-BE49-F238E27FC236}">
                <a16:creationId xmlns:a16="http://schemas.microsoft.com/office/drawing/2014/main" id="{A9481AAC-C15B-AD9B-893A-4FEC0D562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59799" y="838690"/>
            <a:ext cx="277726" cy="277726"/>
          </a:xfrm>
          <a:prstGeom prst="rect">
            <a:avLst/>
          </a:prstGeom>
        </p:spPr>
      </p:pic>
      <p:pic>
        <p:nvPicPr>
          <p:cNvPr id="26" name="Obraz 25" descr="Obraz zawierający czarne, ciemność&#10;&#10;Opis wygenerowany automatycznie">
            <a:extLst>
              <a:ext uri="{FF2B5EF4-FFF2-40B4-BE49-F238E27FC236}">
                <a16:creationId xmlns:a16="http://schemas.microsoft.com/office/drawing/2014/main" id="{76A3B18D-6733-B54A-30BB-957A85622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484" y="838690"/>
            <a:ext cx="277726" cy="277726"/>
          </a:xfrm>
          <a:prstGeom prst="rect">
            <a:avLst/>
          </a:prstGeom>
        </p:spPr>
      </p:pic>
      <p:sp>
        <p:nvSpPr>
          <p:cNvPr id="27" name="pole tekstowe 26">
            <a:extLst>
              <a:ext uri="{FF2B5EF4-FFF2-40B4-BE49-F238E27FC236}">
                <a16:creationId xmlns:a16="http://schemas.microsoft.com/office/drawing/2014/main" id="{87084655-D2C7-1A7A-99B3-5B856C0CFADA}"/>
              </a:ext>
            </a:extLst>
          </p:cNvPr>
          <p:cNvSpPr txBox="1"/>
          <p:nvPr/>
        </p:nvSpPr>
        <p:spPr>
          <a:xfrm>
            <a:off x="9179479" y="379133"/>
            <a:ext cx="2628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*</a:t>
            </a:r>
            <a:r>
              <a:rPr lang="pl-PL" sz="800" dirty="0" err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All</a:t>
            </a:r>
            <a:r>
              <a:rPr lang="pl-PL" sz="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800" dirty="0" err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numbers</a:t>
            </a:r>
            <a:r>
              <a:rPr lang="pl-PL" sz="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and </a:t>
            </a:r>
            <a:r>
              <a:rPr lang="pl-PL" sz="800" dirty="0" err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calculations</a:t>
            </a:r>
            <a:r>
              <a:rPr lang="pl-PL" sz="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800" dirty="0" err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are</a:t>
            </a:r>
            <a:r>
              <a:rPr lang="pl-PL" sz="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800" dirty="0" err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based</a:t>
            </a:r>
            <a:r>
              <a:rPr lang="pl-PL" sz="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on the </a:t>
            </a:r>
            <a:r>
              <a:rPr lang="pl-PL" sz="800" dirty="0" err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analysis</a:t>
            </a:r>
            <a:r>
              <a:rPr lang="pl-PL" sz="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800" dirty="0" err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conducted</a:t>
            </a:r>
            <a:r>
              <a:rPr lang="pl-PL" sz="800" dirty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 on the file: Financial-</a:t>
            </a:r>
            <a:r>
              <a:rPr lang="pl-PL" sz="800" dirty="0" err="1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Analysis.xlsx</a:t>
            </a:r>
            <a:endParaRPr lang="pl-PL" sz="800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B74E9654-932D-24E8-899F-24AA6290F6A5}"/>
              </a:ext>
            </a:extLst>
          </p:cNvPr>
          <p:cNvSpPr txBox="1"/>
          <p:nvPr/>
        </p:nvSpPr>
        <p:spPr>
          <a:xfrm>
            <a:off x="6002144" y="1267614"/>
            <a:ext cx="1894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300" b="1" i="1" dirty="0" err="1">
                <a:solidFill>
                  <a:srgbClr val="ED1C29"/>
                </a:solidFill>
              </a:rPr>
              <a:t>Horizontal</a:t>
            </a:r>
            <a:r>
              <a:rPr lang="pl-PL" sz="1300" b="1" i="1" dirty="0"/>
              <a:t> </a:t>
            </a: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6ED4E147-9E34-F162-7F6B-3D2465B32412}"/>
              </a:ext>
            </a:extLst>
          </p:cNvPr>
          <p:cNvSpPr txBox="1"/>
          <p:nvPr/>
        </p:nvSpPr>
        <p:spPr>
          <a:xfrm>
            <a:off x="2869445" y="1267402"/>
            <a:ext cx="1894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300" b="1" i="1" dirty="0" err="1">
                <a:solidFill>
                  <a:srgbClr val="ED1C29"/>
                </a:solidFill>
              </a:rPr>
              <a:t>Vertical</a:t>
            </a:r>
            <a:endParaRPr lang="pl-PL" sz="1300" b="1" i="1" dirty="0">
              <a:solidFill>
                <a:srgbClr val="ED1C29"/>
              </a:solidFill>
            </a:endParaRP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B5C22F80-FBF2-CF36-3A10-477C13AC747D}"/>
              </a:ext>
            </a:extLst>
          </p:cNvPr>
          <p:cNvSpPr txBox="1"/>
          <p:nvPr/>
        </p:nvSpPr>
        <p:spPr>
          <a:xfrm>
            <a:off x="8687354" y="1267402"/>
            <a:ext cx="1894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300" b="1" i="1" dirty="0" err="1">
                <a:solidFill>
                  <a:srgbClr val="ED1C29"/>
                </a:solidFill>
              </a:rPr>
              <a:t>Vertical</a:t>
            </a:r>
            <a:endParaRPr lang="pl-PL" sz="1300" b="1" i="1" dirty="0">
              <a:solidFill>
                <a:srgbClr val="ED1C29"/>
              </a:solidFill>
            </a:endParaRPr>
          </a:p>
        </p:txBody>
      </p:sp>
      <p:graphicFrame>
        <p:nvGraphicFramePr>
          <p:cNvPr id="36" name="Obiekt 35">
            <a:extLst>
              <a:ext uri="{FF2B5EF4-FFF2-40B4-BE49-F238E27FC236}">
                <a16:creationId xmlns:a16="http://schemas.microsoft.com/office/drawing/2014/main" id="{CFC467B5-E448-238A-580A-6B8DB80B2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16076"/>
              </p:ext>
            </p:extLst>
          </p:nvPr>
        </p:nvGraphicFramePr>
        <p:xfrm>
          <a:off x="1078694" y="4894197"/>
          <a:ext cx="457697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kusz" r:id="rId5" imgW="4038600" imgH="1841500" progId="Excel.Sheet.12">
                  <p:embed/>
                </p:oleObj>
              </mc:Choice>
              <mc:Fallback>
                <p:oleObj name="Arkusz" r:id="rId5" imgW="4038600" imgH="1841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8694" y="4894197"/>
                        <a:ext cx="4576970" cy="184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Google Shape;4599;p52">
            <a:extLst>
              <a:ext uri="{FF2B5EF4-FFF2-40B4-BE49-F238E27FC236}">
                <a16:creationId xmlns:a16="http://schemas.microsoft.com/office/drawing/2014/main" id="{82A6F3CE-17D0-15B6-2C2E-D82414801D66}"/>
              </a:ext>
            </a:extLst>
          </p:cNvPr>
          <p:cNvSpPr txBox="1"/>
          <p:nvPr/>
        </p:nvSpPr>
        <p:spPr>
          <a:xfrm>
            <a:off x="6385222" y="5016232"/>
            <a:ext cx="5505445" cy="1719465"/>
          </a:xfrm>
          <a:prstGeom prst="rect">
            <a:avLst/>
          </a:prstGeom>
          <a:noFill/>
          <a:ln w="28575">
            <a:solidFill>
              <a:srgbClr val="ED1C29"/>
            </a:solidFill>
          </a:ln>
        </p:spPr>
        <p:txBody>
          <a:bodyPr spcFirstLastPara="1" wrap="square" lIns="325425" tIns="27700" rIns="109425" bIns="27700" anchor="ctr" anchorCtr="0">
            <a:noAutofit/>
          </a:bodyPr>
          <a:lstStyle/>
          <a:p>
            <a:pPr marL="171450" indent="-171450" algn="l">
              <a:buSzPct val="150000"/>
              <a:buFont typeface="Arial" panose="020B0604020202020204" pitchFamily="34" charset="0"/>
              <a:buChar char="•"/>
            </a:pP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company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exhibits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strong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gross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profit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margin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of 58.66%,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indicating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efficient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control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over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production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costs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and a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healthy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markup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on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its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products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services</a:t>
            </a:r>
          </a:p>
          <a:p>
            <a:pPr marL="171450" indent="-171450" algn="l">
              <a:buSzPct val="150000"/>
              <a:buFont typeface="Arial" panose="020B0604020202020204" pitchFamily="34" charset="0"/>
              <a:buChar char="•"/>
            </a:pP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sound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balance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sheet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suggested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by a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current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ratio of 1.32 and a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quick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ratio of 0.87,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implying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company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has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adequate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resources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cover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its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current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liabilities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although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liquidity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decreases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when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inventories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excluded</a:t>
            </a:r>
            <a:endParaRPr lang="pl-PL" sz="11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71450" indent="-171450" algn="l">
              <a:buSzPct val="150000"/>
              <a:buFont typeface="Arial" panose="020B0604020202020204" pitchFamily="34" charset="0"/>
              <a:buChar char="•"/>
            </a:pP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ROA of 7.15% and ROE of 13.13%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indicate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company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effectively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utilizing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its</a:t>
            </a:r>
            <a:r>
              <a:rPr lang="pl-PL" sz="11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l-PL" sz="1100" b="1" dirty="0" err="1">
                <a:solidFill>
                  <a:srgbClr val="000000"/>
                </a:solidFill>
                <a:latin typeface="Arial"/>
                <a:cs typeface="Arial"/>
              </a:rPr>
              <a:t>assets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pl-PL" sz="1100" dirty="0" err="1">
                <a:solidFill>
                  <a:srgbClr val="000000"/>
                </a:solidFill>
                <a:latin typeface="Arial"/>
                <a:cs typeface="Arial"/>
              </a:rPr>
              <a:t>generate</a:t>
            </a:r>
            <a:r>
              <a:rPr lang="pl-PL" sz="1100" dirty="0">
                <a:solidFill>
                  <a:srgbClr val="000000"/>
                </a:solidFill>
                <a:latin typeface="Arial"/>
                <a:cs typeface="Arial"/>
              </a:rPr>
              <a:t> profit</a:t>
            </a:r>
          </a:p>
        </p:txBody>
      </p:sp>
      <p:sp>
        <p:nvSpPr>
          <p:cNvPr id="38" name="pole tekstowe 37">
            <a:extLst>
              <a:ext uri="{FF2B5EF4-FFF2-40B4-BE49-F238E27FC236}">
                <a16:creationId xmlns:a16="http://schemas.microsoft.com/office/drawing/2014/main" id="{363C89E2-3D5A-E313-6829-FE5AB186BCCD}"/>
              </a:ext>
            </a:extLst>
          </p:cNvPr>
          <p:cNvSpPr txBox="1"/>
          <p:nvPr/>
        </p:nvSpPr>
        <p:spPr>
          <a:xfrm>
            <a:off x="6359095" y="4994479"/>
            <a:ext cx="2273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b="1" dirty="0" err="1">
                <a:solidFill>
                  <a:srgbClr val="ED1C29"/>
                </a:solidFill>
              </a:rPr>
              <a:t>Key</a:t>
            </a:r>
            <a:r>
              <a:rPr lang="pl-PL" sz="900" b="1" dirty="0">
                <a:solidFill>
                  <a:srgbClr val="ED1C29"/>
                </a:solidFill>
              </a:rPr>
              <a:t> </a:t>
            </a:r>
            <a:r>
              <a:rPr lang="pl-PL" sz="900" b="1" dirty="0" err="1">
                <a:solidFill>
                  <a:srgbClr val="ED1C29"/>
                </a:solidFill>
              </a:rPr>
              <a:t>Insights</a:t>
            </a:r>
            <a:r>
              <a:rPr lang="pl-PL" sz="900" b="1" dirty="0">
                <a:solidFill>
                  <a:srgbClr val="ED1C29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842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632;p52">
            <a:extLst>
              <a:ext uri="{FF2B5EF4-FFF2-40B4-BE49-F238E27FC236}">
                <a16:creationId xmlns:a16="http://schemas.microsoft.com/office/drawing/2014/main" id="{483D1FDF-F3AD-C771-E9AC-A31887C587E6}"/>
              </a:ext>
            </a:extLst>
          </p:cNvPr>
          <p:cNvSpPr/>
          <p:nvPr/>
        </p:nvSpPr>
        <p:spPr>
          <a:xfrm>
            <a:off x="6035635" y="4520809"/>
            <a:ext cx="6048209" cy="1988146"/>
          </a:xfrm>
          <a:prstGeom prst="rect">
            <a:avLst/>
          </a:prstGeom>
          <a:solidFill>
            <a:srgbClr val="DFE5EF"/>
          </a:solidFill>
          <a:ln>
            <a:noFill/>
          </a:ln>
        </p:spPr>
        <p:txBody>
          <a:bodyPr spcFirstLastPara="1" wrap="square" lIns="0" tIns="36000" rIns="0" bIns="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" name="Obiekt 8">
            <a:extLst>
              <a:ext uri="{FF2B5EF4-FFF2-40B4-BE49-F238E27FC236}">
                <a16:creationId xmlns:a16="http://schemas.microsoft.com/office/drawing/2014/main" id="{63F8094B-0778-10C0-E90A-D352378C47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060726"/>
              </p:ext>
            </p:extLst>
          </p:nvPr>
        </p:nvGraphicFramePr>
        <p:xfrm>
          <a:off x="6096000" y="4756799"/>
          <a:ext cx="5916355" cy="165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kusz" r:id="rId2" imgW="7683500" imgH="1917700" progId="Excel.Sheet.12">
                  <p:embed/>
                </p:oleObj>
              </mc:Choice>
              <mc:Fallback>
                <p:oleObj name="Arkusz" r:id="rId2" imgW="7683500" imgH="1917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4756799"/>
                        <a:ext cx="5916355" cy="165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F19728F-C06E-70A7-A75E-DB89D929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79" y="-206472"/>
            <a:ext cx="10515600" cy="1325563"/>
          </a:xfrm>
        </p:spPr>
        <p:txBody>
          <a:bodyPr>
            <a:normAutofit/>
          </a:bodyPr>
          <a:lstStyle/>
          <a:p>
            <a:r>
              <a:rPr lang="pl-PL" sz="2200" dirty="0"/>
              <a:t>MOL </a:t>
            </a:r>
            <a:r>
              <a:rPr lang="pl-PL" sz="2200" dirty="0" err="1"/>
              <a:t>Group</a:t>
            </a:r>
            <a:r>
              <a:rPr lang="pl-PL" sz="2200" dirty="0"/>
              <a:t> – </a:t>
            </a:r>
            <a:r>
              <a:rPr lang="pl-PL" sz="2200" dirty="0" err="1"/>
              <a:t>Valuation</a:t>
            </a:r>
            <a:r>
              <a:rPr lang="pl-PL" sz="2200" dirty="0"/>
              <a:t> Analysis</a:t>
            </a:r>
            <a:endParaRPr lang="en-PL" sz="2200" dirty="0"/>
          </a:p>
        </p:txBody>
      </p:sp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271465CF-86B0-8DCE-115D-1BD3F54064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205310"/>
              </p:ext>
            </p:extLst>
          </p:nvPr>
        </p:nvGraphicFramePr>
        <p:xfrm>
          <a:off x="429106" y="747254"/>
          <a:ext cx="9643508" cy="3453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kusz" r:id="rId4" imgW="15951200" imgH="6921500" progId="Excel.Sheet.12">
                  <p:embed/>
                </p:oleObj>
              </mc:Choice>
              <mc:Fallback>
                <p:oleObj name="Arkusz" r:id="rId4" imgW="15951200" imgH="6921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9106" y="747254"/>
                        <a:ext cx="9643508" cy="3453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iekt 5">
            <a:extLst>
              <a:ext uri="{FF2B5EF4-FFF2-40B4-BE49-F238E27FC236}">
                <a16:creationId xmlns:a16="http://schemas.microsoft.com/office/drawing/2014/main" id="{2A85F266-3290-80ED-A12C-ED48B06F3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981194"/>
              </p:ext>
            </p:extLst>
          </p:nvPr>
        </p:nvGraphicFramePr>
        <p:xfrm>
          <a:off x="10225609" y="2962263"/>
          <a:ext cx="1609766" cy="4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kusz" r:id="rId6" imgW="2146300" imgH="622300" progId="Excel.Sheet.12">
                  <p:embed/>
                </p:oleObj>
              </mc:Choice>
              <mc:Fallback>
                <p:oleObj name="Arkusz" r:id="rId6" imgW="2146300" imgH="622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25609" y="2962263"/>
                        <a:ext cx="1609766" cy="4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upa 10">
            <a:extLst>
              <a:ext uri="{FF2B5EF4-FFF2-40B4-BE49-F238E27FC236}">
                <a16:creationId xmlns:a16="http://schemas.microsoft.com/office/drawing/2014/main" id="{E0F854C1-35A4-54F7-C857-4E31D3D1B9EE}"/>
              </a:ext>
            </a:extLst>
          </p:cNvPr>
          <p:cNvGrpSpPr/>
          <p:nvPr/>
        </p:nvGrpSpPr>
        <p:grpSpPr>
          <a:xfrm>
            <a:off x="349579" y="4520809"/>
            <a:ext cx="5545209" cy="1565354"/>
            <a:chOff x="373811" y="4414684"/>
            <a:chExt cx="5545209" cy="1565354"/>
          </a:xfrm>
        </p:grpSpPr>
        <p:sp>
          <p:nvSpPr>
            <p:cNvPr id="10" name="Google Shape;4632;p52">
              <a:extLst>
                <a:ext uri="{FF2B5EF4-FFF2-40B4-BE49-F238E27FC236}">
                  <a16:creationId xmlns:a16="http://schemas.microsoft.com/office/drawing/2014/main" id="{49CD1658-63FB-A6A9-BC07-7AC48C1C8E57}"/>
                </a:ext>
              </a:extLst>
            </p:cNvPr>
            <p:cNvSpPr/>
            <p:nvPr/>
          </p:nvSpPr>
          <p:spPr>
            <a:xfrm>
              <a:off x="373811" y="4414684"/>
              <a:ext cx="5545209" cy="15653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0" tIns="36000" rIns="0" bIns="0" anchor="t" anchorCtr="0">
              <a:noAutofit/>
            </a:bodyPr>
            <a:lstStyle/>
            <a:p>
              <a:pPr marL="720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endParaRPr sz="1100" b="1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8" name="Obiekt 7">
              <a:extLst>
                <a:ext uri="{FF2B5EF4-FFF2-40B4-BE49-F238E27FC236}">
                  <a16:creationId xmlns:a16="http://schemas.microsoft.com/office/drawing/2014/main" id="{A2040B38-1001-F7D6-5E9E-4C6772A97E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551107"/>
                </p:ext>
              </p:extLst>
            </p:nvPr>
          </p:nvGraphicFramePr>
          <p:xfrm>
            <a:off x="491615" y="4414684"/>
            <a:ext cx="5309380" cy="1474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rkusz" r:id="rId8" imgW="5600700" imgH="1435100" progId="Excel.Sheet.12">
                    <p:embed/>
                  </p:oleObj>
                </mc:Choice>
                <mc:Fallback>
                  <p:oleObj name="Arkusz" r:id="rId8" imgW="5600700" imgH="1435100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91615" y="4414684"/>
                          <a:ext cx="5309380" cy="14748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D37139C-C28F-6C78-13FB-BECA0FD0CCB6}"/>
              </a:ext>
            </a:extLst>
          </p:cNvPr>
          <p:cNvSpPr txBox="1"/>
          <p:nvPr/>
        </p:nvSpPr>
        <p:spPr>
          <a:xfrm>
            <a:off x="429106" y="571782"/>
            <a:ext cx="233500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00" dirty="0">
                <a:solidFill>
                  <a:schemeClr val="bg2">
                    <a:lumMod val="50000"/>
                  </a:schemeClr>
                </a:solidFill>
              </a:rPr>
              <a:t>USD </a:t>
            </a:r>
            <a:r>
              <a:rPr lang="pl-PL" sz="700" dirty="0" err="1">
                <a:solidFill>
                  <a:schemeClr val="bg2">
                    <a:lumMod val="50000"/>
                  </a:schemeClr>
                </a:solidFill>
              </a:rPr>
              <a:t>mn</a:t>
            </a:r>
            <a:endParaRPr lang="pl-PL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43365D8-AE0A-0579-BEE6-E08DBB936E69}"/>
              </a:ext>
            </a:extLst>
          </p:cNvPr>
          <p:cNvSpPr txBox="1"/>
          <p:nvPr/>
        </p:nvSpPr>
        <p:spPr>
          <a:xfrm>
            <a:off x="6035635" y="4508947"/>
            <a:ext cx="2335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*</a:t>
            </a:r>
            <a:r>
              <a:rPr lang="pl-PL" sz="1100" dirty="0" err="1"/>
              <a:t>expressed</a:t>
            </a:r>
            <a:r>
              <a:rPr lang="pl-PL" sz="1100" dirty="0"/>
              <a:t> in USD </a:t>
            </a:r>
            <a:r>
              <a:rPr lang="pl-PL" sz="1100" dirty="0" err="1"/>
              <a:t>mn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396953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64e1b0e-c8e5-41a9-9bbb-6f7ed40eef04}" enabled="0" method="" siteId="{164e1b0e-c8e5-41a9-9bbb-6f7ed40eef0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4122</TotalTime>
  <Words>1600</Words>
  <Application>Microsoft Macintosh PowerPoint</Application>
  <PresentationFormat>Panoramiczny</PresentationFormat>
  <Paragraphs>201</Paragraphs>
  <Slides>7</Slides>
  <Notes>4</Notes>
  <HiddenSlides>0</HiddenSlides>
  <MMClips>0</MMClips>
  <ScaleCrop>false</ScaleCrop>
  <HeadingPairs>
    <vt:vector size="8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Helvetica Neue</vt:lpstr>
      <vt:lpstr>Office Theme</vt:lpstr>
      <vt:lpstr>Arkusz</vt:lpstr>
      <vt:lpstr>Financial analysis </vt:lpstr>
      <vt:lpstr>Agenda</vt:lpstr>
      <vt:lpstr>Macroeconomic Europen Environment</vt:lpstr>
      <vt:lpstr>Prezentacja programu PowerPoint</vt:lpstr>
      <vt:lpstr>Prezentacja programu PowerPoint</vt:lpstr>
      <vt:lpstr>Prezentacja programu PowerPoint</vt:lpstr>
      <vt:lpstr>MOL Group – Valuation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Michał Poleszczuk</dc:creator>
  <cp:lastModifiedBy>Michał Poleszczuk</cp:lastModifiedBy>
  <cp:revision>10</cp:revision>
  <dcterms:created xsi:type="dcterms:W3CDTF">2024-03-18T22:54:24Z</dcterms:created>
  <dcterms:modified xsi:type="dcterms:W3CDTF">2024-03-25T12:45:19Z</dcterms:modified>
</cp:coreProperties>
</file>