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E6F-39C0-9B26-4CF1-1FC1FD2B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501B-635D-1BDD-3240-3AD624778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81B1-84F4-64C9-5B61-1F7B0C86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3F19-E1D7-C06E-0765-BF4521E5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A64B-57FF-7172-7A4E-0EFCDA0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533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9D1-3040-871A-5571-ACEFD93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35B4-AE4B-ED93-E75C-C5D5F2E1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D04-7BB8-CDD7-D37D-3AD37C15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8884-A281-084E-5F66-1A3060D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7F5D-703C-7BED-534F-29035B4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036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1BD90-6A46-0848-3E94-54474DD74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EA87-9417-C85E-383A-47E8C055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F3B0-48AD-C727-5256-8A03BC6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94E-E630-6BDA-D89B-7A8AD56B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E0C-AEEC-9888-1AE9-0491F51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21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904-B46A-DD8F-BC9E-CE426EA5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6902-3A13-B01D-3F6C-9DC22FC4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CED1-0ED2-077D-C974-B1858609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F990-9A62-373D-3A39-FDF7544C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5518-7284-0B46-8602-66A429FF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84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487-41F7-76C1-B60F-B47E4CA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7CCF-D8DA-1BE2-7771-FF8DEDA4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392-1594-88F4-F7E9-8D3FBEF9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96AF-ADA5-F7F4-BA77-60E11D2B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C2A1-056D-5BB5-05BB-0A33220A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446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F9A6-6803-EFB3-7027-74039DC6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832-3322-777C-78D7-658673E72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D9D3-53B1-0943-6140-F0646810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50E3-63EA-15EA-9F7A-83C7198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6EE78-60DF-BB5B-05D8-63D897C3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9F67-2DD6-6A90-F016-CAE09A20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57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E5FA-D4A9-B8ED-EF9E-26659D71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0963-384C-A8AD-3655-F26F76A2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7024-D3D1-5C1E-94B0-679F67C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101C-17BC-8CE1-DC5B-2E2B16CD9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6071-BEFE-BF5D-DFEE-CBEBC4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D9C9-FDF8-1520-F5BD-578E16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C37DF-2A65-4B60-947E-A5AA7A8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4E8B-388F-BCF4-4BE0-A911DC76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1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B4F-0F98-2B17-1A16-FC27EA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4302C-7870-4AA4-D33B-786D8F6A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30079-47B6-73A3-78C9-3EE1E48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5481A-37BD-5BD6-AADC-F199EFF8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23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7794-3682-5DB9-094A-5106B29B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9D86-CF18-C812-0C26-535C1750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AD11-1B28-9DB9-CF65-AA10EAE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3812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79A-91DD-0D0A-1B93-77C6B46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5D0C-54D3-73B6-33A0-0DAF9E3E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B783-8F2C-AFA8-F1A4-6343F61B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1D14-60B8-D756-65BB-AD0762CB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8607-5299-F6E7-98BE-919246F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F391-7A57-EED3-3A5A-0BBD5D0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255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E57-80C9-3EC8-6164-C2A88F1C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2C41-254E-4877-DF77-E754709F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4706-A6D3-C027-E8CA-66514D70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2304E-2F34-10D7-1907-92A9972E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189E-42F4-B528-D252-BC5BAAB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0726-12D7-E6F1-54CE-F0E2E10C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852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7E107-B277-00E4-FD01-367CE79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13B4-D542-494A-9737-6CF21D09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7739-4519-C26F-007F-091A6F56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A6EB-5AB7-F845-B77B-93F2DA665385}" type="datetimeFigureOut">
              <a:rPr lang="en-PL" smtClean="0"/>
              <a:t>18/03/2024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AC6A-5D2A-7D2D-3DCC-96F45616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12CE-7B9D-8D7A-8B4A-6D08FABD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5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DAB8-4248-950C-2820-B64731039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ABC2-DF0E-B9C7-40B6-F65F5AFB2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75093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E980-EC76-B886-1690-C4111B9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Conclustions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5281-E540-4AE0-49C4-87DA93FF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26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1DF30-71D7-E546-0768-6160759B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8" y="577386"/>
            <a:ext cx="5997680" cy="32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748F-65FF-1089-758C-18E6C1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BE5B-122A-DE77-F779-FD7C8D0E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290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B359-F361-4138-1A59-EB41EE5A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Macroeconomic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3A23-F56A-C4B9-A47A-5F2E8AA5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Economic Situation</a:t>
            </a:r>
            <a:r>
              <a:rPr lang="en-GB" b="0" i="0" u="none" strike="noStrike" dirty="0">
                <a:effectLst/>
                <a:latin typeface="Söhne"/>
              </a:rPr>
              <a:t>: Research the economic conditions in the company's country and the CSEE region using the PEST method (Political, Economic, Social, and Technological factors).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Key Economic Indicators</a:t>
            </a:r>
            <a:r>
              <a:rPr lang="en-GB" b="0" i="0" u="none" strike="noStrike" dirty="0">
                <a:effectLst/>
                <a:latin typeface="Söhne"/>
              </a:rPr>
              <a:t>: Identify key economic indicators that impact the investment, such as GDP growth rates, inflation rates, interest rates, unemployment rates, and any relevant government policies.</a:t>
            </a:r>
          </a:p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66423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C46A-4032-3A69-575C-73D85E6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143C-20FD-FA37-7D97-7DB030F5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Market Size and Growth</a:t>
            </a:r>
            <a:r>
              <a:rPr lang="en-GB" b="0" i="0" u="none" strike="noStrike" dirty="0">
                <a:effectLst/>
                <a:latin typeface="Söhne"/>
              </a:rPr>
              <a:t>: Analyse the current market size and expected future growth of the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Industry Life Cycle</a:t>
            </a:r>
            <a:r>
              <a:rPr lang="en-GB" b="0" i="0" u="none" strike="noStrike" dirty="0">
                <a:effectLst/>
                <a:latin typeface="Söhne"/>
              </a:rPr>
              <a:t>: Determine the stage of the industry life cycle (introduction, growth, maturity, decline).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Competitors</a:t>
            </a:r>
            <a:r>
              <a:rPr lang="en-GB" b="0" i="0" u="none" strike="noStrike" dirty="0">
                <a:effectLst/>
                <a:latin typeface="Söhne"/>
              </a:rPr>
              <a:t>: Identify main competitors in the sector.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Customer Structure</a:t>
            </a:r>
            <a:r>
              <a:rPr lang="en-GB" b="0" i="0" u="none" strike="noStrike" dirty="0">
                <a:effectLst/>
                <a:latin typeface="Söhne"/>
              </a:rPr>
              <a:t>: Describe the structure of the customer base.</a:t>
            </a:r>
          </a:p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59574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1467-41B3-8D29-2D84-23C3B66A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Company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46A4-0DED-89F1-81FC-F756A66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Product Specification</a:t>
            </a:r>
            <a:r>
              <a:rPr lang="en-GB" b="0" i="0" u="none" strike="noStrike" dirty="0">
                <a:effectLst/>
                <a:latin typeface="Söhne"/>
              </a:rPr>
              <a:t>: Describe the company's products 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Business Model</a:t>
            </a:r>
            <a:r>
              <a:rPr lang="en-GB" b="0" i="0" u="none" strike="noStrike" dirty="0">
                <a:effectLst/>
                <a:latin typeface="Söhne"/>
              </a:rPr>
              <a:t>: Explain how the company makes money.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Competitive Advantages</a:t>
            </a:r>
            <a:r>
              <a:rPr lang="en-GB" b="0" i="0" u="none" strike="noStrike" dirty="0">
                <a:effectLst/>
                <a:latin typeface="Söhne"/>
              </a:rPr>
              <a:t>: Identify and elaborate on the company's competitive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Company Strategy</a:t>
            </a:r>
            <a:r>
              <a:rPr lang="en-GB" b="0" i="0" u="none" strike="noStrike" dirty="0">
                <a:effectLst/>
                <a:latin typeface="Söhne"/>
              </a:rPr>
              <a:t>: Outline the strategic direction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3073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64B-22FE-EA97-A92F-64EEBDF0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Financial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0862-2FD8-76CF-0C3E-E6867E51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Vertical and Horizontal Analysis</a:t>
            </a:r>
            <a:r>
              <a:rPr lang="en-GB" b="0" i="0" u="none" strike="noStrike" dirty="0">
                <a:effectLst/>
                <a:latin typeface="Söhne"/>
              </a:rPr>
              <a:t>: Conduct vertical and horizontal analyses of the company's three key financial statements (income statement, balance sheet, cash flow statement).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Ratio Analysis</a:t>
            </a:r>
            <a:r>
              <a:rPr lang="en-GB" b="0" i="0" u="none" strike="noStrike" dirty="0">
                <a:effectLst/>
                <a:latin typeface="Söhne"/>
              </a:rPr>
              <a:t>: Perform ratio analysis to assess financial health (e.g., profitability ratios, liquidity ratios, leverage ratios).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Financial Condition</a:t>
            </a:r>
            <a:r>
              <a:rPr lang="en-GB" b="0" i="0" u="none" strike="noStrike" dirty="0">
                <a:effectLst/>
                <a:latin typeface="Söhne"/>
              </a:rPr>
              <a:t>: Provide an assessment and commentary on the financial condition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20195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6C09-B060-09F6-0C07-6645E06F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4A93-A076-E626-7E9B-8D247B03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Income Approach (DCF)</a:t>
            </a:r>
            <a:r>
              <a:rPr lang="en-GB" b="0" i="0" u="none" strike="noStrike" dirty="0">
                <a:effectLst/>
                <a:latin typeface="Söhne"/>
              </a:rPr>
              <a:t>: Use the Discounted Cash Flow method to estimate the company's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Market Multiples</a:t>
            </a:r>
            <a:r>
              <a:rPr lang="en-GB" b="0" i="0" u="none" strike="noStrike" dirty="0">
                <a:effectLst/>
                <a:latin typeface="Söhne"/>
              </a:rPr>
              <a:t>: Apply market multiples (e.g., P/E, EV/EBITDA) for 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Transaction Multiples</a:t>
            </a:r>
            <a:r>
              <a:rPr lang="en-GB" b="0" i="0" u="none" strike="noStrike" dirty="0">
                <a:effectLst/>
                <a:latin typeface="Söhne"/>
              </a:rPr>
              <a:t>: Use transaction multiples if relevant data is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Söhne"/>
              </a:rPr>
              <a:t>Other Methods</a:t>
            </a:r>
            <a:r>
              <a:rPr lang="en-GB" b="0" i="0" u="none" strike="noStrike" dirty="0">
                <a:effectLst/>
                <a:latin typeface="Söhne"/>
              </a:rPr>
              <a:t>: Include other valuation methods if applicable (e.g., Leveraged Buyout (LBO), Dividend Discount Model (DDM)), though these are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9407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E23-80F0-8E9A-5DD7-0644449B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Key Assumptions and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3A7D-1E4D-0522-B8FC-72BCE14A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5119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331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Introduction</vt:lpstr>
      <vt:lpstr>Macroeconomic Analysis</vt:lpstr>
      <vt:lpstr>Sector Analysis</vt:lpstr>
      <vt:lpstr>Company Analysis</vt:lpstr>
      <vt:lpstr>Financial Analysis</vt:lpstr>
      <vt:lpstr>Valuation</vt:lpstr>
      <vt:lpstr>Key Assumptions and calculations</vt:lpstr>
      <vt:lpstr>Conclustions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Poleszczuk</dc:creator>
  <cp:lastModifiedBy>Michał Poleszczuk</cp:lastModifiedBy>
  <cp:revision>2</cp:revision>
  <dcterms:created xsi:type="dcterms:W3CDTF">2024-03-18T22:54:24Z</dcterms:created>
  <dcterms:modified xsi:type="dcterms:W3CDTF">2024-03-18T23:39:53Z</dcterms:modified>
</cp:coreProperties>
</file>