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5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B9C5F-B901-DF4A-81CE-202DA120D4C6}" type="datetimeFigureOut">
              <a:rPr lang="en-CZ" smtClean="0"/>
              <a:t>19.02.2021</a:t>
            </a:fld>
            <a:endParaRPr lang="en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DAAA3-9DCA-1F4C-A98C-A7DEA1B6390D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846161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DAAA3-9DCA-1F4C-A98C-A7DEA1B6390D}" type="slidenum">
              <a:rPr lang="en-CZ" smtClean="0"/>
              <a:t>7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17570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557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2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2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2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3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2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2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9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2/19/21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2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FC64E-30A4-40DB-ABD1-96FB94959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656C0-60B5-2D4B-B657-2A8AAA8DA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CZ" sz="6600" dirty="0"/>
              <a:t>Úvod do kvantové mechaniky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5BC45-136D-2443-81A7-FEB5085E3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CZ" dirty="0"/>
              <a:t>Úvod do úvodu</a:t>
            </a:r>
          </a:p>
        </p:txBody>
      </p:sp>
    </p:spTree>
    <p:extLst>
      <p:ext uri="{BB962C8B-B14F-4D97-AF65-F5344CB8AC3E}">
        <p14:creationId xmlns:p14="http://schemas.microsoft.com/office/powerpoint/2010/main" val="2373085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etailní záběr kovových zubů v zámku">
            <a:extLst>
              <a:ext uri="{FF2B5EF4-FFF2-40B4-BE49-F238E27FC236}">
                <a16:creationId xmlns:a16="http://schemas.microsoft.com/office/drawing/2014/main" id="{BF376589-22F1-4FF8-A689-7AA9B1DD1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34" b="214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05387-513A-204B-84A7-7F18EFE8F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228" y="2510066"/>
            <a:ext cx="7985759" cy="8688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Mnoho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úspěchů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nám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všem</a:t>
            </a:r>
            <a:r>
              <a:rPr lang="en-US" dirty="0">
                <a:solidFill>
                  <a:schemeClr val="bg1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407476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etailní záběr kovových zubů v zámku">
            <a:extLst>
              <a:ext uri="{FF2B5EF4-FFF2-40B4-BE49-F238E27FC236}">
                <a16:creationId xmlns:a16="http://schemas.microsoft.com/office/drawing/2014/main" id="{BF376589-22F1-4FF8-A689-7AA9B1DD1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34" b="214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05387-513A-204B-84A7-7F18EFE8F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 je </a:t>
            </a:r>
            <a:r>
              <a:rPr lang="en-US" dirty="0" err="1">
                <a:solidFill>
                  <a:schemeClr val="bg1"/>
                </a:solidFill>
              </a:rPr>
              <a:t>kvantová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mechanika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761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12356-E552-084C-9E01-E5F73EA0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Teorie chování mikroskopických objektů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A0332-5ED5-F847-85BA-F4B68E235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1323625"/>
          </a:xfrm>
        </p:spPr>
        <p:txBody>
          <a:bodyPr/>
          <a:lstStyle/>
          <a:p>
            <a:r>
              <a:rPr lang="en-CZ" dirty="0"/>
              <a:t>Elektrony </a:t>
            </a:r>
          </a:p>
          <a:p>
            <a:pPr lvl="1"/>
            <a:r>
              <a:rPr lang="en-GB" dirty="0"/>
              <a:t>S</a:t>
            </a:r>
            <a:r>
              <a:rPr lang="en-CZ" dirty="0"/>
              <a:t>tavba atomu, elektronový spin, chemická vazba, struktura pevných látek, vodivostní jevy, …</a:t>
            </a:r>
          </a:p>
          <a:p>
            <a:pPr marL="0" indent="0">
              <a:buNone/>
            </a:pPr>
            <a:endParaRPr lang="en-CZ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503629-56ED-4147-B0C8-A06399723934}"/>
              </a:ext>
            </a:extLst>
          </p:cNvPr>
          <p:cNvSpPr txBox="1">
            <a:spLocks/>
          </p:cNvSpPr>
          <p:nvPr/>
        </p:nvSpPr>
        <p:spPr>
          <a:xfrm>
            <a:off x="1115568" y="3752423"/>
            <a:ext cx="10168128" cy="100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Z" dirty="0"/>
              <a:t>Jaderné a subjaderné částice</a:t>
            </a:r>
          </a:p>
          <a:p>
            <a:pPr lvl="1"/>
            <a:r>
              <a:rPr lang="en-CZ" dirty="0"/>
              <a:t>Radioaktivita, neutronové hvězdy, proteiny, …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1E7BDA-B3B6-524B-BC2C-30115BF6288F}"/>
              </a:ext>
            </a:extLst>
          </p:cNvPr>
          <p:cNvSpPr txBox="1">
            <a:spLocks/>
          </p:cNvSpPr>
          <p:nvPr/>
        </p:nvSpPr>
        <p:spPr>
          <a:xfrm>
            <a:off x="1115568" y="4758985"/>
            <a:ext cx="10168128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Z" dirty="0"/>
              <a:t>Optika</a:t>
            </a:r>
          </a:p>
          <a:p>
            <a:pPr lvl="1"/>
            <a:r>
              <a:rPr lang="en-GB" dirty="0"/>
              <a:t>F</a:t>
            </a:r>
            <a:r>
              <a:rPr lang="en-CZ" dirty="0"/>
              <a:t>oton, záření černého tělesa, …</a:t>
            </a:r>
          </a:p>
        </p:txBody>
      </p:sp>
    </p:spTree>
    <p:extLst>
      <p:ext uri="{BB962C8B-B14F-4D97-AF65-F5344CB8AC3E}">
        <p14:creationId xmlns:p14="http://schemas.microsoft.com/office/powerpoint/2010/main" val="66565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5F99-917D-F945-BEEF-053E4F98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Z" dirty="0"/>
              <a:t>Zvláštnosti chování mikroskopických objektů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1455B-C35E-5C4B-B142-E6FC88A47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Z" dirty="0"/>
              <a:t>Chování mikroobjektů se vymyká “klasické” zkušenosti</a:t>
            </a:r>
          </a:p>
          <a:p>
            <a:pPr lvl="1"/>
            <a:r>
              <a:rPr lang="en-CZ" dirty="0"/>
              <a:t>Interferenční jevy pro částice</a:t>
            </a:r>
          </a:p>
          <a:p>
            <a:pPr lvl="1"/>
            <a:r>
              <a:rPr lang="en-CZ" dirty="0"/>
              <a:t>Nedělitelné kvantum energie pro vlny</a:t>
            </a:r>
          </a:p>
          <a:p>
            <a:pPr lvl="1"/>
            <a:r>
              <a:rPr lang="en-CZ" dirty="0"/>
              <a:t>Neurčitost v určení některých veličin</a:t>
            </a:r>
          </a:p>
          <a:p>
            <a:pPr lvl="1"/>
            <a:r>
              <a:rPr lang="en-CZ" dirty="0"/>
              <a:t>Vlnově částicová dualita – “klasická pojmologie” nefunguje</a:t>
            </a:r>
          </a:p>
          <a:p>
            <a:pPr lvl="1"/>
            <a:r>
              <a:rPr lang="en-CZ" dirty="0"/>
              <a:t>Kvantové provázání</a:t>
            </a:r>
          </a:p>
          <a:p>
            <a:pPr marL="0" indent="0">
              <a:buNone/>
            </a:pPr>
            <a:endParaRPr lang="en-CZ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6993AF-39BF-4649-ADD7-E6D43536C53B}"/>
              </a:ext>
            </a:extLst>
          </p:cNvPr>
          <p:cNvSpPr txBox="1">
            <a:spLocks/>
          </p:cNvSpPr>
          <p:nvPr/>
        </p:nvSpPr>
        <p:spPr>
          <a:xfrm>
            <a:off x="1115568" y="4561860"/>
            <a:ext cx="10168128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Z" dirty="0"/>
          </a:p>
          <a:p>
            <a:r>
              <a:rPr lang="en-CZ" dirty="0"/>
              <a:t>Přes svoji zvláštnost, je kvantové chování objektů od elementárních částic po velké molekuly dobře experimentálně doloženo.</a:t>
            </a:r>
          </a:p>
        </p:txBody>
      </p:sp>
    </p:spTree>
    <p:extLst>
      <p:ext uri="{BB962C8B-B14F-4D97-AF65-F5344CB8AC3E}">
        <p14:creationId xmlns:p14="http://schemas.microsoft.com/office/powerpoint/2010/main" val="279460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BB90-0BA3-7B4E-B474-5796E9A0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Konec determinismu?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B1B8D-FD49-6242-A0DA-8BF0FA49D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Kvantová teorie umí předpovídat jen pravděpodobnosti jevů</a:t>
            </a:r>
          </a:p>
          <a:p>
            <a:pPr lvl="1"/>
            <a:r>
              <a:rPr lang="en-CZ" dirty="0"/>
              <a:t>Toto omezení se zdá být fundamentální povahy</a:t>
            </a:r>
          </a:p>
          <a:p>
            <a:pPr lvl="1"/>
            <a:endParaRPr lang="en-CZ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D9576C-D555-4E46-AAA7-93C785B61BE4}"/>
              </a:ext>
            </a:extLst>
          </p:cNvPr>
          <p:cNvSpPr txBox="1">
            <a:spLocks/>
          </p:cNvSpPr>
          <p:nvPr/>
        </p:nvSpPr>
        <p:spPr>
          <a:xfrm>
            <a:off x="1115568" y="3865113"/>
            <a:ext cx="10168128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Z" dirty="0"/>
              <a:t>Pohybové rovnice kvantové mechaniky jsou deterministické</a:t>
            </a:r>
          </a:p>
          <a:p>
            <a:pPr lvl="1"/>
            <a:r>
              <a:rPr lang="en-CZ" dirty="0"/>
              <a:t>Na rozdíl od klasických teorií, není kvantová teorie (jak se běžně podává) kompletní bez interpretace.</a:t>
            </a:r>
          </a:p>
        </p:txBody>
      </p:sp>
    </p:spTree>
    <p:extLst>
      <p:ext uri="{BB962C8B-B14F-4D97-AF65-F5344CB8AC3E}">
        <p14:creationId xmlns:p14="http://schemas.microsoft.com/office/powerpoint/2010/main" val="409122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B17B-1883-E744-A3EB-0F2780A24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Fundamentální teorie světa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C3044-C2C3-114F-83EC-2F8EFC62B8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Z" dirty="0"/>
                  <a:t>Kvantová teorie má klasickou fyziku jako svoji limitu</a:t>
                </a:r>
              </a:p>
              <a:p>
                <a:pPr lvl="1"/>
                <a:r>
                  <a:rPr lang="en-CZ" dirty="0"/>
                  <a:t> jistým netriviáním způsobem, při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ℏ→0</m:t>
                    </m:r>
                  </m:oMath>
                </a14:m>
                <a:endParaRPr lang="en-CZ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C3044-C2C3-114F-83EC-2F8EFC62B8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8" t="-1027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3940CD-E240-D447-B26D-CEB588BBDC4E}"/>
              </a:ext>
            </a:extLst>
          </p:cNvPr>
          <p:cNvSpPr txBox="1">
            <a:spLocks/>
          </p:cNvSpPr>
          <p:nvPr/>
        </p:nvSpPr>
        <p:spPr>
          <a:xfrm>
            <a:off x="1115568" y="3975214"/>
            <a:ext cx="10168128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Z" dirty="0"/>
              <a:t>Má-li být fundamentální teorií, musí popisovat i svět, který vidíme kolem sebe.</a:t>
            </a:r>
          </a:p>
          <a:p>
            <a:pPr lvl="1"/>
            <a:r>
              <a:rPr lang="en-CZ" dirty="0"/>
              <a:t>Existuje klasický svět nějak primárně, nebo nezávisle od kvantového?</a:t>
            </a:r>
          </a:p>
        </p:txBody>
      </p:sp>
    </p:spTree>
    <p:extLst>
      <p:ext uri="{BB962C8B-B14F-4D97-AF65-F5344CB8AC3E}">
        <p14:creationId xmlns:p14="http://schemas.microsoft.com/office/powerpoint/2010/main" val="409290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8F84D0C-4EA5-6C49-9E81-C72DD3364C31}"/>
              </a:ext>
            </a:extLst>
          </p:cNvPr>
          <p:cNvSpPr/>
          <p:nvPr/>
        </p:nvSpPr>
        <p:spPr>
          <a:xfrm>
            <a:off x="752576" y="2248370"/>
            <a:ext cx="4025463" cy="3119154"/>
          </a:xfrm>
          <a:prstGeom prst="rect">
            <a:avLst/>
          </a:prstGeom>
          <a:gradFill>
            <a:gsLst>
              <a:gs pos="0">
                <a:schemeClr val="accent1"/>
              </a:gs>
              <a:gs pos="44000">
                <a:schemeClr val="accent1"/>
              </a:gs>
              <a:gs pos="40000">
                <a:schemeClr val="accent1"/>
              </a:gs>
              <a:gs pos="100000">
                <a:schemeClr val="accent3"/>
              </a:gs>
            </a:gsLst>
            <a:lin ang="189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A8159D-EA0E-F84B-8028-236586C6E3B7}"/>
              </a:ext>
            </a:extLst>
          </p:cNvPr>
          <p:cNvSpPr txBox="1"/>
          <p:nvPr/>
        </p:nvSpPr>
        <p:spPr>
          <a:xfrm>
            <a:off x="1981021" y="2525528"/>
            <a:ext cx="157568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Z" sz="2800" dirty="0">
                <a:solidFill>
                  <a:schemeClr val="bg1"/>
                </a:solidFill>
              </a:rPr>
              <a:t>Klasická</a:t>
            </a:r>
          </a:p>
          <a:p>
            <a:pPr algn="ctr"/>
            <a:r>
              <a:rPr lang="en-CZ" sz="2800" dirty="0">
                <a:solidFill>
                  <a:schemeClr val="bg1"/>
                </a:solidFill>
              </a:rPr>
              <a:t>fyzika</a:t>
            </a:r>
          </a:p>
          <a:p>
            <a:endParaRPr lang="en-CZ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D63691-8E91-7A4D-8CEE-F47F37B4AF04}"/>
              </a:ext>
            </a:extLst>
          </p:cNvPr>
          <p:cNvSpPr/>
          <p:nvPr/>
        </p:nvSpPr>
        <p:spPr>
          <a:xfrm>
            <a:off x="748408" y="2248370"/>
            <a:ext cx="4025463" cy="311915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7188D-9DAF-6949-93FB-5A5A5133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Základní “schéma kvantové teorie”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93B1EC-4247-0344-BC8C-62E7BECEA7C4}"/>
              </a:ext>
            </a:extLst>
          </p:cNvPr>
          <p:cNvSpPr/>
          <p:nvPr/>
        </p:nvSpPr>
        <p:spPr>
          <a:xfrm>
            <a:off x="754200" y="4036471"/>
            <a:ext cx="1597573" cy="133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dirty="0"/>
              <a:t>Záhadné jevy v mikrosvětě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84FD2-1164-224C-8B8C-CA6FD92B02F5}"/>
              </a:ext>
            </a:extLst>
          </p:cNvPr>
          <p:cNvSpPr txBox="1"/>
          <p:nvPr/>
        </p:nvSpPr>
        <p:spPr>
          <a:xfrm>
            <a:off x="1981631" y="2527040"/>
            <a:ext cx="157568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Z" sz="2800" dirty="0">
                <a:solidFill>
                  <a:schemeClr val="bg1"/>
                </a:solidFill>
              </a:rPr>
              <a:t>Klasická</a:t>
            </a:r>
          </a:p>
          <a:p>
            <a:pPr algn="ctr"/>
            <a:r>
              <a:rPr lang="en-CZ" sz="2800" dirty="0">
                <a:solidFill>
                  <a:schemeClr val="bg1"/>
                </a:solidFill>
              </a:rPr>
              <a:t>fyzika</a:t>
            </a:r>
          </a:p>
          <a:p>
            <a:endParaRPr lang="en-C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A70867-14FB-1D4F-8441-FDDC6B8295DA}"/>
              </a:ext>
            </a:extLst>
          </p:cNvPr>
          <p:cNvSpPr txBox="1"/>
          <p:nvPr/>
        </p:nvSpPr>
        <p:spPr>
          <a:xfrm>
            <a:off x="5814057" y="2203874"/>
            <a:ext cx="546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Z" dirty="0"/>
              <a:t>Na počátku je klasická fyzika a její “nahlédnutelé” </a:t>
            </a:r>
          </a:p>
          <a:p>
            <a:r>
              <a:rPr lang="en-CZ" dirty="0"/>
              <a:t>a “přirozené” principy pro chování “známých” entit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5AE637-7FE5-C84A-AA5A-5EAF76E40491}"/>
              </a:ext>
            </a:extLst>
          </p:cNvPr>
          <p:cNvSpPr txBox="1"/>
          <p:nvPr/>
        </p:nvSpPr>
        <p:spPr>
          <a:xfrm>
            <a:off x="5814057" y="2908931"/>
            <a:ext cx="5421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Z" dirty="0"/>
              <a:t>Správný popis chování fyzikálních entit vyžaduje modifikaci přípustných “přirozených” principů (Planck, Einstein, Bohr) – </a:t>
            </a:r>
            <a:r>
              <a:rPr lang="en-CZ" dirty="0">
                <a:solidFill>
                  <a:srgbClr val="0070C0"/>
                </a:solidFill>
              </a:rPr>
              <a:t>Stará kvantová teorie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26293B-1026-2247-8B86-A63103A28FB2}"/>
              </a:ext>
            </a:extLst>
          </p:cNvPr>
          <p:cNvSpPr txBox="1"/>
          <p:nvPr/>
        </p:nvSpPr>
        <p:spPr>
          <a:xfrm>
            <a:off x="5814057" y="2668603"/>
            <a:ext cx="546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Z" dirty="0"/>
              <a:t>Objevují se nevysvětlitelná chování “známých” entit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4BB7BD-D7CC-0743-949A-733A93AFCDE3}"/>
              </a:ext>
            </a:extLst>
          </p:cNvPr>
          <p:cNvSpPr txBox="1"/>
          <p:nvPr/>
        </p:nvSpPr>
        <p:spPr>
          <a:xfrm>
            <a:off x="5814057" y="3730516"/>
            <a:ext cx="5421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Z" dirty="0"/>
              <a:t>Vybudování rigorózní teorie mikrosvěta je spojeno s obrovským úspěchem (Schrödinger, Heisenberg) a zároveň se zdánlivou předpovědí nepozorovaných jevů pro makrosvět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243628-64DC-9E4A-81C2-AD25C238DC22}"/>
              </a:ext>
            </a:extLst>
          </p:cNvPr>
          <p:cNvSpPr txBox="1"/>
          <p:nvPr/>
        </p:nvSpPr>
        <p:spPr>
          <a:xfrm>
            <a:off x="5814057" y="4847083"/>
            <a:ext cx="8672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Z" dirty="0"/>
              <a:t>Uplatňování kvantových zákonů na makroskopické</a:t>
            </a:r>
          </a:p>
          <a:p>
            <a:r>
              <a:rPr lang="en-CZ" dirty="0"/>
              <a:t>problémy je třeba zakázat! (Bohr a </a:t>
            </a:r>
            <a:r>
              <a:rPr lang="en-CZ" dirty="0">
                <a:solidFill>
                  <a:srgbClr val="0070C0"/>
                </a:solidFill>
              </a:rPr>
              <a:t>Kodaňská </a:t>
            </a:r>
          </a:p>
          <a:p>
            <a:r>
              <a:rPr lang="en-CZ" dirty="0">
                <a:solidFill>
                  <a:srgbClr val="0070C0"/>
                </a:solidFill>
              </a:rPr>
              <a:t>interpretace kvantové teorie</a:t>
            </a:r>
            <a:r>
              <a:rPr lang="en-CZ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736CE7-EEE6-0B41-87D0-EE83B4513272}"/>
              </a:ext>
            </a:extLst>
          </p:cNvPr>
          <p:cNvSpPr txBox="1"/>
          <p:nvPr/>
        </p:nvSpPr>
        <p:spPr>
          <a:xfrm>
            <a:off x="5814057" y="5686650"/>
            <a:ext cx="503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Z" dirty="0"/>
              <a:t>Interpretace KM - jak a kdy ji správně používat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B17E94-F97B-2A40-BBAB-E8C250C7DDEA}"/>
              </a:ext>
            </a:extLst>
          </p:cNvPr>
          <p:cNvSpPr/>
          <p:nvPr/>
        </p:nvSpPr>
        <p:spPr>
          <a:xfrm>
            <a:off x="754199" y="4036222"/>
            <a:ext cx="1597573" cy="1332396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4000">
                <a:schemeClr val="accent1"/>
              </a:gs>
              <a:gs pos="40000">
                <a:schemeClr val="accent1"/>
              </a:gs>
              <a:gs pos="100000">
                <a:schemeClr val="accent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dirty="0"/>
              <a:t>Záhadné jevy v mikrosvětě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0EC74A5-369C-DA45-95BF-56AF2137B885}"/>
              </a:ext>
            </a:extLst>
          </p:cNvPr>
          <p:cNvSpPr/>
          <p:nvPr/>
        </p:nvSpPr>
        <p:spPr>
          <a:xfrm rot="8619772">
            <a:off x="1942639" y="3802967"/>
            <a:ext cx="716692" cy="60697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846C67-735D-7D46-B934-70934E45F3C4}"/>
              </a:ext>
            </a:extLst>
          </p:cNvPr>
          <p:cNvGrpSpPr/>
          <p:nvPr/>
        </p:nvGrpSpPr>
        <p:grpSpPr>
          <a:xfrm>
            <a:off x="756744" y="2247027"/>
            <a:ext cx="4025463" cy="3119154"/>
            <a:chOff x="3556709" y="4612636"/>
            <a:chExt cx="4025463" cy="31191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B2AA933-BB04-4F43-ABCD-3B0DF35FB0C8}"/>
                </a:ext>
              </a:extLst>
            </p:cNvPr>
            <p:cNvSpPr/>
            <p:nvPr/>
          </p:nvSpPr>
          <p:spPr>
            <a:xfrm>
              <a:off x="3556709" y="4612636"/>
              <a:ext cx="4025463" cy="3119154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Z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0F6225-0FD8-264B-AEF6-0470886886FA}"/>
                </a:ext>
              </a:extLst>
            </p:cNvPr>
            <p:cNvSpPr txBox="1"/>
            <p:nvPr/>
          </p:nvSpPr>
          <p:spPr>
            <a:xfrm>
              <a:off x="4789932" y="4891306"/>
              <a:ext cx="1575688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Z" sz="2800" dirty="0">
                  <a:solidFill>
                    <a:schemeClr val="bg1"/>
                  </a:solidFill>
                </a:rPr>
                <a:t>Klasická</a:t>
              </a:r>
            </a:p>
            <a:p>
              <a:pPr algn="ctr"/>
              <a:r>
                <a:rPr lang="en-CZ" sz="2800" dirty="0">
                  <a:solidFill>
                    <a:schemeClr val="bg1"/>
                  </a:solidFill>
                </a:rPr>
                <a:t>fyzika</a:t>
              </a:r>
            </a:p>
            <a:p>
              <a:endParaRPr lang="en-CZ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91C43061-2202-E445-9B8A-6933782B633D}"/>
              </a:ext>
            </a:extLst>
          </p:cNvPr>
          <p:cNvSpPr/>
          <p:nvPr/>
        </p:nvSpPr>
        <p:spPr>
          <a:xfrm>
            <a:off x="750503" y="3956179"/>
            <a:ext cx="1667333" cy="1410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7E3C9B-00DE-694E-A2FE-E8A4B544D433}"/>
              </a:ext>
            </a:extLst>
          </p:cNvPr>
          <p:cNvSpPr/>
          <p:nvPr/>
        </p:nvSpPr>
        <p:spPr>
          <a:xfrm>
            <a:off x="754198" y="4035128"/>
            <a:ext cx="1597573" cy="13323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dirty="0"/>
              <a:t>Záhadné jevy v mikrosvětě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B264724A-33DE-054E-9533-8F7D05C702C9}"/>
              </a:ext>
            </a:extLst>
          </p:cNvPr>
          <p:cNvSpPr/>
          <p:nvPr/>
        </p:nvSpPr>
        <p:spPr>
          <a:xfrm rot="19000628">
            <a:off x="2015376" y="3732485"/>
            <a:ext cx="716692" cy="60697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C3334D-DA2C-1D48-8BE7-E5934061D29B}"/>
              </a:ext>
            </a:extLst>
          </p:cNvPr>
          <p:cNvSpPr txBox="1"/>
          <p:nvPr/>
        </p:nvSpPr>
        <p:spPr>
          <a:xfrm>
            <a:off x="743007" y="5507257"/>
            <a:ext cx="910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Z" dirty="0"/>
              <a:t>Kodaňská interpretace KM je velmi úspěšná, podává správné výsledky experimentů!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C9CF04-07EC-DD49-A13A-FB6C70422686}"/>
              </a:ext>
            </a:extLst>
          </p:cNvPr>
          <p:cNvSpPr txBox="1"/>
          <p:nvPr/>
        </p:nvSpPr>
        <p:spPr>
          <a:xfrm>
            <a:off x="737422" y="5901423"/>
            <a:ext cx="375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Z" dirty="0"/>
              <a:t>Je “dost” filosoficky neuspokojivá!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5D74C9-6C64-AE4F-A344-E371DEF9851A}"/>
              </a:ext>
            </a:extLst>
          </p:cNvPr>
          <p:cNvSpPr txBox="1"/>
          <p:nvPr/>
        </p:nvSpPr>
        <p:spPr>
          <a:xfrm>
            <a:off x="4487551" y="5901423"/>
            <a:ext cx="705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Z" dirty="0"/>
              <a:t>Část jejích postulátů je odvoditelná z “čisté” kvantové mechaniky!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FAFD93-1740-5741-A337-18324F257F7F}"/>
              </a:ext>
            </a:extLst>
          </p:cNvPr>
          <p:cNvGrpSpPr/>
          <p:nvPr/>
        </p:nvGrpSpPr>
        <p:grpSpPr>
          <a:xfrm>
            <a:off x="742594" y="2249600"/>
            <a:ext cx="4025463" cy="3119154"/>
            <a:chOff x="1308101" y="3856107"/>
            <a:chExt cx="4025463" cy="311915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3A28899-C392-064E-AC60-1C9D93752917}"/>
                </a:ext>
              </a:extLst>
            </p:cNvPr>
            <p:cNvSpPr/>
            <p:nvPr/>
          </p:nvSpPr>
          <p:spPr>
            <a:xfrm>
              <a:off x="1308101" y="3856107"/>
              <a:ext cx="4025463" cy="3119154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7000">
                  <a:schemeClr val="accent1"/>
                </a:gs>
                <a:gs pos="7000">
                  <a:schemeClr val="accent1"/>
                </a:gs>
                <a:gs pos="60000">
                  <a:schemeClr val="accent3"/>
                </a:gs>
              </a:gsLst>
              <a:lin ang="189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Z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8BCDACC-FCD4-EB48-B1A5-34869428E8D4}"/>
                </a:ext>
              </a:extLst>
            </p:cNvPr>
            <p:cNvSpPr txBox="1"/>
            <p:nvPr/>
          </p:nvSpPr>
          <p:spPr>
            <a:xfrm>
              <a:off x="2541580" y="4134777"/>
              <a:ext cx="1575175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Z" sz="2800" dirty="0">
                  <a:solidFill>
                    <a:schemeClr val="bg1"/>
                  </a:solidFill>
                </a:rPr>
                <a:t>Fyzika</a:t>
              </a:r>
            </a:p>
            <a:p>
              <a:endParaRPr lang="en-CZ" dirty="0"/>
            </a:p>
          </p:txBody>
        </p:sp>
      </p:grpSp>
    </p:spTree>
    <p:extLst>
      <p:ext uri="{BB962C8B-B14F-4D97-AF65-F5344CB8AC3E}">
        <p14:creationId xmlns:p14="http://schemas.microsoft.com/office/powerpoint/2010/main" val="6334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/>
      <p:bldP spid="5" grpId="0" animBg="1"/>
      <p:bldP spid="5" grpId="1" animBg="1"/>
      <p:bldP spid="4" grpId="0" animBg="1"/>
      <p:bldP spid="4" grpId="1" animBg="1"/>
      <p:bldP spid="4" grpId="3" animBg="1"/>
      <p:bldP spid="7" grpId="0"/>
      <p:bldP spid="9" grpId="0"/>
      <p:bldP spid="9" grpId="1"/>
      <p:bldP spid="10" grpId="0"/>
      <p:bldP spid="10" grpId="1"/>
      <p:bldP spid="11" grpId="0"/>
      <p:bldP spid="11" grpId="1"/>
      <p:bldP spid="13" grpId="0"/>
      <p:bldP spid="13" grpId="1"/>
      <p:bldP spid="14" grpId="0"/>
      <p:bldP spid="14" grpId="1"/>
      <p:bldP spid="15" grpId="0"/>
      <p:bldP spid="15" grpId="1"/>
      <p:bldP spid="16" grpId="3" animBg="1"/>
      <p:bldP spid="16" grpId="4" animBg="1"/>
      <p:bldP spid="8" grpId="0" animBg="1"/>
      <p:bldP spid="8" grpId="1" animBg="1"/>
      <p:bldP spid="25" grpId="0" animBg="1"/>
      <p:bldP spid="18" grpId="0" animBg="1"/>
      <p:bldP spid="19" grpId="0" animBg="1"/>
      <p:bldP spid="19" grpId="1" animBg="1"/>
      <p:bldP spid="26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etailní záběr kovových zubů v zámku">
            <a:extLst>
              <a:ext uri="{FF2B5EF4-FFF2-40B4-BE49-F238E27FC236}">
                <a16:creationId xmlns:a16="http://schemas.microsoft.com/office/drawing/2014/main" id="{BF376589-22F1-4FF8-A689-7AA9B1DD1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34" b="214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05387-513A-204B-84A7-7F18EFE8F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Důsledky</a:t>
            </a:r>
            <a:r>
              <a:rPr lang="en-US" dirty="0">
                <a:solidFill>
                  <a:schemeClr val="bg1"/>
                </a:solidFill>
              </a:rPr>
              <a:t> pro </a:t>
            </a:r>
            <a:r>
              <a:rPr lang="en-US" dirty="0" err="1">
                <a:solidFill>
                  <a:schemeClr val="bg1"/>
                </a:solidFill>
              </a:rPr>
              <a:t>úvodní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přednášku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48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5F2C1-A062-8146-B955-29375A83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Rozsah přednášky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40F38-4D12-C14C-8DE7-BC7D8DA2F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58819"/>
            <a:ext cx="10168128" cy="1605461"/>
          </a:xfrm>
        </p:spPr>
        <p:txBody>
          <a:bodyPr/>
          <a:lstStyle/>
          <a:p>
            <a:r>
              <a:rPr lang="en-CZ" dirty="0"/>
              <a:t>Kvantová mechanika jedné a několika částic</a:t>
            </a:r>
          </a:p>
          <a:p>
            <a:r>
              <a:rPr lang="en-CZ" dirty="0"/>
              <a:t>Kvantové postuláty a běžný formalismus</a:t>
            </a:r>
          </a:p>
          <a:p>
            <a:r>
              <a:rPr lang="en-CZ" dirty="0"/>
              <a:t>Interpretace kvantového formalismu </a:t>
            </a:r>
            <a:r>
              <a:rPr lang="en-CZ" i="1" dirty="0"/>
              <a:t>na kodaňský způsob</a:t>
            </a:r>
          </a:p>
          <a:p>
            <a:pPr marL="0" indent="0">
              <a:buNone/>
            </a:pPr>
            <a:endParaRPr lang="en-CZ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F25C35-AFF4-B245-8BF8-BCF70BB5007D}"/>
              </a:ext>
            </a:extLst>
          </p:cNvPr>
          <p:cNvSpPr txBox="1">
            <a:spLocks/>
          </p:cNvSpPr>
          <p:nvPr/>
        </p:nvSpPr>
        <p:spPr>
          <a:xfrm>
            <a:off x="1115568" y="3864280"/>
            <a:ext cx="10168128" cy="16054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Z" sz="3100" dirty="0"/>
              <a:t>Jednoduché kvantově mechanické problémy s jednou částicí</a:t>
            </a:r>
          </a:p>
          <a:p>
            <a:pPr lvl="1"/>
            <a:r>
              <a:rPr lang="en-CZ" dirty="0"/>
              <a:t>Částice v potenciálové jámě</a:t>
            </a:r>
          </a:p>
          <a:p>
            <a:pPr lvl="1"/>
            <a:r>
              <a:rPr lang="en-CZ" dirty="0"/>
              <a:t>Lineární harmonický oscilátor</a:t>
            </a:r>
          </a:p>
          <a:p>
            <a:pPr lvl="1"/>
            <a:r>
              <a:rPr lang="en-CZ" dirty="0"/>
              <a:t>Moment hybnosti a spin elektronu</a:t>
            </a:r>
          </a:p>
          <a:p>
            <a:pPr lvl="1"/>
            <a:r>
              <a:rPr lang="en-CZ" dirty="0"/>
              <a:t>Atom vodíku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Z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AAA8F3-8D8C-9449-A82C-F1EC624FA8EC}"/>
              </a:ext>
            </a:extLst>
          </p:cNvPr>
          <p:cNvSpPr txBox="1">
            <a:spLocks/>
          </p:cNvSpPr>
          <p:nvPr/>
        </p:nvSpPr>
        <p:spPr>
          <a:xfrm>
            <a:off x="1115568" y="5469741"/>
            <a:ext cx="10168128" cy="63674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Z" sz="9600" dirty="0"/>
              <a:t>Úvod do problémů s mnoha částicemi</a:t>
            </a:r>
          </a:p>
          <a:p>
            <a:pPr lvl="1"/>
            <a:r>
              <a:rPr lang="en-CZ" sz="6400" dirty="0"/>
              <a:t>Elementy teorie otevřených systémů a jevy dekoherence</a:t>
            </a:r>
          </a:p>
        </p:txBody>
      </p:sp>
    </p:spTree>
    <p:extLst>
      <p:ext uri="{BB962C8B-B14F-4D97-AF65-F5344CB8AC3E}">
        <p14:creationId xmlns:p14="http://schemas.microsoft.com/office/powerpoint/2010/main" val="134023557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RightStep">
      <a:dk1>
        <a:srgbClr val="000000"/>
      </a:dk1>
      <a:lt1>
        <a:srgbClr val="FFFFFF"/>
      </a:lt1>
      <a:dk2>
        <a:srgbClr val="1B2F2D"/>
      </a:dk2>
      <a:lt2>
        <a:srgbClr val="F3F0F1"/>
      </a:lt2>
      <a:accent1>
        <a:srgbClr val="45B0A2"/>
      </a:accent1>
      <a:accent2>
        <a:srgbClr val="3B90B1"/>
      </a:accent2>
      <a:accent3>
        <a:srgbClr val="4D70C3"/>
      </a:accent3>
      <a:accent4>
        <a:srgbClr val="5649B7"/>
      </a:accent4>
      <a:accent5>
        <a:srgbClr val="8C4DC3"/>
      </a:accent5>
      <a:accent6>
        <a:srgbClr val="AC3BB1"/>
      </a:accent6>
      <a:hlink>
        <a:srgbClr val="719632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3664</TotalTime>
  <Words>420</Words>
  <Application>Microsoft Macintosh PowerPoint</Application>
  <PresentationFormat>Widescreen</PresentationFormat>
  <Paragraphs>66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Neue Haas Grotesk Text Pro</vt:lpstr>
      <vt:lpstr>AccentBoxVTI</vt:lpstr>
      <vt:lpstr>Úvod do kvantové mechaniky</vt:lpstr>
      <vt:lpstr>Co je kvantová mechanika?</vt:lpstr>
      <vt:lpstr>Teorie chování mikroskopických objektů</vt:lpstr>
      <vt:lpstr>Zvláštnosti chování mikroskopických objektů</vt:lpstr>
      <vt:lpstr>Konec determinismu?</vt:lpstr>
      <vt:lpstr>Fundamentální teorie světa</vt:lpstr>
      <vt:lpstr>Základní “schéma kvantové teorie” </vt:lpstr>
      <vt:lpstr>Důsledky pro úvodní přednášku</vt:lpstr>
      <vt:lpstr>Rozsah přednášky</vt:lpstr>
      <vt:lpstr>Mnoho úspěchů nám všem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kvantové mechaniky</dc:title>
  <dc:creator>Tomáš Mančal</dc:creator>
  <cp:lastModifiedBy>Tomáš Mančal</cp:lastModifiedBy>
  <cp:revision>22</cp:revision>
  <dcterms:created xsi:type="dcterms:W3CDTF">2021-02-19T08:55:41Z</dcterms:created>
  <dcterms:modified xsi:type="dcterms:W3CDTF">2021-02-21T22:08:45Z</dcterms:modified>
</cp:coreProperties>
</file>