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cs-C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Klikněte pro úpravu formátu komentářů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cs-CZ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&lt;záhlaví&gt;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cs-CZ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&lt;datum/čas&gt;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cs-CZ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&lt;zápatí&gt;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82338C0-A8E9-43EB-A160-2F34527AC5CF}" type="slidenum">
              <a:rPr lang="cs-CZ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cs-CZ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cs-C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D8CFFB5-A5A9-4352-A966-AF9A284BD588}" type="slidenum">
              <a:rPr lang="cs-C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1</a:t>
            </a:fld>
            <a:endParaRPr lang="cs-CZ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cs-CZ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4485844-7345-4A66-BB54-606C7C20F38A}" type="slidenum">
              <a:rPr lang="cs-C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2</a:t>
            </a:fld>
            <a:endParaRPr lang="cs-CZ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pic>
        <p:nvPicPr>
          <p:cNvPr id="39" name="Obrázek 38"/>
          <p:cNvPicPr/>
          <p:nvPr/>
        </p:nvPicPr>
        <p:blipFill>
          <a:blip r:embed="rId2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0" name="Obrázek 39"/>
          <p:cNvPicPr/>
          <p:nvPr/>
        </p:nvPicPr>
        <p:blipFill>
          <a:blip r:embed="rId2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0"/>
            <a:ext cx="10972440" cy="741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pic>
        <p:nvPicPr>
          <p:cNvPr id="80" name="Obrázek 79"/>
          <p:cNvPicPr/>
          <p:nvPr/>
        </p:nvPicPr>
        <p:blipFill>
          <a:blip r:embed="rId2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81" name="Obrázek 80"/>
          <p:cNvPicPr/>
          <p:nvPr/>
        </p:nvPicPr>
        <p:blipFill>
          <a:blip r:embed="rId2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0"/>
            <a:ext cx="10972440" cy="741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11277000" y="6499440"/>
            <a:ext cx="11268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758880" y="6499440"/>
            <a:ext cx="11268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914400" y="609480"/>
            <a:ext cx="10362960" cy="42667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cs-CZ" sz="66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Kliknutím můžete upravit styl předlohy nadpisů.</a:t>
            </a:r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878760" y="6356520"/>
            <a:ext cx="3796920" cy="364680"/>
          </a:xfrm>
          <a:prstGeom prst="rect">
            <a:avLst/>
          </a:prstGeom>
        </p:spPr>
        <p:txBody>
          <a:bodyPr lIns="45720" anchor="ctr"/>
          <a:lstStyle/>
          <a:p>
            <a:pPr>
              <a:lnSpc>
                <a:spcPct val="100000"/>
              </a:lnSpc>
            </a:pPr>
            <a:r>
              <a:rPr lang="cs-C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Přidejte zápatí.</a:t>
            </a:r>
            <a:endParaRPr lang="cs-CZ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8484480" y="6356520"/>
            <a:ext cx="2781000" cy="364680"/>
          </a:xfrm>
          <a:prstGeom prst="rect">
            <a:avLst/>
          </a:prstGeom>
        </p:spPr>
        <p:txBody>
          <a:bodyPr rIns="45720" anchor="ctr"/>
          <a:lstStyle/>
          <a:p>
            <a:pPr algn="r">
              <a:lnSpc>
                <a:spcPct val="100000"/>
              </a:lnSpc>
            </a:pPr>
            <a:fld id="{66051287-DD90-4545-8F23-443062025621}" type="datetime1">
              <a:rPr lang="cs-C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13.12.2020</a:t>
            </a:fld>
            <a:endParaRPr lang="cs-CZ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1391120" y="6356520"/>
            <a:ext cx="748800" cy="364680"/>
          </a:xfrm>
          <a:prstGeom prst="rect">
            <a:avLst/>
          </a:prstGeom>
        </p:spPr>
        <p:txBody>
          <a:bodyPr lIns="27360" rIns="45720" anchor="ctr"/>
          <a:lstStyle/>
          <a:p>
            <a:pPr>
              <a:lnSpc>
                <a:spcPct val="100000"/>
              </a:lnSpc>
            </a:pPr>
            <a:fld id="{7824E269-2DB7-48AA-969F-37E7025C81DC}" type="slidenum">
              <a:rPr lang="cs-C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cs-CZ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Klikněte pro úpravu formátu textu osnovy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Druhá úroveň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Třetí úroveň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Čtvrtá úroveň osnovy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Pátá úroveň osnovy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Šestá úroveň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277000" y="6499440"/>
            <a:ext cx="11268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758880" y="6499440"/>
            <a:ext cx="11268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5998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cs-CZ" sz="48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Kliknutím můžete upravit styl předlohy nadpisů.</a:t>
            </a:r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Klikněte pro úpravu formátu textu osnovy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Druhá úroveň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Třetí úroveň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Čtvrtá úroveň osnovy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Pátá úroveň osnovy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Šestá úroveň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Sedmá úroveňKliknutím můžete upravit styly předlohy textu.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cs-CZ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Druhá úroveň</a:t>
            </a:r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Třetí úroveň</a:t>
            </a:r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cs-CZ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Čtvrtá úroveň</a:t>
            </a:r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Pátá úroveň</a:t>
            </a:r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878760" y="6356520"/>
            <a:ext cx="3796920" cy="364680"/>
          </a:xfrm>
          <a:prstGeom prst="rect">
            <a:avLst/>
          </a:prstGeom>
        </p:spPr>
        <p:txBody>
          <a:bodyPr lIns="45720" anchor="ctr"/>
          <a:lstStyle/>
          <a:p>
            <a:pPr>
              <a:lnSpc>
                <a:spcPct val="100000"/>
              </a:lnSpc>
            </a:pPr>
            <a:r>
              <a:rPr lang="cs-C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Přidejte zápatí.</a:t>
            </a:r>
            <a:endParaRPr lang="cs-CZ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/>
          </p:nvPr>
        </p:nvSpPr>
        <p:spPr>
          <a:xfrm>
            <a:off x="8484480" y="6356520"/>
            <a:ext cx="2781000" cy="364680"/>
          </a:xfrm>
          <a:prstGeom prst="rect">
            <a:avLst/>
          </a:prstGeom>
        </p:spPr>
        <p:txBody>
          <a:bodyPr rIns="45720" anchor="ctr"/>
          <a:lstStyle/>
          <a:p>
            <a:pPr algn="r">
              <a:lnSpc>
                <a:spcPct val="100000"/>
              </a:lnSpc>
            </a:pPr>
            <a:fld id="{E0663E62-9984-41A8-9F3D-791EC057DCDB}" type="datetime1">
              <a:rPr lang="cs-C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13.12.2020</a:t>
            </a:fld>
            <a:endParaRPr lang="cs-CZ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11391120" y="6356520"/>
            <a:ext cx="748800" cy="364680"/>
          </a:xfrm>
          <a:prstGeom prst="rect">
            <a:avLst/>
          </a:prstGeom>
        </p:spPr>
        <p:txBody>
          <a:bodyPr lIns="27360" rIns="45720" anchor="ctr"/>
          <a:lstStyle/>
          <a:p>
            <a:pPr>
              <a:lnSpc>
                <a:spcPct val="100000"/>
              </a:lnSpc>
            </a:pPr>
            <a:fld id="{F263D03B-09DD-4D53-9EB7-AD1DF0E5B5CC}" type="slidenum">
              <a:rPr lang="cs-CZ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cs-CZ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936720" y="1147680"/>
            <a:ext cx="10317960" cy="12243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cs-CZ" sz="3600" b="1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Implementace překladače imperativního jazyka IFJ20</a:t>
            </a:r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828800" y="4952880"/>
            <a:ext cx="8534160" cy="164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Michal Pyšík – xpysik00</a:t>
            </a:r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Karel Jirgl – xjirgl01</a:t>
            </a:r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Václav Klem – xklemv00</a:t>
            </a:r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Tran Quang Thanh – xtrant02</a:t>
            </a:r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cs-CZ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2295720" y="2678400"/>
            <a:ext cx="7599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cs-CZ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Tým 075, varianta I</a:t>
            </a:r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Obrázek 5"/>
          <p:cNvPicPr/>
          <p:nvPr/>
        </p:nvPicPr>
        <p:blipFill>
          <a:blip r:embed="rId3"/>
          <a:stretch/>
        </p:blipFill>
        <p:spPr>
          <a:xfrm>
            <a:off x="4380480" y="-289440"/>
            <a:ext cx="3430800" cy="171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09480" y="0"/>
            <a:ext cx="109724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cs-CZ" sz="48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Sémantická analýza</a:t>
            </a:r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669720" y="2232000"/>
            <a:ext cx="5354280" cy="452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3080" indent="-342720">
              <a:buClr>
                <a:srgbClr val="000000"/>
              </a:buClr>
              <a:buFont typeface="Arial"/>
              <a:buChar char="•"/>
            </a:pPr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Kontroly rozsahu jednoho řádku: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PROMĚNNÁ VE VÝRAZU, </a:t>
            </a:r>
            <a:endParaRPr lang="cs-CZ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RETURN – správné typy hodnot</a:t>
            </a:r>
            <a:endParaRPr lang="cs-CZ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VOLÁNÍ FUNKCE</a:t>
            </a:r>
            <a:endParaRPr lang="cs-CZ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PŘIŘAZENÍ PROMĚNNÉ</a:t>
            </a:r>
            <a:endParaRPr lang="cs-CZ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INICIALIZACE PROMĚNNÉ </a:t>
            </a:r>
            <a:endParaRPr lang="cs-CZ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609480" y="2160000"/>
            <a:ext cx="594252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Kontroly globálního rozsahu: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Začátek a ukončení definice funkce</a:t>
            </a:r>
            <a:endParaRPr lang="cs-CZ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Začátek a konec rozsahu platnosti</a:t>
            </a:r>
            <a:endParaRPr lang="cs-CZ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Nalezení/nenalezení klíčového slova RETURN</a:t>
            </a:r>
            <a:endParaRPr lang="cs-CZ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609480" y="1600560"/>
            <a:ext cx="115826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Pomocí podmínek</a:t>
            </a: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, seznamu tokenů a symbolických tabulek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Volání paralelního </a:t>
            </a:r>
            <a:r>
              <a:rPr lang="cs-CZ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přímého generování kódu</a:t>
            </a: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po analýze každého tokenu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09480" y="0"/>
            <a:ext cx="109724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cs-CZ" sz="48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Generátor mezikódu</a:t>
            </a:r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Přímé generování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Pracuje paralelně se syntaktickým analyzátorem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Generování na základě syntaktických pravidel a seznamu tokenů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Generování výrazů – sémantický zásobník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Výstup – program v mezikódu IFJcode20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09480" y="0"/>
            <a:ext cx="109724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cs-CZ" sz="48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Děkujeme za pozornost</a:t>
            </a:r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algn="ctr">
              <a:lnSpc>
                <a:spcPct val="100000"/>
              </a:lnSpc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Nyní je prostor pro vaše dotazy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09480" y="0"/>
            <a:ext cx="109724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cs-CZ" sz="48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Práce v týmu</a:t>
            </a:r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Včasné plánování a rozdělení práce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Komunikace primárně přes Discord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Github – verzování, sledování postupu</a:t>
            </a:r>
          </a:p>
        </p:txBody>
      </p:sp>
      <p:pic>
        <p:nvPicPr>
          <p:cNvPr id="93" name="Obrázek 4"/>
          <p:cNvPicPr/>
          <p:nvPr/>
        </p:nvPicPr>
        <p:blipFill>
          <a:blip r:embed="rId3"/>
          <a:stretch/>
        </p:blipFill>
        <p:spPr>
          <a:xfrm>
            <a:off x="1441800" y="3826440"/>
            <a:ext cx="4334760" cy="2299320"/>
          </a:xfrm>
          <a:prstGeom prst="rect">
            <a:avLst/>
          </a:prstGeom>
          <a:ln>
            <a:noFill/>
          </a:ln>
        </p:spPr>
      </p:pic>
      <p:pic>
        <p:nvPicPr>
          <p:cNvPr id="94" name="Obrázek 6"/>
          <p:cNvPicPr/>
          <p:nvPr/>
        </p:nvPicPr>
        <p:blipFill>
          <a:blip r:embed="rId4"/>
          <a:stretch/>
        </p:blipFill>
        <p:spPr>
          <a:xfrm>
            <a:off x="7602480" y="2793600"/>
            <a:ext cx="2409480" cy="3332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09480" y="0"/>
            <a:ext cx="109724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cs-CZ" sz="48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Struktura překladače</a:t>
            </a:r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pic>
        <p:nvPicPr>
          <p:cNvPr id="96" name="Zástupný obsah 16"/>
          <p:cNvPicPr/>
          <p:nvPr/>
        </p:nvPicPr>
        <p:blipFill>
          <a:blip r:embed="rId2"/>
          <a:stretch/>
        </p:blipFill>
        <p:spPr>
          <a:xfrm>
            <a:off x="1164240" y="2043000"/>
            <a:ext cx="9863280" cy="432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09480" y="0"/>
            <a:ext cx="109724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cs-CZ" sz="48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Struktura překladače</a:t>
            </a:r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F25F3282-6711-4F96-B610-AE8345327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98" y="2055159"/>
            <a:ext cx="9914408" cy="43521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09480" y="0"/>
            <a:ext cx="109724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cs-CZ" sz="48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Lexikální analýza</a:t>
            </a:r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Implementována jako </a:t>
            </a:r>
            <a:r>
              <a:rPr lang="cs-CZ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Deterministický konečný automat</a:t>
            </a:r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Čte jednotlivé znaky ze standardního vstupu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Zdrojový kód transformuje na jednotlivé tokeny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Ty dále předává v obousměrně vázaném lineárním seznamu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09480" y="0"/>
            <a:ext cx="109724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cs-CZ" sz="48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Tabulka symbolů</a:t>
            </a:r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Implementována jako </a:t>
            </a:r>
            <a:r>
              <a:rPr lang="cs-CZ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Binární vyhledávací strom</a:t>
            </a:r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Globální T.S. je naplněna vestavěnými a uživatelskými funkcemi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Lokální T.S. 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obsahují informace o proměnných v daném rozsahu platnosti</a:t>
            </a:r>
            <a:endParaRPr lang="cs-CZ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na zásobníku lokálních T.S.</a:t>
            </a:r>
            <a:endParaRPr lang="cs-CZ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09480" y="0"/>
            <a:ext cx="109724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cs-CZ" sz="48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Syntaktická analýza</a:t>
            </a:r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609480" y="1600200"/>
            <a:ext cx="115826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Použita </a:t>
            </a:r>
            <a:r>
              <a:rPr lang="cs-CZ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Prediktivní syntaktická analýza</a:t>
            </a:r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Volání precedenční analýzy při nalezení výrazu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Volání sémantické analýzy při porovnávání aktuálního tokenu s vrch. zásobníku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Problém rozpoznání příkazu přiřazení výrazu nebo volání funkce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-&gt; vyřešeno jednou podmínkou</a:t>
            </a:r>
            <a:endParaRPr lang="cs-CZ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pic>
        <p:nvPicPr>
          <p:cNvPr id="105" name="Obrázek 104"/>
          <p:cNvPicPr/>
          <p:nvPr/>
        </p:nvPicPr>
        <p:blipFill>
          <a:blip r:embed="rId2"/>
          <a:srcRect t="51065"/>
          <a:stretch/>
        </p:blipFill>
        <p:spPr>
          <a:xfrm>
            <a:off x="476280" y="5400000"/>
            <a:ext cx="11239560" cy="1355760"/>
          </a:xfrm>
          <a:prstGeom prst="rect">
            <a:avLst/>
          </a:prstGeom>
          <a:ln>
            <a:noFill/>
          </a:ln>
        </p:spPr>
      </p:pic>
      <p:pic>
        <p:nvPicPr>
          <p:cNvPr id="106" name="Obrázek 105"/>
          <p:cNvPicPr/>
          <p:nvPr/>
        </p:nvPicPr>
        <p:blipFill>
          <a:blip r:embed="rId3"/>
          <a:stretch/>
        </p:blipFill>
        <p:spPr>
          <a:xfrm>
            <a:off x="5870520" y="4477320"/>
            <a:ext cx="3057480" cy="106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09480" y="0"/>
            <a:ext cx="109724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cs-CZ" sz="48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Syntaktická analýza</a:t>
            </a:r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pic>
        <p:nvPicPr>
          <p:cNvPr id="108" name="Obrázek 107"/>
          <p:cNvPicPr/>
          <p:nvPr/>
        </p:nvPicPr>
        <p:blipFill>
          <a:blip r:embed="rId2"/>
          <a:stretch/>
        </p:blipFill>
        <p:spPr>
          <a:xfrm>
            <a:off x="2895480" y="2781360"/>
            <a:ext cx="6400800" cy="3914640"/>
          </a:xfrm>
          <a:prstGeom prst="rect">
            <a:avLst/>
          </a:prstGeom>
          <a:ln>
            <a:noFill/>
          </a:ln>
        </p:spPr>
      </p:pic>
      <p:sp>
        <p:nvSpPr>
          <p:cNvPr id="109" name="TextShape 2"/>
          <p:cNvSpPr txBox="1"/>
          <p:nvPr/>
        </p:nvSpPr>
        <p:spPr>
          <a:xfrm>
            <a:off x="609840" y="160056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LL-tabulka</a:t>
            </a: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 je uložena přímo v kódu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09480" y="0"/>
            <a:ext cx="10972440" cy="1599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cs-CZ" sz="4800" b="0" strike="noStrike" spc="-1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Syntaktická analýza výrazu</a:t>
            </a:r>
            <a:endParaRPr lang="cs-CZ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Použita </a:t>
            </a:r>
            <a:r>
              <a:rPr lang="cs-CZ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Precedenční syntaktická analýza</a:t>
            </a:r>
            <a:endParaRPr lang="cs-CZ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alatino Linotype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Z Prediktivní S.A. dostane Precedenční S.A. seznam všech tokenů výrazu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Volání paralelního přímého generování výrazů</a:t>
            </a: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</a:rPr>
              <a:t>Volání sémantické analýzy aktuálně analyzovaného tokenu</a:t>
            </a:r>
          </a:p>
        </p:txBody>
      </p:sp>
      <p:pic>
        <p:nvPicPr>
          <p:cNvPr id="112" name="Obrázek 111"/>
          <p:cNvPicPr/>
          <p:nvPr/>
        </p:nvPicPr>
        <p:blipFill>
          <a:blip r:embed="rId2"/>
          <a:srcRect b="58836"/>
          <a:stretch/>
        </p:blipFill>
        <p:spPr>
          <a:xfrm>
            <a:off x="2724120" y="4824000"/>
            <a:ext cx="6743880" cy="152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 pro firemní schůzky</Template>
  <TotalTime>147</TotalTime>
  <Words>289</Words>
  <Application>Microsoft Office PowerPoint</Application>
  <PresentationFormat>Širokoúhlá obrazovka</PresentationFormat>
  <Paragraphs>74</Paragraphs>
  <Slides>12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12</vt:i4>
      </vt:variant>
    </vt:vector>
  </HeadingPairs>
  <TitlesOfParts>
    <vt:vector size="21" baseType="lpstr">
      <vt:lpstr>Arial</vt:lpstr>
      <vt:lpstr>Century Gothic</vt:lpstr>
      <vt:lpstr>Courier New</vt:lpstr>
      <vt:lpstr>Palatino Linotype</vt:lpstr>
      <vt:lpstr>Symbol</vt:lpstr>
      <vt:lpstr>Times New Roman</vt:lpstr>
      <vt:lpstr>Wingdings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Název firemní schůzky</dc:title>
  <dc:subject/>
  <dc:creator>Pepča Hlína</dc:creator>
  <dc:description/>
  <cp:lastModifiedBy>Pepča Hlína</cp:lastModifiedBy>
  <cp:revision>40</cp:revision>
  <dcterms:created xsi:type="dcterms:W3CDTF">2020-12-11T12:09:31Z</dcterms:created>
  <dcterms:modified xsi:type="dcterms:W3CDTF">2020-12-13T12:42:26Z</dcterms:modified>
  <dc:language>cs-CZ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Širokoúhlá obrazovka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