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86" r:id="rId18"/>
    <p:sldId id="287" r:id="rId19"/>
    <p:sldId id="288" r:id="rId20"/>
    <p:sldId id="289" r:id="rId21"/>
    <p:sldId id="290" r:id="rId22"/>
    <p:sldId id="271" r:id="rId23"/>
    <p:sldId id="272" r:id="rId24"/>
    <p:sldId id="273" r:id="rId25"/>
    <p:sldId id="275" r:id="rId26"/>
    <p:sldId id="274" r:id="rId27"/>
    <p:sldId id="276" r:id="rId28"/>
    <p:sldId id="282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91" r:id="rId37"/>
    <p:sldId id="295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30" r:id="rId74"/>
    <p:sldId id="331" r:id="rId75"/>
    <p:sldId id="333" r:id="rId76"/>
    <p:sldId id="334" r:id="rId77"/>
    <p:sldId id="335" r:id="rId78"/>
    <p:sldId id="332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6" r:id="rId99"/>
    <p:sldId id="357" r:id="rId100"/>
    <p:sldId id="360" r:id="rId101"/>
    <p:sldId id="361" r:id="rId102"/>
    <p:sldId id="358" r:id="rId103"/>
    <p:sldId id="359" r:id="rId104"/>
    <p:sldId id="355" r:id="rId105"/>
    <p:sldId id="362" r:id="rId106"/>
    <p:sldId id="363" r:id="rId107"/>
    <p:sldId id="364" r:id="rId108"/>
    <p:sldId id="365" r:id="rId109"/>
    <p:sldId id="366" r:id="rId110"/>
    <p:sldId id="368" r:id="rId111"/>
    <p:sldId id="367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ADB6541A-6C68-412A-BF71-1B553E0EFA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5"/>
            <p14:sldId id="286"/>
            <p14:sldId id="287"/>
            <p14:sldId id="288"/>
            <p14:sldId id="289"/>
            <p14:sldId id="290"/>
            <p14:sldId id="271"/>
            <p14:sldId id="272"/>
            <p14:sldId id="273"/>
            <p14:sldId id="275"/>
            <p14:sldId id="274"/>
            <p14:sldId id="276"/>
            <p14:sldId id="282"/>
            <p14:sldId id="277"/>
            <p14:sldId id="278"/>
            <p14:sldId id="279"/>
            <p14:sldId id="280"/>
            <p14:sldId id="281"/>
            <p14:sldId id="283"/>
            <p14:sldId id="284"/>
            <p14:sldId id="291"/>
            <p14:sldId id="295"/>
            <p14:sldId id="292"/>
            <p14:sldId id="293"/>
            <p14:sldId id="294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3"/>
            <p14:sldId id="334"/>
            <p14:sldId id="335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60"/>
            <p14:sldId id="361"/>
            <p14:sldId id="358"/>
            <p14:sldId id="359"/>
            <p14:sldId id="355"/>
            <p14:sldId id="362"/>
            <p14:sldId id="363"/>
            <p14:sldId id="364"/>
            <p14:sldId id="365"/>
            <p14:sldId id="366"/>
            <p14:sldId id="368"/>
            <p14:sldId id="36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82" d="100"/>
          <a:sy n="82" d="100"/>
        </p:scale>
        <p:origin x="-148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39C5-D7C4-4BDB-852D-8D57AD0A10CC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4F72C-A6D1-444F-9BF2-AAC36A95F2B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F72C-A6D1-444F-9BF2-AAC36A95F2B8}" type="slidenum">
              <a:rPr lang="pl-PL" smtClean="0"/>
              <a:pPr/>
              <a:t>95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7C326B-4075-418E-9321-29CFE06003AE}" type="datetimeFigureOut">
              <a:rPr lang="pl-PL" smtClean="0"/>
              <a:pPr/>
              <a:t>21.12.2022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E29754-5D31-4589-92C5-84D38981D3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en/function.is-null.php" TargetMode="External"/><Relationship Id="rId13" Type="http://schemas.openxmlformats.org/officeDocument/2006/relationships/hyperlink" Target="https://www.php.net/manual/en/function.is-string.php" TargetMode="External"/><Relationship Id="rId3" Type="http://schemas.openxmlformats.org/officeDocument/2006/relationships/hyperlink" Target="https://www.php.net/manual/en/function.is-array.php" TargetMode="External"/><Relationship Id="rId7" Type="http://schemas.openxmlformats.org/officeDocument/2006/relationships/hyperlink" Target="https://www.php.net/manual/en/function.is-int.php" TargetMode="External"/><Relationship Id="rId12" Type="http://schemas.openxmlformats.org/officeDocument/2006/relationships/hyperlink" Target="https://www.php.net/manual/en/function.is-scalar.php" TargetMode="External"/><Relationship Id="rId2" Type="http://schemas.openxmlformats.org/officeDocument/2006/relationships/hyperlink" Target="https://www.php.net/manual/en/function.get-clas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manual/en/function.is-float.php" TargetMode="External"/><Relationship Id="rId11" Type="http://schemas.openxmlformats.org/officeDocument/2006/relationships/hyperlink" Target="https://www.php.net/manual/en/function.is-resource.php" TargetMode="External"/><Relationship Id="rId5" Type="http://schemas.openxmlformats.org/officeDocument/2006/relationships/hyperlink" Target="https://www.php.net/manual/en/function.is-callable.php" TargetMode="External"/><Relationship Id="rId15" Type="http://schemas.openxmlformats.org/officeDocument/2006/relationships/hyperlink" Target="https://www.php.net/manual/en/function.method-exists.php" TargetMode="External"/><Relationship Id="rId10" Type="http://schemas.openxmlformats.org/officeDocument/2006/relationships/hyperlink" Target="https://www.php.net/manual/en/function.is-object.php" TargetMode="External"/><Relationship Id="rId4" Type="http://schemas.openxmlformats.org/officeDocument/2006/relationships/hyperlink" Target="https://www.php.net/manual/en/function.is-bool.php" TargetMode="External"/><Relationship Id="rId9" Type="http://schemas.openxmlformats.org/officeDocument/2006/relationships/hyperlink" Target="https://www.php.net/manual/en/function.is-numeric.php" TargetMode="External"/><Relationship Id="rId14" Type="http://schemas.openxmlformats.org/officeDocument/2006/relationships/hyperlink" Target="https://www.php.net/manual/en/function.function-exists.ph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PHP - wprowadzenie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Wyświetlanie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Instrukcja PHP echo jest często używana do wyświetlania danych na ekranie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$txt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"PHP"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"Kocham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$txt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//Kocham 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es-ES" dirty="0">
                <a:solidFill>
                  <a:srgbClr val="800000"/>
                </a:solidFill>
                <a:latin typeface="Consolas"/>
              </a:rPr>
              <a:t>php</a:t>
            </a:r>
            <a:endParaRPr lang="es-E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1080"/>
                </a:solidFill>
                <a:latin typeface="Consolas"/>
              </a:rPr>
              <a:t>$y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dirty="0">
                <a:solidFill>
                  <a:srgbClr val="001080"/>
                </a:solidFill>
                <a:latin typeface="Consolas"/>
              </a:rPr>
              <a:t>$y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/>
              <a:t>PHP automatycznie kojarzy typ danych ze zmienną, w zależności od jej wartości. Ponieważ typy danych nie są ustawione w ścisłym tego słowa znaczeniu, możesz robić takie rzeczy jak dodawanie ciągu do liczby całkowitej bez powodowania błędu.</a:t>
            </a:r>
            <a:endParaRPr lang="es-E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15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i="1" dirty="0"/>
              <a:t>Tryby obsługiwane przez funkcję </a:t>
            </a:r>
            <a:r>
              <a:rPr lang="pl-PL" i="1" dirty="0" err="1"/>
              <a:t>fopen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679449"/>
              </p:ext>
            </p:extLst>
          </p:nvPr>
        </p:nvGraphicFramePr>
        <p:xfrm>
          <a:off x="179512" y="1600200"/>
          <a:ext cx="8586663" cy="349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99"/>
                <a:gridCol w="2335453"/>
                <a:gridCol w="5418311"/>
              </a:tblGrid>
              <a:tr h="386978">
                <a:tc>
                  <a:txBody>
                    <a:bodyPr/>
                    <a:lstStyle/>
                    <a:p>
                      <a:r>
                        <a:rPr lang="pl-PL" dirty="0" smtClean="0"/>
                        <a:t>Tryb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1009774"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'r'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Odczytuje plik od początku.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Otwiera plik tylko do odczytu; wskaźnik pliku jest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umiejscawiany na jego początku. Jeżeli żądany plik nie istnieje, zwraca wartość FALSE.</a:t>
                      </a:r>
                      <a:endParaRPr lang="pl-PL" dirty="0"/>
                    </a:p>
                  </a:txBody>
                  <a:tcPr/>
                </a:tc>
              </a:tr>
              <a:tr h="386978"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'r+'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Odczytuje plik od początku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umożliwia zapis.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Otwiera plik do odczytu i zapisu; wskaźnik pliku jest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umiejscawiany na jego początku. Jeżeli żądany plik nie istnieje, zwraca wartość FALSE</a:t>
                      </a:r>
                      <a:endParaRPr lang="pl-PL" dirty="0"/>
                    </a:p>
                  </a:txBody>
                  <a:tcPr/>
                </a:tc>
              </a:tr>
              <a:tr h="386978"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'w'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Zapisuje plik od początku i zeruje go.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Otwiera plik tylko do zapisu; wskaźnik pliku jest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umiejscawiany na jego początku, a zawartość pliku zostaje wyzerowana. Jeśli żądany plik nie istnieje</a:t>
                      </a:r>
                      <a:r>
                        <a:rPr kumimoji="0" lang="pl-P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funkcja podejmuje </a:t>
                      </a:r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próbę jego utworzenia.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6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i="1" dirty="0"/>
              <a:t>Tryby obsługiwane przez funkcję </a:t>
            </a:r>
            <a:r>
              <a:rPr lang="pl-PL" i="1" dirty="0" err="1" smtClean="0"/>
              <a:t>fopen</a:t>
            </a:r>
            <a:r>
              <a:rPr lang="pl-PL" i="1" dirty="0" smtClean="0"/>
              <a:t> cd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1594223"/>
              </p:ext>
            </p:extLst>
          </p:nvPr>
        </p:nvGraphicFramePr>
        <p:xfrm>
          <a:off x="179512" y="1772816"/>
          <a:ext cx="8748464" cy="398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93"/>
                <a:gridCol w="2379461"/>
                <a:gridCol w="5520410"/>
              </a:tblGrid>
              <a:tr h="391308">
                <a:tc>
                  <a:txBody>
                    <a:bodyPr/>
                    <a:lstStyle/>
                    <a:p>
                      <a:r>
                        <a:rPr lang="pl-PL" dirty="0" smtClean="0"/>
                        <a:t>Tryb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1021073"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'w+'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Zapisuje plik od początku, zeruje go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umożliwia odczyt.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Otwiera plik do odczytu i zapisu; wskaźnik pliku jest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umiejscawiany na jego początku, a zawartość pliku zostaje wyzerowana. Jeśli żądany plik nie istnieje, funkcja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podejmuje próbę jego utworzenia</a:t>
                      </a:r>
                      <a:endParaRPr lang="pl-PL" dirty="0"/>
                    </a:p>
                  </a:txBody>
                  <a:tcPr/>
                </a:tc>
              </a:tr>
              <a:tr h="924632"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Dodaje dane na końcu pliku.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Otwiera plik tylko do zapisu; wskaźnik pliku jest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umiejscawiany na jego końcu. Jeśli żądany plik nie istnieje,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funkcja podejmuje próbę jego utworzenia</a:t>
                      </a:r>
                      <a:endParaRPr lang="pl-PL" dirty="0"/>
                    </a:p>
                  </a:txBody>
                  <a:tcPr/>
                </a:tc>
              </a:tr>
              <a:tr h="1479411"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'a+'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Dodaje dane na końcu pliku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umożliwia odczyt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Otwiera plik do odczytu i zapisu; wskaźnik pliku jest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umiejscawiany na jego końcu. Jeśli żądany plik nie istnieje,</a:t>
                      </a:r>
                    </a:p>
                    <a:p>
                      <a:r>
                        <a:rPr kumimoji="0"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funkcja podejmuje próbę jego utworzenia.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4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do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fwrite</a:t>
            </a:r>
            <a:r>
              <a:rPr lang="pl-PL" dirty="0" smtClean="0"/>
              <a:t>()- funkcja używana do zapisu do  pliku</a:t>
            </a:r>
          </a:p>
          <a:p>
            <a:r>
              <a:rPr lang="pl-PL" dirty="0" err="1" smtClean="0"/>
              <a:t>fwrite</a:t>
            </a:r>
            <a:r>
              <a:rPr lang="pl-PL" dirty="0" smtClean="0"/>
              <a:t>(</a:t>
            </a:r>
            <a:r>
              <a:rPr lang="pl-PL" dirty="0" err="1" smtClean="0"/>
              <a:t>uchwytDoPliku</a:t>
            </a:r>
            <a:r>
              <a:rPr lang="pl-PL" dirty="0" smtClean="0"/>
              <a:t>, „tekst do zapisu”)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$tekst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"Ala ma kota"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$tekst2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EE0000"/>
                </a:solidFill>
                <a:latin typeface="Consolas"/>
              </a:rPr>
              <a:t>\</a:t>
            </a:r>
            <a:r>
              <a:rPr lang="pl-PL" dirty="0" err="1">
                <a:solidFill>
                  <a:srgbClr val="EE0000"/>
                </a:solidFill>
                <a:latin typeface="Consolas"/>
              </a:rPr>
              <a:t>n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Druga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linia"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fwrite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$tekst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fwrite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$tekst2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96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Zamykanie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fclose</a:t>
            </a:r>
            <a:r>
              <a:rPr lang="pl-PL" dirty="0" smtClean="0"/>
              <a:t>() – zamykamy wskazany plik, nie możemy na nim już dokonywać żadnych operacji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fclose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20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całość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fopen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"plik.txt"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"w"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//tworzy nowy plik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$tekst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"Ala ma kota"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$tekst2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EE0000"/>
                </a:solidFill>
                <a:latin typeface="Consolas"/>
              </a:rPr>
              <a:t>\</a:t>
            </a:r>
            <a:r>
              <a:rPr lang="pl-PL" dirty="0" err="1">
                <a:solidFill>
                  <a:srgbClr val="EE0000"/>
                </a:solidFill>
                <a:latin typeface="Consolas"/>
              </a:rPr>
              <a:t>n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Druga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linia"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fwrite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$tekst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fwrite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$tekst2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fclose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fwrite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$tekst2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//błąd bo plik jest już zamknięty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30738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z pliku </a:t>
            </a:r>
            <a:r>
              <a:rPr lang="pl-PL" dirty="0" err="1" smtClean="0"/>
              <a:t>fread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err="1"/>
              <a:t>fread</a:t>
            </a:r>
            <a:r>
              <a:rPr lang="pl-PL" dirty="0" smtClean="0"/>
              <a:t>() odczytuje zawartość z otwartego pliku.  Pierwszy parametr to uchwyt do pliku, drugi to ilość znaków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fopen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"plik.txt"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"r"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or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die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"Nie można otworzyć pliku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fread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Ala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//Ala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$dane2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fread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plik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filesize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"plik.txt"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$dane2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ma kota Druga linia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fopen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"plik.txt"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"r"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or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die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"Nie można otworzyć pliku"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$dane2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fread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plik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filesize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"plik.txt"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$dane2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//Ala ma kota druga linia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87562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</a:t>
            </a:r>
            <a:r>
              <a:rPr lang="pl-PL" dirty="0" err="1" smtClean="0"/>
              <a:t>pojedyńczej</a:t>
            </a:r>
            <a:r>
              <a:rPr lang="pl-PL" dirty="0" smtClean="0"/>
              <a:t> </a:t>
            </a:r>
            <a:r>
              <a:rPr lang="pl-PL" dirty="0" err="1" smtClean="0"/>
              <a:t>lini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fgets</a:t>
            </a:r>
            <a:r>
              <a:rPr lang="pl-PL" dirty="0" smtClean="0"/>
              <a:t>() – odczytuje pojedynczą linie z pliku. Po wywołaniu wskaźnik jest przenoszony do następnej linii.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fgets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//Ala ma kota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31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End of file – koniec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feof</a:t>
            </a:r>
            <a:r>
              <a:rPr lang="pl-PL" dirty="0" smtClean="0"/>
              <a:t>() – funkcja sprawdza czy nastąpił już koniec pliku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while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feof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$linia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fgets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$linia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wynik: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Ala ma kota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Druga linia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24109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pojedynczego znaku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/>
              <a:t>fgetc</a:t>
            </a:r>
            <a:r>
              <a:rPr lang="pl-PL" b="1" dirty="0" smtClean="0"/>
              <a:t>() </a:t>
            </a:r>
            <a:r>
              <a:rPr lang="pl-PL" dirty="0" smtClean="0"/>
              <a:t>– po wywołaniu funkcji wskaźnik przenosi się do następnego znaku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fgetc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fgetc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//l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fgetc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578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Upload</a:t>
            </a:r>
            <a:r>
              <a:rPr lang="pl-PL" dirty="0" smtClean="0"/>
              <a:t> plików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Wszystkie </a:t>
            </a:r>
            <a:r>
              <a:rPr lang="pl-PL" dirty="0"/>
              <a:t>wysłane </a:t>
            </a:r>
            <a:r>
              <a:rPr lang="pl-PL" dirty="0" smtClean="0"/>
              <a:t>pliki są </a:t>
            </a:r>
            <a:r>
              <a:rPr lang="pl-PL" dirty="0"/>
              <a:t>umieszczane w systemowej tablicy asocjacyjnej $_</a:t>
            </a:r>
            <a:r>
              <a:rPr lang="pl-PL" dirty="0" smtClean="0"/>
              <a:t>FILES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249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91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pl-PL" dirty="0" smtClean="0"/>
              <a:t>ma trzy różne typy zasięgu</a:t>
            </a:r>
            <a:endParaRPr lang="en-US" dirty="0"/>
          </a:p>
          <a:p>
            <a:pPr lvl="1"/>
            <a:r>
              <a:rPr lang="en-US" dirty="0" smtClean="0"/>
              <a:t>lo</a:t>
            </a:r>
            <a:r>
              <a:rPr lang="pl-PL" dirty="0" err="1" smtClean="0"/>
              <a:t>kalny</a:t>
            </a:r>
            <a:endParaRPr lang="en-US" dirty="0"/>
          </a:p>
          <a:p>
            <a:pPr lvl="1"/>
            <a:r>
              <a:rPr lang="en-US" dirty="0" smtClean="0"/>
              <a:t>global</a:t>
            </a:r>
            <a:r>
              <a:rPr lang="pl-PL" dirty="0" err="1"/>
              <a:t>n</a:t>
            </a:r>
            <a:r>
              <a:rPr lang="pl-PL" dirty="0" err="1" smtClean="0"/>
              <a:t>y</a:t>
            </a:r>
            <a:endParaRPr lang="en-US" dirty="0"/>
          </a:p>
          <a:p>
            <a:pPr lvl="1"/>
            <a:r>
              <a:rPr lang="en-US" dirty="0" smtClean="0"/>
              <a:t>s</a:t>
            </a:r>
            <a:r>
              <a:rPr lang="pl-PL" dirty="0" err="1" smtClean="0"/>
              <a:t>tatyczny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09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Przenoszenie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move_uploaded_file</a:t>
            </a:r>
            <a:r>
              <a:rPr lang="en-US" dirty="0" smtClean="0"/>
              <a:t>(</a:t>
            </a:r>
            <a:r>
              <a:rPr lang="pl-PL" dirty="0" smtClean="0"/>
              <a:t>skąd</a:t>
            </a:r>
            <a:r>
              <a:rPr lang="en-US" dirty="0" smtClean="0"/>
              <a:t>, </a:t>
            </a:r>
            <a:r>
              <a:rPr lang="pl-PL" dirty="0" smtClean="0"/>
              <a:t>gdzie</a:t>
            </a:r>
            <a:r>
              <a:rPr lang="en-US" dirty="0" smtClean="0"/>
              <a:t>):</a:t>
            </a:r>
            <a:endParaRPr lang="pl-PL" dirty="0" smtClean="0"/>
          </a:p>
          <a:p>
            <a:r>
              <a:rPr lang="pl-PL" dirty="0"/>
              <a:t>Funkcja przenosząca załadowany plik </a:t>
            </a:r>
            <a:r>
              <a:rPr lang="pl-PL" dirty="0" smtClean="0"/>
              <a:t> do nowej lokalizacji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4756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96944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'post'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enctype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multipart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/form-data'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Wybierz plik: 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'file'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'plik'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size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'10'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'Wyślij'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&lt;/form</a:t>
            </a:r>
            <a:r>
              <a:rPr lang="pl-PL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pl-PL" sz="2600" dirty="0">
                <a:solidFill>
                  <a:srgbClr val="000000"/>
                </a:solidFill>
                <a:latin typeface="Consolas"/>
              </a:rPr>
              <a:t>&lt;?</a:t>
            </a:r>
            <a:r>
              <a:rPr lang="pl-PL" sz="2600" dirty="0" err="1">
                <a:solidFill>
                  <a:srgbClr val="000000"/>
                </a:solidFill>
                <a:latin typeface="Consolas"/>
              </a:rPr>
              <a:t>php</a:t>
            </a:r>
            <a:endParaRPr lang="pl-PL" sz="2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6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2600" dirty="0">
                <a:solidFill>
                  <a:srgbClr val="001080"/>
                </a:solidFill>
                <a:latin typeface="Consolas"/>
              </a:rPr>
              <a:t>$_FILES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l-PL" sz="2600" dirty="0">
                <a:solidFill>
                  <a:srgbClr val="000000"/>
                </a:solidFill>
                <a:latin typeface="Consolas"/>
              </a:rPr>
              <a:t>{  </a:t>
            </a:r>
          </a:p>
          <a:p>
            <a:pPr marL="0" indent="0">
              <a:buNone/>
            </a:pPr>
            <a:r>
              <a:rPr lang="pl-PL" sz="26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600" dirty="0" err="1">
                <a:solidFill>
                  <a:srgbClr val="001080"/>
                </a:solidFill>
                <a:latin typeface="Consolas"/>
              </a:rPr>
              <a:t>sciezka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600" dirty="0" err="1">
                <a:solidFill>
                  <a:srgbClr val="A31515"/>
                </a:solidFill>
                <a:latin typeface="Consolas"/>
              </a:rPr>
              <a:t>uploads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/"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2600" dirty="0">
                <a:solidFill>
                  <a:srgbClr val="001080"/>
                </a:solidFill>
                <a:latin typeface="Consolas"/>
              </a:rPr>
              <a:t>$_FILES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'plik'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600" dirty="0" err="1">
                <a:solidFill>
                  <a:srgbClr val="A31515"/>
                </a:solidFill>
                <a:latin typeface="Consolas"/>
              </a:rPr>
              <a:t>name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] ;</a:t>
            </a:r>
          </a:p>
          <a:p>
            <a:pPr marL="0" indent="0">
              <a:buNone/>
            </a:pPr>
            <a:r>
              <a:rPr lang="pl-PL" sz="2600" dirty="0" err="1">
                <a:solidFill>
                  <a:srgbClr val="795E26"/>
                </a:solidFill>
                <a:latin typeface="Consolas"/>
              </a:rPr>
              <a:t>move_uploaded_file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600" dirty="0">
                <a:solidFill>
                  <a:srgbClr val="001080"/>
                </a:solidFill>
                <a:latin typeface="Consolas"/>
              </a:rPr>
              <a:t>$_FILES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'plik'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600" dirty="0" err="1">
                <a:solidFill>
                  <a:srgbClr val="A31515"/>
                </a:solidFill>
                <a:latin typeface="Consolas"/>
              </a:rPr>
              <a:t>tmp_name</a:t>
            </a:r>
            <a:r>
              <a:rPr lang="pl-PL" sz="2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pl-PL" sz="26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600" dirty="0" err="1">
                <a:solidFill>
                  <a:srgbClr val="001080"/>
                </a:solidFill>
                <a:latin typeface="Consolas"/>
              </a:rPr>
              <a:t>sciezka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l-PL" sz="2600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sz="2600" dirty="0">
                <a:solidFill>
                  <a:srgbClr val="000000"/>
                </a:solidFill>
                <a:latin typeface="Consolas"/>
              </a:rPr>
            </a:br>
            <a:r>
              <a:rPr lang="pl-PL" sz="2600" dirty="0">
                <a:solidFill>
                  <a:srgbClr val="000000"/>
                </a:solidFill>
                <a:latin typeface="Consolas"/>
              </a:rPr>
              <a:t>?&gt;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08588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795E26"/>
                </a:solidFill>
                <a:latin typeface="Consolas"/>
              </a:rPr>
              <a:t>file_exists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795E26"/>
                </a:solidFill>
                <a:latin typeface="Consolas"/>
              </a:rPr>
              <a:t>file_exists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sciezka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 – sprawdzenie czy plik istnieje</a:t>
            </a:r>
            <a:endParaRPr lang="pl-PL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50345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2200" dirty="0">
                <a:solidFill>
                  <a:srgbClr val="001080"/>
                </a:solidFill>
                <a:latin typeface="Consolas"/>
              </a:rPr>
              <a:t>$_FILES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){ 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22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200" dirty="0" err="1">
                <a:solidFill>
                  <a:srgbClr val="001080"/>
                </a:solidFill>
                <a:latin typeface="Consolas"/>
              </a:rPr>
              <a:t>sciezka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200" dirty="0" err="1">
                <a:solidFill>
                  <a:srgbClr val="A31515"/>
                </a:solidFill>
                <a:latin typeface="Consolas"/>
              </a:rPr>
              <a:t>uploads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/"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2200" dirty="0">
                <a:solidFill>
                  <a:srgbClr val="001080"/>
                </a:solidFill>
                <a:latin typeface="Consolas"/>
              </a:rPr>
              <a:t>$_FILES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'plik'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200" dirty="0" err="1">
                <a:solidFill>
                  <a:srgbClr val="A31515"/>
                </a:solidFill>
                <a:latin typeface="Consolas"/>
              </a:rPr>
              <a:t>name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] ;</a:t>
            </a: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2200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200" dirty="0" err="1">
                <a:solidFill>
                  <a:srgbClr val="795E26"/>
                </a:solidFill>
                <a:latin typeface="Consolas"/>
              </a:rPr>
              <a:t>file_exists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2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200" dirty="0" err="1">
                <a:solidFill>
                  <a:srgbClr val="001080"/>
                </a:solidFill>
                <a:latin typeface="Consolas"/>
              </a:rPr>
              <a:t>sciezka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)){</a:t>
            </a: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sz="22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"Taki plik już istnieje"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l-PL" sz="2200" dirty="0" err="1" smtClean="0">
                <a:solidFill>
                  <a:srgbClr val="AF00DB"/>
                </a:solidFill>
                <a:latin typeface="Consolas"/>
              </a:rPr>
              <a:t>else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200" dirty="0" err="1" smtClean="0">
                <a:solidFill>
                  <a:srgbClr val="795E26"/>
                </a:solidFill>
                <a:latin typeface="Consolas"/>
              </a:rPr>
              <a:t>move_uploaded_file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200" dirty="0">
                <a:solidFill>
                  <a:srgbClr val="001080"/>
                </a:solidFill>
                <a:latin typeface="Consolas"/>
              </a:rPr>
              <a:t>$_FILES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'plik'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200" dirty="0" err="1">
                <a:solidFill>
                  <a:srgbClr val="A31515"/>
                </a:solidFill>
                <a:latin typeface="Consolas"/>
              </a:rPr>
              <a:t>tmp_name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pl-PL" sz="22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200" dirty="0" err="1">
                <a:solidFill>
                  <a:srgbClr val="001080"/>
                </a:solidFill>
                <a:latin typeface="Consolas"/>
              </a:rPr>
              <a:t>sciezka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sz="22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200" dirty="0">
                <a:solidFill>
                  <a:srgbClr val="A31515"/>
                </a:solidFill>
                <a:latin typeface="Consolas"/>
              </a:rPr>
              <a:t>"Załadowano"</a:t>
            </a:r>
            <a:r>
              <a:rPr lang="pl-PL" sz="2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2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2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06105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Ciasteczka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Ciasteczko to niewielka porcja danych, którą serwer WWW zapisuje na dysku twardym </a:t>
            </a:r>
            <a:r>
              <a:rPr lang="pl-PL" dirty="0" smtClean="0"/>
              <a:t>komputera użytkownika </a:t>
            </a:r>
            <a:r>
              <a:rPr lang="pl-PL" dirty="0"/>
              <a:t>za pośrednictwem przeglądarki. W ciasteczku da się zapisać praktycznie </a:t>
            </a:r>
            <a:r>
              <a:rPr lang="pl-PL" dirty="0" smtClean="0"/>
              <a:t>dowolne dane </a:t>
            </a:r>
            <a:r>
              <a:rPr lang="pl-PL" dirty="0"/>
              <a:t>alfanumeryczne (o objętości nieprzekraczającej 4 KB), które następnie można odczytać z </a:t>
            </a:r>
            <a:r>
              <a:rPr lang="pl-PL" dirty="0" smtClean="0"/>
              <a:t>komputera i </a:t>
            </a:r>
            <a:r>
              <a:rPr lang="pl-PL" dirty="0"/>
              <a:t>przesłać z powrotem na serwer. </a:t>
            </a:r>
          </a:p>
          <a:p>
            <a:r>
              <a:rPr lang="pl-PL" dirty="0" smtClean="0"/>
              <a:t>Wśród </a:t>
            </a:r>
            <a:r>
              <a:rPr lang="pl-PL" dirty="0"/>
              <a:t>typowych zastosowań ciasteczek należy wymienić</a:t>
            </a:r>
          </a:p>
          <a:p>
            <a:pPr lvl="1"/>
            <a:r>
              <a:rPr lang="pl-PL" dirty="0"/>
              <a:t>śledzenie sesji, zarządzanie danymi o użytkowniku między jego kolejnymi wizytami, przechowywanie</a:t>
            </a:r>
          </a:p>
          <a:p>
            <a:pPr lvl="1"/>
            <a:r>
              <a:rPr lang="pl-PL" dirty="0"/>
              <a:t>zawartości koszyka z zakupami, danych logowania itp.</a:t>
            </a:r>
          </a:p>
        </p:txBody>
      </p:sp>
    </p:spTree>
    <p:extLst>
      <p:ext uri="{BB962C8B-B14F-4D97-AF65-F5344CB8AC3E}">
        <p14:creationId xmlns:p14="http://schemas.microsoft.com/office/powerpoint/2010/main" val="2830288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ciasteczek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z="3200" dirty="0" err="1">
                <a:solidFill>
                  <a:srgbClr val="795E26"/>
                </a:solidFill>
                <a:latin typeface="Consolas"/>
              </a:rPr>
              <a:t>setcookie</a:t>
            </a:r>
            <a:r>
              <a:rPr lang="pl-PL" sz="3200" dirty="0">
                <a:solidFill>
                  <a:srgbClr val="000000"/>
                </a:solidFill>
                <a:latin typeface="Consolas"/>
              </a:rPr>
              <a:t>(nazwa, wartość, </a:t>
            </a:r>
            <a:r>
              <a:rPr lang="pl-PL" sz="3200" dirty="0" err="1">
                <a:solidFill>
                  <a:srgbClr val="000000"/>
                </a:solidFill>
                <a:latin typeface="Consolas"/>
              </a:rPr>
              <a:t>data_ważności</a:t>
            </a:r>
            <a:r>
              <a:rPr lang="pl-PL" sz="3200" dirty="0">
                <a:solidFill>
                  <a:srgbClr val="000000"/>
                </a:solidFill>
                <a:latin typeface="Consolas"/>
              </a:rPr>
              <a:t>, ścieżka, domena, </a:t>
            </a:r>
            <a:r>
              <a:rPr lang="pl-PL" sz="3200" dirty="0" smtClean="0">
                <a:solidFill>
                  <a:srgbClr val="000000"/>
                </a:solidFill>
                <a:latin typeface="Consolas"/>
              </a:rPr>
              <a:t>zabezpieczenie</a:t>
            </a:r>
            <a:r>
              <a:rPr lang="pl-PL" sz="3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onsolas"/>
              </a:rPr>
              <a:t>tylko_http</a:t>
            </a:r>
            <a:r>
              <a:rPr lang="pl-PL" sz="3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3200" b="0" dirty="0" smtClean="0">
                <a:solidFill>
                  <a:srgbClr val="000000"/>
                </a:solidFill>
                <a:effectLst/>
                <a:latin typeface="Consolas"/>
              </a:rPr>
              <a:t>Tylko nazwa jest wymagana, reszta parametrów jest opcjonalna</a:t>
            </a:r>
          </a:p>
          <a:p>
            <a:r>
              <a:rPr lang="pl-PL" sz="3200" dirty="0" smtClean="0">
                <a:solidFill>
                  <a:srgbClr val="000000"/>
                </a:solidFill>
                <a:latin typeface="Consolas"/>
              </a:rPr>
              <a:t>Ustawienie ciasteczka musi zostać umieszczone przed znacznikiem </a:t>
            </a:r>
            <a:r>
              <a:rPr lang="pl-PL" sz="3200" dirty="0" err="1" smtClean="0">
                <a:solidFill>
                  <a:srgbClr val="000000"/>
                </a:solidFill>
                <a:latin typeface="Consolas"/>
              </a:rPr>
              <a:t>html</a:t>
            </a:r>
            <a:endParaRPr lang="pl-PL" sz="3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40433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ciasteczka -przykład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637112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sz="2400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$nazwa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"motto"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wartosc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Lubie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 PHP"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 err="1">
                <a:solidFill>
                  <a:srgbClr val="795E26"/>
                </a:solidFill>
                <a:latin typeface="Consolas"/>
              </a:rPr>
              <a:t>setcookie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$nazwa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wartosc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400" dirty="0" err="1">
                <a:solidFill>
                  <a:srgbClr val="795E26"/>
                </a:solidFill>
                <a:latin typeface="Consolas"/>
              </a:rPr>
              <a:t>time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() + (</a:t>
            </a:r>
            <a:r>
              <a:rPr lang="pl-PL" sz="2400" dirty="0">
                <a:solidFill>
                  <a:srgbClr val="098658"/>
                </a:solidFill>
                <a:latin typeface="Consolas"/>
              </a:rPr>
              <a:t>86400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pl-PL" sz="2400" dirty="0">
                <a:solidFill>
                  <a:srgbClr val="098658"/>
                </a:solidFill>
                <a:latin typeface="Consolas"/>
              </a:rPr>
              <a:t>30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"/"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// 86400 = 1 dzień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800000"/>
                </a:solidFill>
                <a:latin typeface="Consolas"/>
              </a:rPr>
              <a:t>?&gt;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50" y="3645024"/>
            <a:ext cx="3975265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7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ciasteczka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pl-PL" sz="2400" dirty="0" err="1">
                <a:solidFill>
                  <a:srgbClr val="795E26"/>
                </a:solidFill>
                <a:latin typeface="Consolas"/>
              </a:rPr>
              <a:t>isset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$_COOKIE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"motto"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]))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sz="24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"Ciasteczko nie jest ustawione"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/>
              </a:rPr>
              <a:t>  } </a:t>
            </a:r>
            <a:r>
              <a:rPr lang="pl-PL" sz="2400" dirty="0" err="1">
                <a:solidFill>
                  <a:srgbClr val="AF00DB"/>
                </a:solidFill>
                <a:latin typeface="Consolas"/>
              </a:rPr>
              <a:t>else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sz="24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"Ciasteczko motto jest ustawione, jego wartość to:"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$_COOKIE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"motto"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/>
              </a:rPr>
              <a:t>  } 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4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Modyfikacja ciasteczka odbywa się poprzez ponowne  </a:t>
            </a:r>
            <a:r>
              <a:rPr lang="pl-PL" dirty="0"/>
              <a:t>wywołanie  funkcji </a:t>
            </a:r>
            <a:r>
              <a:rPr lang="pl-PL" dirty="0" err="1"/>
              <a:t>setcookie</a:t>
            </a:r>
            <a:r>
              <a:rPr lang="pl-PL" dirty="0" smtClean="0"/>
              <a:t>()</a:t>
            </a:r>
          </a:p>
          <a:p>
            <a:r>
              <a:rPr lang="pl-PL" dirty="0" smtClean="0"/>
              <a:t>Usunięcie ciasteczka polega na ustawieniu  daty ważności starszej niż data bieżąca: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setcookie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wartosc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time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 - 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86400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"/"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25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Sesje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Mechanizm sesji umożliwia przechowywanie ważnych danych, które będą dostępne na kolejnych podstronach tej samej domeny po stronie serwera. Aby zidentyfikować daną osobę korzystającą z strony tworzony jest identyfikator sesji, gdy ta nie została jeszcze zainicjalizowana. </a:t>
            </a:r>
            <a:endParaRPr lang="pl-PL" dirty="0" smtClean="0"/>
          </a:p>
          <a:p>
            <a:r>
              <a:rPr lang="pl-PL" dirty="0" smtClean="0"/>
              <a:t>Do </a:t>
            </a:r>
            <a:r>
              <a:rPr lang="pl-PL" dirty="0"/>
              <a:t>utworzenia sesji na samym początku kodu strony należy umieścić wywołanie funkcji </a:t>
            </a:r>
            <a:r>
              <a:rPr lang="pl-PL" b="1" dirty="0" err="1"/>
              <a:t>session_start</a:t>
            </a:r>
            <a:r>
              <a:rPr lang="pl-PL" dirty="0"/>
              <a:t> a następnie sprawdzić, czy </a:t>
            </a:r>
            <a:r>
              <a:rPr lang="pl-PL" dirty="0" err="1"/>
              <a:t>superglobalna</a:t>
            </a:r>
            <a:r>
              <a:rPr lang="pl-PL" dirty="0"/>
              <a:t> tablica </a:t>
            </a:r>
            <a:r>
              <a:rPr lang="pl-PL" b="1" dirty="0"/>
              <a:t>$_SESSION</a:t>
            </a:r>
            <a:r>
              <a:rPr lang="pl-PL" dirty="0"/>
              <a:t> została zainicjalizowana</a:t>
            </a:r>
          </a:p>
        </p:txBody>
      </p:sp>
    </p:spTree>
    <p:extLst>
      <p:ext uri="{BB962C8B-B14F-4D97-AF65-F5344CB8AC3E}">
        <p14:creationId xmlns:p14="http://schemas.microsoft.com/office/powerpoint/2010/main" val="5582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globalny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Zmienna zadeklarowana poza funkcją ma ZAKRES </a:t>
            </a:r>
            <a:r>
              <a:rPr lang="pl-PL" dirty="0" smtClean="0"/>
              <a:t>GLOBALNY </a:t>
            </a:r>
            <a:r>
              <a:rPr lang="pl-PL" dirty="0"/>
              <a:t>i może być dostępna tylko poza </a:t>
            </a:r>
            <a:r>
              <a:rPr lang="pl-PL" dirty="0" smtClean="0"/>
              <a:t>funkcją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zasięg globalny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testZasiegu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"&lt;p&gt;Zmienna x z poziomu funkcji wynosi: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&lt;/p&gt;"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Notice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variable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: x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testZasiegu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"&lt;p&gt;Zmienna x poza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fukcją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wynosi: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&lt;/p&gt;"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//Zmienna x poza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fukcją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wynosi: 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39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Ustawianie sesji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session_start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$_SESSION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$_SESSION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'nazwisko'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"Kowalski"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21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zmiennych sesji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>
                <a:latin typeface="Consolas"/>
              </a:rPr>
              <a:t>Możemy skorzystać ze zmiennych sesyjnych w innym pliku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session_start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$_SESSION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//Jan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$_SESSION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"nazwisko"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//Kowalski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75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Usuwanie sesji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session_start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// usunięcie wszystkich zmiennych sesyjnych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session_unset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// usunięcie sesji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session_destroy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39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lokalny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Zmienna zadeklarowana w funkcji ma ZAKRES LOKALNY i jest dostępna tylko w ramach tej funkcji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testZasiegu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zasięg lokalny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"&lt;p&gt;Zmienna x z poziomu funkcji wynosi: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&lt;/p&gt;"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//Zmienna x z poziomu funkcji wynosi: 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testZasiegu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"&lt;p&gt;Zmienna x poza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fukcją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wynosi: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&lt;/p&gt;"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Notice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variable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: x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endParaRPr lang="pl-PL" dirty="0"/>
          </a:p>
          <a:p>
            <a:r>
              <a:rPr lang="pl-PL" dirty="0" smtClean="0"/>
              <a:t>Możemy mieć </a:t>
            </a:r>
            <a:r>
              <a:rPr lang="pl-PL" dirty="0"/>
              <a:t>zmienne lokalne o tej samej nazwie w różnych funkcjach, ponieważ zmienne lokalne są rozpoznawane tylko przez funkcję, w której są zadeklarowane.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43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Global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Słowo kluczowe 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/>
              <a:t>jest używane do uzyskania dostępu do zmiennej globalnej z poziomu funkcji. </a:t>
            </a:r>
            <a:endParaRPr lang="pl-PL" dirty="0" smtClean="0"/>
          </a:p>
          <a:p>
            <a:endParaRPr lang="pl-PL" dirty="0"/>
          </a:p>
          <a:p>
            <a:pPr marL="0" indent="0" algn="just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zasięg globalny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testZasiegu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 algn="just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global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just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"&lt;p&gt;Zmienna x z poziomu funkcji wynosi: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&lt;/p&gt;"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//Zmienna x z poziomu funkcji wynosi: 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just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testZasiegu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just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"&lt;p&gt;Zmienna x poza 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funkcją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wynosi: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&lt;/p&gt;"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//Zmienna x poza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funkcją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wynosi: 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 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</a:t>
            </a:r>
            <a:r>
              <a:rPr lang="pl-PL" dirty="0" err="1" smtClean="0"/>
              <a:t>static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nsolas"/>
              </a:rPr>
              <a:t>Pomimo, że zmienna powinna być usunięta po wywołaniu funkcji kolejne wywołanie funkcji będzie miało do niej dostęp</a:t>
            </a:r>
          </a:p>
          <a:p>
            <a:pPr marL="0" indent="0">
              <a:buNone/>
            </a:pPr>
            <a:endParaRPr lang="pl-PL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myTest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myTest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//0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myTest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//1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myTest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//2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82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</a:t>
            </a:r>
            <a:r>
              <a:rPr lang="pl-PL" dirty="0" err="1" smtClean="0"/>
              <a:t>superglobalne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b="1" dirty="0"/>
              <a:t>Nazwa zmiennej Zawartość</a:t>
            </a:r>
          </a:p>
          <a:p>
            <a:r>
              <a:rPr lang="pl-PL" dirty="0"/>
              <a:t>$GLOBALS Wszystkie zmienne o charakterze globalnym, aktualnie zadeklarowane w skrypcie.</a:t>
            </a:r>
          </a:p>
          <a:p>
            <a:r>
              <a:rPr lang="pl-PL" dirty="0"/>
              <a:t>Nazwy zmiennych są kluczami tablicy.</a:t>
            </a:r>
          </a:p>
          <a:p>
            <a:r>
              <a:rPr lang="pl-PL" dirty="0"/>
              <a:t>$_SERVER Informacje takie jak: nagłówki, ścieżki i położenie skryptu. Rekordy w tej tabeli </a:t>
            </a:r>
            <a:r>
              <a:rPr lang="pl-PL" dirty="0" smtClean="0"/>
              <a:t>są tworzone </a:t>
            </a:r>
            <a:r>
              <a:rPr lang="pl-PL" dirty="0"/>
              <a:t>przez serwer WWW. Nie ma gwarancji, że serwer będzie zapewniał </a:t>
            </a:r>
            <a:r>
              <a:rPr lang="pl-PL" dirty="0" err="1" smtClean="0"/>
              <a:t>któreśkonkretnie</a:t>
            </a:r>
            <a:r>
              <a:rPr lang="pl-PL" dirty="0" smtClean="0"/>
              <a:t> </a:t>
            </a:r>
            <a:r>
              <a:rPr lang="pl-PL" dirty="0"/>
              <a:t>lub wszystkie te dane.</a:t>
            </a:r>
          </a:p>
          <a:p>
            <a:r>
              <a:rPr lang="pl-PL" dirty="0"/>
              <a:t>$_GET Zmienne przekazywane do bieżącego skryptu metodą HTTP GET.</a:t>
            </a:r>
          </a:p>
          <a:p>
            <a:r>
              <a:rPr lang="pl-PL" dirty="0"/>
              <a:t>$_POST Zmienne przekazywane do bieżącego skryptu metodą HTTP POST.</a:t>
            </a:r>
          </a:p>
          <a:p>
            <a:r>
              <a:rPr lang="pl-PL" dirty="0"/>
              <a:t>$_FILES Pliki przesłane do bieżącego skryptu metodą HTTP POST.</a:t>
            </a:r>
          </a:p>
          <a:p>
            <a:r>
              <a:rPr lang="pl-PL" dirty="0"/>
              <a:t>$_COOKIE Zmienne przekazywane do bieżącego skryptu za pośrednictwem ciasteczek HTTP.</a:t>
            </a:r>
          </a:p>
          <a:p>
            <a:r>
              <a:rPr lang="pl-PL" dirty="0"/>
              <a:t>$_SESSION Zmienne sesyjne dostępne dla bieżącego skryptu.</a:t>
            </a:r>
          </a:p>
          <a:p>
            <a:r>
              <a:rPr lang="pl-PL" dirty="0"/>
              <a:t>$_REQUEST Treść informacji przekazanych przez przeglądarkę; domyślnie $_GET, $_POST oraz $_COOKIE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07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$</a:t>
            </a:r>
            <a:r>
              <a:rPr lang="pl-PL" dirty="0" err="1" smtClean="0"/>
              <a:t>Globals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zmien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$GLOBALS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"x"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zmien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"X wynosi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905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$_</a:t>
            </a:r>
            <a:r>
              <a:rPr lang="pl-PL" b="1" dirty="0" smtClean="0"/>
              <a:t>SERVER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'PHP_SELF'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/prezentacja/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podstawy.php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'SERVER_NAME'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localhost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'HTTP_HOST'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localhost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'HTTP_REFERER'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//http://localhost/prezentacja/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'HTTP_USER_AGENT'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//Mozilla/5.0 (Windows NT 10.0; Win64; x64; rv:93.0)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Gecko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/20100101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Firefox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/93.0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'SCRIPT_NAME'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//prezentacja/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podstawy.php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966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$_REQUEST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'PHP_SELF'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fname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&lt;/form&gt;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"REQUEST_METHOD"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"POST"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/>
              <a:t>$_REQUEST 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fname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is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empty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35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PHP</a:t>
            </a:r>
            <a:r>
              <a:rPr lang="pl-PL" dirty="0" smtClean="0"/>
              <a:t>– </a:t>
            </a:r>
            <a:r>
              <a:rPr lang="pl-PL" dirty="0"/>
              <a:t>interpretowany, skryptowy język programowania zaprojektowany do generowania stron internetowych i budowania aplikacji </a:t>
            </a:r>
            <a:r>
              <a:rPr lang="pl-PL" dirty="0" smtClean="0"/>
              <a:t>webowych w </a:t>
            </a:r>
            <a:r>
              <a:rPr lang="pl-PL" dirty="0"/>
              <a:t>czasie rzeczywistym. </a:t>
            </a:r>
            <a:endParaRPr lang="pl-PL" dirty="0" smtClean="0"/>
          </a:p>
          <a:p>
            <a:r>
              <a:rPr lang="pl-PL" dirty="0" smtClean="0"/>
              <a:t>Skrypty PHP wykonywane są po stronie serwera</a:t>
            </a:r>
            <a:endParaRPr lang="en-US" dirty="0"/>
          </a:p>
          <a:p>
            <a:r>
              <a:rPr lang="pl-PL" dirty="0" smtClean="0"/>
              <a:t>Jest wykorzystywany w najpopularniejszym CMS –</a:t>
            </a:r>
            <a:r>
              <a:rPr lang="pl-PL" dirty="0" err="1" smtClean="0"/>
              <a:t>Wordpress</a:t>
            </a:r>
            <a:endParaRPr lang="pl-PL" dirty="0" smtClean="0"/>
          </a:p>
          <a:p>
            <a:r>
              <a:rPr lang="pl-PL" dirty="0" smtClean="0"/>
              <a:t>Pliki PHP mogą zawierać </a:t>
            </a:r>
            <a:r>
              <a:rPr lang="en-US" dirty="0" smtClean="0"/>
              <a:t>, </a:t>
            </a:r>
            <a:r>
              <a:rPr lang="en-US" dirty="0"/>
              <a:t>HTML, CSS, JavaScript, </a:t>
            </a:r>
            <a:r>
              <a:rPr lang="en-US" dirty="0" smtClean="0"/>
              <a:t> </a:t>
            </a:r>
            <a:r>
              <a:rPr lang="en-US" dirty="0"/>
              <a:t>PHP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Kod PHP </a:t>
            </a:r>
            <a:r>
              <a:rPr lang="pl-PL" dirty="0"/>
              <a:t>jest wykonywany na serwerze, a wynik jest zwracany do przeglądarki jako zwykły kod HTML </a:t>
            </a:r>
            <a:endParaRPr lang="pl-PL" dirty="0" smtClean="0"/>
          </a:p>
          <a:p>
            <a:r>
              <a:rPr lang="pl-PL" dirty="0" smtClean="0"/>
              <a:t>Pliki PHP  zawierają rozszerzenie ".</a:t>
            </a:r>
            <a:r>
              <a:rPr lang="pl-PL" dirty="0" err="1"/>
              <a:t>php</a:t>
            </a:r>
            <a:r>
              <a:rPr lang="pl-PL" dirty="0"/>
              <a:t>"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76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$_POST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'PHP_SELF'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fname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&lt;/form&gt;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"REQUEST_METHOD"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"POST"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fname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is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empty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969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$_GET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036496" cy="46371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/>
              </a:rPr>
              <a:t>&lt;a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test_get.php?subject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PHP&amp;web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=W3schools.com"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Test $GET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&lt;/a&gt;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800000"/>
                </a:solidFill>
                <a:latin typeface="Consolas"/>
              </a:rPr>
              <a:t>php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"Study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'subject'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.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 at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'web'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/>
              </a:rPr>
              <a:t>?&gt;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715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Wyświetlanie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>
            <a:normAutofit/>
          </a:bodyPr>
          <a:lstStyle/>
          <a:p>
            <a:r>
              <a:rPr lang="pl-PL" dirty="0" smtClean="0"/>
              <a:t>echo  </a:t>
            </a:r>
            <a:r>
              <a:rPr lang="pl-PL" sz="2000" dirty="0" smtClean="0"/>
              <a:t>nieznacznie szybsze niż </a:t>
            </a:r>
            <a:r>
              <a:rPr lang="pl-PL" sz="2000" dirty="0" err="1" smtClean="0"/>
              <a:t>print</a:t>
            </a:r>
            <a:endParaRPr lang="pl-PL" sz="2000" dirty="0" smtClean="0"/>
          </a:p>
          <a:p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sz="2000" dirty="0" smtClean="0"/>
              <a:t>zwraca wartość 1, może być używane w wyrażeniach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sz="1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sz="1800" dirty="0" err="1">
                <a:solidFill>
                  <a:srgbClr val="A31515"/>
                </a:solidFill>
                <a:latin typeface="Consolas"/>
              </a:rPr>
              <a:t>strong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&gt;Pogrubione&lt;/</a:t>
            </a:r>
            <a:r>
              <a:rPr lang="pl-PL" sz="1800" dirty="0" err="1">
                <a:solidFill>
                  <a:srgbClr val="A31515"/>
                </a:solidFill>
                <a:latin typeface="Consolas"/>
              </a:rPr>
              <a:t>strong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pl-PL" sz="18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sz="1800" dirty="0" smtClean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;//</a:t>
            </a:r>
            <a:r>
              <a:rPr lang="pl-PL" sz="1800" b="1" dirty="0" smtClean="0"/>
              <a:t> </a:t>
            </a:r>
            <a:r>
              <a:rPr lang="pl-PL" sz="1800" b="1" dirty="0"/>
              <a:t>Pogrubione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"Niepogrubione</a:t>
            </a:r>
            <a:r>
              <a:rPr lang="pl-PL" sz="18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;//</a:t>
            </a:r>
            <a:r>
              <a:rPr lang="pl-PL" sz="1800" dirty="0"/>
              <a:t>Niepogrubione </a:t>
            </a:r>
            <a:endParaRPr lang="pl-PL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800" dirty="0" err="1">
                <a:solidFill>
                  <a:srgbClr val="795E26"/>
                </a:solidFill>
                <a:latin typeface="Consolas"/>
              </a:rPr>
              <a:t>print</a:t>
            </a:r>
            <a:r>
              <a:rPr lang="pl-PL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sz="1800" dirty="0" err="1">
                <a:solidFill>
                  <a:srgbClr val="A31515"/>
                </a:solidFill>
                <a:latin typeface="Consolas"/>
              </a:rPr>
              <a:t>strong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&gt;Pogrubione&lt;/</a:t>
            </a:r>
            <a:r>
              <a:rPr lang="pl-PL" sz="1800" dirty="0" err="1">
                <a:solidFill>
                  <a:srgbClr val="A31515"/>
                </a:solidFill>
                <a:latin typeface="Consolas"/>
              </a:rPr>
              <a:t>strong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pl-PL" sz="18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1800" dirty="0" err="1">
                <a:solidFill>
                  <a:srgbClr val="795E26"/>
                </a:solidFill>
                <a:latin typeface="Consolas"/>
              </a:rPr>
              <a:t>print</a:t>
            </a:r>
            <a:r>
              <a:rPr lang="pl-PL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>
                <a:solidFill>
                  <a:srgbClr val="A31515"/>
                </a:solidFill>
                <a:latin typeface="Consolas"/>
              </a:rPr>
              <a:t>"Niepogrubione"</a:t>
            </a:r>
            <a:r>
              <a:rPr lang="pl-PL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fi-FI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i-FI" sz="1800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fi-FI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800" dirty="0">
                <a:solidFill>
                  <a:srgbClr val="A31515"/>
                </a:solidFill>
                <a:latin typeface="Consolas"/>
              </a:rPr>
              <a:t>"Ala ma kota"</a:t>
            </a:r>
            <a:r>
              <a:rPr lang="fi-FI" sz="18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fi-FI" sz="1800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fi-FI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800" dirty="0">
                <a:solidFill>
                  <a:srgbClr val="A31515"/>
                </a:solidFill>
                <a:latin typeface="Consolas"/>
              </a:rPr>
              <a:t>"&lt;br&gt;Ala ma kota"</a:t>
            </a:r>
            <a:r>
              <a:rPr lang="fi-FI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43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Wyświetlanie </a:t>
            </a:r>
            <a:r>
              <a:rPr lang="pl-PL" dirty="0" err="1" smtClean="0"/>
              <a:t>zmienych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$wiek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30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"Nazywam się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i mam lat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.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$wiek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"Pole prostokąta wynosi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*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818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Resource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003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1080"/>
                </a:solidFill>
                <a:latin typeface="Consolas"/>
              </a:rPr>
              <a:t>$line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"First line</a:t>
            </a:r>
            <a:r>
              <a:rPr lang="en-US" sz="2800" dirty="0">
                <a:solidFill>
                  <a:srgbClr val="EE0000"/>
                </a:solidFill>
                <a:latin typeface="Consolas"/>
              </a:rPr>
              <a:t>\</a:t>
            </a:r>
            <a:r>
              <a:rPr lang="en-US" sz="2800" dirty="0" err="1">
                <a:solidFill>
                  <a:srgbClr val="EE0000"/>
                </a:solidFill>
                <a:latin typeface="Consolas"/>
              </a:rPr>
              <a:t>n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Second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 line."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795E26"/>
                </a:solidFill>
                <a:latin typeface="Consolas"/>
              </a:rPr>
              <a:t>nl2br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$line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// zamienia \n na &lt;</a:t>
            </a:r>
            <a:r>
              <a:rPr lang="pl-PL" sz="2800" dirty="0" err="1" smtClean="0">
                <a:solidFill>
                  <a:srgbClr val="000000"/>
                </a:solidFill>
                <a:latin typeface="Consolas"/>
              </a:rPr>
              <a:t>br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pl-PL" sz="2800" dirty="0" smtClean="0">
              <a:solidFill>
                <a:srgbClr val="795E26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'Arnold once said: "I</a:t>
            </a:r>
            <a:r>
              <a:rPr lang="en-US" sz="2800" dirty="0">
                <a:solidFill>
                  <a:srgbClr val="EE0000"/>
                </a:solidFill>
                <a:latin typeface="Consolas"/>
              </a:rPr>
              <a:t>\'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ll be back"'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//Arnold once said: "I'll be back"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'You deleted C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:</a:t>
            </a:r>
            <a:r>
              <a:rPr lang="en-US" sz="2800" dirty="0" smtClean="0">
                <a:solidFill>
                  <a:srgbClr val="EE0000"/>
                </a:solidFill>
                <a:latin typeface="Consolas"/>
              </a:rPr>
              <a:t>\\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*.*?'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//You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deleted 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:\*.*?</a:t>
            </a:r>
            <a:endParaRPr lang="pl-PL" sz="2800" dirty="0" smtClean="0">
              <a:solidFill>
                <a:srgbClr val="008000"/>
              </a:solidFill>
              <a:latin typeface="Consolas"/>
            </a:endParaRPr>
          </a:p>
          <a:p>
            <a:endParaRPr lang="pl-PL" sz="28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'Zmienna a:  $a'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//Zmienna a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"Zmienna a:  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$a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//Zmienna a: 1234 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207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Integer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 </a:t>
            </a:r>
            <a:r>
              <a:rPr lang="pl-PL" dirty="0" smtClean="0">
                <a:latin typeface="Consolas"/>
              </a:rPr>
              <a:t>wyświetla typ i wartość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1234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dziesiętnie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0123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//83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ośemkowo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098658"/>
                </a:solidFill>
                <a:latin typeface="Consolas"/>
              </a:rPr>
              <a:t>0xA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//10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hex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0b11111111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255 binarnie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//$e = 1_234_567; //PHP 7.4.0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(83)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4479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Float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1080"/>
                </a:solidFill>
                <a:latin typeface="Consolas"/>
              </a:rPr>
              <a:t>$a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dirty="0">
                <a:solidFill>
                  <a:srgbClr val="098658"/>
                </a:solidFill>
                <a:latin typeface="Consolas"/>
              </a:rPr>
              <a:t>1.234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pt-BR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dirty="0">
                <a:solidFill>
                  <a:srgbClr val="098658"/>
                </a:solidFill>
                <a:latin typeface="Consolas"/>
              </a:rPr>
              <a:t>1.2e3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pt-BR" dirty="0">
                <a:solidFill>
                  <a:srgbClr val="001080"/>
                </a:solidFill>
                <a:latin typeface="Consolas"/>
              </a:rPr>
              <a:t>$c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dirty="0">
                <a:solidFill>
                  <a:srgbClr val="098658"/>
                </a:solidFill>
                <a:latin typeface="Consolas"/>
              </a:rPr>
              <a:t>7E-10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dirty="0">
                <a:solidFill>
                  <a:srgbClr val="098658"/>
                </a:solidFill>
                <a:latin typeface="Consolas"/>
              </a:rPr>
              <a:t>1_234.567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dirty="0">
                <a:solidFill>
                  <a:srgbClr val="008000"/>
                </a:solidFill>
                <a:latin typeface="Consolas"/>
              </a:rPr>
              <a:t>// as of PHP 7.4.0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95E26"/>
                </a:solidFill>
                <a:latin typeface="Consolas"/>
              </a:rPr>
              <a:t>var_dump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001080"/>
                </a:solidFill>
                <a:latin typeface="Consolas"/>
              </a:rPr>
              <a:t>$c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t-BR" dirty="0">
                <a:solidFill>
                  <a:srgbClr val="008000"/>
                </a:solidFill>
                <a:latin typeface="Consolas"/>
              </a:rPr>
              <a:t>//float(7.0E-10) 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1564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Działania na stringach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856984" cy="5069160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err="1"/>
              <a:t>strlen</a:t>
            </a:r>
            <a:r>
              <a:rPr lang="pl-PL" b="1" dirty="0"/>
              <a:t>()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12</a:t>
            </a:r>
            <a:endParaRPr lang="pl-PL" b="1" dirty="0" smtClean="0"/>
          </a:p>
          <a:p>
            <a:r>
              <a:rPr lang="pl-PL" b="1" dirty="0" err="1" smtClean="0"/>
              <a:t>str_word_count</a:t>
            </a:r>
            <a:r>
              <a:rPr lang="pl-PL" b="1" dirty="0" smtClean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str_word_count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</a:t>
            </a:r>
            <a:endParaRPr lang="pl-PL" b="1" dirty="0"/>
          </a:p>
          <a:p>
            <a:r>
              <a:rPr lang="pl-PL" b="1" dirty="0" err="1"/>
              <a:t>strrev</a:t>
            </a:r>
            <a:r>
              <a:rPr lang="pl-PL" b="1" dirty="0" smtClean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strrev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//!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dlrow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olleH</a:t>
            </a:r>
            <a:endParaRPr lang="pl-PL" b="1" dirty="0"/>
          </a:p>
          <a:p>
            <a:r>
              <a:rPr lang="pl-PL" b="1" dirty="0" err="1"/>
              <a:t>strpos</a:t>
            </a:r>
            <a:r>
              <a:rPr lang="pl-PL" b="1" dirty="0" smtClean="0"/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strpos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"Hello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world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10</a:t>
            </a:r>
            <a:endParaRPr lang="pl-PL" b="1" dirty="0"/>
          </a:p>
          <a:p>
            <a:r>
              <a:rPr lang="pl-PL" b="1" dirty="0" err="1"/>
              <a:t>str_replace</a:t>
            </a:r>
            <a:r>
              <a:rPr lang="pl-PL" b="1" dirty="0" smtClean="0"/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str_replace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world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"świecie"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"Hello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world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Hello świecie! </a:t>
            </a:r>
            <a:endParaRPr lang="pl-PL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4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//wyświetli 5 znak o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868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Boolean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bool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true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)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523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potrafi 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PHP może generować dynamiczną zawartość </a:t>
            </a:r>
            <a:r>
              <a:rPr lang="pl-PL" dirty="0" smtClean="0"/>
              <a:t>strony</a:t>
            </a:r>
          </a:p>
          <a:p>
            <a:r>
              <a:rPr lang="pl-PL" dirty="0" smtClean="0"/>
              <a:t>PHP </a:t>
            </a:r>
            <a:r>
              <a:rPr lang="pl-PL" dirty="0"/>
              <a:t>może tworzyć, otwierać, czytać, zapisywać, usuwać i zamykać pliki na serwerze </a:t>
            </a:r>
            <a:endParaRPr lang="pl-PL" dirty="0" smtClean="0"/>
          </a:p>
          <a:p>
            <a:r>
              <a:rPr lang="pl-PL" dirty="0" smtClean="0"/>
              <a:t>PHP </a:t>
            </a:r>
            <a:r>
              <a:rPr lang="pl-PL" dirty="0"/>
              <a:t>może zbierać dane z formularzy </a:t>
            </a:r>
            <a:endParaRPr lang="pl-PL" dirty="0" smtClean="0"/>
          </a:p>
          <a:p>
            <a:r>
              <a:rPr lang="pl-PL" dirty="0" smtClean="0"/>
              <a:t>PHP </a:t>
            </a:r>
            <a:r>
              <a:rPr lang="pl-PL" dirty="0"/>
              <a:t>może wysyłać i odbierać pliki cookie </a:t>
            </a:r>
            <a:endParaRPr lang="pl-PL" dirty="0" smtClean="0"/>
          </a:p>
          <a:p>
            <a:r>
              <a:rPr lang="pl-PL" dirty="0" smtClean="0"/>
              <a:t>PHP </a:t>
            </a:r>
            <a:r>
              <a:rPr lang="pl-PL" dirty="0"/>
              <a:t>może dodawać, usuwać, modyfikować dane w Twojej bazie </a:t>
            </a:r>
            <a:r>
              <a:rPr lang="pl-PL" dirty="0" smtClean="0"/>
              <a:t>danych</a:t>
            </a:r>
          </a:p>
          <a:p>
            <a:r>
              <a:rPr lang="pl-PL" dirty="0" smtClean="0"/>
              <a:t>PHP </a:t>
            </a:r>
            <a:r>
              <a:rPr lang="pl-PL" dirty="0"/>
              <a:t>może być używany do kontrolowania dostępu użytkownika </a:t>
            </a:r>
            <a:endParaRPr lang="pl-PL" dirty="0" smtClean="0"/>
          </a:p>
          <a:p>
            <a:r>
              <a:rPr lang="pl-PL" dirty="0" smtClean="0"/>
              <a:t>PHP </a:t>
            </a:r>
            <a:r>
              <a:rPr lang="pl-PL" dirty="0"/>
              <a:t>może szyfrować dane </a:t>
            </a:r>
          </a:p>
        </p:txBody>
      </p:sp>
    </p:spTree>
    <p:extLst>
      <p:ext uri="{BB962C8B-B14F-4D97-AF65-F5344CB8AC3E}">
        <p14:creationId xmlns:p14="http://schemas.microsoft.com/office/powerpoint/2010/main" val="2434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Array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495800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solidFill>
                  <a:srgbClr val="001080"/>
                </a:solidFill>
                <a:latin typeface="Consolas"/>
              </a:rPr>
              <a:t>$samochody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800" dirty="0" err="1">
                <a:solidFill>
                  <a:srgbClr val="A31515"/>
                </a:solidFill>
                <a:latin typeface="Consolas"/>
              </a:rPr>
              <a:t>Fiat"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2800" dirty="0" err="1">
                <a:solidFill>
                  <a:srgbClr val="A31515"/>
                </a:solidFill>
                <a:latin typeface="Consolas"/>
              </a:rPr>
              <a:t>"Audi"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2800" dirty="0" err="1">
                <a:solidFill>
                  <a:srgbClr val="A31515"/>
                </a:solidFill>
                <a:latin typeface="Consolas"/>
              </a:rPr>
              <a:t>"Toyota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800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$samochody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array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(3) { [0]=&gt; string(4) "Fiat" [1]=&gt; string(4) "Audi" [2]=&gt; string(6) "Toyota"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}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358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Object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267F99"/>
                </a:solidFill>
                <a:latin typeface="Consolas"/>
              </a:rPr>
              <a:t>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$model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construct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$model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$model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message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"My car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is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a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myCar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267F99"/>
                </a:solidFill>
                <a:latin typeface="Consolas"/>
              </a:rPr>
              <a:t>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black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"Volvo"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myCar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message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//My car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black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Volvo!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myCar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267F99"/>
                </a:solidFill>
                <a:latin typeface="Consolas"/>
              </a:rPr>
              <a:t>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"red"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"Toyota"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myCar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message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//My car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a red Toyota!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41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NULL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"Hello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world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//NULL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1766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Resource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Specjalny typ zasobu nie jest rzeczywistym typem danych. Jest to przechowywanie referencji do funkcji i zasobów zewnętrznych względem PHP. Typowym przykładem użycia typu danych zasobu jest wywołanie bazy danych.</a:t>
            </a:r>
          </a:p>
        </p:txBody>
      </p:sp>
    </p:spTree>
    <p:extLst>
      <p:ext uri="{BB962C8B-B14F-4D97-AF65-F5344CB8AC3E}">
        <p14:creationId xmlns:p14="http://schemas.microsoft.com/office/powerpoint/2010/main" val="3582637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Sprawdzanie Typów, rzutowanie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606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Integer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PHP_INT_MAX.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sz="28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//2147483647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PHP_INT_MIN.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sz="28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//-2147483648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PHP_INT_SIZE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//4 </a:t>
            </a:r>
            <a:endParaRPr lang="pl-PL" sz="28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pl-PL" sz="28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 smtClean="0"/>
              <a:t>i</a:t>
            </a:r>
            <a:r>
              <a:rPr lang="en-US" sz="2800" dirty="0" err="1" smtClean="0"/>
              <a:t>s_int</a:t>
            </a:r>
            <a:r>
              <a:rPr lang="en-US" sz="2800" dirty="0" smtClean="0"/>
              <a:t>()</a:t>
            </a:r>
            <a:endParaRPr lang="pl-PL" sz="2800" dirty="0" smtClean="0"/>
          </a:p>
          <a:p>
            <a:pPr marL="0" indent="0">
              <a:buNone/>
            </a:pPr>
            <a:r>
              <a:rPr lang="en-US" sz="2800" dirty="0" err="1" smtClean="0"/>
              <a:t>is_integer</a:t>
            </a:r>
            <a:r>
              <a:rPr lang="en-US" sz="2800" dirty="0"/>
              <a:t>() </a:t>
            </a:r>
            <a:r>
              <a:rPr lang="en-US" sz="2800" dirty="0" smtClean="0"/>
              <a:t>– </a:t>
            </a:r>
            <a:r>
              <a:rPr lang="pl-PL" sz="2800" dirty="0" smtClean="0"/>
              <a:t>to samo</a:t>
            </a:r>
            <a:r>
              <a:rPr lang="pl-PL" sz="2800" dirty="0"/>
              <a:t> </a:t>
            </a:r>
            <a:r>
              <a:rPr lang="pl-PL" sz="2800" dirty="0" smtClean="0"/>
              <a:t>co </a:t>
            </a:r>
            <a:r>
              <a:rPr lang="en-US" sz="2800" dirty="0" smtClean="0"/>
              <a:t> </a:t>
            </a:r>
            <a:r>
              <a:rPr lang="en-US" sz="2800" dirty="0" err="1"/>
              <a:t>is_int</a:t>
            </a:r>
            <a:r>
              <a:rPr lang="en-US" sz="2800" dirty="0"/>
              <a:t>() </a:t>
            </a:r>
            <a:endParaRPr lang="pl-PL" sz="2800" dirty="0" smtClean="0"/>
          </a:p>
          <a:p>
            <a:pPr marL="0" indent="0">
              <a:buNone/>
            </a:pPr>
            <a:r>
              <a:rPr lang="en-US" sz="2800" dirty="0" err="1" smtClean="0"/>
              <a:t>is_lon</a:t>
            </a:r>
            <a:r>
              <a:rPr lang="pl-PL" sz="2800" dirty="0" smtClean="0"/>
              <a:t>g</a:t>
            </a:r>
            <a:r>
              <a:rPr lang="en-US" sz="2800" dirty="0" smtClean="0"/>
              <a:t>() – </a:t>
            </a:r>
            <a:r>
              <a:rPr lang="pl-PL" sz="2800" dirty="0" smtClean="0"/>
              <a:t>to samo co</a:t>
            </a:r>
            <a:r>
              <a:rPr lang="en-US" sz="2800" dirty="0" smtClean="0"/>
              <a:t> </a:t>
            </a:r>
            <a:r>
              <a:rPr lang="en-US" sz="2800" dirty="0" err="1"/>
              <a:t>is_int</a:t>
            </a:r>
            <a:r>
              <a:rPr lang="en-US" sz="2800" dirty="0" smtClean="0"/>
              <a:t>()</a:t>
            </a:r>
            <a:endParaRPr lang="pl-PL" sz="2800" dirty="0" smtClean="0"/>
          </a:p>
          <a:p>
            <a:pPr marL="0" indent="0">
              <a:buNone/>
            </a:pP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>
                <a:solidFill>
                  <a:srgbClr val="098658"/>
                </a:solidFill>
                <a:latin typeface="Consolas"/>
              </a:rPr>
              <a:t>5985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800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 err="1">
                <a:solidFill>
                  <a:srgbClr val="795E26"/>
                </a:solidFill>
                <a:latin typeface="Consolas"/>
              </a:rPr>
              <a:t>is_int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bool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)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 err="1">
                <a:solidFill>
                  <a:srgbClr val="795E26"/>
                </a:solidFill>
                <a:latin typeface="Consolas"/>
              </a:rPr>
              <a:t>is_long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bool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)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>
                <a:solidFill>
                  <a:srgbClr val="098658"/>
                </a:solidFill>
                <a:latin typeface="Consolas"/>
              </a:rPr>
              <a:t>59.85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800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 err="1">
                <a:solidFill>
                  <a:srgbClr val="795E26"/>
                </a:solidFill>
                <a:latin typeface="Consolas"/>
              </a:rPr>
              <a:t>is_int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bool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pl-PL" sz="2800" dirty="0" err="1">
                <a:solidFill>
                  <a:srgbClr val="008000"/>
                </a:solidFill>
                <a:latin typeface="Consolas"/>
              </a:rPr>
              <a:t>false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) 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453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Floats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PHP od wersji 7.2 posiada następujące stałe</a:t>
            </a:r>
          </a:p>
          <a:p>
            <a:r>
              <a:rPr lang="en-US" dirty="0" smtClean="0"/>
              <a:t>PHP_FLOAT_MAX </a:t>
            </a:r>
            <a:endParaRPr lang="pl-PL" dirty="0" smtClean="0"/>
          </a:p>
          <a:p>
            <a:r>
              <a:rPr lang="en-US" dirty="0" smtClean="0"/>
              <a:t>PHP_FLOAT_MIN </a:t>
            </a:r>
            <a:endParaRPr lang="pl-PL" dirty="0" smtClean="0"/>
          </a:p>
          <a:p>
            <a:r>
              <a:rPr lang="en-US" dirty="0" smtClean="0"/>
              <a:t>- </a:t>
            </a:r>
            <a:r>
              <a:rPr lang="en-US" dirty="0"/>
              <a:t>PHP_FLOAT_MAX 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10.5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is_float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//1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pl-PL" dirty="0" smtClean="0"/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3252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hlinkClick r:id="rId2"/>
              </a:rPr>
              <a:t>get_class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 - Returns the name of the class of an object</a:t>
            </a:r>
          </a:p>
          <a:p>
            <a:r>
              <a:rPr lang="en-US" dirty="0" err="1">
                <a:hlinkClick r:id="rId3"/>
              </a:rPr>
              <a:t>is_array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 - Finds whether a variable is an array</a:t>
            </a:r>
          </a:p>
          <a:p>
            <a:r>
              <a:rPr lang="en-US" dirty="0" err="1">
                <a:hlinkClick r:id="rId4"/>
              </a:rPr>
              <a:t>is_bool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 - Finds out whether a variable is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 err="1">
                <a:hlinkClick r:id="rId5"/>
              </a:rPr>
              <a:t>is_callable</a:t>
            </a:r>
            <a:r>
              <a:rPr lang="en-US" dirty="0">
                <a:hlinkClick r:id="rId5"/>
              </a:rPr>
              <a:t>()</a:t>
            </a:r>
            <a:r>
              <a:rPr lang="en-US" dirty="0"/>
              <a:t> - Verify that a value can be called as a function from the current scope.</a:t>
            </a:r>
          </a:p>
          <a:p>
            <a:r>
              <a:rPr lang="en-US" dirty="0" err="1">
                <a:hlinkClick r:id="rId6"/>
              </a:rPr>
              <a:t>is_float</a:t>
            </a:r>
            <a:r>
              <a:rPr lang="en-US" dirty="0">
                <a:hlinkClick r:id="rId6"/>
              </a:rPr>
              <a:t>()</a:t>
            </a:r>
            <a:r>
              <a:rPr lang="en-US" dirty="0"/>
              <a:t> - Finds whether the type of a variable is float</a:t>
            </a:r>
          </a:p>
          <a:p>
            <a:r>
              <a:rPr lang="en-US" dirty="0" err="1">
                <a:hlinkClick r:id="rId7"/>
              </a:rPr>
              <a:t>is_int</a:t>
            </a:r>
            <a:r>
              <a:rPr lang="en-US" dirty="0">
                <a:hlinkClick r:id="rId7"/>
              </a:rPr>
              <a:t>()</a:t>
            </a:r>
            <a:r>
              <a:rPr lang="en-US" dirty="0"/>
              <a:t> - Find whether the type of a variable is integer</a:t>
            </a:r>
          </a:p>
          <a:p>
            <a:r>
              <a:rPr lang="en-US" dirty="0" err="1">
                <a:hlinkClick r:id="rId8"/>
              </a:rPr>
              <a:t>is_null</a:t>
            </a:r>
            <a:r>
              <a:rPr lang="en-US" dirty="0">
                <a:hlinkClick r:id="rId8"/>
              </a:rPr>
              <a:t>()</a:t>
            </a:r>
            <a:r>
              <a:rPr lang="en-US" dirty="0"/>
              <a:t> - Finds whether a variable is null</a:t>
            </a:r>
          </a:p>
          <a:p>
            <a:r>
              <a:rPr lang="en-US" dirty="0" err="1">
                <a:hlinkClick r:id="rId9"/>
              </a:rPr>
              <a:t>is_numeric</a:t>
            </a:r>
            <a:r>
              <a:rPr lang="en-US" dirty="0">
                <a:hlinkClick r:id="rId9"/>
              </a:rPr>
              <a:t>()</a:t>
            </a:r>
            <a:r>
              <a:rPr lang="en-US" dirty="0"/>
              <a:t> - Finds whether a variable is a number or a numeric string</a:t>
            </a:r>
          </a:p>
          <a:p>
            <a:r>
              <a:rPr lang="en-US" dirty="0" err="1">
                <a:hlinkClick r:id="rId10"/>
              </a:rPr>
              <a:t>is_object</a:t>
            </a:r>
            <a:r>
              <a:rPr lang="en-US" dirty="0">
                <a:hlinkClick r:id="rId10"/>
              </a:rPr>
              <a:t>()</a:t>
            </a:r>
            <a:r>
              <a:rPr lang="en-US" dirty="0"/>
              <a:t> - Finds whether a variable is an object</a:t>
            </a:r>
          </a:p>
          <a:p>
            <a:r>
              <a:rPr lang="en-US" dirty="0" err="1">
                <a:hlinkClick r:id="rId11"/>
              </a:rPr>
              <a:t>is_resource</a:t>
            </a:r>
            <a:r>
              <a:rPr lang="en-US" dirty="0">
                <a:hlinkClick r:id="rId11"/>
              </a:rPr>
              <a:t>()</a:t>
            </a:r>
            <a:r>
              <a:rPr lang="en-US" dirty="0"/>
              <a:t> - Finds whether a variable is a resource</a:t>
            </a:r>
          </a:p>
          <a:p>
            <a:r>
              <a:rPr lang="en-US" dirty="0" err="1">
                <a:hlinkClick r:id="rId12"/>
              </a:rPr>
              <a:t>is_scalar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- Finds whether a variable is a scalar</a:t>
            </a:r>
          </a:p>
          <a:p>
            <a:r>
              <a:rPr lang="en-US" dirty="0" err="1">
                <a:hlinkClick r:id="rId13"/>
              </a:rPr>
              <a:t>is_string</a:t>
            </a:r>
            <a:r>
              <a:rPr lang="en-US" dirty="0">
                <a:hlinkClick r:id="rId13"/>
              </a:rPr>
              <a:t>()</a:t>
            </a:r>
            <a:r>
              <a:rPr lang="en-US" dirty="0"/>
              <a:t> - Find whether the type of a variable is string</a:t>
            </a:r>
          </a:p>
          <a:p>
            <a:r>
              <a:rPr lang="en-US" dirty="0" err="1">
                <a:hlinkClick r:id="rId14"/>
              </a:rPr>
              <a:t>function_exists</a:t>
            </a:r>
            <a:r>
              <a:rPr lang="en-US" dirty="0">
                <a:hlinkClick r:id="rId14"/>
              </a:rPr>
              <a:t>()</a:t>
            </a:r>
            <a:r>
              <a:rPr lang="en-US" dirty="0"/>
              <a:t> - Return true if the given function has been defined</a:t>
            </a:r>
          </a:p>
          <a:p>
            <a:r>
              <a:rPr lang="en-US" dirty="0" err="1">
                <a:hlinkClick r:id="rId15"/>
              </a:rPr>
              <a:t>method_exists</a:t>
            </a:r>
            <a:r>
              <a:rPr lang="en-US" dirty="0">
                <a:hlinkClick r:id="rId15"/>
              </a:rPr>
              <a:t>()</a:t>
            </a:r>
            <a:r>
              <a:rPr lang="en-US" dirty="0"/>
              <a:t> - Checks if the class method exists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554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Używany do niemożliwych operacji matematycznych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$pierwiastek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sqrt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(-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$pierwiastek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//NAN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5126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is_numeric</a:t>
            </a:r>
            <a:r>
              <a:rPr lang="pl-PL" dirty="0"/>
              <a:t>()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Zwraca </a:t>
            </a:r>
            <a:r>
              <a:rPr lang="pl-PL" dirty="0" err="1" smtClean="0"/>
              <a:t>true</a:t>
            </a:r>
            <a:r>
              <a:rPr lang="pl-PL" dirty="0" smtClean="0"/>
              <a:t> jeżeli wartość jest liczbą lub stringiem złożonym  z cyfr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5985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is_numeric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//1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"5985"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is_numeric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//1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"51.6"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is_numeric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bool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true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)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is_numeric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bool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false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)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is_numeric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//0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224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potrzebujemy?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Hosting obsługujący PHP</a:t>
            </a:r>
          </a:p>
          <a:p>
            <a:r>
              <a:rPr lang="pl-PL" dirty="0" smtClean="0"/>
              <a:t>Zainstalowanie serwera internetowego: Apache, PHP, MySQL na Linux</a:t>
            </a:r>
          </a:p>
          <a:p>
            <a:r>
              <a:rPr lang="pl-PL" dirty="0" smtClean="0"/>
              <a:t>Zainstalowanie pakietu XAMP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4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Rzutowanie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xFloat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1234.56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xFloat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//1234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xstring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"1234.56"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xstring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//1234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gettype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xInt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integer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3197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Math – funkcje matematyczne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pi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()); 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//3.1415926535898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min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150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30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-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8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-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//-200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max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150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30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-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8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-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//150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abs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(-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6.5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  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6.7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sqrt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16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  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returns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4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round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0.61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  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returns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1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round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0.49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  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returns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0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3257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Random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709120"/>
          </a:xfrm>
        </p:spPr>
        <p:txBody>
          <a:bodyPr/>
          <a:lstStyle/>
          <a:p>
            <a:pPr marL="0" indent="0">
              <a:buNone/>
            </a:pPr>
            <a:r>
              <a:rPr lang="pl-PL" sz="27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700" dirty="0">
                <a:solidFill>
                  <a:srgbClr val="000000"/>
                </a:solidFill>
                <a:latin typeface="Consolas"/>
              </a:rPr>
              <a:t>  </a:t>
            </a:r>
            <a:r>
              <a:rPr lang="pl-PL" sz="2700" dirty="0" err="1">
                <a:solidFill>
                  <a:srgbClr val="795E26"/>
                </a:solidFill>
                <a:latin typeface="Consolas"/>
              </a:rPr>
              <a:t>rand</a:t>
            </a:r>
            <a:r>
              <a:rPr lang="pl-PL" sz="27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sz="2700" dirty="0">
                <a:solidFill>
                  <a:srgbClr val="008000"/>
                </a:solidFill>
                <a:latin typeface="Consolas"/>
              </a:rPr>
              <a:t>//zakres </a:t>
            </a:r>
            <a:r>
              <a:rPr lang="pl-PL" sz="2700" dirty="0" err="1">
                <a:solidFill>
                  <a:srgbClr val="008000"/>
                </a:solidFill>
                <a:latin typeface="Consolas"/>
              </a:rPr>
              <a:t>integer</a:t>
            </a:r>
            <a:endParaRPr lang="pl-PL" sz="2700" dirty="0"/>
          </a:p>
          <a:p>
            <a:pPr marL="0" indent="0">
              <a:buNone/>
            </a:pPr>
            <a:r>
              <a:rPr lang="pl-PL" sz="27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700" dirty="0" err="1">
                <a:solidFill>
                  <a:srgbClr val="795E26"/>
                </a:solidFill>
                <a:latin typeface="Consolas"/>
              </a:rPr>
              <a:t>rand</a:t>
            </a:r>
            <a:r>
              <a:rPr lang="pl-PL" sz="2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700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sz="27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700" dirty="0">
                <a:solidFill>
                  <a:srgbClr val="098658"/>
                </a:solidFill>
                <a:latin typeface="Consolas"/>
              </a:rPr>
              <a:t>100</a:t>
            </a:r>
            <a:r>
              <a:rPr lang="pl-PL" sz="2700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pl-PL" sz="2700" dirty="0">
                <a:solidFill>
                  <a:srgbClr val="008000"/>
                </a:solidFill>
                <a:latin typeface="Consolas"/>
              </a:rPr>
              <a:t>//losuje </a:t>
            </a:r>
            <a:r>
              <a:rPr lang="pl-PL" sz="2700" dirty="0" err="1">
                <a:solidFill>
                  <a:srgbClr val="008000"/>
                </a:solidFill>
                <a:latin typeface="Consolas"/>
              </a:rPr>
              <a:t>liczbe</a:t>
            </a:r>
            <a:r>
              <a:rPr lang="pl-PL" sz="2700" dirty="0">
                <a:solidFill>
                  <a:srgbClr val="008000"/>
                </a:solidFill>
                <a:latin typeface="Consolas"/>
              </a:rPr>
              <a:t> z przedziału od 10 do 100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8007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Stałe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define</a:t>
            </a:r>
            <a:r>
              <a:rPr lang="pl-PL" dirty="0"/>
              <a:t>(</a:t>
            </a:r>
            <a:r>
              <a:rPr lang="pl-PL" i="1" dirty="0" err="1"/>
              <a:t>name</a:t>
            </a:r>
            <a:r>
              <a:rPr lang="pl-PL" dirty="0"/>
              <a:t>, </a:t>
            </a:r>
            <a:r>
              <a:rPr lang="pl-PL" i="1" dirty="0" err="1" smtClean="0"/>
              <a:t>valu'e</a:t>
            </a:r>
            <a:r>
              <a:rPr lang="pl-PL" dirty="0"/>
              <a:t>, </a:t>
            </a:r>
            <a:r>
              <a:rPr lang="pl-PL" i="1" dirty="0" err="1"/>
              <a:t>case-insensitive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define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"POWITANIE"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"Witaj świecie!"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POWITANIE;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//Witaj świecie!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// echo powitanie;//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Use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of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constant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powitanie -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assumed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'powitanie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define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"POWITANIE"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"Witaj świecie!"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powitanie;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//Witaj świecie!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720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Stałe są globalne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define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"POWITANIE"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"Witaj świecie!"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POWITANIE;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//Witaj świecie!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245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Operatory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9281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</a:t>
            </a:r>
            <a:r>
              <a:rPr lang="pl-PL" dirty="0" err="1" smtClean="0"/>
              <a:t>artytmetyczne</a:t>
            </a:r>
            <a:endParaRPr lang="pl-PL" dirty="0"/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3226861"/>
              </p:ext>
            </p:extLst>
          </p:nvPr>
        </p:nvGraphicFramePr>
        <p:xfrm>
          <a:off x="578882" y="2057756"/>
          <a:ext cx="7521511" cy="3747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1321"/>
                <a:gridCol w="2735095"/>
                <a:gridCol w="2735095"/>
              </a:tblGrid>
              <a:tr h="15166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Operator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Nazwa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Przykład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1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+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Dodawanie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$x + $y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1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-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Odejmowanie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$x - $y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1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*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Mnożenie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$x * $y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1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/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Dzielenie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$x / $y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1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Modulo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$x % $y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1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**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Potęgowanie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$x ** $y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12775" y="3140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64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przypisania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72193"/>
              </p:ext>
            </p:extLst>
          </p:nvPr>
        </p:nvGraphicFramePr>
        <p:xfrm>
          <a:off x="1187624" y="1844824"/>
          <a:ext cx="6552727" cy="374441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978558"/>
                <a:gridCol w="1978558"/>
                <a:gridCol w="2595611"/>
              </a:tblGrid>
              <a:tr h="515310">
                <a:tc>
                  <a:txBody>
                    <a:bodyPr/>
                    <a:lstStyle/>
                    <a:p>
                      <a:r>
                        <a:rPr lang="pl-PL" b="1" dirty="0" smtClean="0"/>
                        <a:t>Przypisanie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 smtClean="0"/>
                        <a:t>Inaczej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smtClean="0"/>
                        <a:t>Opis</a:t>
                      </a:r>
                      <a:endParaRPr lang="pl-PL" b="1" dirty="0"/>
                    </a:p>
                  </a:txBody>
                  <a:tcPr anchor="ctr"/>
                </a:tc>
              </a:tr>
              <a:tr h="1076369">
                <a:tc>
                  <a:txBody>
                    <a:bodyPr/>
                    <a:lstStyle/>
                    <a:p>
                      <a:r>
                        <a:rPr lang="pl-PL" dirty="0"/>
                        <a:t>x 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 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Zmienna z lewej strony przyjmuje wartość z prawej</a:t>
                      </a:r>
                      <a:endParaRPr lang="en-US" dirty="0"/>
                    </a:p>
                  </a:txBody>
                  <a:tcPr anchor="ctr"/>
                </a:tc>
              </a:tr>
              <a:tr h="430547">
                <a:tc>
                  <a:txBody>
                    <a:bodyPr/>
                    <a:lstStyle/>
                    <a:p>
                      <a:r>
                        <a:rPr lang="pl-PL" dirty="0"/>
                        <a:t>x +=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 = 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Dodawanie</a:t>
                      </a:r>
                      <a:endParaRPr lang="pl-PL" dirty="0"/>
                    </a:p>
                  </a:txBody>
                  <a:tcPr anchor="ctr"/>
                </a:tc>
              </a:tr>
              <a:tr h="430547">
                <a:tc>
                  <a:txBody>
                    <a:bodyPr/>
                    <a:lstStyle/>
                    <a:p>
                      <a:r>
                        <a:rPr lang="pl-PL"/>
                        <a:t>x -=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x = 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Odejmowanie</a:t>
                      </a:r>
                      <a:endParaRPr lang="pl-PL" dirty="0"/>
                    </a:p>
                  </a:txBody>
                  <a:tcPr anchor="ctr"/>
                </a:tc>
              </a:tr>
              <a:tr h="430547">
                <a:tc>
                  <a:txBody>
                    <a:bodyPr/>
                    <a:lstStyle/>
                    <a:p>
                      <a:r>
                        <a:rPr lang="pl-PL"/>
                        <a:t>x *=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x = 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Mnożenie</a:t>
                      </a:r>
                      <a:endParaRPr lang="pl-PL" dirty="0"/>
                    </a:p>
                  </a:txBody>
                  <a:tcPr anchor="ctr"/>
                </a:tc>
              </a:tr>
              <a:tr h="430547">
                <a:tc>
                  <a:txBody>
                    <a:bodyPr/>
                    <a:lstStyle/>
                    <a:p>
                      <a:r>
                        <a:rPr lang="pl-PL" dirty="0"/>
                        <a:t>x /=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x = 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Dzielenie</a:t>
                      </a:r>
                      <a:endParaRPr lang="pl-PL" dirty="0"/>
                    </a:p>
                  </a:txBody>
                  <a:tcPr anchor="ctr"/>
                </a:tc>
              </a:tr>
              <a:tr h="430547">
                <a:tc>
                  <a:txBody>
                    <a:bodyPr/>
                    <a:lstStyle/>
                    <a:p>
                      <a:r>
                        <a:rPr lang="pl-PL"/>
                        <a:t>x %=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x = 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Modulo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46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porównania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4230"/>
              </p:ext>
            </p:extLst>
          </p:nvPr>
        </p:nvGraphicFramePr>
        <p:xfrm>
          <a:off x="395536" y="1628800"/>
          <a:ext cx="8568952" cy="477282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504056">
                <a:tc>
                  <a:txBody>
                    <a:bodyPr/>
                    <a:lstStyle/>
                    <a:p>
                      <a:r>
                        <a:rPr lang="pl-PL" sz="900" b="1" dirty="0" smtClean="0"/>
                        <a:t>Operator</a:t>
                      </a:r>
                      <a:endParaRPr lang="pl-PL" sz="900" b="1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900" b="1" dirty="0" smtClean="0"/>
                        <a:t>Nazwa</a:t>
                      </a:r>
                      <a:endParaRPr lang="pl-PL" sz="900" b="1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900" b="1" dirty="0" smtClean="0"/>
                        <a:t>Przykład</a:t>
                      </a:r>
                      <a:endParaRPr lang="pl-PL" sz="900" b="1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900" b="1" dirty="0" smtClean="0"/>
                        <a:t>Opis</a:t>
                      </a:r>
                      <a:endParaRPr lang="en-US" sz="900" b="1" dirty="0"/>
                    </a:p>
                  </a:txBody>
                  <a:tcPr marL="35085" marR="35085" marT="17542" marB="17542" anchor="ctr"/>
                </a:tc>
              </a:tr>
              <a:tr h="693532">
                <a:tc>
                  <a:txBody>
                    <a:bodyPr/>
                    <a:lstStyle/>
                    <a:p>
                      <a:r>
                        <a:rPr lang="pl-PL" sz="1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Równość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$x == $y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zmienne są równe</a:t>
                      </a:r>
                      <a:endParaRPr lang="en-US" sz="1200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l-PL" sz="1200" dirty="0"/>
                        <a:t>===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Identyczność</a:t>
                      </a:r>
                      <a:endParaRPr lang="pl-PL" sz="1200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$x ===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zmienne są równe i są tego samego typu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392585">
                <a:tc>
                  <a:txBody>
                    <a:bodyPr/>
                    <a:lstStyle/>
                    <a:p>
                      <a:r>
                        <a:rPr lang="pl-PL" sz="1200" dirty="0"/>
                        <a:t>!=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Nie równe</a:t>
                      </a:r>
                      <a:endParaRPr lang="pl-PL" sz="1200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$x !=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zmienne są różne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392585">
                <a:tc>
                  <a:txBody>
                    <a:bodyPr/>
                    <a:lstStyle/>
                    <a:p>
                      <a:r>
                        <a:rPr lang="pl-PL" sz="1200" dirty="0"/>
                        <a:t>&lt;&gt;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Nie równe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$x &lt;&gt;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zmienne są różne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628452">
                <a:tc>
                  <a:txBody>
                    <a:bodyPr/>
                    <a:lstStyle/>
                    <a:p>
                      <a:r>
                        <a:rPr lang="pl-PL" sz="1200" dirty="0"/>
                        <a:t>!==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Nie identyczne</a:t>
                      </a:r>
                      <a:endParaRPr lang="pl-PL" sz="1200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$x !==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zmienne są różne lub są różnego typu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392585">
                <a:tc>
                  <a:txBody>
                    <a:bodyPr/>
                    <a:lstStyle/>
                    <a:p>
                      <a:r>
                        <a:rPr lang="pl-PL" sz="1200" dirty="0"/>
                        <a:t>&gt;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Większe niż</a:t>
                      </a:r>
                      <a:endParaRPr lang="pl-PL" sz="1200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$x &gt;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x jest większe niż y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392585">
                <a:tc>
                  <a:txBody>
                    <a:bodyPr/>
                    <a:lstStyle/>
                    <a:p>
                      <a:r>
                        <a:rPr lang="pl-PL" sz="1200"/>
                        <a:t>&lt;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Mniejsze niż</a:t>
                      </a:r>
                      <a:endParaRPr lang="pl-PL" sz="1200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$x &lt;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x jest mniejsze niż y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510518">
                <a:tc>
                  <a:txBody>
                    <a:bodyPr/>
                    <a:lstStyle/>
                    <a:p>
                      <a:r>
                        <a:rPr lang="pl-PL" sz="1200" dirty="0"/>
                        <a:t>&gt;=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Większe</a:t>
                      </a:r>
                      <a:r>
                        <a:rPr lang="pl-PL" sz="1200" baseline="0" dirty="0" smtClean="0"/>
                        <a:t> bądź równe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$x &gt;=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x jest większe lub równe y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  <a:tr h="392585">
                <a:tc>
                  <a:txBody>
                    <a:bodyPr/>
                    <a:lstStyle/>
                    <a:p>
                      <a:r>
                        <a:rPr lang="pl-PL" sz="1200" dirty="0"/>
                        <a:t>&lt;=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 than or equal to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$x &lt;= $y</a:t>
                      </a:r>
                    </a:p>
                  </a:txBody>
                  <a:tcPr marL="35085" marR="35085" marT="17542" marB="17542"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Zwraca</a:t>
                      </a:r>
                      <a:r>
                        <a:rPr lang="pl-PL" sz="1200" baseline="0" dirty="0" smtClean="0"/>
                        <a:t> prawdę gdy x jest mniejsze lub równe y</a:t>
                      </a:r>
                      <a:endParaRPr lang="en-US" sz="1200" dirty="0"/>
                    </a:p>
                  </a:txBody>
                  <a:tcPr marL="35085" marR="35085" marT="17542" marB="1754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65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Inkrementacja/Dekrementacja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87513"/>
              </p:ext>
            </p:extLst>
          </p:nvPr>
        </p:nvGraphicFramePr>
        <p:xfrm>
          <a:off x="467544" y="1772816"/>
          <a:ext cx="8136903" cy="406454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712301"/>
                <a:gridCol w="2712301"/>
                <a:gridCol w="2712301"/>
              </a:tblGrid>
              <a:tr h="886265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err="1">
                          <a:effectLst/>
                        </a:rPr>
                        <a:t>Name</a:t>
                      </a:r>
                      <a:r>
                        <a:rPr lang="pl-PL" b="1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err="1">
                          <a:effectLst/>
                        </a:rPr>
                        <a:t>Description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</a:tr>
              <a:tr h="886265">
                <a:tc>
                  <a:txBody>
                    <a:bodyPr/>
                    <a:lstStyle/>
                    <a:p>
                      <a:r>
                        <a:rPr lang="pl-PL" dirty="0"/>
                        <a:t>++$x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Pre-increment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Zwiększa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$x </a:t>
                      </a:r>
                      <a:r>
                        <a:rPr lang="pl-PL" dirty="0" smtClean="0"/>
                        <a:t>o</a:t>
                      </a:r>
                      <a:r>
                        <a:rPr lang="pl-PL" baseline="0" dirty="0" smtClean="0"/>
                        <a:t> jeden</a:t>
                      </a:r>
                      <a:r>
                        <a:rPr lang="en-US" dirty="0" smtClean="0"/>
                        <a:t>, </a:t>
                      </a:r>
                      <a:r>
                        <a:rPr lang="pl-PL" dirty="0" smtClean="0"/>
                        <a:t>potem zwraca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$x</a:t>
                      </a:r>
                    </a:p>
                  </a:txBody>
                  <a:tcPr anchor="ctr"/>
                </a:tc>
              </a:tr>
              <a:tr h="886265">
                <a:tc>
                  <a:txBody>
                    <a:bodyPr/>
                    <a:lstStyle/>
                    <a:p>
                      <a:r>
                        <a:rPr lang="pl-PL" dirty="0"/>
                        <a:t>$x++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Post-increment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Zwraca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$x, </a:t>
                      </a:r>
                      <a:r>
                        <a:rPr lang="pl-PL" dirty="0" smtClean="0"/>
                        <a:t>potem inkrementuje $x o jeden</a:t>
                      </a:r>
                      <a:endParaRPr lang="en-US" dirty="0"/>
                    </a:p>
                  </a:txBody>
                  <a:tcPr anchor="ctr"/>
                </a:tc>
              </a:tr>
              <a:tr h="535971">
                <a:tc>
                  <a:txBody>
                    <a:bodyPr/>
                    <a:lstStyle/>
                    <a:p>
                      <a:r>
                        <a:rPr lang="pl-PL"/>
                        <a:t>--$x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Pre-decrement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Dekrementuje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$x </a:t>
                      </a:r>
                      <a:r>
                        <a:rPr lang="pl-PL" dirty="0" smtClean="0"/>
                        <a:t>o jeden</a:t>
                      </a:r>
                      <a:r>
                        <a:rPr lang="en-US" dirty="0" smtClean="0"/>
                        <a:t>, </a:t>
                      </a:r>
                      <a:r>
                        <a:rPr lang="pl-PL" dirty="0" smtClean="0"/>
                        <a:t>potem</a:t>
                      </a:r>
                      <a:r>
                        <a:rPr lang="pl-PL" baseline="0" dirty="0" smtClean="0"/>
                        <a:t> zwraca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$x</a:t>
                      </a:r>
                    </a:p>
                  </a:txBody>
                  <a:tcPr anchor="ctr"/>
                </a:tc>
              </a:tr>
              <a:tr h="765673">
                <a:tc>
                  <a:txBody>
                    <a:bodyPr/>
                    <a:lstStyle/>
                    <a:p>
                      <a:r>
                        <a:rPr lang="pl-PL" dirty="0"/>
                        <a:t>$x--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Post-</a:t>
                      </a:r>
                      <a:r>
                        <a:rPr lang="pl-PL" dirty="0" err="1"/>
                        <a:t>decrement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Zwraca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$x, </a:t>
                      </a:r>
                      <a:r>
                        <a:rPr lang="pl-PL" dirty="0" smtClean="0"/>
                        <a:t>potem</a:t>
                      </a:r>
                      <a:r>
                        <a:rPr lang="en-US" dirty="0" smtClean="0"/>
                        <a:t> </a:t>
                      </a:r>
                      <a:r>
                        <a:rPr lang="pl-PL" dirty="0" smtClean="0"/>
                        <a:t>dekrementuje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</a:t>
                      </a:r>
                      <a:r>
                        <a:rPr lang="en-US" dirty="0" smtClean="0"/>
                        <a:t>x</a:t>
                      </a:r>
                      <a:r>
                        <a:rPr lang="pl-PL" baseline="0" dirty="0" smtClean="0"/>
                        <a:t> o jeden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Pierwszy skrypt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43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logiczne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71000"/>
              </p:ext>
            </p:extLst>
          </p:nvPr>
        </p:nvGraphicFramePr>
        <p:xfrm>
          <a:off x="179511" y="1556792"/>
          <a:ext cx="8829576" cy="33832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7394"/>
                <a:gridCol w="1032967"/>
                <a:gridCol w="1512168"/>
                <a:gridCol w="4077047"/>
              </a:tblGrid>
              <a:tr h="0">
                <a:tc>
                  <a:txBody>
                    <a:bodyPr/>
                    <a:lstStyle/>
                    <a:p>
                      <a:r>
                        <a:rPr lang="pl-PL" b="1" dirty="0" smtClean="0">
                          <a:effectLst/>
                        </a:rPr>
                        <a:t>Operator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effectLst/>
                        </a:rPr>
                        <a:t>Nazwa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effectLst/>
                        </a:rPr>
                        <a:t>Przykład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effectLst/>
                        </a:rPr>
                        <a:t>Opis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$x and $y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Prawda jeżeli dwa warunki są prawdziwe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$x or $y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Prawda jeżeli jeden</a:t>
                      </a:r>
                      <a:r>
                        <a:rPr lang="pl-PL" baseline="0" dirty="0" smtClean="0"/>
                        <a:t> z warunków jest prawdą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Xor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$x xor $y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Prawda</a:t>
                      </a:r>
                      <a:r>
                        <a:rPr lang="pl-PL" baseline="0" dirty="0" smtClean="0"/>
                        <a:t> jeżeli prawdziwy jest tylko jeden warunek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$x &amp;&amp; $y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Prawda jeżeli dwa warunki są prawdziwe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$x || $y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Prawda jeżeli jeden</a:t>
                      </a:r>
                      <a:r>
                        <a:rPr lang="pl-PL" baseline="0" dirty="0" smtClean="0"/>
                        <a:t> z warunków jest prawdą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!$x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Zaprzecza</a:t>
                      </a:r>
                      <a:r>
                        <a:rPr lang="pl-PL" baseline="0" dirty="0" smtClean="0"/>
                        <a:t> warunek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33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konkatenacji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4487864"/>
              </p:ext>
            </p:extLst>
          </p:nvPr>
        </p:nvGraphicFramePr>
        <p:xfrm>
          <a:off x="612775" y="3208020"/>
          <a:ext cx="7338060" cy="1645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23010"/>
                <a:gridCol w="2038350"/>
                <a:gridCol w="2038350"/>
                <a:gridCol w="203835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Operator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effectLst/>
                        </a:rPr>
                        <a:t>Nazwa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effectLst/>
                        </a:rPr>
                        <a:t>Przykład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effectLst/>
                        </a:rPr>
                        <a:t>Opis</a:t>
                      </a:r>
                      <a:endParaRPr lang="pl-PL" b="1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Konkatenacja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$txt1 . $txt2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Konkatenacja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$txt1 </a:t>
                      </a:r>
                      <a:r>
                        <a:rPr lang="pl-PL" dirty="0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$txt2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.=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Konkatenacja z dopisaniem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$txt1 .= $txt2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Dopisujemy </a:t>
                      </a:r>
                      <a:r>
                        <a:rPr lang="pl-PL" dirty="0"/>
                        <a:t>$txt2 </a:t>
                      </a:r>
                      <a:r>
                        <a:rPr lang="pl-PL" dirty="0" smtClean="0"/>
                        <a:t>do </a:t>
                      </a:r>
                      <a:r>
                        <a:rPr lang="pl-PL" dirty="0"/>
                        <a:t>$txt1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4737"/>
              </p:ext>
            </p:extLst>
          </p:nvPr>
        </p:nvGraphicFramePr>
        <p:xfrm>
          <a:off x="683568" y="1916832"/>
          <a:ext cx="8153400" cy="365760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58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Operator warunkowy Potrójny -Ternary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</p:nvPr>
        </p:nvGraphicFramePr>
        <p:xfrm>
          <a:off x="612775" y="3665220"/>
          <a:ext cx="8153400" cy="36576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683568" y="177281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zm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$jaka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 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zm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&gt;=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"dodatnia"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"ujemna"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//dodatnia</a:t>
            </a:r>
            <a:endParaRPr lang="pl-PL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7913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Instrukcje sterujące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3279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</a:t>
            </a:r>
            <a:r>
              <a:rPr lang="pl-PL" dirty="0" err="1" smtClean="0"/>
              <a:t>if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$liczba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$liczba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jest mniejsza niż 10"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elseif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$liczba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jest mniejsza niż 20"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jest większa bądź równa 20"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3401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</a:t>
            </a:r>
            <a:r>
              <a:rPr lang="pl-PL" dirty="0" err="1" smtClean="0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"red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"Your favorite color is red!"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"Your favorite color is blue!"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"Your favorite color is green!"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"Your favorite color is neither red, blue, nor green!"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6457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dirty="0" err="1" smtClean="0"/>
              <a:t>while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while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 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Zadanie zrobić pętle </a:t>
            </a:r>
            <a:r>
              <a:rPr lang="pl-PL" dirty="0" err="1" smtClean="0">
                <a:solidFill>
                  <a:srgbClr val="000000"/>
                </a:solidFill>
                <a:latin typeface="Consolas"/>
              </a:rPr>
              <a:t>while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liczącą od 0 do 100 co dziesięć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6169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do </a:t>
            </a:r>
            <a:r>
              <a:rPr lang="pl-PL" dirty="0" err="1" smtClean="0"/>
              <a:t>while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AF00DB"/>
                </a:solidFill>
                <a:latin typeface="Consolas"/>
              </a:rPr>
              <a:t>do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to 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while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6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AF00DB"/>
                </a:solidFill>
                <a:latin typeface="Consolas"/>
              </a:rPr>
              <a:t>do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to: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while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3359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for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to: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100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"Liczba to: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3670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Foreach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Działa tylko na tablicach</a:t>
            </a:r>
          </a:p>
          <a:p>
            <a:endParaRPr lang="pl-PL" dirty="0"/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$colors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"yellow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$colors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$value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"35"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"Ben"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"37"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"Joe"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"43"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 smtClean="0">
                <a:solidFill>
                  <a:srgbClr val="001080"/>
                </a:solidFill>
                <a:latin typeface="Consolas"/>
              </a:rPr>
              <a:t>key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 smtClean="0">
                <a:solidFill>
                  <a:srgbClr val="001080"/>
                </a:solidFill>
                <a:latin typeface="Consolas"/>
              </a:rPr>
              <a:t>key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20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Wielkość liter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853136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W PHP słowa kluczowe (np. </a:t>
            </a:r>
            <a:r>
              <a:rPr lang="pl-PL" dirty="0" err="1"/>
              <a:t>if</a:t>
            </a:r>
            <a:r>
              <a:rPr lang="pl-PL" dirty="0"/>
              <a:t>, </a:t>
            </a:r>
            <a:r>
              <a:rPr lang="pl-PL" dirty="0" err="1"/>
              <a:t>else</a:t>
            </a:r>
            <a:r>
              <a:rPr lang="pl-PL" dirty="0"/>
              <a:t>, </a:t>
            </a:r>
            <a:r>
              <a:rPr lang="pl-PL" dirty="0" err="1"/>
              <a:t>while</a:t>
            </a:r>
            <a:r>
              <a:rPr lang="pl-PL" dirty="0"/>
              <a:t>, echo itp.), klasy, funkcje i funkcje zdefiniowane przez użytkownika nie są rozróżniane wielkością liter. </a:t>
            </a:r>
            <a:endParaRPr lang="pl-PL" dirty="0" smtClean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php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?&gt;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pl-PL" dirty="0" smtClean="0"/>
              <a:t>W przypadku zmiennych wielkość liter ma znaczenie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php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"My car is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//My car is red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"My house is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//Notice: Undefined variable: COLOR in... My house is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"My boat is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//Notice: Undefined variable: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in... My boat is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63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Continue</a:t>
            </a:r>
            <a:r>
              <a:rPr lang="pl-PL" dirty="0" smtClean="0"/>
              <a:t>, </a:t>
            </a:r>
            <a:r>
              <a:rPr lang="pl-PL" dirty="0" err="1" smtClean="0"/>
              <a:t>break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number is: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number is: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9123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4254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powitanie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"Witaj świecie"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795E26"/>
                </a:solidFill>
                <a:latin typeface="Consolas"/>
              </a:rPr>
              <a:t>powitanie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274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z parametrem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rokUrodzenia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. Urodzony/a w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rokUrodzenia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"Adam"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"1975"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"Marzena"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"1978"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"Tomasz"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"2000"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3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phpinfo</a:t>
            </a:r>
            <a:r>
              <a:rPr lang="pl-PL" dirty="0"/>
              <a:t>();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3" y="1340768"/>
            <a:ext cx="6366551" cy="52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Zwracanie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ucfirst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strtolower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Nowak"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ucfirst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strtolower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 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Nowak"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ucfirst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strtolower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 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Nowak"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tab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"Adam"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"Marzena"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"Tomasz"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tab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$osoba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$osoba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//Adam Nowak Marzena Nowak Tomasz Nowak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9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Przekazywanie argumentów przez wartość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osoba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"!!!"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"!!!"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"Kowalski"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osoba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//Jan Kowalski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10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Przekazywanie argumentów przez referencję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osoba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.=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"!!!"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.=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"!!!"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"Kowalski"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osoba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$nazwisko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//Jan!!! Kowalski!!!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58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>
                <a:latin typeface="MyriadPro-SemiboldCond"/>
              </a:rPr>
              <a:t>Zwracanie zmiennych globalnych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global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ucfirst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strtolower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$imie1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Nowak"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i2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ucfirst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strtolower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$imie2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 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Nowak"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i3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ucfirst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strtolower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$imie3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)) .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 Nowak"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rodzinaNowakow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"Adam"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"Marzena"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"Tomasz"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$i1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$i2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$i3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//Adam Nowak Marzena Nowak, Tomasz Nowak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10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</a:t>
            </a:r>
            <a:r>
              <a:rPr lang="pl-PL" dirty="0" err="1" smtClean="0"/>
              <a:t>include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Autofit/>
          </a:bodyPr>
          <a:lstStyle/>
          <a:p>
            <a:r>
              <a:rPr lang="pl-PL" sz="2400" dirty="0">
                <a:latin typeface="MinionPro-Regular"/>
              </a:rPr>
              <a:t>Za pomocą instrukcji </a:t>
            </a:r>
            <a:r>
              <a:rPr lang="pl-PL" sz="2400" dirty="0" err="1">
                <a:latin typeface="LettrGoth12EU"/>
              </a:rPr>
              <a:t>include</a:t>
            </a:r>
            <a:r>
              <a:rPr lang="pl-PL" sz="2400" dirty="0">
                <a:latin typeface="LettrGoth12EU"/>
              </a:rPr>
              <a:t> </a:t>
            </a:r>
            <a:r>
              <a:rPr lang="pl-PL" sz="2400" dirty="0">
                <a:latin typeface="MinionPro-Regular"/>
              </a:rPr>
              <a:t>można zlecić PHP otwarcie pliku i wczytanie jego zawartości. Efekt </a:t>
            </a:r>
            <a:r>
              <a:rPr lang="pl-PL" sz="2400" dirty="0" smtClean="0">
                <a:latin typeface="MinionPro-Regular"/>
              </a:rPr>
              <a:t>jest taki</a:t>
            </a:r>
            <a:r>
              <a:rPr lang="pl-PL" sz="2400" dirty="0">
                <a:latin typeface="MinionPro-Regular"/>
              </a:rPr>
              <a:t>, jakby wkleiło się jego zawartość do bieżącego pliku w miejscu wstawienia wspomnianej instrukcji</a:t>
            </a:r>
            <a:r>
              <a:rPr lang="pl-PL" sz="2400" dirty="0" smtClean="0">
                <a:latin typeface="MinionPro-Regular"/>
              </a:rPr>
              <a:t>.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sz="2800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 err="1">
                <a:solidFill>
                  <a:srgbClr val="AF00DB"/>
                </a:solidFill>
                <a:latin typeface="Consolas"/>
              </a:rPr>
              <a:t>include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"header.html"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800" dirty="0" err="1">
                <a:solidFill>
                  <a:srgbClr val="AF00DB"/>
                </a:solidFill>
                <a:latin typeface="Consolas"/>
              </a:rPr>
              <a:t>include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"logo.html"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800" dirty="0" err="1">
                <a:solidFill>
                  <a:srgbClr val="AF00DB"/>
                </a:solidFill>
                <a:latin typeface="Consolas"/>
              </a:rPr>
              <a:t>include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"menu.html"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8000"/>
                </a:solidFill>
                <a:latin typeface="Consolas"/>
              </a:rPr>
              <a:t>// Zawartość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 err="1">
                <a:solidFill>
                  <a:srgbClr val="AF00DB"/>
                </a:solidFill>
                <a:latin typeface="Consolas"/>
              </a:rPr>
              <a:t>include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"footer.html"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800000"/>
                </a:solidFill>
                <a:latin typeface="Consolas"/>
              </a:rPr>
              <a:t>?&gt;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720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pl-PL" dirty="0" smtClean="0"/>
              <a:t>Komentarze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Pojedyńczy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komentarz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# to też komentarz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8000"/>
                </a:solidFill>
                <a:latin typeface="Consolas"/>
              </a:rPr>
              <a:t>/*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To jest komentarz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blokowy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8000"/>
                </a:solidFill>
                <a:latin typeface="Consolas"/>
              </a:rPr>
              <a:t>*/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5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Zastosowanie instrukcji </a:t>
            </a:r>
            <a:r>
              <a:rPr lang="pl-PL" b="1" dirty="0" err="1"/>
              <a:t>include_once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Za każdym razem, gdy używasz dyrektywy </a:t>
            </a:r>
            <a:r>
              <a:rPr lang="pl-PL" dirty="0" err="1"/>
              <a:t>include</a:t>
            </a:r>
            <a:r>
              <a:rPr lang="pl-PL" dirty="0"/>
              <a:t>, ponownie dołącza ona żądany plik, nawet </a:t>
            </a:r>
            <a:r>
              <a:rPr lang="pl-PL" dirty="0" smtClean="0"/>
              <a:t>jeśli już </a:t>
            </a:r>
            <a:r>
              <a:rPr lang="pl-PL" dirty="0"/>
              <a:t>wcześniej go wstawiłeś. Przypuśćmy np., że plik </a:t>
            </a:r>
            <a:r>
              <a:rPr lang="pl-PL" i="1" dirty="0" err="1"/>
              <a:t>library.php</a:t>
            </a:r>
            <a:r>
              <a:rPr lang="pl-PL" i="1" dirty="0"/>
              <a:t> </a:t>
            </a:r>
            <a:r>
              <a:rPr lang="pl-PL" dirty="0"/>
              <a:t>zawiera wiele użytecznych </a:t>
            </a:r>
            <a:r>
              <a:rPr lang="pl-PL" dirty="0" smtClean="0"/>
              <a:t>funkcji, dołączasz </a:t>
            </a:r>
            <a:r>
              <a:rPr lang="pl-PL" dirty="0"/>
              <a:t>go więc do swojego kodu, ale oprócz niego dołączasz jeszcze jedną bibliotekę, w której z </a:t>
            </a:r>
            <a:r>
              <a:rPr lang="pl-PL" dirty="0" smtClean="0"/>
              <a:t>kolei znajduje </a:t>
            </a:r>
            <a:r>
              <a:rPr lang="pl-PL" dirty="0"/>
              <a:t>się dyrektywa dołączenia tego samego pliku </a:t>
            </a:r>
            <a:r>
              <a:rPr lang="pl-PL" i="1" dirty="0" err="1"/>
              <a:t>library.php</a:t>
            </a:r>
            <a:r>
              <a:rPr lang="pl-PL" i="1" dirty="0"/>
              <a:t> </a:t>
            </a:r>
            <a:r>
              <a:rPr lang="pl-PL" dirty="0"/>
              <a:t>— w rezultacie niechcący </a:t>
            </a:r>
            <a:r>
              <a:rPr lang="pl-PL" dirty="0" smtClean="0"/>
              <a:t>dołączasz ten </a:t>
            </a:r>
            <a:r>
              <a:rPr lang="pl-PL" dirty="0"/>
              <a:t>sam plik dwukrotnie. To z kolei spowoduje wyświetlenie komunikatów o błędach </a:t>
            </a:r>
            <a:r>
              <a:rPr lang="pl-PL" dirty="0" smtClean="0"/>
              <a:t>wynikających z </a:t>
            </a:r>
            <a:r>
              <a:rPr lang="pl-PL" dirty="0"/>
              <a:t>kilkakrotnego definiowania tej samej stałej albo funkcji. W takich sytuacjach lepiej użyć </a:t>
            </a:r>
            <a:r>
              <a:rPr lang="pl-PL" dirty="0" smtClean="0"/>
              <a:t>dyrektywy </a:t>
            </a:r>
            <a:r>
              <a:rPr lang="pl-PL" b="1" dirty="0" err="1" smtClean="0"/>
              <a:t>include_once</a:t>
            </a:r>
            <a:endParaRPr lang="pl-PL" b="1" dirty="0" smtClean="0"/>
          </a:p>
          <a:p>
            <a:r>
              <a:rPr lang="pl-PL" dirty="0"/>
              <a:t>Dzięki temu wszelkie kolejne próby dołączenia tego samego pliku (za pomocą dyrektywy </a:t>
            </a:r>
            <a:r>
              <a:rPr lang="pl-PL" dirty="0" err="1" smtClean="0"/>
              <a:t>include</a:t>
            </a:r>
            <a:r>
              <a:rPr lang="pl-PL" dirty="0" smtClean="0"/>
              <a:t> albo </a:t>
            </a:r>
            <a:r>
              <a:rPr lang="pl-PL" dirty="0" err="1"/>
              <a:t>include_once</a:t>
            </a:r>
            <a:r>
              <a:rPr lang="pl-PL" dirty="0"/>
              <a:t>) zostaną zignorowane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4301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/>
              <a:t>require</a:t>
            </a:r>
            <a:r>
              <a:rPr lang="pl-PL" b="1" dirty="0"/>
              <a:t> i </a:t>
            </a:r>
            <a:r>
              <a:rPr lang="pl-PL" b="1" dirty="0" err="1" smtClean="0"/>
              <a:t>require_once</a:t>
            </a:r>
            <a:r>
              <a:rPr lang="pl-PL" b="1" dirty="0" smtClean="0"/>
              <a:t> i różnice między </a:t>
            </a:r>
            <a:r>
              <a:rPr lang="pl-PL" b="1" dirty="0" err="1" smtClean="0"/>
              <a:t>include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z="2400" dirty="0" smtClean="0"/>
              <a:t>Obydwie funkcje wczytują plik, różnica jest jedynie podczas gdy napotkają błąd:</a:t>
            </a:r>
          </a:p>
          <a:p>
            <a:r>
              <a:rPr lang="en-US" sz="2400" dirty="0" smtClean="0"/>
              <a:t>require </a:t>
            </a:r>
            <a:r>
              <a:rPr lang="pl-PL" sz="2400" dirty="0" smtClean="0"/>
              <a:t>zatrzymuje działanie skryptu, wyświetla </a:t>
            </a:r>
            <a:r>
              <a:rPr lang="pl-PL" sz="2400" dirty="0" err="1" smtClean="0"/>
              <a:t>fatal</a:t>
            </a:r>
            <a:r>
              <a:rPr lang="pl-PL" sz="2400" dirty="0" smtClean="0"/>
              <a:t> error</a:t>
            </a:r>
            <a:endParaRPr lang="en-US" sz="2400" dirty="0"/>
          </a:p>
          <a:p>
            <a:r>
              <a:rPr lang="en-US" sz="2400" dirty="0" smtClean="0"/>
              <a:t>Include</a:t>
            </a:r>
            <a:r>
              <a:rPr lang="pl-PL" sz="2400" dirty="0"/>
              <a:t> </a:t>
            </a:r>
            <a:r>
              <a:rPr lang="pl-PL" sz="2400" dirty="0" smtClean="0"/>
              <a:t>, jeżeli bliku nie będzie to go nie załaduje i wykona się dalsza cześć skryptu, wyświetli ostrzeżenie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96" y="4941168"/>
            <a:ext cx="65627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/>
          <p:nvPr/>
        </p:nvSpPr>
        <p:spPr>
          <a:xfrm>
            <a:off x="4211960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Welcome to my home page!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noFileExists.php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"I have a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$color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$car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Include</a:t>
            </a:r>
            <a:r>
              <a:rPr lang="pl-PL" dirty="0" smtClean="0"/>
              <a:t> błąd – brak pliku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6198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/>
          <p:nvPr/>
        </p:nvSpPr>
        <p:spPr>
          <a:xfrm>
            <a:off x="755576" y="1844824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Welcome to my home page!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noFileExists.php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"I have a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$color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$car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41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7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Tablice - podstawy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495800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800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"Anna"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"Tomasz"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800" dirty="0">
                <a:solidFill>
                  <a:srgbClr val="A31515"/>
                </a:solidFill>
                <a:latin typeface="Consolas"/>
              </a:rPr>
              <a:t>"Zofia"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8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//Jan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8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//Anna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8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//Tomasz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8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//Zofia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795E26"/>
                </a:solidFill>
                <a:latin typeface="Consolas"/>
              </a:rPr>
              <a:t>count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l-PL" sz="2800" dirty="0">
                <a:solidFill>
                  <a:srgbClr val="008000"/>
                </a:solidFill>
                <a:latin typeface="Consolas"/>
              </a:rPr>
              <a:t>//4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4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tablic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Tablice indeksowane numerycznie</a:t>
            </a:r>
          </a:p>
          <a:p>
            <a:r>
              <a:rPr lang="pl-PL" dirty="0"/>
              <a:t>Tablice </a:t>
            </a:r>
            <a:r>
              <a:rPr lang="pl-PL" dirty="0" smtClean="0"/>
              <a:t>asocjacyjne</a:t>
            </a:r>
          </a:p>
          <a:p>
            <a:r>
              <a:rPr lang="pl-PL" dirty="0"/>
              <a:t>Tablice wielowymiarowe</a:t>
            </a:r>
          </a:p>
        </p:txBody>
      </p:sp>
    </p:spTree>
    <p:extLst>
      <p:ext uri="{BB962C8B-B14F-4D97-AF65-F5344CB8AC3E}">
        <p14:creationId xmlns:p14="http://schemas.microsoft.com/office/powerpoint/2010/main" val="2186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Tablice indeksowane numerycznie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3096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"szafa 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Rack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patchpanel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switch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patchcord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sz="2400" dirty="0" err="1">
                <a:solidFill>
                  <a:srgbClr val="008000"/>
                </a:solidFill>
                <a:latin typeface="Consolas"/>
              </a:rPr>
              <a:t>Array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 ( [0] =&gt; szafa </a:t>
            </a:r>
            <a:r>
              <a:rPr lang="pl-PL" sz="2400" dirty="0" err="1">
                <a:solidFill>
                  <a:srgbClr val="008000"/>
                </a:solidFill>
                <a:latin typeface="Consolas"/>
              </a:rPr>
              <a:t>Rack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 [1] =&gt; </a:t>
            </a:r>
            <a:r>
              <a:rPr lang="pl-PL" sz="2400" dirty="0" err="1">
                <a:solidFill>
                  <a:srgbClr val="008000"/>
                </a:solidFill>
                <a:latin typeface="Consolas"/>
              </a:rPr>
              <a:t>patchpanel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 [2] =&gt; </a:t>
            </a:r>
            <a:r>
              <a:rPr lang="pl-PL" sz="2400" dirty="0" err="1">
                <a:solidFill>
                  <a:srgbClr val="008000"/>
                </a:solidFill>
                <a:latin typeface="Consolas"/>
              </a:rPr>
              <a:t>switch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 [3] =&gt; </a:t>
            </a:r>
            <a:r>
              <a:rPr lang="pl-PL" sz="2400" dirty="0" err="1">
                <a:solidFill>
                  <a:srgbClr val="008000"/>
                </a:solidFill>
                <a:latin typeface="Consolas"/>
              </a:rPr>
              <a:t>patchcord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 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sz="2400" dirty="0" err="1">
                <a:solidFill>
                  <a:srgbClr val="008000"/>
                </a:solidFill>
                <a:latin typeface="Consolas"/>
              </a:rPr>
              <a:t>patchpanel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 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"router"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400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2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//router 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93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Tablice asocjacyjne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856984" cy="514116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Odwołujemy się do nich nie po indeksie , ale za pomocą nazwy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copier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 kserokopiarek i uniwersalny"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inkjet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 drukarek atramentowych"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'laser'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 drukarek laserowych"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photo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"Papier fotograficzny"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"laser"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//Do drukarek laserowych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( [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copier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] =&gt; Do kserokopiarek i uniwersalny [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inkjet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] =&gt; Do drukarek atramentowych [laser] =&gt; Do drukarek laserowych [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photo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] =&gt; Papier fotograficzny )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249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Pętle po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"szafa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Rack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patchpanel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switch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patchcord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count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++){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[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]&lt;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9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Pętla </a:t>
            </a:r>
            <a:r>
              <a:rPr lang="pl-PL" dirty="0" err="1" smtClean="0"/>
              <a:t>foreach</a:t>
            </a:r>
            <a:r>
              <a:rPr lang="pl-PL" dirty="0" smtClean="0"/>
              <a:t> na tablicy indeksowanej numerycznie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"szafa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Rack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patchpanel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switch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patchcord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akcesoriaIT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$el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62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Deklaracja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W PHP zmienna zaczyna się od znaku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pl-PL" dirty="0"/>
              <a:t>, po którym następuje nazwa </a:t>
            </a:r>
            <a:r>
              <a:rPr lang="pl-PL" dirty="0" smtClean="0"/>
              <a:t>zmiennej: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php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$txt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/>
              </a:rPr>
              <a:t>$y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10.5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8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Pętla </a:t>
            </a:r>
            <a:r>
              <a:rPr lang="pl-PL" dirty="0" err="1"/>
              <a:t>foreach</a:t>
            </a:r>
            <a:r>
              <a:rPr lang="pl-PL" dirty="0"/>
              <a:t> na tablicy </a:t>
            </a:r>
            <a:r>
              <a:rPr lang="pl-PL" dirty="0" smtClean="0"/>
              <a:t>asocjacyjnej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copier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 kserokopiarek i uniwersalny"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inkjet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 drukarek atramentowych"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'laser'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"Do drukarek laserowych"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photo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"Papier fotograficzny"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$papier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$klucz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=&gt;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wartosc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$klucz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=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</a:t>
            </a:r>
            <a:r>
              <a:rPr lang="pl-PL" dirty="0" err="1">
                <a:solidFill>
                  <a:srgbClr val="001080"/>
                </a:solidFill>
                <a:latin typeface="Consolas"/>
              </a:rPr>
              <a:t>wartosc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26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Tablice wielowymiarowe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$samochody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"Volvo"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2.0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2007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"BMW"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2.5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2020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"Saab"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1.8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2015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"Rover"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1.6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2010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table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&gt;&lt;th&gt;Nazwa&lt;/th&gt;&lt;th&gt;Pojemność&lt;/th&gt;&lt;th&gt;Rocznik&lt;/th&gt;&lt;/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$samochody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$wiersz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 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$wiersz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$kolumna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$kolumna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&lt;/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    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"&lt;/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"&lt;/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table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Szachy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$plansza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'w'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's'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'g'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'h'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'k'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'g'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's'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'w'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dirty="0" err="1" smtClean="0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'W'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'S'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'G'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'H'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'K'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'G'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'S'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'W'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pre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$plansza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$wiersz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    </a:t>
            </a: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$wiersz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$pole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$pole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   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"&lt;/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pre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$plansza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4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//k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8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"Anna"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"Tomasz"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"Zofia"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sort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AF00DB"/>
                </a:solidFill>
                <a:latin typeface="Consolas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as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$el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$el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//Anna Jan Tomasz Zofia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32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Inne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709120"/>
          </a:xfrm>
        </p:spPr>
        <p:txBody>
          <a:bodyPr>
            <a:normAutofit/>
          </a:bodyPr>
          <a:lstStyle/>
          <a:p>
            <a:r>
              <a:rPr lang="pl-PL" b="1" dirty="0" err="1" smtClean="0"/>
              <a:t>Shuffle</a:t>
            </a:r>
            <a:r>
              <a:rPr lang="pl-PL" b="1" dirty="0" smtClean="0"/>
              <a:t> – tasuje elementy w tablicy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shuffle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b="1" dirty="0" err="1"/>
              <a:t>Implode</a:t>
            </a:r>
            <a:r>
              <a:rPr lang="pl-PL" b="1" dirty="0"/>
              <a:t> - zwraca ciąg z elementów </a:t>
            </a:r>
            <a:r>
              <a:rPr lang="pl-PL" b="1" dirty="0" smtClean="0"/>
              <a:t>tablicy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"Jan"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"Anna"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"Tomasz"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"Zofia"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pl-PL" dirty="0" smtClean="0">
                <a:solidFill>
                  <a:srgbClr val="000000"/>
                </a:solidFill>
                <a:latin typeface="Consolas"/>
              </a:rPr>
            </a:br>
            <a:r>
              <a:rPr lang="pl-PL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 smtClean="0">
                <a:solidFill>
                  <a:srgbClr val="795E26"/>
                </a:solidFill>
                <a:latin typeface="Consolas"/>
              </a:rPr>
              <a:t>implode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 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$imiona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 //Jan Anna Tomasz Zofia 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997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Data i czas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77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daty i czasu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date</a:t>
            </a:r>
            <a:r>
              <a:rPr lang="pl-PL" dirty="0"/>
              <a:t>(</a:t>
            </a:r>
            <a:r>
              <a:rPr lang="pl-PL" i="1" dirty="0" err="1"/>
              <a:t>format</a:t>
            </a:r>
            <a:r>
              <a:rPr lang="pl-PL" dirty="0" err="1"/>
              <a:t>,</a:t>
            </a:r>
            <a:r>
              <a:rPr lang="pl-PL" i="1" dirty="0" err="1"/>
              <a:t>timestamp</a:t>
            </a:r>
            <a:r>
              <a:rPr lang="pl-PL" dirty="0"/>
              <a:t>) </a:t>
            </a:r>
            <a:r>
              <a:rPr lang="pl-PL" dirty="0" smtClean="0"/>
              <a:t> - drugi opcjonalny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Format precyzuje jakie elementy chcemy wyciągnąć ze znacznika czasu</a:t>
            </a:r>
          </a:p>
          <a:p>
            <a:pPr marL="0" indent="0">
              <a:buNone/>
            </a:pPr>
            <a:r>
              <a:rPr lang="pl-PL" dirty="0" err="1" smtClean="0"/>
              <a:t>Timestamp</a:t>
            </a:r>
            <a:r>
              <a:rPr lang="pl-PL" dirty="0" smtClean="0"/>
              <a:t> – najczęściej aktualny czas</a:t>
            </a:r>
          </a:p>
          <a:p>
            <a:pPr marL="0" indent="0">
              <a:buNone/>
            </a:pPr>
            <a:r>
              <a:rPr lang="pl-PL" dirty="0" smtClean="0"/>
              <a:t>Parametry argumentu format dla daty:</a:t>
            </a:r>
          </a:p>
          <a:p>
            <a:pPr marL="0" indent="0">
              <a:buNone/>
            </a:pPr>
            <a:endParaRPr lang="pl-PL" dirty="0"/>
          </a:p>
          <a:p>
            <a:r>
              <a:rPr lang="en-US" dirty="0"/>
              <a:t>d </a:t>
            </a:r>
            <a:r>
              <a:rPr lang="en-US" dirty="0" smtClean="0"/>
              <a:t>– </a:t>
            </a:r>
            <a:r>
              <a:rPr lang="pl-PL" dirty="0" smtClean="0"/>
              <a:t>dzień </a:t>
            </a:r>
            <a:r>
              <a:rPr lang="en-US" dirty="0" smtClean="0"/>
              <a:t>(01 </a:t>
            </a:r>
            <a:r>
              <a:rPr lang="en-US" dirty="0"/>
              <a:t>to 31) </a:t>
            </a:r>
          </a:p>
          <a:p>
            <a:r>
              <a:rPr lang="en-US" dirty="0"/>
              <a:t>m - </a:t>
            </a:r>
            <a:r>
              <a:rPr lang="pl-PL" dirty="0" smtClean="0"/>
              <a:t>miesiąc</a:t>
            </a:r>
            <a:r>
              <a:rPr lang="en-US" dirty="0" smtClean="0"/>
              <a:t> </a:t>
            </a:r>
            <a:r>
              <a:rPr lang="en-US" dirty="0"/>
              <a:t>(01 to 12)</a:t>
            </a:r>
          </a:p>
          <a:p>
            <a:r>
              <a:rPr lang="en-US" dirty="0"/>
              <a:t>Y - </a:t>
            </a:r>
            <a:r>
              <a:rPr lang="pl-PL" dirty="0" smtClean="0"/>
              <a:t>rok</a:t>
            </a:r>
            <a:r>
              <a:rPr lang="en-US" dirty="0" smtClean="0"/>
              <a:t> (</a:t>
            </a:r>
            <a:r>
              <a:rPr lang="pl-PL" dirty="0" smtClean="0"/>
              <a:t>4cyfry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 </a:t>
            </a:r>
            <a:r>
              <a:rPr lang="en-US" dirty="0" smtClean="0"/>
              <a:t>(</a:t>
            </a:r>
            <a:r>
              <a:rPr lang="pl-PL" dirty="0" smtClean="0"/>
              <a:t>małe </a:t>
            </a:r>
            <a:r>
              <a:rPr lang="en-US" dirty="0" smtClean="0"/>
              <a:t>'L</a:t>
            </a:r>
            <a:r>
              <a:rPr lang="en-US" dirty="0"/>
              <a:t>') </a:t>
            </a:r>
            <a:r>
              <a:rPr lang="en-US" dirty="0" smtClean="0"/>
              <a:t>– </a:t>
            </a:r>
            <a:r>
              <a:rPr lang="pl-PL" dirty="0" smtClean="0"/>
              <a:t>dzień tygodnia po </a:t>
            </a:r>
            <a:r>
              <a:rPr lang="pl-PL" dirty="0" err="1" smtClean="0"/>
              <a:t>ang</a:t>
            </a:r>
            <a:endParaRPr lang="en-US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55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daty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637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"Dzisiaj jest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"Y/m/d"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//Dzisiaj jest 2021/10/25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"Dzisiaj jest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Y.m.d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//Dzisiaj jest 2021.10.25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"Dzisiaj jest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"Y-m-d"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//Dzisiaj jest 2021-10-25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"Dzisiaj jest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"l"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//Dzisiaj jest </a:t>
            </a:r>
            <a:r>
              <a:rPr lang="pl-PL" dirty="0" err="1">
                <a:solidFill>
                  <a:srgbClr val="008000"/>
                </a:solidFill>
                <a:latin typeface="Consolas"/>
              </a:rPr>
              <a:t>Monday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>
                <a:solidFill>
                  <a:srgbClr val="800000"/>
                </a:solidFill>
                <a:latin typeface="Consolas"/>
              </a:rPr>
              <a:t>?&gt;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99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 </a:t>
            </a:r>
            <a:r>
              <a:rPr lang="en-US" dirty="0" smtClean="0"/>
              <a:t>– </a:t>
            </a:r>
            <a:r>
              <a:rPr lang="pl-PL" dirty="0" smtClean="0"/>
              <a:t>godzina w 24-godzinnym  formacie</a:t>
            </a:r>
            <a:r>
              <a:rPr lang="en-US" dirty="0" smtClean="0"/>
              <a:t>(00 </a:t>
            </a:r>
            <a:r>
              <a:rPr lang="en-US" dirty="0"/>
              <a:t>to 23)</a:t>
            </a:r>
          </a:p>
          <a:p>
            <a:r>
              <a:rPr lang="en-US" dirty="0"/>
              <a:t>h </a:t>
            </a:r>
            <a:r>
              <a:rPr lang="en-US" dirty="0" smtClean="0"/>
              <a:t>– </a:t>
            </a:r>
            <a:r>
              <a:rPr lang="pl-PL" dirty="0" smtClean="0"/>
              <a:t>godzina w 12-godzinnym formacie</a:t>
            </a:r>
            <a:r>
              <a:rPr lang="en-US" dirty="0" smtClean="0"/>
              <a:t> </a:t>
            </a:r>
            <a:r>
              <a:rPr lang="en-US" dirty="0"/>
              <a:t>(01 to 12) </a:t>
            </a:r>
          </a:p>
          <a:p>
            <a:r>
              <a:rPr lang="en-US" dirty="0" err="1"/>
              <a:t>i</a:t>
            </a:r>
            <a:r>
              <a:rPr lang="en-US" dirty="0"/>
              <a:t> - </a:t>
            </a:r>
            <a:r>
              <a:rPr lang="pl-PL" dirty="0" smtClean="0"/>
              <a:t>minuty</a:t>
            </a:r>
            <a:r>
              <a:rPr lang="en-US" dirty="0" smtClean="0"/>
              <a:t> </a:t>
            </a:r>
            <a:r>
              <a:rPr lang="en-US" dirty="0"/>
              <a:t>(00 to 59)</a:t>
            </a:r>
          </a:p>
          <a:p>
            <a:r>
              <a:rPr lang="en-US" dirty="0"/>
              <a:t>s - </a:t>
            </a:r>
            <a:r>
              <a:rPr lang="pl-PL" dirty="0" smtClean="0"/>
              <a:t>sekundy</a:t>
            </a:r>
            <a:r>
              <a:rPr lang="en-US" dirty="0" smtClean="0"/>
              <a:t>(00 </a:t>
            </a:r>
            <a:r>
              <a:rPr lang="en-US" dirty="0"/>
              <a:t>to 59)</a:t>
            </a:r>
          </a:p>
          <a:p>
            <a:r>
              <a:rPr lang="en-US" dirty="0"/>
              <a:t>a </a:t>
            </a:r>
            <a:r>
              <a:rPr lang="en-US" dirty="0" smtClean="0"/>
              <a:t>– </a:t>
            </a:r>
            <a:r>
              <a:rPr lang="pl-PL" dirty="0" smtClean="0"/>
              <a:t>pora dnia </a:t>
            </a:r>
            <a:r>
              <a:rPr lang="en-US" dirty="0" smtClean="0"/>
              <a:t>(am </a:t>
            </a:r>
            <a:r>
              <a:rPr lang="pl-PL" dirty="0" smtClean="0"/>
              <a:t>lub</a:t>
            </a:r>
            <a:r>
              <a:rPr lang="en-US" dirty="0" smtClean="0"/>
              <a:t> </a:t>
            </a:r>
            <a:r>
              <a:rPr lang="en-US" dirty="0"/>
              <a:t>pm</a:t>
            </a:r>
            <a:r>
              <a:rPr lang="en-US" dirty="0" smtClean="0"/>
              <a:t>)</a:t>
            </a:r>
            <a:endParaRPr lang="pl-PL" dirty="0" smtClean="0"/>
          </a:p>
          <a:p>
            <a:pPr marL="0" indent="0">
              <a:buNone/>
            </a:pPr>
            <a:r>
              <a:rPr lang="pl-PL" sz="24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"Teraz jest 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sz="2400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h:i:sa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//Teraz jest 11:10:34pm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"Teraz jest 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sz="2400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err="1">
                <a:solidFill>
                  <a:srgbClr val="A31515"/>
                </a:solidFill>
                <a:latin typeface="Consolas"/>
              </a:rPr>
              <a:t>H:i:sa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2400" dirty="0">
                <a:solidFill>
                  <a:srgbClr val="008000"/>
                </a:solidFill>
                <a:latin typeface="Consolas"/>
              </a:rPr>
              <a:t>//Teraz jest 23:11:06pm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59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daty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mktime</a:t>
            </a:r>
            <a:r>
              <a:rPr lang="en-US" dirty="0"/>
              <a:t>(</a:t>
            </a:r>
            <a:r>
              <a:rPr lang="en-US" i="1" dirty="0"/>
              <a:t>hour, minute, second, month, day, year</a:t>
            </a:r>
            <a:r>
              <a:rPr lang="en-US" dirty="0"/>
              <a:t>) 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mktime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13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7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7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2007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"Nowa data 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.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"Y-m-d h:i:sa"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//Nowa data 2007-07-07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01:13:13pm</a:t>
            </a:r>
          </a:p>
          <a:p>
            <a:pPr marL="0" indent="0">
              <a:buNone/>
            </a:pPr>
            <a:endParaRPr lang="pl-PL" dirty="0">
              <a:solidFill>
                <a:srgbClr val="008000"/>
              </a:solidFill>
              <a:latin typeface="Consolas"/>
            </a:endParaRPr>
          </a:p>
          <a:p>
            <a:r>
              <a:rPr lang="pl-PL" dirty="0" err="1"/>
              <a:t>strtotime</a:t>
            </a:r>
            <a:r>
              <a:rPr lang="pl-PL" dirty="0"/>
              <a:t>(</a:t>
            </a:r>
            <a:r>
              <a:rPr lang="pl-PL" i="1" dirty="0" err="1"/>
              <a:t>time</a:t>
            </a:r>
            <a:r>
              <a:rPr lang="pl-PL" i="1" dirty="0"/>
              <a:t>, </a:t>
            </a:r>
            <a:r>
              <a:rPr lang="pl-PL" i="1" dirty="0" err="1"/>
              <a:t>now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strtotime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tomorrow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"Y-m-d h:i:sa"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//2021-10-26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12:00:00am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strtotime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next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Saturday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"Y-m-d h:i:sa"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//2021-10-30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12:00:00am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strtotime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"+3 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Months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/>
              </a:rPr>
              <a:t>date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"Y-m-d h:i:sa"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$d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 . 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l-PL" dirty="0">
                <a:solidFill>
                  <a:srgbClr val="008000"/>
                </a:solidFill>
                <a:latin typeface="Consolas"/>
              </a:rPr>
              <a:t>//2022-01-25 11:22:30pm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1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Zasady dla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Zmienna zaczyna się od znaku $, po którym następuje nazwa zmiennej </a:t>
            </a:r>
            <a:endParaRPr lang="pl-PL" dirty="0" smtClean="0"/>
          </a:p>
          <a:p>
            <a:r>
              <a:rPr lang="pl-PL" dirty="0" smtClean="0"/>
              <a:t>Nazwa </a:t>
            </a:r>
            <a:r>
              <a:rPr lang="pl-PL" dirty="0"/>
              <a:t>zmiennej musi zaczynać się od litery lub znaku </a:t>
            </a:r>
            <a:r>
              <a:rPr lang="pl-PL" dirty="0" smtClean="0"/>
              <a:t>podkreślenia</a:t>
            </a:r>
          </a:p>
          <a:p>
            <a:r>
              <a:rPr lang="pl-PL" dirty="0" smtClean="0"/>
              <a:t>Nazwa </a:t>
            </a:r>
            <a:r>
              <a:rPr lang="pl-PL" dirty="0"/>
              <a:t>zmiennej nie może zaczynać się od </a:t>
            </a:r>
            <a:r>
              <a:rPr lang="pl-PL" dirty="0" smtClean="0"/>
              <a:t>liczby</a:t>
            </a:r>
          </a:p>
          <a:p>
            <a:r>
              <a:rPr lang="pl-PL" dirty="0" smtClean="0"/>
              <a:t>Nazwa </a:t>
            </a:r>
            <a:r>
              <a:rPr lang="pl-PL" dirty="0"/>
              <a:t>zmiennej może zawierać tylko znaki alfanumeryczne i podkreślenia (A-z, 0-9 i _ ) </a:t>
            </a:r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/>
              <a:t>nazwach zmiennych rozróżniana jest wielkość liter ($wiek i </a:t>
            </a:r>
            <a:r>
              <a:rPr lang="pl-PL" dirty="0" smtClean="0"/>
              <a:t>$Wiek </a:t>
            </a:r>
            <a:r>
              <a:rPr lang="pl-PL" dirty="0"/>
              <a:t>to dwie różne zmienne) </a:t>
            </a:r>
          </a:p>
        </p:txBody>
      </p:sp>
    </p:spTree>
    <p:extLst>
      <p:ext uri="{BB962C8B-B14F-4D97-AF65-F5344CB8AC3E}">
        <p14:creationId xmlns:p14="http://schemas.microsoft.com/office/powerpoint/2010/main" val="28314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Formularze	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9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Cross-Site </a:t>
            </a:r>
            <a:r>
              <a:rPr lang="pl-PL" dirty="0" smtClean="0"/>
              <a:t>Scripting </a:t>
            </a:r>
            <a:r>
              <a:rPr lang="pl-PL" dirty="0"/>
              <a:t>(XSS)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8531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p&gt;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Witaj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'username'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?&gt;&lt;/p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8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Przechodzimy pod następujący adres: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00000"/>
                </a:solidFill>
                <a:latin typeface="Consolas"/>
              </a:rPr>
              <a:t>forms.php?username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=&lt;script&gt;alert('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Zostałeś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zhakowany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?')&lt;/script&gt;</a:t>
            </a:r>
            <a:endParaRPr lang="pl-PL" dirty="0" smtClean="0">
              <a:solidFill>
                <a:srgbClr val="8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Poprzez formularz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placeholder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"Wpisz imię"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"Wyślij"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 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dirty="0" smtClean="0">
                <a:solidFill>
                  <a:srgbClr val="800000"/>
                </a:solidFill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pl-PL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>
                <a:solidFill>
                  <a:srgbClr val="800000"/>
                </a:solidFill>
                <a:latin typeface="Consolas"/>
              </a:rPr>
              <a:t>php</a:t>
            </a:r>
            <a:endParaRPr lang="pl-PL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/>
              </a:rPr>
              <a:t>imie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dirty="0" smtClean="0">
                <a:solidFill>
                  <a:srgbClr val="800000"/>
                </a:solidFill>
                <a:latin typeface="Consolas"/>
              </a:rPr>
              <a:t>?&gt;</a:t>
            </a:r>
          </a:p>
          <a:p>
            <a:pPr marL="0" indent="0">
              <a:buNone/>
            </a:pPr>
            <a:endParaRPr lang="pl-PL" dirty="0">
              <a:solidFill>
                <a:srgbClr val="8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Do </a:t>
            </a:r>
            <a:r>
              <a:rPr lang="pl-PL" dirty="0" err="1" smtClean="0">
                <a:solidFill>
                  <a:srgbClr val="800000"/>
                </a:solidFill>
                <a:latin typeface="Consolas"/>
              </a:rPr>
              <a:t>inputa</a:t>
            </a:r>
            <a:r>
              <a:rPr lang="pl-PL" dirty="0" smtClean="0">
                <a:solidFill>
                  <a:srgbClr val="800000"/>
                </a:solidFill>
                <a:latin typeface="Consolas"/>
              </a:rPr>
              <a:t> możemy wpisać dowolny kod np.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&lt;script&gt;alert(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Zostałeś</a:t>
            </a:r>
            <a:r>
              <a:rPr lang="pl-PL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zhakowany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?')&lt;/script&gt;</a:t>
            </a: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63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zabezpieczające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htmlspecialchars</a:t>
            </a:r>
            <a:r>
              <a:rPr lang="pl-PL" b="1" dirty="0" smtClean="0"/>
              <a:t>()</a:t>
            </a:r>
          </a:p>
          <a:p>
            <a:pPr lvl="1"/>
            <a:r>
              <a:rPr lang="en-US" dirty="0" smtClean="0"/>
              <a:t>&amp; (ampersand) </a:t>
            </a:r>
            <a:r>
              <a:rPr lang="en-US" dirty="0" err="1" smtClean="0"/>
              <a:t>zostaje</a:t>
            </a:r>
            <a:r>
              <a:rPr lang="en-US" dirty="0" smtClean="0"/>
              <a:t> </a:t>
            </a:r>
            <a:r>
              <a:rPr lang="en-US" dirty="0" err="1" smtClean="0"/>
              <a:t>zamienione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&amp;amp;</a:t>
            </a:r>
          </a:p>
          <a:p>
            <a:pPr lvl="1"/>
            <a:r>
              <a:rPr lang="en-US" dirty="0" smtClean="0"/>
              <a:t>" (double quote) </a:t>
            </a:r>
            <a:r>
              <a:rPr lang="en-US" dirty="0" err="1" smtClean="0"/>
              <a:t>zostaje</a:t>
            </a:r>
            <a:r>
              <a:rPr lang="en-US" dirty="0" smtClean="0"/>
              <a:t> </a:t>
            </a:r>
            <a:r>
              <a:rPr lang="en-US" dirty="0" err="1" smtClean="0"/>
              <a:t>zamienione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&amp;</a:t>
            </a:r>
            <a:r>
              <a:rPr lang="en-US" dirty="0" err="1" smtClean="0"/>
              <a:t>quot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' (single quote) </a:t>
            </a:r>
            <a:r>
              <a:rPr lang="en-US" dirty="0" err="1" smtClean="0"/>
              <a:t>zostaje</a:t>
            </a:r>
            <a:r>
              <a:rPr lang="en-US" dirty="0" smtClean="0"/>
              <a:t> </a:t>
            </a:r>
            <a:r>
              <a:rPr lang="en-US" dirty="0" err="1" smtClean="0"/>
              <a:t>zamienione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&amp;#039;</a:t>
            </a:r>
          </a:p>
          <a:p>
            <a:pPr lvl="1"/>
            <a:r>
              <a:rPr lang="en-US" dirty="0" smtClean="0"/>
              <a:t>&lt; (less than) </a:t>
            </a:r>
            <a:r>
              <a:rPr lang="en-US" dirty="0" err="1" smtClean="0"/>
              <a:t>zostaje</a:t>
            </a:r>
            <a:r>
              <a:rPr lang="en-US" dirty="0" smtClean="0"/>
              <a:t> </a:t>
            </a:r>
            <a:r>
              <a:rPr lang="en-US" dirty="0" err="1" smtClean="0"/>
              <a:t>zamienione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&gt; (greater than) </a:t>
            </a:r>
            <a:r>
              <a:rPr lang="en-US" dirty="0" err="1" smtClean="0"/>
              <a:t>zostaje</a:t>
            </a:r>
            <a:r>
              <a:rPr lang="en-US" dirty="0" smtClean="0"/>
              <a:t> </a:t>
            </a:r>
            <a:r>
              <a:rPr lang="en-US" dirty="0" err="1" smtClean="0"/>
              <a:t>zamienione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r>
              <a:rPr lang="pl-PL" b="1" dirty="0" err="1" smtClean="0"/>
              <a:t>stripslashes</a:t>
            </a:r>
            <a:r>
              <a:rPr lang="pl-PL" b="1" dirty="0" smtClean="0"/>
              <a:t>() – </a:t>
            </a:r>
            <a:r>
              <a:rPr lang="pl-PL" dirty="0" smtClean="0"/>
              <a:t>usuwa</a:t>
            </a:r>
            <a:r>
              <a:rPr lang="pl-PL" b="1" dirty="0" smtClean="0"/>
              <a:t> </a:t>
            </a:r>
            <a:r>
              <a:rPr lang="pl-PL" dirty="0" err="1" smtClean="0"/>
              <a:t>backslash</a:t>
            </a:r>
            <a:r>
              <a:rPr lang="pl-PL" dirty="0" smtClean="0"/>
              <a:t> (\)</a:t>
            </a:r>
            <a:endParaRPr lang="pl-PL" b="1" dirty="0" smtClean="0"/>
          </a:p>
          <a:p>
            <a:r>
              <a:rPr lang="pl-PL" b="1" dirty="0" err="1" smtClean="0"/>
              <a:t>trim</a:t>
            </a:r>
            <a:r>
              <a:rPr lang="pl-PL" dirty="0" smtClean="0"/>
              <a:t>() - usuwa</a:t>
            </a:r>
            <a:r>
              <a:rPr lang="pl-PL" b="1" dirty="0" smtClean="0"/>
              <a:t> </a:t>
            </a:r>
            <a:r>
              <a:rPr lang="pl-PL" dirty="0" smtClean="0"/>
              <a:t>nadmiarowe spacje, tabulacje, nowe linie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84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dirty="0" err="1" smtClean="0">
                <a:solidFill>
                  <a:srgbClr val="800000"/>
                </a:solidFill>
                <a:latin typeface="Consolas"/>
              </a:rPr>
              <a:t>php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dirty="0" smtClean="0">
                <a:solidFill>
                  <a:srgbClr val="001080"/>
                </a:solidFill>
                <a:latin typeface="Consolas"/>
              </a:rPr>
              <a:t>$login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$email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$komentarz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$strona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err="1" smtClean="0">
                <a:solidFill>
                  <a:srgbClr val="A31515"/>
                </a:solidFill>
                <a:latin typeface="Consolas"/>
              </a:rPr>
              <a:t>REQUEST_METHOD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] == 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"POST"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$login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"login"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$email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"email"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$strona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"strona"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$komentarz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"komentarz"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 smtClean="0">
                <a:solidFill>
                  <a:srgbClr val="795E26"/>
                </a:solidFill>
                <a:latin typeface="Consolas"/>
              </a:rPr>
              <a:t>trim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 smtClean="0">
                <a:solidFill>
                  <a:srgbClr val="795E26"/>
                </a:solidFill>
                <a:latin typeface="Consolas"/>
              </a:rPr>
              <a:t>stripslashes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dirty="0" err="1" smtClean="0">
                <a:solidFill>
                  <a:srgbClr val="795E26"/>
                </a:solidFill>
                <a:latin typeface="Consolas"/>
              </a:rPr>
              <a:t>htmlspecialchars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1080"/>
                </a:solidFill>
                <a:latin typeface="Consolas"/>
              </a:rPr>
              <a:t>$dane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dirty="0" smtClean="0">
                <a:solidFill>
                  <a:srgbClr val="800000"/>
                </a:solidFill>
                <a:latin typeface="Consolas"/>
              </a:rPr>
              <a:t>?&gt;</a:t>
            </a:r>
            <a:endParaRPr lang="pl-PL" dirty="0" smtClean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Pola wymagane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0" y="1589566"/>
            <a:ext cx="4643438" cy="526843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5600" dirty="0" err="1" smtClean="0">
                <a:solidFill>
                  <a:srgbClr val="001080"/>
                </a:solidFill>
                <a:latin typeface="Consolas"/>
              </a:rPr>
              <a:t>loginBlad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5600" dirty="0" err="1" smtClean="0">
                <a:solidFill>
                  <a:srgbClr val="001080"/>
                </a:solidFill>
                <a:latin typeface="Consolas"/>
              </a:rPr>
              <a:t>emailBlad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$login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$email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$komentarz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$strona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$_SERVER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5600" dirty="0" err="1" smtClean="0">
                <a:solidFill>
                  <a:srgbClr val="A31515"/>
                </a:solidFill>
                <a:latin typeface="Consolas"/>
              </a:rPr>
              <a:t>REQUEST_METHOD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 ==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"POST"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5600" dirty="0" err="1" smtClean="0">
                <a:solidFill>
                  <a:srgbClr val="795E26"/>
                </a:solidFill>
                <a:latin typeface="Consolas"/>
              </a:rPr>
              <a:t>empty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"login"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]))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5600" dirty="0" err="1" smtClean="0">
                <a:solidFill>
                  <a:srgbClr val="001080"/>
                </a:solidFill>
                <a:latin typeface="Consolas"/>
              </a:rPr>
              <a:t>loginBlad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"Login jest wymagany"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} </a:t>
            </a: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else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  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$login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</a:t>
            </a:r>
            <a:r>
              <a:rPr lang="pl-PL" sz="5600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"login"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}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</a:t>
            </a: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5600" dirty="0" err="1" smtClean="0">
                <a:solidFill>
                  <a:srgbClr val="795E26"/>
                </a:solidFill>
                <a:latin typeface="Consolas"/>
              </a:rPr>
              <a:t>empty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"email"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]))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  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5600" dirty="0" err="1" smtClean="0">
                <a:solidFill>
                  <a:srgbClr val="001080"/>
                </a:solidFill>
                <a:latin typeface="Consolas"/>
              </a:rPr>
              <a:t>emailBlad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"Email jest wymagany"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} </a:t>
            </a: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else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$email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"email"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}</a:t>
            </a:r>
          </a:p>
          <a:p>
            <a:pPr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  </a:t>
            </a:r>
          </a:p>
          <a:p>
            <a:pPr>
              <a:buNone/>
            </a:pPr>
            <a:r>
              <a:rPr lang="pl-PL" sz="48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l-PL" sz="4800" dirty="0" smtClean="0">
                <a:solidFill>
                  <a:srgbClr val="000000"/>
                </a:solidFill>
                <a:latin typeface="Consolas"/>
              </a:rPr>
            </a:br>
            <a:r>
              <a:rPr lang="pl-PL" sz="4800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500562" y="1571612"/>
            <a:ext cx="4643438" cy="492922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5600" dirty="0" err="1" smtClean="0">
                <a:solidFill>
                  <a:srgbClr val="795E26"/>
                </a:solidFill>
                <a:latin typeface="Consolas"/>
              </a:rPr>
              <a:t>empty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"strona"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]))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$strona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else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5600" dirty="0" err="1" smtClean="0">
                <a:solidFill>
                  <a:srgbClr val="001080"/>
                </a:solidFill>
                <a:latin typeface="Consolas"/>
              </a:rPr>
              <a:t>strona</a:t>
            </a:r>
            <a:r>
              <a:rPr lang="pl-PL" sz="56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5600" dirty="0" err="1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"strona"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</a:t>
            </a:r>
          </a:p>
          <a:p>
            <a:pPr>
              <a:buNone/>
            </a:pP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5600" dirty="0" err="1" smtClean="0">
                <a:solidFill>
                  <a:srgbClr val="795E26"/>
                </a:solidFill>
                <a:latin typeface="Consolas"/>
              </a:rPr>
              <a:t>empty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"komentarz"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]))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$komentarz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5600" dirty="0" err="1" smtClean="0">
                <a:solidFill>
                  <a:srgbClr val="AF00DB"/>
                </a:solidFill>
                <a:latin typeface="Consolas"/>
              </a:rPr>
              <a:t>else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$komentarz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5600" dirty="0" smtClean="0">
                <a:solidFill>
                  <a:srgbClr val="795E26"/>
                </a:solidFill>
                <a:latin typeface="Consolas"/>
              </a:rPr>
              <a:t>zabezpiecz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5600" dirty="0" smtClean="0">
                <a:solidFill>
                  <a:srgbClr val="001080"/>
                </a:solidFill>
                <a:latin typeface="Consolas"/>
              </a:rPr>
              <a:t>$_POST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5600" dirty="0" smtClean="0">
                <a:solidFill>
                  <a:srgbClr val="A31515"/>
                </a:solidFill>
                <a:latin typeface="Consolas"/>
              </a:rPr>
              <a:t>"komentarz"</a:t>
            </a: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pl-PL" sz="5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Formularz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643998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&lt;form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FF0000"/>
                </a:solidFill>
                <a:latin typeface="Consolas"/>
              </a:rPr>
              <a:t>action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method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"post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"text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"login"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&gt;&lt;span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"blad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php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1800" dirty="0" err="1" smtClean="0">
                <a:solidFill>
                  <a:srgbClr val="001080"/>
                </a:solidFill>
                <a:latin typeface="Consolas"/>
              </a:rPr>
              <a:t>loginBlad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span&gt;&lt;br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"email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"email"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&gt;&lt;span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"blad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php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1800" dirty="0" err="1" smtClean="0">
                <a:solidFill>
                  <a:srgbClr val="001080"/>
                </a:solidFill>
                <a:latin typeface="Consolas"/>
              </a:rPr>
              <a:t>emailBlad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span&gt;&lt;br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"text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"strona"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&gt;&lt;br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textarea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"komentarz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FF0000"/>
                </a:solidFill>
                <a:latin typeface="Consolas"/>
              </a:rPr>
              <a:t>cols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"30"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smtClean="0">
                <a:solidFill>
                  <a:srgbClr val="FF0000"/>
                </a:solidFill>
                <a:latin typeface="Consolas"/>
              </a:rPr>
              <a:t>rows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"10"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textarea&gt;&lt;br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18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"submit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800" dirty="0" err="1" smtClean="0">
                <a:solidFill>
                  <a:srgbClr val="0000FF"/>
                </a:solidFill>
                <a:latin typeface="Consolas"/>
              </a:rPr>
              <a:t>"Wyślij</a:t>
            </a:r>
            <a:r>
              <a:rPr lang="pl-PL" sz="18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800000"/>
                </a:solidFill>
                <a:latin typeface="Consolas"/>
              </a:rPr>
              <a:t>&lt;/form&gt;</a:t>
            </a:r>
            <a:endParaRPr lang="pl-PL" sz="1800" b="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Trzymamy wartości w formularzu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42844" y="1600200"/>
            <a:ext cx="8623204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&lt;form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FF0000"/>
                </a:solidFill>
                <a:latin typeface="Consolas"/>
              </a:rPr>
              <a:t>action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smtClean="0">
                <a:solidFill>
                  <a:srgbClr val="0000FF"/>
                </a:solidFill>
                <a:latin typeface="Consolas"/>
              </a:rPr>
              <a:t>""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method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"post</a:t>
            </a:r>
            <a:r>
              <a:rPr lang="pl-PL" sz="20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"text</a:t>
            </a:r>
            <a:r>
              <a:rPr lang="pl-PL" sz="20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"login</a:t>
            </a:r>
            <a:r>
              <a:rPr lang="pl-PL" sz="20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&lt;?php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000" dirty="0" err="1" smtClean="0">
                <a:solidFill>
                  <a:srgbClr val="001080"/>
                </a:solidFill>
                <a:latin typeface="Consolas"/>
              </a:rPr>
              <a:t>login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&gt;&lt;span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"blad</a:t>
            </a:r>
            <a:r>
              <a:rPr lang="pl-PL" sz="20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&lt;?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php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l-PL" sz="2000" dirty="0" err="1" smtClean="0">
                <a:solidFill>
                  <a:srgbClr val="001080"/>
                </a:solidFill>
                <a:latin typeface="Consolas"/>
              </a:rPr>
              <a:t>loginBlad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span&gt;&lt;br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00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"email"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"email"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va</a:t>
            </a:r>
            <a:r>
              <a:rPr lang="pl-PL" sz="2000" dirty="0" smtClean="0">
                <a:solidFill>
                  <a:srgbClr val="FF0000"/>
                </a:solidFill>
                <a:latin typeface="Consolas"/>
              </a:rPr>
              <a:t>lue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&lt;?p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h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p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001080"/>
                </a:solidFill>
                <a:latin typeface="Consolas"/>
              </a:rPr>
              <a:t>$ema</a:t>
            </a:r>
            <a:r>
              <a:rPr lang="pl-PL" sz="2000" dirty="0" smtClean="0">
                <a:solidFill>
                  <a:srgbClr val="001080"/>
                </a:solidFill>
                <a:latin typeface="Consolas"/>
              </a:rPr>
              <a:t>il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&gt;&lt;span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c</a:t>
            </a:r>
            <a:r>
              <a:rPr lang="pl-PL" sz="2000" dirty="0" smtClean="0">
                <a:solidFill>
                  <a:srgbClr val="FF0000"/>
                </a:solidFill>
                <a:latin typeface="Consolas"/>
              </a:rPr>
              <a:t>la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ss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"blad"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&lt;?php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795E26"/>
                </a:solidFill>
                <a:latin typeface="Consolas"/>
              </a:rPr>
              <a:t>e</a:t>
            </a:r>
            <a:r>
              <a:rPr lang="pl-PL" sz="2000" dirty="0" err="1" smtClean="0">
                <a:solidFill>
                  <a:srgbClr val="795E26"/>
                </a:solidFill>
                <a:latin typeface="Consolas"/>
              </a:rPr>
              <a:t>cho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001080"/>
                </a:solidFill>
                <a:latin typeface="Consolas"/>
              </a:rPr>
              <a:t>$emailBlad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?&gt;&lt;/span&gt;&lt;b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r&gt;</a:t>
            </a:r>
            <a:endParaRPr lang="pl-PL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l-PL" sz="2000" dirty="0" err="1" smtClean="0">
                <a:solidFill>
                  <a:srgbClr val="800000"/>
                </a:solidFill>
                <a:latin typeface="Consolas"/>
              </a:rPr>
              <a:t>inp</a:t>
            </a:r>
            <a:r>
              <a:rPr lang="pl-PL" sz="2000" dirty="0" smtClean="0">
                <a:solidFill>
                  <a:srgbClr val="800000"/>
                </a:solidFill>
                <a:latin typeface="Consolas"/>
              </a:rPr>
              <a:t>ut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"text"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err="1" smtClean="0">
                <a:solidFill>
                  <a:srgbClr val="FF0000"/>
                </a:solidFill>
                <a:latin typeface="Consolas"/>
              </a:rPr>
              <a:t>n</a:t>
            </a:r>
            <a:r>
              <a:rPr lang="pl-PL" sz="2000" dirty="0" smtClean="0">
                <a:solidFill>
                  <a:srgbClr val="FF0000"/>
                </a:solidFill>
                <a:latin typeface="Consolas"/>
              </a:rPr>
              <a:t>ame</a:t>
            </a:r>
            <a:r>
              <a:rPr lang="pl-PL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dirty="0" err="1" smtClean="0">
                <a:solidFill>
                  <a:srgbClr val="0000FF"/>
                </a:solidFill>
                <a:latin typeface="Consolas"/>
              </a:rPr>
              <a:t>strona"</a:t>
            </a:r>
            <a:r>
              <a:rPr lang="pl-PL" sz="2000" dirty="0" err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dirty="0" smtClean="0">
                <a:solidFill>
                  <a:srgbClr val="FF0000"/>
                </a:solidFill>
                <a:latin typeface="Consolas"/>
              </a:rPr>
              <a:t>va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lue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&lt;?php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001080"/>
                </a:solidFill>
                <a:latin typeface="Consolas"/>
              </a:rPr>
              <a:t>$strona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?&gt;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&gt;&lt;br&gt;</a:t>
            </a:r>
            <a:endParaRPr lang="pl-PL" sz="20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00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&lt;textarea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"komentarz"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cols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"30"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rows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"10"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&gt;&lt;?php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795E26"/>
                </a:solidFill>
                <a:latin typeface="Consolas"/>
              </a:rPr>
              <a:t>echo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001080"/>
                </a:solidFill>
                <a:latin typeface="Consolas"/>
              </a:rPr>
              <a:t>$komentarz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?&gt;&lt;/textarea&gt;&lt;br&gt;</a:t>
            </a:r>
            <a:endParaRPr lang="pl-PL" sz="20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00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"submit"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000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sz="20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2000" smtClean="0">
                <a:solidFill>
                  <a:srgbClr val="0000FF"/>
                </a:solidFill>
                <a:latin typeface="Consolas"/>
              </a:rPr>
              <a:t>"Wyślij"</a:t>
            </a:r>
            <a:r>
              <a:rPr lang="pl-PL" sz="2000" smtClean="0">
                <a:solidFill>
                  <a:srgbClr val="800000"/>
                </a:solidFill>
                <a:latin typeface="Consolas"/>
              </a:rPr>
              <a:t>&gt;</a:t>
            </a:r>
            <a:endParaRPr lang="pl-PL" sz="20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000" smtClean="0">
                <a:solidFill>
                  <a:srgbClr val="800000"/>
                </a:solidFill>
                <a:latin typeface="Consolas"/>
              </a:rPr>
              <a:t>&lt;/form&gt;</a:t>
            </a:r>
            <a:endParaRPr lang="pl-PL" sz="2000" smtClean="0">
              <a:solidFill>
                <a:srgbClr val="000000"/>
              </a:solidFill>
              <a:latin typeface="Consolas"/>
            </a:endParaRPr>
          </a:p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Operacje na plikach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4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Otwieranie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fopen</a:t>
            </a:r>
            <a:r>
              <a:rPr lang="pl-PL" dirty="0" smtClean="0"/>
              <a:t>() – funkcja zwraca uchwyt do pliku, jako parametry przekazujemy  nazwę (ścieżkę) i sposób dostępu, np. : w (zapis), a (dopisywanie). W razie błędu zwraca </a:t>
            </a:r>
            <a:r>
              <a:rPr lang="pl-PL" dirty="0" err="1" smtClean="0"/>
              <a:t>false</a:t>
            </a:r>
            <a:r>
              <a:rPr lang="pl-PL" dirty="0" smtClean="0"/>
              <a:t>. W przypadku gdy plik nie istnieje tworzy go.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1080"/>
                </a:solidFill>
                <a:latin typeface="Consolas"/>
              </a:rPr>
              <a:t>$plik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400" dirty="0" err="1">
                <a:solidFill>
                  <a:srgbClr val="795E26"/>
                </a:solidFill>
                <a:latin typeface="Consolas"/>
              </a:rPr>
              <a:t>fopen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"plik.txt"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"w</a:t>
            </a:r>
            <a:r>
              <a:rPr lang="pl-PL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pl-PL" sz="2400" dirty="0" err="1" smtClean="0">
                <a:solidFill>
                  <a:srgbClr val="000000"/>
                </a:solidFill>
                <a:latin typeface="Consolas"/>
              </a:rPr>
              <a:t>or</a:t>
            </a:r>
            <a:endParaRPr lang="pl-PL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400" dirty="0" err="1">
                <a:solidFill>
                  <a:srgbClr val="AF00DB"/>
                </a:solidFill>
                <a:latin typeface="Consolas"/>
              </a:rPr>
              <a:t>die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onsolas"/>
              </a:rPr>
              <a:t>"Nie można otworzyć pliku"</a:t>
            </a:r>
            <a:r>
              <a:rPr lang="pl-PL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46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Średn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Średn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2815</TotalTime>
  <Words>4605</Words>
  <Application>Microsoft Office PowerPoint</Application>
  <PresentationFormat>Pokaz na ekranie (4:3)</PresentationFormat>
  <Paragraphs>1074</Paragraphs>
  <Slides>122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122</vt:i4>
      </vt:variant>
    </vt:vector>
  </HeadingPairs>
  <TitlesOfParts>
    <vt:vector size="123" baseType="lpstr">
      <vt:lpstr>Średni</vt:lpstr>
      <vt:lpstr>PHP - wprowadzenie</vt:lpstr>
      <vt:lpstr>Opis</vt:lpstr>
      <vt:lpstr>Co potrafi PHP</vt:lpstr>
      <vt:lpstr>Co potrzebujemy?</vt:lpstr>
      <vt:lpstr>Pierwszy skrypt</vt:lpstr>
      <vt:lpstr>Wielkość liter</vt:lpstr>
      <vt:lpstr>Komentarze</vt:lpstr>
      <vt:lpstr>Deklaracja zmiennych</vt:lpstr>
      <vt:lpstr>Zasady dla zmiennych</vt:lpstr>
      <vt:lpstr>Wyświetlanie danych</vt:lpstr>
      <vt:lpstr>Zasięg zmiennych</vt:lpstr>
      <vt:lpstr>Zasięg globalny</vt:lpstr>
      <vt:lpstr>Zasięg lokalny</vt:lpstr>
      <vt:lpstr>Global</vt:lpstr>
      <vt:lpstr>Zasięg static</vt:lpstr>
      <vt:lpstr>Zmienne superglobalne</vt:lpstr>
      <vt:lpstr>$Globals</vt:lpstr>
      <vt:lpstr>$_SERVER</vt:lpstr>
      <vt:lpstr>$_REQUEST</vt:lpstr>
      <vt:lpstr>$_POST</vt:lpstr>
      <vt:lpstr>$_GET</vt:lpstr>
      <vt:lpstr>Wyświetlanie </vt:lpstr>
      <vt:lpstr>Wyświetlanie zmienych</vt:lpstr>
      <vt:lpstr>Typy danych</vt:lpstr>
      <vt:lpstr>String</vt:lpstr>
      <vt:lpstr>Integer</vt:lpstr>
      <vt:lpstr>Float</vt:lpstr>
      <vt:lpstr>Działania na stringach</vt:lpstr>
      <vt:lpstr>Boolean</vt:lpstr>
      <vt:lpstr>Array</vt:lpstr>
      <vt:lpstr>Object</vt:lpstr>
      <vt:lpstr>NULL</vt:lpstr>
      <vt:lpstr>Resource</vt:lpstr>
      <vt:lpstr>Sprawdzanie Typów, rzutowanie</vt:lpstr>
      <vt:lpstr>Integer</vt:lpstr>
      <vt:lpstr>Floats</vt:lpstr>
      <vt:lpstr>Inne metody</vt:lpstr>
      <vt:lpstr>NaN</vt:lpstr>
      <vt:lpstr>is_numeric()</vt:lpstr>
      <vt:lpstr>Rzutowanie</vt:lpstr>
      <vt:lpstr>Math – funkcje matematyczne</vt:lpstr>
      <vt:lpstr>Random </vt:lpstr>
      <vt:lpstr>Stałe</vt:lpstr>
      <vt:lpstr>Stałe są globalne</vt:lpstr>
      <vt:lpstr>Operatory</vt:lpstr>
      <vt:lpstr>Operatory artytmetyczne</vt:lpstr>
      <vt:lpstr>Operatory przypisania</vt:lpstr>
      <vt:lpstr>Operatory porównania</vt:lpstr>
      <vt:lpstr>Inkrementacja/Dekrementacja</vt:lpstr>
      <vt:lpstr>Operatory logiczne</vt:lpstr>
      <vt:lpstr>Operatory konkatenacji</vt:lpstr>
      <vt:lpstr>Operator warunkowy Potrójny -Ternary</vt:lpstr>
      <vt:lpstr>Instrukcje sterujące</vt:lpstr>
      <vt:lpstr>Instrukcja if</vt:lpstr>
      <vt:lpstr>Instrukcja switch</vt:lpstr>
      <vt:lpstr>Pętla while</vt:lpstr>
      <vt:lpstr>Pętla do while</vt:lpstr>
      <vt:lpstr>Pętla for</vt:lpstr>
      <vt:lpstr>Foreach</vt:lpstr>
      <vt:lpstr>Continue, break</vt:lpstr>
      <vt:lpstr>Funkcje</vt:lpstr>
      <vt:lpstr>Prezentacja programu PowerPoint</vt:lpstr>
      <vt:lpstr>Funkcja z parametrem</vt:lpstr>
      <vt:lpstr>phpinfo();</vt:lpstr>
      <vt:lpstr>Zwracanie tablicy</vt:lpstr>
      <vt:lpstr>Przekazywanie argumentów przez wartość</vt:lpstr>
      <vt:lpstr>Przekazywanie argumentów przez referencję</vt:lpstr>
      <vt:lpstr>Zwracanie zmiennych globalnych</vt:lpstr>
      <vt:lpstr>Instrukcja include</vt:lpstr>
      <vt:lpstr>Zastosowanie instrukcji include_once</vt:lpstr>
      <vt:lpstr>require i require_once i różnice między include</vt:lpstr>
      <vt:lpstr>Include błąd – brak pliku</vt:lpstr>
      <vt:lpstr>TABLICE</vt:lpstr>
      <vt:lpstr>Tablice - podstawy</vt:lpstr>
      <vt:lpstr>Rodzaje tablic</vt:lpstr>
      <vt:lpstr>Tablice indeksowane numerycznie</vt:lpstr>
      <vt:lpstr>Tablice asocjacyjne</vt:lpstr>
      <vt:lpstr>Pętle po tablicy</vt:lpstr>
      <vt:lpstr>Pętla foreach na tablicy indeksowanej numerycznie</vt:lpstr>
      <vt:lpstr>Pętla foreach na tablicy asocjacyjnej</vt:lpstr>
      <vt:lpstr>Tablice wielowymiarowe</vt:lpstr>
      <vt:lpstr>Szachy</vt:lpstr>
      <vt:lpstr>Sort</vt:lpstr>
      <vt:lpstr>Inne funkcje</vt:lpstr>
      <vt:lpstr>Data i czas</vt:lpstr>
      <vt:lpstr>Funkcja daty i czasu</vt:lpstr>
      <vt:lpstr>Przykład daty</vt:lpstr>
      <vt:lpstr>Czas</vt:lpstr>
      <vt:lpstr>Tworzenie daty</vt:lpstr>
      <vt:lpstr>Formularze </vt:lpstr>
      <vt:lpstr>Cross-Site Scripting (XSS)</vt:lpstr>
      <vt:lpstr>Poprzez formularz</vt:lpstr>
      <vt:lpstr>Metody zabezpieczające</vt:lpstr>
      <vt:lpstr>Przykład</vt:lpstr>
      <vt:lpstr>Pola wymagane</vt:lpstr>
      <vt:lpstr>Formularz</vt:lpstr>
      <vt:lpstr>Trzymamy wartości w formularzu</vt:lpstr>
      <vt:lpstr>Operacje na plikach</vt:lpstr>
      <vt:lpstr>Otwieranie pliku</vt:lpstr>
      <vt:lpstr>Tryby obsługiwane przez funkcję fopen</vt:lpstr>
      <vt:lpstr>Tryby obsługiwane przez funkcję fopen cd</vt:lpstr>
      <vt:lpstr>Zapis do pliku</vt:lpstr>
      <vt:lpstr>Zamykanie pliku</vt:lpstr>
      <vt:lpstr>Przykład całość</vt:lpstr>
      <vt:lpstr>Odczyt z pliku fread()</vt:lpstr>
      <vt:lpstr>Odczyt pojedyńczej lini</vt:lpstr>
      <vt:lpstr>End of file – koniec pliku</vt:lpstr>
      <vt:lpstr>Odczyt pojedynczego znaku</vt:lpstr>
      <vt:lpstr>Upload plików</vt:lpstr>
      <vt:lpstr>Przenoszenie pliku</vt:lpstr>
      <vt:lpstr>Przykład</vt:lpstr>
      <vt:lpstr>file_exists</vt:lpstr>
      <vt:lpstr>Przykład</vt:lpstr>
      <vt:lpstr>Ciasteczka</vt:lpstr>
      <vt:lpstr>Tworzenie ciasteczek</vt:lpstr>
      <vt:lpstr>Tworzenie ciasteczka -przykład</vt:lpstr>
      <vt:lpstr>Odczyt ciasteczka</vt:lpstr>
      <vt:lpstr>Inne operacje</vt:lpstr>
      <vt:lpstr>Sesje</vt:lpstr>
      <vt:lpstr>Ustawianie sesji</vt:lpstr>
      <vt:lpstr>Odczyt zmiennych sesji</vt:lpstr>
      <vt:lpstr>Usuwanie sesji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wprowadzenie</dc:title>
  <dc:creator>Krzysiek</dc:creator>
  <cp:lastModifiedBy>Krzysiek</cp:lastModifiedBy>
  <cp:revision>298</cp:revision>
  <dcterms:created xsi:type="dcterms:W3CDTF">2021-10-10T06:14:47Z</dcterms:created>
  <dcterms:modified xsi:type="dcterms:W3CDTF">2022-12-21T10:53:37Z</dcterms:modified>
</cp:coreProperties>
</file>