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2"/>
  </p:notesMasterIdLst>
  <p:sldIdLst>
    <p:sldId id="256" r:id="rId2"/>
    <p:sldId id="317" r:id="rId3"/>
    <p:sldId id="318" r:id="rId4"/>
    <p:sldId id="316" r:id="rId5"/>
    <p:sldId id="320" r:id="rId6"/>
    <p:sldId id="321" r:id="rId7"/>
    <p:sldId id="322" r:id="rId8"/>
    <p:sldId id="323" r:id="rId9"/>
    <p:sldId id="324" r:id="rId10"/>
    <p:sldId id="326" r:id="rId11"/>
    <p:sldId id="328" r:id="rId12"/>
    <p:sldId id="329" r:id="rId13"/>
    <p:sldId id="325" r:id="rId14"/>
    <p:sldId id="330" r:id="rId15"/>
    <p:sldId id="331" r:id="rId16"/>
    <p:sldId id="332" r:id="rId17"/>
    <p:sldId id="333" r:id="rId18"/>
    <p:sldId id="335" r:id="rId19"/>
    <p:sldId id="336" r:id="rId20"/>
    <p:sldId id="337" r:id="rId2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n Jašek" initials="RJ" lastIdx="1" clrIdx="0">
    <p:extLst>
      <p:ext uri="{19B8F6BF-5375-455C-9EA6-DF929625EA0E}">
        <p15:presenceInfo xmlns:p15="http://schemas.microsoft.com/office/powerpoint/2012/main" userId="Roman Jaš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028"/>
    <a:srgbClr val="2164AF"/>
    <a:srgbClr val="F79646"/>
    <a:srgbClr val="36BCEC"/>
    <a:srgbClr val="7DC567"/>
    <a:srgbClr val="AA59A2"/>
    <a:srgbClr val="2C3E50"/>
    <a:srgbClr val="008DB5"/>
    <a:srgbClr val="82B0BD"/>
    <a:srgbClr val="D9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6" autoAdjust="0"/>
    <p:restoredTop sz="79690" autoAdjust="0"/>
  </p:normalViewPr>
  <p:slideViewPr>
    <p:cSldViewPr>
      <p:cViewPr varScale="1">
        <p:scale>
          <a:sx n="91" d="100"/>
          <a:sy n="91" d="100"/>
        </p:scale>
        <p:origin x="19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1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F5C6-4CC5-B0C0-379A86A4753F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F5C6-4CC5-B0C0-379A86A4753F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FA59-41A0-B64B-E00963A506FF}"/>
              </c:ext>
            </c:extLst>
          </c:dPt>
          <c:dLbls>
            <c:dLbl>
              <c:idx val="0"/>
              <c:layout>
                <c:manualLayout>
                  <c:x val="-0.11052833673568582"/>
                  <c:y val="0.1180621671012334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5C6-4CC5-B0C0-379A86A4753F}"/>
                </c:ext>
              </c:extLst>
            </c:dLbl>
            <c:dLbl>
              <c:idx val="1"/>
              <c:layout>
                <c:manualLayout>
                  <c:x val="3.9057852143482064E-2"/>
                  <c:y val="-0.2312942019190170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C6-4CC5-B0C0-379A86A4753F}"/>
                </c:ext>
              </c:extLst>
            </c:dLbl>
            <c:dLbl>
              <c:idx val="2"/>
              <c:layout>
                <c:manualLayout>
                  <c:x val="0.10395256148536988"/>
                  <c:y val="0.1830655707967563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59-41A0-B64B-E00963A506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Management</c:v>
                </c:pt>
                <c:pt idx="1">
                  <c:v>Development</c:v>
                </c:pt>
                <c:pt idx="2">
                  <c:v>Testing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0.6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9-41A0-B64B-E00963A506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9D34-EBDF-444B-8E61-3132A89E4FC2}" type="datetimeFigureOut">
              <a:rPr lang="cs-CZ" smtClean="0"/>
              <a:t>20.03.2021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23E56-F69C-4878-AA27-04FBC5F7F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999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5226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4046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22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842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202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9971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17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840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9262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137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college.cz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6254" t="1" r="49208" b="29452"/>
          <a:stretch/>
        </p:blipFill>
        <p:spPr>
          <a:xfrm>
            <a:off x="-36512" y="4434319"/>
            <a:ext cx="9180512" cy="242368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02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b="0" baseline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www.dotNETcollege.cz</a:t>
            </a:r>
            <a:endParaRPr lang="cs-CZ" sz="1800" b="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0"/>
            <a:ext cx="1536779" cy="1276416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0"/>
          </p:nvPr>
        </p:nvSpPr>
        <p:spPr>
          <a:xfrm>
            <a:off x="943211" y="2852936"/>
            <a:ext cx="7257578" cy="2016125"/>
          </a:xfrm>
        </p:spPr>
        <p:txBody>
          <a:bodyPr>
            <a:normAutofit fontScale="92500" lnSpcReduction="10000"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4000" b="1"/>
              <a:t>Edit Master text styles</a:t>
            </a:r>
          </a:p>
          <a:p>
            <a:pPr lvl="1"/>
            <a:r>
              <a:rPr lang="en-US" sz="4000" b="1"/>
              <a:t>Second level</a:t>
            </a:r>
          </a:p>
          <a:p>
            <a:pPr lvl="2"/>
            <a:r>
              <a:rPr lang="en-US" sz="4000" b="1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736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C599-A78B-490A-96FE-D1562BF64C6C}" type="datetime1">
              <a:rPr lang="cs-CZ" smtClean="0"/>
              <a:t>20.03.2021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7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136B-C3FB-4768-B371-DA5136E8CEB2}" type="datetime1">
              <a:rPr lang="cs-CZ" smtClean="0"/>
              <a:t>20.03.2021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87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0E23-5B44-4015-A2A4-36DD394C30BC}" type="datetime1">
              <a:rPr lang="cs-CZ" smtClean="0"/>
              <a:t>20.03.2021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6" name="Rectangle: Diagonal Corners Rounded 5"/>
          <p:cNvSpPr/>
          <p:nvPr userDrawn="1"/>
        </p:nvSpPr>
        <p:spPr>
          <a:xfrm>
            <a:off x="5815" y="2794047"/>
            <a:ext cx="4566184" cy="1074524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7" name="Rectangle: Diagonal Corners Rounded 6"/>
          <p:cNvSpPr/>
          <p:nvPr userDrawn="1"/>
        </p:nvSpPr>
        <p:spPr>
          <a:xfrm>
            <a:off x="13184" y="3986306"/>
            <a:ext cx="4558815" cy="1185261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8" name="Rectangle: Diagonal Corners Rounded 7"/>
          <p:cNvSpPr/>
          <p:nvPr userDrawn="1"/>
        </p:nvSpPr>
        <p:spPr>
          <a:xfrm>
            <a:off x="5815" y="1601786"/>
            <a:ext cx="4566190" cy="1074525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199" y="260648"/>
            <a:ext cx="8229600" cy="1143000"/>
          </a:xfrm>
        </p:spPr>
        <p:txBody>
          <a:bodyPr/>
          <a:lstStyle/>
          <a:p>
            <a:pPr algn="ctr"/>
            <a:r>
              <a:rPr lang="en-US">
                <a:solidFill>
                  <a:srgbClr val="E74C3C"/>
                </a:solidFill>
              </a:rPr>
              <a:t>Click to edit Master title style</a:t>
            </a:r>
            <a:endParaRPr lang="en-US" dirty="0">
              <a:solidFill>
                <a:srgbClr val="E74C3C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02" y="1601786"/>
            <a:ext cx="3765933" cy="35161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90635" y="1668905"/>
            <a:ext cx="4176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Kurzy na míru ve firmách</a:t>
            </a:r>
          </a:p>
          <a:p>
            <a:r>
              <a:rPr lang="cs-CZ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Konference na zajímavá témata</a:t>
            </a:r>
          </a:p>
          <a:p>
            <a:endParaRPr lang="cs-CZ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92697" y="2944160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Veřejné kurzy</a:t>
            </a:r>
          </a:p>
          <a:p>
            <a:r>
              <a:rPr lang="cs-CZ" sz="2000" dirty="0">
                <a:solidFill>
                  <a:schemeClr val="bg1"/>
                </a:solidFill>
              </a:rPr>
              <a:t>Večerní kurzy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91612" y="2971196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9:00 – 16:00</a:t>
            </a:r>
          </a:p>
          <a:p>
            <a:r>
              <a:rPr lang="cs-CZ" sz="2000" dirty="0">
                <a:solidFill>
                  <a:schemeClr val="bg1"/>
                </a:solidFill>
              </a:rPr>
              <a:t>18:00 – 20:30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0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90635" y="4155905"/>
            <a:ext cx="4644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Sledujte náš Twitter </a:t>
            </a:r>
            <a:r>
              <a:rPr lang="cs-CZ" sz="2000" b="1" dirty="0">
                <a:solidFill>
                  <a:schemeClr val="bg1"/>
                </a:solidFill>
              </a:rPr>
              <a:t>@dotnetcollege</a:t>
            </a:r>
          </a:p>
          <a:p>
            <a:r>
              <a:rPr lang="cs-CZ" sz="2000" dirty="0">
                <a:solidFill>
                  <a:schemeClr val="bg1"/>
                </a:solidFill>
                <a:hlinkClick r:id="rId3"/>
              </a:rPr>
              <a:t>https://www.dotnetcollege.cz</a:t>
            </a:r>
            <a:r>
              <a:rPr lang="cs-CZ" sz="2000" dirty="0">
                <a:solidFill>
                  <a:schemeClr val="bg1"/>
                </a:solidFill>
              </a:rPr>
              <a:t> </a:t>
            </a:r>
          </a:p>
          <a:p>
            <a:endParaRPr lang="cs-CZ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2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78BB-A53E-4CC1-8283-3B9900B079DC}" type="datetime1">
              <a:rPr lang="cs-CZ" smtClean="0"/>
              <a:t>20.03.2021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0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B349-59AA-48D2-B0BF-B5FF483A22A1}" type="datetime1">
              <a:rPr lang="cs-CZ" smtClean="0"/>
              <a:t>20.03.2021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7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59D3-508A-41F7-9D62-4054536F90A3}" type="datetime1">
              <a:rPr lang="cs-CZ" smtClean="0"/>
              <a:t>20.03.2021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8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A4D-9F50-4BFB-8BC3-B1D7FC60323A}" type="datetime1">
              <a:rPr lang="cs-CZ" smtClean="0"/>
              <a:t>20.03.2021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7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F30A-00FE-4BC1-ACE3-0A6356439188}" type="datetime1">
              <a:rPr lang="cs-CZ" smtClean="0"/>
              <a:t>20.03.2021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5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2AF4-FCB0-4261-91CA-0330A3C6EE8B}" type="datetime1">
              <a:rPr lang="cs-CZ" smtClean="0"/>
              <a:t>20.03.2021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9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3C8D-F491-4DBF-BDDC-6586C9BD4B1B}" type="datetime1">
              <a:rPr lang="cs-CZ" smtClean="0"/>
              <a:t>20.03.2021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3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D0CA-003D-4512-900C-45B2EE7910C7}" type="datetime1">
              <a:rPr lang="cs-CZ" smtClean="0"/>
              <a:t>20.03.2021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7A8CA7AF-350B-4FFB-80F7-C503C6825FF4}" type="datetime1">
              <a:rPr lang="cs-CZ" smtClean="0"/>
              <a:t>20.03.2021</a:t>
            </a:fld>
            <a:endParaRPr lang="cs-CZ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4"/>
          <a:srcRect l="6254" t="2" r="50778" b="52969"/>
          <a:stretch/>
        </p:blipFill>
        <p:spPr>
          <a:xfrm>
            <a:off x="323528" y="6021411"/>
            <a:ext cx="8820472" cy="863973"/>
          </a:xfrm>
          <a:prstGeom prst="rect">
            <a:avLst/>
          </a:prstGeo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363968"/>
            <a:ext cx="9144000" cy="510268"/>
            <a:chOff x="0" y="0"/>
            <a:chExt cx="9144000" cy="5102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51026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 b="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5"/>
            <a:srcRect b="26336"/>
            <a:stretch/>
          </p:blipFill>
          <p:spPr>
            <a:xfrm>
              <a:off x="8028384" y="0"/>
              <a:ext cx="833992" cy="51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9" r:id="rId2"/>
    <p:sldLayoutId id="2147483690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12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u@tichymichal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Software testing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sz="4400" b="1" dirty="0"/>
              <a:t>Michal Tichý</a:t>
            </a:r>
          </a:p>
          <a:p>
            <a:r>
              <a:rPr lang="en-US" i="1" dirty="0"/>
              <a:t>Riganti </a:t>
            </a:r>
            <a:r>
              <a:rPr lang="en-US" i="1" dirty="0" err="1"/>
              <a:t>s.r.o.</a:t>
            </a:r>
            <a:br>
              <a:rPr lang="cs-CZ" i="1" dirty="0"/>
            </a:br>
            <a:r>
              <a:rPr lang="en-US" dirty="0" err="1">
                <a:hlinkClick r:id="rId2"/>
              </a:rPr>
              <a:t>edu@</a:t>
            </a:r>
            <a:r>
              <a:rPr lang="en-US" err="1">
                <a:hlinkClick r:id="rId2"/>
              </a:rPr>
              <a:t>tichymichal</a:t>
            </a:r>
            <a:r>
              <a:rPr lang="en-US">
                <a:hlinkClick r:id="rId2"/>
              </a:rPr>
              <a:t>.net</a:t>
            </a:r>
            <a:endParaRPr lang="en-US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5369384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8F20-2507-4D97-BD49-3AAC431A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/>
              <a:t>Avoiding pitfalls of testing database depended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54FFF1-82A2-4150-A0F2-7C322D2E77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564905"/>
                <a:ext cx="8229600" cy="356126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Database should be in the same state before and after test</a:t>
                </a:r>
                <a:r>
                  <a:rPr lang="cs-CZ" sz="18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cs-CZ" sz="1800" dirty="0">
                  <a:ea typeface="Cambria Math" panose="02040503050406030204" pitchFamily="18" charset="0"/>
                </a:endParaRPr>
              </a:p>
              <a:p>
                <a:endParaRPr lang="cs-CZ" sz="1800" dirty="0">
                  <a:ea typeface="Cambria Math" panose="02040503050406030204" pitchFamily="18" charset="0"/>
                </a:endParaRPr>
              </a:p>
              <a:p>
                <a:endParaRPr lang="cs-CZ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54FFF1-82A2-4150-A0F2-7C322D2E7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564905"/>
                <a:ext cx="8229600" cy="3561260"/>
              </a:xfrm>
              <a:blipFill>
                <a:blip r:embed="rId2"/>
                <a:stretch>
                  <a:fillRect l="-593" t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5BD78-AC60-43D2-BF03-0336D141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10</a:t>
            </a:fld>
            <a:endParaRPr lang="cs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FF5A65E-6502-41BB-B71A-50D61BA9D5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520" y="1268760"/>
                <a:ext cx="8229600" cy="139675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/>
                    </a:solidFill>
                    <a:latin typeface="Consolas" pitchFamily="49" charset="0"/>
                    <a:ea typeface="+mn-ea"/>
                    <a:cs typeface="Consolas" pitchFamily="49" charset="0"/>
                  </a:defRPr>
                </a:lvl1pPr>
                <a:lvl2pPr marL="457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800" kern="1200">
                    <a:solidFill>
                      <a:schemeClr val="tx1"/>
                    </a:solidFill>
                    <a:latin typeface="Consolas" pitchFamily="49" charset="0"/>
                    <a:ea typeface="+mn-ea"/>
                    <a:cs typeface="Consolas" pitchFamily="49" charset="0"/>
                  </a:defRPr>
                </a:lvl2pPr>
                <a:lvl3pPr marL="914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kern="1200">
                    <a:solidFill>
                      <a:schemeClr val="tx1"/>
                    </a:solidFill>
                    <a:latin typeface="Consolas" pitchFamily="49" charset="0"/>
                    <a:ea typeface="+mn-ea"/>
                    <a:cs typeface="Consolas" pitchFamily="49" charset="0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Consolas" pitchFamily="49" charset="0"/>
                    <a:ea typeface="+mn-ea"/>
                    <a:cs typeface="Consolas" pitchFamily="49" charset="0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Consolas" pitchFamily="49" charset="0"/>
                    <a:ea typeface="+mn-ea"/>
                    <a:cs typeface="Consolas" pitchFamily="49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𝑇𝑒𝑠𝑡𝑠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𝑠h𝑜𝑢𝑙𝑑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𝑖𝑠𝑜𝑙𝑎𝑡𝑒𝑑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𝑟𝑒𝑝𝑒𝑎𝑡𝑎𝑏𝑙𝑒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𝑖𝑡h𝑜𝑢𝑡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𝑟𝑒𝑙𝑦𝑖𝑛𝑔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𝑜𝑛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𝑜𝑟𝑑𝑒𝑟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."</m:t>
                            </m:r>
                          </m:e>
                        </m:mr>
                      </m:m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FF5A65E-6502-41BB-B71A-50D61BA9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68760"/>
                <a:ext cx="8229600" cy="13967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C47A799-2EE6-4F27-8E33-682CBD3B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671475"/>
              </p:ext>
            </p:extLst>
          </p:nvPr>
        </p:nvGraphicFramePr>
        <p:xfrm>
          <a:off x="251520" y="3283318"/>
          <a:ext cx="8640960" cy="21300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65270303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917916498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817107089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328977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Cleaning up after each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 err="1"/>
                        <a:t>Restore</a:t>
                      </a:r>
                      <a:r>
                        <a:rPr lang="cs-CZ" sz="1600" dirty="0"/>
                        <a:t> database </a:t>
                      </a:r>
                      <a:r>
                        <a:rPr lang="cs-CZ" sz="1600" dirty="0" err="1"/>
                        <a:t>from</a:t>
                      </a:r>
                      <a:r>
                        <a:rPr lang="cs-CZ" sz="1600" dirty="0"/>
                        <a:t> </a:t>
                      </a:r>
                      <a:r>
                        <a:rPr lang="cs-CZ" sz="1600" dirty="0" err="1"/>
                        <a:t>backup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In </a:t>
                      </a:r>
                      <a:r>
                        <a:rPr lang="cs-CZ" sz="1600" dirty="0" err="1"/>
                        <a:t>Memory</a:t>
                      </a:r>
                      <a:r>
                        <a:rPr lang="cs-CZ" sz="1600" dirty="0"/>
                        <a:t> Database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914846"/>
                  </a:ext>
                </a:extLst>
              </a:tr>
              <a:tr h="4384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r>
                        <a:rPr lang="cs-CZ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❌ - 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r>
                        <a:rPr lang="cs-CZ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SMALL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25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/>
                        <a:t>Need </a:t>
                      </a:r>
                      <a:r>
                        <a:rPr lang="cs-CZ" sz="1400" b="1" noProof="0" dirty="0"/>
                        <a:t>to </a:t>
                      </a:r>
                      <a:r>
                        <a:rPr lang="cs-CZ" sz="1400" b="1" noProof="0" dirty="0" err="1"/>
                        <a:t>revert</a:t>
                      </a:r>
                      <a:r>
                        <a:rPr lang="en-US" sz="1400" b="1" noProof="0" dirty="0"/>
                        <a:t> any</a:t>
                      </a:r>
                      <a:r>
                        <a:rPr lang="cs-CZ" sz="1400" b="1" noProof="0" dirty="0"/>
                        <a:t> </a:t>
                      </a:r>
                      <a:r>
                        <a:rPr lang="cs-CZ" sz="1400" b="1" noProof="0" dirty="0" err="1"/>
                        <a:t>modifications</a:t>
                      </a:r>
                      <a:endParaRPr lang="en-US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❌ -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-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-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12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/>
                        <a:t>Same behavior as real database.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-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-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❌ -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1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noProof="0" dirty="0"/>
                        <a:t>Support for concurrent test 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❌ -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❌ -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-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80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80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6B8AD11-636A-4CCF-A0CD-B719E73F3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330824" cy="4525963"/>
          </a:xfrm>
        </p:spPr>
        <p:txBody>
          <a:bodyPr/>
          <a:lstStyle/>
          <a:p>
            <a:r>
              <a:rPr lang="en-US" dirty="0"/>
              <a:t>Database fixture</a:t>
            </a:r>
          </a:p>
          <a:p>
            <a:pPr lvl="1"/>
            <a:r>
              <a:rPr lang="en-US" dirty="0"/>
              <a:t>Setting up in memory database</a:t>
            </a:r>
          </a:p>
          <a:p>
            <a:r>
              <a:rPr lang="en-US" dirty="0"/>
              <a:t>Basic database tests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9948C4-0609-4119-BE8B-A636DE06CC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6056" y="1600201"/>
            <a:ext cx="3815195" cy="3428720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1F264-294F-4559-8485-C6D7069D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2EBF021-38D6-4A97-A4E5-5C0777749F2E}" type="slidenum">
              <a:rPr lang="cs-CZ" smtClean="0"/>
              <a:pPr>
                <a:spcAft>
                  <a:spcPts val="600"/>
                </a:spcAft>
              </a:pPr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87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C430-0669-4EA3-8353-BB7B6EE4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/>
              <a:t>Database tests</a:t>
            </a:r>
            <a:br>
              <a:rPr lang="en-US" dirty="0"/>
            </a:br>
            <a:r>
              <a:rPr lang="en-US" dirty="0"/>
              <a:t>summary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114C70-16B9-4649-9DB2-0B4C7EDF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497365"/>
          </a:xfrm>
        </p:spPr>
        <p:txBody>
          <a:bodyPr/>
          <a:lstStyle/>
          <a:p>
            <a:r>
              <a:rPr lang="en-US" dirty="0"/>
              <a:t>When testing database depended code always check that database is in the same state after the test as before.</a:t>
            </a:r>
          </a:p>
          <a:p>
            <a:endParaRPr lang="en-US" dirty="0"/>
          </a:p>
          <a:p>
            <a:r>
              <a:rPr lang="en-US" dirty="0"/>
              <a:t>For most scenarios is best to replace real database with </a:t>
            </a:r>
            <a:r>
              <a:rPr lang="en-US" dirty="0" err="1"/>
              <a:t>InMemory</a:t>
            </a:r>
            <a:r>
              <a:rPr lang="en-US" dirty="0"/>
              <a:t> variant.</a:t>
            </a:r>
          </a:p>
          <a:p>
            <a:endParaRPr lang="en-US" dirty="0"/>
          </a:p>
          <a:p>
            <a:pPr algn="ctr"/>
            <a:r>
              <a:rPr lang="en-US" sz="2400" b="1" dirty="0" err="1"/>
              <a:t>InMemory</a:t>
            </a:r>
            <a:r>
              <a:rPr lang="en-US" sz="2400" b="1" dirty="0"/>
              <a:t> database can have different behavior in complex </a:t>
            </a:r>
            <a:r>
              <a:rPr lang="en-US" sz="2400" b="1" dirty="0" err="1"/>
              <a:t>usecases</a:t>
            </a:r>
            <a:r>
              <a:rPr lang="en-US" sz="2400" b="1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6E646-E8AE-429B-84D9-90286F01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2EBF021-38D6-4A97-A4E5-5C0777749F2E}" type="slidenum">
              <a:rPr lang="cs-CZ" smtClean="0"/>
              <a:pPr>
                <a:spcAft>
                  <a:spcPts val="600"/>
                </a:spcAft>
              </a:pPr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154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2D89-5619-44E2-8B95-60E972A2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85613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Testable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482CD8-CCCA-484D-84BF-6ADF4CC323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95057" y="2420937"/>
            <a:ext cx="7056784" cy="201612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800" b="1" i="0" dirty="0">
                <a:effectLst/>
              </a:rPr>
              <a:t>Testable code</a:t>
            </a:r>
            <a:r>
              <a:rPr lang="en-US" sz="2800" b="0" i="0" dirty="0">
                <a:effectLst/>
              </a:rPr>
              <a:t> refers to the </a:t>
            </a:r>
            <a:r>
              <a:rPr lang="en-US" sz="2800" b="1" i="0" dirty="0">
                <a:effectLst/>
              </a:rPr>
              <a:t>loosely coupled code</a:t>
            </a:r>
            <a:r>
              <a:rPr lang="en-US" sz="2800" b="0" i="0" dirty="0">
                <a:effectLst/>
              </a:rPr>
              <a:t> where </a:t>
            </a:r>
            <a:r>
              <a:rPr lang="en-US" sz="2800" i="0" dirty="0">
                <a:effectLst/>
              </a:rPr>
              <a:t>code</a:t>
            </a:r>
            <a:r>
              <a:rPr lang="en-US" sz="2800" b="0" i="0" dirty="0">
                <a:effectLst/>
              </a:rPr>
              <a:t> does not directly depend on </a:t>
            </a:r>
            <a:r>
              <a:rPr lang="en-US" sz="2800" i="0" dirty="0">
                <a:effectLst/>
              </a:rPr>
              <a:t>internal</a:t>
            </a:r>
            <a:r>
              <a:rPr lang="en-US" sz="2800" b="0" i="0" dirty="0">
                <a:effectLst/>
              </a:rPr>
              <a:t>/external dependencies, so </a:t>
            </a:r>
            <a:r>
              <a:rPr lang="en-US" sz="2800" b="1" i="0" dirty="0">
                <a:effectLst/>
              </a:rPr>
              <a:t>we can easily replace the real dependencies</a:t>
            </a:r>
            <a:r>
              <a:rPr lang="en-US" sz="2800" b="0" i="0" dirty="0">
                <a:effectLst/>
              </a:rPr>
              <a:t>.</a:t>
            </a:r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1C2026-2A9D-4B30-AE9A-E74DC7AD2017}"/>
              </a:ext>
            </a:extLst>
          </p:cNvPr>
          <p:cNvSpPr txBox="1">
            <a:spLocks/>
          </p:cNvSpPr>
          <p:nvPr/>
        </p:nvSpPr>
        <p:spPr>
          <a:xfrm>
            <a:off x="457200" y="2589002"/>
            <a:ext cx="8229600" cy="2424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70E0E108-0A1E-4EA0-BF61-D65EE27038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2EBF021-38D6-4A97-A4E5-5C0777749F2E}" type="slidenum">
              <a:rPr lang="cs-CZ" smtClean="0"/>
              <a:pPr>
                <a:spcAft>
                  <a:spcPts val="600"/>
                </a:spcAft>
              </a:pPr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050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70E8-5672-40E5-916C-609BAA57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testable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510F-ACD8-4790-9FA9-C9BC9286C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Inversion of Control (</a:t>
            </a:r>
            <a:r>
              <a:rPr lang="en-US" sz="2400" b="1" dirty="0" err="1"/>
              <a:t>IoC</a:t>
            </a:r>
            <a:r>
              <a:rPr lang="en-US" sz="2400" dirty="0"/>
              <a:t>) and Dependency injection (</a:t>
            </a:r>
            <a:r>
              <a:rPr lang="en-US" sz="2400" b="1" dirty="0"/>
              <a:t>DI</a:t>
            </a:r>
            <a:r>
              <a:rPr lang="en-US" sz="2400" dirty="0"/>
              <a:t>) are your friends.</a:t>
            </a:r>
          </a:p>
          <a:p>
            <a:endParaRPr lang="en-US" sz="2400" dirty="0"/>
          </a:p>
          <a:p>
            <a:r>
              <a:rPr lang="en-US" sz="2400" dirty="0"/>
              <a:t>When all dependencies are provided via constructor or property injection than you can replace them with fakes/mocks.</a:t>
            </a:r>
          </a:p>
          <a:p>
            <a:endParaRPr lang="en-US" sz="2400" dirty="0"/>
          </a:p>
          <a:p>
            <a:r>
              <a:rPr lang="en-US" sz="2400" dirty="0"/>
              <a:t>Avoid using static classes.</a:t>
            </a:r>
            <a:br>
              <a:rPr lang="en-US" sz="2400" dirty="0"/>
            </a:br>
            <a:r>
              <a:rPr lang="en-US" sz="2400" dirty="0"/>
              <a:t>Replacing dependency on static class is hard.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0C198-F8DC-472F-9445-203A37B1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335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6B8AD11-636A-4CCF-A0CD-B719E73F3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330824" cy="4525963"/>
          </a:xfrm>
        </p:spPr>
        <p:txBody>
          <a:bodyPr/>
          <a:lstStyle/>
          <a:p>
            <a:r>
              <a:rPr lang="en-US" dirty="0"/>
              <a:t>Why is this code so hard to test.</a:t>
            </a:r>
          </a:p>
          <a:p>
            <a:r>
              <a:rPr lang="en-US" dirty="0"/>
              <a:t>How to make this code testable.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9948C4-0609-4119-BE8B-A636DE06CC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6056" y="1600201"/>
            <a:ext cx="3815194" cy="3428720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1F264-294F-4559-8485-C6D7069D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2EBF021-38D6-4A97-A4E5-5C0777749F2E}" type="slidenum">
              <a:rPr lang="cs-CZ" smtClean="0"/>
              <a:pPr>
                <a:spcAft>
                  <a:spcPts val="600"/>
                </a:spcAft>
              </a:pPr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50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C430-0669-4EA3-8353-BB7B6EE4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/>
              <a:t>Testable code</a:t>
            </a:r>
            <a:br>
              <a:rPr lang="en-US" dirty="0"/>
            </a:br>
            <a:r>
              <a:rPr lang="en-US" dirty="0"/>
              <a:t>summary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114C70-16B9-4649-9DB2-0B4C7EDF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497365"/>
          </a:xfrm>
        </p:spPr>
        <p:txBody>
          <a:bodyPr/>
          <a:lstStyle/>
          <a:p>
            <a:r>
              <a:rPr lang="en-US" dirty="0"/>
              <a:t>Think twice before using new().</a:t>
            </a:r>
          </a:p>
          <a:p>
            <a:endParaRPr lang="en-US" dirty="0"/>
          </a:p>
          <a:p>
            <a:r>
              <a:rPr lang="en-US" dirty="0"/>
              <a:t>Use dependency injection.</a:t>
            </a:r>
          </a:p>
          <a:p>
            <a:endParaRPr lang="en-US" dirty="0"/>
          </a:p>
          <a:p>
            <a:r>
              <a:rPr lang="en-US" dirty="0"/>
              <a:t>Avoid static classes.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6E646-E8AE-429B-84D9-90286F01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2EBF021-38D6-4A97-A4E5-5C0777749F2E}" type="slidenum">
              <a:rPr lang="cs-CZ" smtClean="0"/>
              <a:pPr>
                <a:spcAft>
                  <a:spcPts val="600"/>
                </a:spcAft>
              </a:pPr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14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2D89-5619-44E2-8B95-60E972A2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6272"/>
            <a:ext cx="8229600" cy="72034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b="1" dirty="0" err="1"/>
              <a:t>Continous</a:t>
            </a:r>
            <a:r>
              <a:rPr lang="en-US" b="1" dirty="0"/>
              <a:t> Integration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482CD8-CCCA-484D-84BF-6ADF4CC32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713" y="1565678"/>
            <a:ext cx="7579849" cy="18287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i="0" dirty="0">
                <a:effectLst/>
              </a:rPr>
              <a:t>New code is integrated </a:t>
            </a:r>
            <a:r>
              <a:rPr lang="en-US" sz="2400" b="1" dirty="0"/>
              <a:t>into main branch often.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All changes are automatically tested.</a:t>
            </a:r>
            <a:br>
              <a:rPr lang="en-US" sz="2800" b="1" dirty="0"/>
            </a:br>
            <a:endParaRPr lang="en-US" sz="2800" b="1" dirty="0"/>
          </a:p>
          <a:p>
            <a:pPr algn="just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70E0E108-0A1E-4EA0-BF61-D65EE270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F2EBF021-38D6-4A97-A4E5-5C0777749F2E}" type="slidenum">
              <a:rPr lang="cs-CZ" smtClean="0"/>
              <a:pPr>
                <a:spcAft>
                  <a:spcPts val="600"/>
                </a:spcAft>
              </a:pPr>
              <a:t>17</a:t>
            </a:fld>
            <a:endParaRPr lang="cs-CZ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1C2026-2A9D-4B30-AE9A-E74DC7AD2017}"/>
              </a:ext>
            </a:extLst>
          </p:cNvPr>
          <p:cNvSpPr txBox="1">
            <a:spLocks/>
          </p:cNvSpPr>
          <p:nvPr/>
        </p:nvSpPr>
        <p:spPr>
          <a:xfrm>
            <a:off x="457200" y="2589002"/>
            <a:ext cx="8229600" cy="2424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7CBBA0-D9A6-4BB7-A34B-93A2156322B7}"/>
              </a:ext>
            </a:extLst>
          </p:cNvPr>
          <p:cNvSpPr txBox="1">
            <a:spLocks/>
          </p:cNvSpPr>
          <p:nvPr/>
        </p:nvSpPr>
        <p:spPr>
          <a:xfrm>
            <a:off x="534380" y="3140968"/>
            <a:ext cx="8075240" cy="856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dirty="0" err="1"/>
              <a:t>Continous</a:t>
            </a:r>
            <a:r>
              <a:rPr lang="en-US" dirty="0"/>
              <a:t> Delivery / Deployment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528813D-BAF4-4EE6-99BB-8342A406B5EF}"/>
              </a:ext>
            </a:extLst>
          </p:cNvPr>
          <p:cNvSpPr txBox="1">
            <a:spLocks/>
          </p:cNvSpPr>
          <p:nvPr/>
        </p:nvSpPr>
        <p:spPr>
          <a:xfrm>
            <a:off x="940713" y="4284259"/>
            <a:ext cx="7056784" cy="201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New versions are automatically created.</a:t>
            </a: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Possibility to automatically deploy new version after each change.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451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1C2026-2A9D-4B30-AE9A-E74DC7AD2017}"/>
              </a:ext>
            </a:extLst>
          </p:cNvPr>
          <p:cNvSpPr txBox="1">
            <a:spLocks/>
          </p:cNvSpPr>
          <p:nvPr/>
        </p:nvSpPr>
        <p:spPr>
          <a:xfrm>
            <a:off x="457200" y="2589002"/>
            <a:ext cx="8229600" cy="2424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70E0E108-0A1E-4EA0-BF61-D65EE27038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2EBF021-38D6-4A97-A4E5-5C0777749F2E}" type="slidenum">
              <a:rPr lang="cs-CZ" smtClean="0"/>
              <a:pPr>
                <a:spcAft>
                  <a:spcPts val="600"/>
                </a:spcAft>
              </a:pPr>
              <a:t>18</a:t>
            </a:fld>
            <a:endParaRPr lang="cs-CZ"/>
          </a:p>
        </p:txBody>
      </p:sp>
      <p:pic>
        <p:nvPicPr>
          <p:cNvPr id="13" name="Picture 12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4E9EB573-9E24-42C4-B0A2-CA7C06D3F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904"/>
            <a:ext cx="9144000" cy="38221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78D783-F27B-4146-BCA8-058E805EFDC2}"/>
              </a:ext>
            </a:extLst>
          </p:cNvPr>
          <p:cNvSpPr txBox="1"/>
          <p:nvPr/>
        </p:nvSpPr>
        <p:spPr>
          <a:xfrm>
            <a:off x="-24138" y="6581001"/>
            <a:ext cx="115266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https://medium.com/microsoftazure/modern-development-creating-a-rest-api-via-ci-cd-and-back-866b3f9397d3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5949CC-86A9-4851-9F73-701B6E8C64C6}"/>
              </a:ext>
            </a:extLst>
          </p:cNvPr>
          <p:cNvSpPr txBox="1"/>
          <p:nvPr/>
        </p:nvSpPr>
        <p:spPr>
          <a:xfrm>
            <a:off x="2195736" y="2705725"/>
            <a:ext cx="15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2164AF"/>
                </a:solidFill>
              </a:rPr>
              <a:t>CI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666055-8DF3-4E66-AE0E-3D9EEB271470}"/>
              </a:ext>
            </a:extLst>
          </p:cNvPr>
          <p:cNvSpPr txBox="1"/>
          <p:nvPr/>
        </p:nvSpPr>
        <p:spPr>
          <a:xfrm>
            <a:off x="5739198" y="2705725"/>
            <a:ext cx="15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FBB028"/>
                </a:solidFill>
              </a:rPr>
              <a:t>CD</a:t>
            </a:r>
          </a:p>
        </p:txBody>
      </p:sp>
    </p:spTree>
    <p:extLst>
      <p:ext uri="{BB962C8B-B14F-4D97-AF65-F5344CB8AC3E}">
        <p14:creationId xmlns:p14="http://schemas.microsoft.com/office/powerpoint/2010/main" val="3437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6B8AD11-636A-4CCF-A0CD-B719E73F3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330824" cy="4525963"/>
          </a:xfrm>
        </p:spPr>
        <p:txBody>
          <a:bodyPr>
            <a:normAutofit/>
          </a:bodyPr>
          <a:lstStyle/>
          <a:p>
            <a:r>
              <a:rPr lang="en-US" dirty="0"/>
              <a:t>CI</a:t>
            </a:r>
          </a:p>
          <a:p>
            <a:pPr lvl="1"/>
            <a:r>
              <a:rPr lang="en-US" dirty="0"/>
              <a:t>Branch security</a:t>
            </a:r>
          </a:p>
          <a:p>
            <a:pPr lvl="1"/>
            <a:r>
              <a:rPr lang="en-US" dirty="0"/>
              <a:t>CI Pipeline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CD</a:t>
            </a:r>
          </a:p>
          <a:p>
            <a:pPr lvl="1"/>
            <a:r>
              <a:rPr lang="en-US" dirty="0"/>
              <a:t>Creating release</a:t>
            </a:r>
          </a:p>
          <a:p>
            <a:pPr lvl="1"/>
            <a:r>
              <a:rPr lang="en-US" dirty="0"/>
              <a:t>Application deployment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9948C4-0609-4119-BE8B-A636DE06CC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9336" y="1600201"/>
            <a:ext cx="3808633" cy="3428720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1F264-294F-4559-8485-C6D7069D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2EBF021-38D6-4A97-A4E5-5C0777749F2E}" type="slidenum">
              <a:rPr lang="cs-CZ" smtClean="0"/>
              <a:pPr>
                <a:spcAft>
                  <a:spcPts val="600"/>
                </a:spcAft>
              </a:pPr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246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6788E4C-3DFC-4FCC-BE83-F0A9078D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 dirty="0"/>
              <a:t>Is testing even worth it?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BCF976-6CE0-46C1-AE7D-B39FDE6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2EBF021-38D6-4A97-A4E5-5C0777749F2E}" type="slidenum">
              <a:rPr lang="cs-CZ" smtClean="0"/>
              <a:pPr>
                <a:spcAft>
                  <a:spcPts val="600"/>
                </a:spcAft>
              </a:pPr>
              <a:t>2</a:t>
            </a:fld>
            <a:endParaRPr lang="cs-CZ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BAA662F-D9E8-47D7-968F-01A27AD26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668621"/>
              </p:ext>
            </p:extLst>
          </p:nvPr>
        </p:nvGraphicFramePr>
        <p:xfrm>
          <a:off x="457200" y="1600201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81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C430-0669-4EA3-8353-BB7B6EE4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/>
              <a:t>CI / CD</a:t>
            </a:r>
            <a:br>
              <a:rPr lang="en-US" dirty="0"/>
            </a:br>
            <a:r>
              <a:rPr lang="en-US" dirty="0"/>
              <a:t>summary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114C70-16B9-4649-9DB2-0B4C7EDF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4973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Automatic builds and tests.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Enforces that version in repository is always in working state.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Automatic build of new versions.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Automatic release of new versions.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6E646-E8AE-429B-84D9-90286F01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2EBF021-38D6-4A97-A4E5-5C0777749F2E}" type="slidenum">
              <a:rPr lang="cs-CZ" smtClean="0"/>
              <a:pPr>
                <a:spcAft>
                  <a:spcPts val="600"/>
                </a:spcAft>
              </a:pPr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112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B9544-046F-4E26-86CE-28B13488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write tests?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6D38D-AF82-4B8D-86BB-95674646E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Long term projects</a:t>
            </a:r>
            <a:endParaRPr lang="cs-CZ" sz="2400" dirty="0"/>
          </a:p>
          <a:p>
            <a:r>
              <a:rPr lang="en-US" sz="2400" dirty="0"/>
              <a:t>Critical infrastructure</a:t>
            </a:r>
            <a:br>
              <a:rPr lang="en-US" sz="2400" dirty="0"/>
            </a:br>
            <a:r>
              <a:rPr lang="en-US" sz="2400" dirty="0"/>
              <a:t>(code which can cause harm,…)</a:t>
            </a:r>
          </a:p>
          <a:p>
            <a:r>
              <a:rPr lang="en-US" sz="2400" dirty="0"/>
              <a:t>Applications where manual testing would be complicated.</a:t>
            </a:r>
            <a:br>
              <a:rPr lang="en-US" sz="2400" dirty="0"/>
            </a:br>
            <a:r>
              <a:rPr lang="en-US" sz="2400" dirty="0"/>
              <a:t>(code which is not run frequently,…) </a:t>
            </a:r>
          </a:p>
          <a:p>
            <a:r>
              <a:rPr lang="en-US" sz="2400" dirty="0"/>
              <a:t>Applications with known acceptance criteria.</a:t>
            </a:r>
            <a:endParaRPr lang="cs-CZ" sz="2400" dirty="0"/>
          </a:p>
          <a:p>
            <a:r>
              <a:rPr lang="en-US" sz="2800" dirty="0"/>
              <a:t>When the tests are part of</a:t>
            </a:r>
            <a:r>
              <a:rPr lang="cs-CZ" sz="2800" dirty="0"/>
              <a:t> </a:t>
            </a:r>
            <a:r>
              <a:rPr lang="cs-CZ" sz="2800" dirty="0" err="1"/>
              <a:t>the</a:t>
            </a:r>
            <a:r>
              <a:rPr lang="cs-CZ" sz="2800" dirty="0"/>
              <a:t> </a:t>
            </a:r>
            <a:r>
              <a:rPr lang="cs-CZ" sz="2800" dirty="0" err="1"/>
              <a:t>contract</a:t>
            </a:r>
            <a:r>
              <a:rPr lang="en-US" sz="2800" dirty="0"/>
              <a:t>/assignment</a:t>
            </a:r>
            <a:br>
              <a:rPr lang="en-US" sz="2800" dirty="0"/>
            </a:br>
            <a:r>
              <a:rPr lang="en-US" sz="1800" b="1" dirty="0">
                <a:latin typeface="Arial Black" panose="020B0A04020102020204" pitchFamily="34" charset="0"/>
              </a:rPr>
              <a:t>(for example, project for ICS!)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FFBAEE-A070-42B2-9C8A-02DE256A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577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C9D995-09F8-4C33-A71F-78ED4C47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to choose what type of tests?</a:t>
            </a:r>
          </a:p>
        </p:txBody>
      </p:sp>
      <p:pic>
        <p:nvPicPr>
          <p:cNvPr id="5" name="Content Placeholder 4" descr="Chart, funnel chart&#10;&#10;Description automatically generated">
            <a:extLst>
              <a:ext uri="{FF2B5EF4-FFF2-40B4-BE49-F238E27FC236}">
                <a16:creationId xmlns:a16="http://schemas.microsoft.com/office/drawing/2014/main" id="{450AD96D-7EEC-4DAA-A63E-B4E62A3D7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57200" y="1098837"/>
            <a:ext cx="8229600" cy="3714463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C73373-1CAA-4F99-A233-ABF7D0E1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4</a:t>
            </a:fld>
            <a:endParaRPr lang="cs-CZ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CF43897-1369-4F46-9926-9A666256B23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043608" y="4581128"/>
            <a:ext cx="6361113" cy="15351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Also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Performance </a:t>
            </a:r>
            <a:r>
              <a:rPr lang="cs-CZ" dirty="0" err="1"/>
              <a:t>tests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Resilience</a:t>
            </a:r>
            <a:r>
              <a:rPr lang="cs-CZ" dirty="0"/>
              <a:t> </a:t>
            </a:r>
            <a:r>
              <a:rPr lang="cs-CZ" dirty="0" err="1"/>
              <a:t>tests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A</a:t>
            </a:r>
            <a:r>
              <a:rPr lang="en-US" dirty="0" err="1"/>
              <a:t>cceptance</a:t>
            </a:r>
            <a:r>
              <a:rPr lang="en-US" dirty="0"/>
              <a:t>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Accesibility</a:t>
            </a:r>
            <a:r>
              <a:rPr lang="en-US" dirty="0"/>
              <a:t> tests</a:t>
            </a:r>
            <a:br>
              <a:rPr lang="cs-CZ" dirty="0"/>
            </a:br>
            <a:r>
              <a:rPr lang="cs-CZ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0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F598-B51E-4712-8FFD-4C0241A3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Am I writing a good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5FC4A-765A-48D7-9D47-D4B86F907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Tests should be </a:t>
            </a:r>
            <a:r>
              <a:rPr lang="en-US" sz="2000" b="1" u="sng" dirty="0"/>
              <a:t>isolated and repeatable</a:t>
            </a:r>
            <a:r>
              <a:rPr lang="en-US" sz="2000" dirty="0"/>
              <a:t>, without</a:t>
            </a:r>
            <a:r>
              <a:rPr lang="cs-CZ" sz="2000" dirty="0"/>
              <a:t> </a:t>
            </a:r>
            <a:r>
              <a:rPr lang="cs-CZ" sz="2000" dirty="0" err="1"/>
              <a:t>relying</a:t>
            </a:r>
            <a:r>
              <a:rPr lang="cs-CZ" sz="2000" dirty="0"/>
              <a:t> on test </a:t>
            </a:r>
            <a:r>
              <a:rPr lang="cs-CZ" sz="2000" dirty="0" err="1"/>
              <a:t>order</a:t>
            </a:r>
            <a:r>
              <a:rPr lang="en-US" sz="2000" dirty="0"/>
              <a:t>.</a:t>
            </a:r>
            <a:endParaRPr lang="cs-CZ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Never test multiple things</a:t>
            </a:r>
            <a:r>
              <a:rPr lang="cs-CZ" sz="20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2000" dirty="0"/>
              <a:t>AAA rule</a:t>
            </a:r>
          </a:p>
          <a:p>
            <a:pPr lvl="1"/>
            <a:r>
              <a:rPr lang="en-US" sz="1800" dirty="0"/>
              <a:t>Every unit test should consist of these parts:</a:t>
            </a:r>
          </a:p>
          <a:p>
            <a:pPr lvl="2"/>
            <a:r>
              <a:rPr lang="en-US" sz="1400" b="1" dirty="0"/>
              <a:t>Arrange</a:t>
            </a:r>
            <a:r>
              <a:rPr lang="en-US" sz="1400" dirty="0"/>
              <a:t>: 	Setup environment for the test.</a:t>
            </a:r>
          </a:p>
          <a:p>
            <a:pPr lvl="2"/>
            <a:r>
              <a:rPr lang="en-US" sz="1400" b="1" dirty="0"/>
              <a:t>Act</a:t>
            </a:r>
            <a:r>
              <a:rPr lang="en-US" sz="1400" dirty="0"/>
              <a:t>:		Perform the operation which we want to test.</a:t>
            </a:r>
          </a:p>
          <a:p>
            <a:pPr lvl="2"/>
            <a:r>
              <a:rPr lang="en-US" sz="1400" b="1" dirty="0"/>
              <a:t>Assert</a:t>
            </a:r>
            <a:r>
              <a:rPr lang="en-US" sz="1400" dirty="0"/>
              <a:t>:	</a:t>
            </a:r>
            <a:r>
              <a:rPr lang="cs-CZ" sz="1400" dirty="0"/>
              <a:t>	</a:t>
            </a:r>
            <a:r>
              <a:rPr lang="en-US" sz="1400" dirty="0"/>
              <a:t>Check if the end state is same as expected one.</a:t>
            </a:r>
          </a:p>
          <a:p>
            <a:pPr marL="914400" lvl="2" indent="0">
              <a:buNone/>
            </a:pPr>
            <a:endParaRPr lang="cs-CZ" sz="1400" dirty="0"/>
          </a:p>
          <a:p>
            <a:pPr marL="457200"/>
            <a:r>
              <a:rPr lang="cs-CZ" sz="2200" dirty="0" err="1"/>
              <a:t>Avoid</a:t>
            </a:r>
            <a:r>
              <a:rPr lang="cs-CZ" sz="2200" dirty="0"/>
              <a:t> testing </a:t>
            </a:r>
            <a:r>
              <a:rPr lang="cs-CZ" sz="2200" dirty="0" err="1"/>
              <a:t>external</a:t>
            </a:r>
            <a:r>
              <a:rPr lang="cs-CZ" sz="2200" dirty="0"/>
              <a:t> </a:t>
            </a:r>
            <a:r>
              <a:rPr lang="cs-CZ" sz="2200" dirty="0" err="1"/>
              <a:t>dependencies</a:t>
            </a:r>
            <a:r>
              <a:rPr lang="cs-CZ" sz="2200" dirty="0"/>
              <a:t> </a:t>
            </a:r>
            <a:r>
              <a:rPr lang="en-US" sz="2200" dirty="0"/>
              <a:t>together with your code.</a:t>
            </a:r>
            <a:endParaRPr lang="cs-CZ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29A2E-7380-4109-9CBE-A66B61DB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966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2470003-9087-4A5D-8875-8475B37A1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593" y="764704"/>
            <a:ext cx="4038600" cy="4525963"/>
          </a:xfrm>
        </p:spPr>
        <p:txBody>
          <a:bodyPr/>
          <a:lstStyle/>
          <a:p>
            <a:r>
              <a:rPr lang="en-US" dirty="0"/>
              <a:t>Creating test project</a:t>
            </a:r>
          </a:p>
          <a:p>
            <a:r>
              <a:rPr lang="en-US" dirty="0"/>
              <a:t>Basic tests</a:t>
            </a:r>
          </a:p>
          <a:p>
            <a:r>
              <a:rPr lang="en-US" dirty="0"/>
              <a:t>Parametrized tests</a:t>
            </a:r>
          </a:p>
          <a:p>
            <a:r>
              <a:rPr lang="en-US" dirty="0"/>
              <a:t>Skipping tests</a:t>
            </a:r>
          </a:p>
          <a:p>
            <a:r>
              <a:rPr lang="en-US" dirty="0"/>
              <a:t>Test setup / arrange</a:t>
            </a:r>
          </a:p>
          <a:p>
            <a:pPr lvl="1"/>
            <a:r>
              <a:rPr lang="en-US" dirty="0"/>
              <a:t>Non shared fixture</a:t>
            </a:r>
          </a:p>
          <a:p>
            <a:pPr lvl="1"/>
            <a:r>
              <a:rPr lang="en-US" dirty="0"/>
              <a:t>Class shared fixture</a:t>
            </a:r>
          </a:p>
          <a:p>
            <a:pPr lvl="1"/>
            <a:r>
              <a:rPr lang="en-US" dirty="0"/>
              <a:t>Group shared fixture</a:t>
            </a:r>
          </a:p>
        </p:txBody>
      </p:sp>
      <p:pic>
        <p:nvPicPr>
          <p:cNvPr id="10" name="Content Placeholder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8FAD73C-E377-45E6-A5D2-F5CE9394CF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2" y="1124744"/>
            <a:ext cx="4038600" cy="3629495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94A61-D5A8-418D-A074-673BC78F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2EBF021-38D6-4A97-A4E5-5C0777749F2E}" type="slidenum">
              <a:rPr lang="cs-CZ" smtClean="0"/>
              <a:pPr>
                <a:spcAft>
                  <a:spcPts val="600"/>
                </a:spcAft>
              </a:pPr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376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C430-0669-4EA3-8353-BB7B6EE4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 err="1"/>
              <a:t>xUnit</a:t>
            </a:r>
            <a:br>
              <a:rPr lang="en-US" dirty="0"/>
            </a:br>
            <a:r>
              <a:rPr lang="en-US" dirty="0"/>
              <a:t>summary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114C70-16B9-4649-9DB2-0B4C7EDF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7"/>
            <a:ext cx="8229600" cy="4425357"/>
          </a:xfrm>
        </p:spPr>
        <p:txBody>
          <a:bodyPr>
            <a:normAutofit/>
          </a:bodyPr>
          <a:lstStyle/>
          <a:p>
            <a:r>
              <a:rPr lang="en-US" sz="1600" b="1" dirty="0"/>
              <a:t>YOU CAN USE WHATEVER TEST FRAMEWORK YOU WANT IN YOUR PROJECT</a:t>
            </a:r>
          </a:p>
          <a:p>
            <a:endParaRPr lang="en-US" sz="1600" b="1" dirty="0"/>
          </a:p>
          <a:p>
            <a:r>
              <a:rPr lang="en-US" sz="1600" b="1" dirty="0"/>
              <a:t>AAA =&gt; </a:t>
            </a:r>
            <a:r>
              <a:rPr lang="en-US" sz="1600" b="1" dirty="0" err="1"/>
              <a:t>A</a:t>
            </a:r>
            <a:r>
              <a:rPr lang="en-US" sz="1600" dirty="0" err="1"/>
              <a:t>range</a:t>
            </a:r>
            <a:r>
              <a:rPr lang="en-US" sz="1600" dirty="0"/>
              <a:t>, </a:t>
            </a:r>
            <a:r>
              <a:rPr lang="en-US" sz="1600" b="1" dirty="0"/>
              <a:t>A</a:t>
            </a:r>
            <a:r>
              <a:rPr lang="en-US" sz="1600" dirty="0"/>
              <a:t>ct, </a:t>
            </a:r>
            <a:r>
              <a:rPr lang="en-US" sz="1600" b="1" dirty="0"/>
              <a:t>A</a:t>
            </a:r>
            <a:r>
              <a:rPr lang="en-US" sz="1600" dirty="0"/>
              <a:t>ssert</a:t>
            </a:r>
            <a:endParaRPr lang="en-US" sz="1600" b="1" dirty="0"/>
          </a:p>
          <a:p>
            <a:endParaRPr lang="en-US" sz="1600" b="1" dirty="0"/>
          </a:p>
          <a:p>
            <a:r>
              <a:rPr lang="en-US" b="1" dirty="0"/>
              <a:t>XUNIT</a:t>
            </a:r>
            <a:endParaRPr lang="en-US" sz="1600" b="1" dirty="0"/>
          </a:p>
          <a:p>
            <a:r>
              <a:rPr lang="en-US" sz="1600" b="1" dirty="0"/>
              <a:t>[Fact] – </a:t>
            </a:r>
            <a:r>
              <a:rPr lang="en-US" sz="1600" dirty="0"/>
              <a:t>Marks a test method</a:t>
            </a:r>
          </a:p>
          <a:p>
            <a:endParaRPr lang="en-US" sz="1600" dirty="0"/>
          </a:p>
          <a:p>
            <a:r>
              <a:rPr lang="en-US" sz="1600" b="1" dirty="0"/>
              <a:t>[</a:t>
            </a:r>
            <a:r>
              <a:rPr lang="cs-CZ" sz="1600" b="1" dirty="0" err="1"/>
              <a:t>Theory</a:t>
            </a:r>
            <a:r>
              <a:rPr lang="en-US" sz="1600" b="1" dirty="0"/>
              <a:t>] – </a:t>
            </a:r>
            <a:r>
              <a:rPr lang="en-US" sz="1600" dirty="0"/>
              <a:t>Marks a test method</a:t>
            </a:r>
            <a:r>
              <a:rPr lang="cs-CZ" sz="1600" dirty="0"/>
              <a:t> </a:t>
            </a:r>
            <a:r>
              <a:rPr lang="cs-CZ" sz="1600" dirty="0" err="1"/>
              <a:t>with</a:t>
            </a:r>
            <a:r>
              <a:rPr lang="cs-CZ" sz="1600" dirty="0"/>
              <a:t> </a:t>
            </a:r>
            <a:r>
              <a:rPr lang="cs-CZ" sz="1600" dirty="0" err="1"/>
              <a:t>parameters</a:t>
            </a:r>
            <a:r>
              <a:rPr lang="cs-CZ" sz="1600" dirty="0"/>
              <a:t> </a:t>
            </a:r>
            <a:r>
              <a:rPr lang="en-US" sz="1600" dirty="0"/>
              <a:t>=&gt; runs test several times with different parameters.</a:t>
            </a:r>
          </a:p>
          <a:p>
            <a:endParaRPr lang="en-US" sz="1600" dirty="0"/>
          </a:p>
          <a:p>
            <a:r>
              <a:rPr lang="en-US" sz="1600" b="1" dirty="0"/>
              <a:t>Constructor</a:t>
            </a:r>
            <a:r>
              <a:rPr lang="en-US" sz="1600" dirty="0"/>
              <a:t> – Runs before every test case. Same is true for Dispose.</a:t>
            </a:r>
          </a:p>
          <a:p>
            <a:endParaRPr lang="en-US" sz="1600" dirty="0"/>
          </a:p>
          <a:p>
            <a:r>
              <a:rPr lang="en-US" sz="1600" b="1" dirty="0" err="1"/>
              <a:t>IClassFixture</a:t>
            </a:r>
            <a:r>
              <a:rPr lang="en-US" sz="1600" b="1" dirty="0"/>
              <a:t> </a:t>
            </a:r>
            <a:r>
              <a:rPr lang="en-US" sz="1600" dirty="0"/>
              <a:t>– Allows sharing context between tests in the same class.</a:t>
            </a:r>
            <a:br>
              <a:rPr lang="en-US" sz="1600" dirty="0"/>
            </a:br>
            <a:r>
              <a:rPr lang="en-US" sz="1600" dirty="0"/>
              <a:t>		Fixture is injected into constructor.</a:t>
            </a:r>
          </a:p>
          <a:p>
            <a:endParaRPr lang="en-US" sz="1600" b="1" dirty="0"/>
          </a:p>
          <a:p>
            <a:endParaRPr lang="en-US" sz="16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6E646-E8AE-429B-84D9-90286F01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2EBF021-38D6-4A97-A4E5-5C0777749F2E}" type="slidenum">
              <a:rPr lang="cs-CZ" smtClean="0"/>
              <a:pPr>
                <a:spcAft>
                  <a:spcPts val="600"/>
                </a:spcAft>
              </a:pPr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556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6B8AD11-636A-4CCF-A0CD-B719E73F3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330824" cy="4525963"/>
          </a:xfrm>
        </p:spPr>
        <p:txBody>
          <a:bodyPr/>
          <a:lstStyle/>
          <a:p>
            <a:r>
              <a:rPr lang="en-US" dirty="0"/>
              <a:t>Tests for “real” application</a:t>
            </a:r>
          </a:p>
          <a:p>
            <a:pPr lvl="1"/>
            <a:r>
              <a:rPr lang="en-US" dirty="0"/>
              <a:t>How to choose test scenarios</a:t>
            </a:r>
          </a:p>
          <a:p>
            <a:pPr lvl="1"/>
            <a:r>
              <a:rPr lang="en-US" dirty="0" err="1"/>
              <a:t>isSame</a:t>
            </a:r>
            <a:r>
              <a:rPr lang="en-US" dirty="0"/>
              <a:t> vs </a:t>
            </a:r>
            <a:r>
              <a:rPr lang="en-US" dirty="0" err="1"/>
              <a:t>isEqual</a:t>
            </a:r>
            <a:endParaRPr lang="en-US" dirty="0"/>
          </a:p>
          <a:p>
            <a:pPr lvl="1"/>
            <a:r>
              <a:rPr lang="en-US" dirty="0"/>
              <a:t>Overflow</a:t>
            </a:r>
            <a:r>
              <a:rPr lang="cs-CZ" dirty="0"/>
              <a:t> </a:t>
            </a:r>
            <a:r>
              <a:rPr lang="en-US" dirty="0"/>
              <a:t>/ Underflow</a:t>
            </a:r>
          </a:p>
          <a:p>
            <a:r>
              <a:rPr lang="en-US" dirty="0"/>
              <a:t>Code coverage</a:t>
            </a:r>
          </a:p>
          <a:p>
            <a:r>
              <a:rPr lang="en-US" dirty="0"/>
              <a:t>Live tests</a:t>
            </a:r>
          </a:p>
          <a:p>
            <a:endParaRPr lang="en-US" dirty="0"/>
          </a:p>
        </p:txBody>
      </p:sp>
      <p:pic>
        <p:nvPicPr>
          <p:cNvPr id="6" name="Content Placeholder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929948C4-0609-4119-BE8B-A636DE06CC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600201"/>
            <a:ext cx="3815195" cy="3428721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1F264-294F-4559-8485-C6D7069D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2EBF021-38D6-4A97-A4E5-5C0777749F2E}" type="slidenum">
              <a:rPr lang="cs-CZ" smtClean="0"/>
              <a:pPr>
                <a:spcAft>
                  <a:spcPts val="600"/>
                </a:spcAft>
              </a:pPr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029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C430-0669-4EA3-8353-BB7B6EE4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/>
              <a:t>Calculator tests</a:t>
            </a:r>
            <a:br>
              <a:rPr lang="en-US" dirty="0"/>
            </a:br>
            <a:r>
              <a:rPr lang="en-US" dirty="0"/>
              <a:t>summary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114C70-16B9-4649-9DB2-0B4C7EDF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1"/>
            <a:ext cx="8229600" cy="4569373"/>
          </a:xfrm>
        </p:spPr>
        <p:txBody>
          <a:bodyPr/>
          <a:lstStyle/>
          <a:p>
            <a:r>
              <a:rPr lang="en-US" dirty="0"/>
              <a:t>You should test normal conditions </a:t>
            </a:r>
            <a:r>
              <a:rPr lang="en-US" b="1" dirty="0"/>
              <a:t>AND</a:t>
            </a:r>
            <a:r>
              <a:rPr lang="en-US" dirty="0"/>
              <a:t> extreme conditions.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 err="1"/>
              <a:t>IsSame</a:t>
            </a:r>
            <a:r>
              <a:rPr lang="en-US" dirty="0"/>
              <a:t> only when you want to check if the object is the same =&gt; references points to the exactly same place.</a:t>
            </a:r>
          </a:p>
          <a:p>
            <a:r>
              <a:rPr lang="en-US" dirty="0"/>
              <a:t>For checking if the “content” is same use </a:t>
            </a:r>
            <a:r>
              <a:rPr lang="en-US" b="1" dirty="0" err="1"/>
              <a:t>IsEqual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Having code coverage 100% does not mean than your code is bug free.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6E646-E8AE-429B-84D9-90286F01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2EBF021-38D6-4A97-A4E5-5C0777749F2E}" type="slidenum">
              <a:rPr lang="cs-CZ" smtClean="0"/>
              <a:pPr>
                <a:spcAft>
                  <a:spcPts val="600"/>
                </a:spcAft>
              </a:pPr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ic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C381C01E-7C51-4A53-92DA-D19F9E0AEB88}" vid="{2463EEFD-8FB1-4AAF-9444-EBA77EA899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766</Words>
  <Application>Microsoft Office PowerPoint</Application>
  <PresentationFormat>On-screen Show (4:3)</PresentationFormat>
  <Paragraphs>168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Calibri</vt:lpstr>
      <vt:lpstr>Cambria Math</vt:lpstr>
      <vt:lpstr>Consolas</vt:lpstr>
      <vt:lpstr>Lato</vt:lpstr>
      <vt:lpstr>Segoe UI</vt:lpstr>
      <vt:lpstr>Segoe UI Light</vt:lpstr>
      <vt:lpstr>Basic master</vt:lpstr>
      <vt:lpstr>Software testing</vt:lpstr>
      <vt:lpstr>Is testing even worth it?</vt:lpstr>
      <vt:lpstr>When to write tests?</vt:lpstr>
      <vt:lpstr>When to choose what type of tests?</vt:lpstr>
      <vt:lpstr>Am I writing a good unit tests?</vt:lpstr>
      <vt:lpstr>PowerPoint Presentation</vt:lpstr>
      <vt:lpstr>xUnit summary</vt:lpstr>
      <vt:lpstr>PowerPoint Presentation</vt:lpstr>
      <vt:lpstr>Calculator tests summary</vt:lpstr>
      <vt:lpstr>Avoiding pitfalls of testing database depended code</vt:lpstr>
      <vt:lpstr>PowerPoint Presentation</vt:lpstr>
      <vt:lpstr>Database tests summary</vt:lpstr>
      <vt:lpstr>Testable code</vt:lpstr>
      <vt:lpstr>How to write testable code</vt:lpstr>
      <vt:lpstr>PowerPoint Presentation</vt:lpstr>
      <vt:lpstr>Testable code summary</vt:lpstr>
      <vt:lpstr>Continous Integration</vt:lpstr>
      <vt:lpstr>PowerPoint Presentation</vt:lpstr>
      <vt:lpstr>PowerPoint Presentation</vt:lpstr>
      <vt:lpstr>CI / CD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 psát testy</dc:title>
  <dc:creator>Michal Tichý</dc:creator>
  <cp:lastModifiedBy>Michal Tichý</cp:lastModifiedBy>
  <cp:revision>29</cp:revision>
  <dcterms:created xsi:type="dcterms:W3CDTF">2020-10-12T19:59:08Z</dcterms:created>
  <dcterms:modified xsi:type="dcterms:W3CDTF">2021-03-20T15:18:24Z</dcterms:modified>
</cp:coreProperties>
</file>