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handoutMasterIdLst>
    <p:handoutMasterId r:id="rId18"/>
  </p:handoutMasterIdLst>
  <p:sldIdLst>
    <p:sldId id="258" r:id="rId5"/>
    <p:sldId id="259" r:id="rId6"/>
    <p:sldId id="260" r:id="rId7"/>
    <p:sldId id="261" r:id="rId8"/>
    <p:sldId id="262" r:id="rId9"/>
    <p:sldId id="256" r:id="rId10"/>
    <p:sldId id="263" r:id="rId11"/>
    <p:sldId id="264" r:id="rId12"/>
    <p:sldId id="266" r:id="rId13"/>
    <p:sldId id="25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E"/>
    <a:srgbClr val="3773C2"/>
    <a:srgbClr val="4AA1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6A2C7-CB15-4634-9FC6-155B333F51F7}" v="362" dt="2021-02-24T22:34:5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300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C578FDE-C897-44E0-82B0-0571647821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463FF58-327D-40A7-921D-12F401D237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B747-B3BF-42DD-9788-D75DB4B05A5D}" type="datetimeFigureOut">
              <a:rPr lang="sk-SK" smtClean="0"/>
              <a:t>24. 2. 2021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F1E255E-3A26-4870-9066-800325716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DD5EBB0-D256-4643-9C6C-1354F3205B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7997-0BD0-47CC-A1C6-9DE9AD933D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767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6BAEDF62-DA16-4B9C-A0EB-AF017355EB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131" y="4899904"/>
            <a:ext cx="1244397" cy="1402268"/>
          </a:xfrm>
          <a:prstGeom prst="rect">
            <a:avLst/>
          </a:prstGeom>
        </p:spPr>
      </p:pic>
      <p:sp>
        <p:nvSpPr>
          <p:cNvPr id="18" name="Nadpis 17">
            <a:extLst>
              <a:ext uri="{FF2B5EF4-FFF2-40B4-BE49-F238E27FC236}">
                <a16:creationId xmlns:a16="http://schemas.microsoft.com/office/drawing/2014/main" id="{A1A253E7-D815-4E29-800D-84EA8B4BF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6590" y="1506733"/>
            <a:ext cx="5058609" cy="2145027"/>
          </a:xfrm>
        </p:spPr>
        <p:txBody>
          <a:bodyPr anchor="b">
            <a:noAutofit/>
          </a:bodyPr>
          <a:lstStyle>
            <a:lvl1pPr>
              <a:defRPr sz="480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sk-SK" dirty="0"/>
              <a:t>TEXT</a:t>
            </a:r>
          </a:p>
        </p:txBody>
      </p:sp>
      <p:sp>
        <p:nvSpPr>
          <p:cNvPr id="19" name="Zástupný objekt pre dátum 18">
            <a:extLst>
              <a:ext uri="{FF2B5EF4-FFF2-40B4-BE49-F238E27FC236}">
                <a16:creationId xmlns:a16="http://schemas.microsoft.com/office/drawing/2014/main" id="{6D00F614-DC20-4AA9-BCF6-0C34592A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20" name="Zástupný objekt pre pätu 19">
            <a:extLst>
              <a:ext uri="{FF2B5EF4-FFF2-40B4-BE49-F238E27FC236}">
                <a16:creationId xmlns:a16="http://schemas.microsoft.com/office/drawing/2014/main" id="{088C0DA6-A207-4C4D-85C6-D925E4F1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Zástupný objekt pre číslo snímky 20">
            <a:extLst>
              <a:ext uri="{FF2B5EF4-FFF2-40B4-BE49-F238E27FC236}">
                <a16:creationId xmlns:a16="http://schemas.microsoft.com/office/drawing/2014/main" id="{1925140D-4FC2-427A-965D-B7CF185D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9F13D47-4BDA-4127-AA4B-A1BE2F1118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1295" y="3678849"/>
            <a:ext cx="5043904" cy="50538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TEXT</a:t>
            </a:r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3DD962A-FCC6-4250-923B-ED8B9E8000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" y="421253"/>
            <a:ext cx="1919136" cy="135083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5BEC459-7E37-4FAB-9117-47888574F4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530366" y="1127017"/>
            <a:ext cx="2136227" cy="505385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APRIL 29-30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0C0A39D-E0E3-4B5A-A8C8-4FCBFCD13AF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530367" y="644336"/>
            <a:ext cx="3702268" cy="505385"/>
          </a:xfrm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rgbClr val="3773C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DOTVVM </a:t>
            </a:r>
          </a:p>
          <a:p>
            <a:pPr lvl="0"/>
            <a:r>
              <a:rPr lang="sk-SK" dirty="0"/>
              <a:t>VIRTUAL CONFERENCE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681982E9-4E8A-4B4A-9BF6-8B62051A0CAB}"/>
              </a:ext>
            </a:extLst>
          </p:cNvPr>
          <p:cNvCxnSpPr>
            <a:cxnSpLocks/>
          </p:cNvCxnSpPr>
          <p:nvPr userDrawn="1"/>
        </p:nvCxnSpPr>
        <p:spPr>
          <a:xfrm>
            <a:off x="951319" y="1624813"/>
            <a:ext cx="2540966" cy="0"/>
          </a:xfrm>
          <a:prstGeom prst="line">
            <a:avLst/>
          </a:prstGeom>
          <a:ln>
            <a:solidFill>
              <a:srgbClr val="3D3C3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Obrázok 7">
            <a:extLst>
              <a:ext uri="{FF2B5EF4-FFF2-40B4-BE49-F238E27FC236}">
                <a16:creationId xmlns:a16="http://schemas.microsoft.com/office/drawing/2014/main" id="{B75985B3-B0B4-46CA-8D3D-CFB627196D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82" y="5127722"/>
            <a:ext cx="813818" cy="11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239584"/>
            <a:ext cx="5982188" cy="2697979"/>
          </a:xfrm>
        </p:spPr>
        <p:txBody>
          <a:bodyPr anchor="t">
            <a:normAutofit/>
          </a:bodyPr>
          <a:lstStyle>
            <a:lvl1pPr>
              <a:defRPr sz="5000">
                <a:solidFill>
                  <a:srgbClr val="3773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4298"/>
            <a:ext cx="5982188" cy="8853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3D3C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ED7FE1BC-A65E-4084-BD50-18CCE2420551}"/>
              </a:ext>
            </a:extLst>
          </p:cNvPr>
          <p:cNvCxnSpPr>
            <a:cxnSpLocks/>
          </p:cNvCxnSpPr>
          <p:nvPr userDrawn="1"/>
        </p:nvCxnSpPr>
        <p:spPr>
          <a:xfrm>
            <a:off x="946153" y="5018942"/>
            <a:ext cx="3634160" cy="0"/>
          </a:xfrm>
          <a:prstGeom prst="line">
            <a:avLst/>
          </a:prstGeom>
          <a:ln>
            <a:solidFill>
              <a:srgbClr val="3D3C3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Obrázok 17">
            <a:extLst>
              <a:ext uri="{FF2B5EF4-FFF2-40B4-BE49-F238E27FC236}">
                <a16:creationId xmlns:a16="http://schemas.microsoft.com/office/drawing/2014/main" id="{A6665016-893C-4E92-9A1C-A7FAB7C94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3" y="651962"/>
            <a:ext cx="1244397" cy="14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3723"/>
            <a:ext cx="10495085" cy="91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097108" cy="425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773C2"/>
          </a:solidFill>
          <a:latin typeface="Segoe UI Semibold" panose="020B0702040204020203" pitchFamily="34" charset="0"/>
          <a:ea typeface="Segoe UI Black" panose="020B0A02040204020203" pitchFamily="34" charset="0"/>
          <a:cs typeface="Segoe UI Semibold" panose="020B0702040204020203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rgbClr val="3D3C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DotVVM.AMP" TargetMode="External"/><Relationship Id="rId2" Type="http://schemas.openxmlformats.org/officeDocument/2006/relationships/hyperlink" Target="https://github.com/MichalTichy/DotVVM.AM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6BE2DC-F4B4-41B1-85E7-35D74F1D0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Michal Tich</a:t>
            </a:r>
            <a:r>
              <a:rPr lang="cs-CZ" dirty="0"/>
              <a:t>ý</a:t>
            </a:r>
            <a:endParaRPr lang="en-US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F19895-204A-49DF-99F8-0AB4E41E136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Segoe UI" panose="020B0502040204020203" pitchFamily="34" charset="0"/>
              </a:rPr>
              <a:t>DOTVVM</a:t>
            </a:r>
          </a:p>
          <a:p>
            <a:pPr algn="l" fontAlgn="base"/>
            <a:r>
              <a:rPr lang="en-US" b="1" i="0" dirty="0">
                <a:effectLst/>
                <a:latin typeface="Segoe UI" panose="020B0502040204020203" pitchFamily="34" charset="0"/>
              </a:rPr>
              <a:t>Community Meetup</a:t>
            </a:r>
          </a:p>
          <a:p>
            <a:endParaRPr lang="sk-SK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CA6374F-7FC7-4794-8901-FBC72740E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20" y="742313"/>
            <a:ext cx="5746379" cy="30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9C77D-E6D0-4839-8DA8-F920F1F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bold"/>
                <a:ea typeface="Segoe UI Black"/>
                <a:cs typeface="Segoe UI Semibold"/>
              </a:rPr>
              <a:t>DotVVM AMP</a:t>
            </a:r>
            <a:br>
              <a:rPr lang="en-US" dirty="0">
                <a:latin typeface="Segoe UI Semibold"/>
                <a:ea typeface="Segoe UI Black"/>
                <a:cs typeface="Segoe UI Semibold"/>
              </a:rPr>
            </a:br>
            <a:br>
              <a:rPr lang="en-US" dirty="0">
                <a:latin typeface="Segoe UI Semibold"/>
                <a:ea typeface="Segoe UI Black"/>
                <a:cs typeface="Segoe UI Semibold"/>
              </a:rPr>
            </a:br>
            <a:r>
              <a:rPr lang="en-US" dirty="0">
                <a:latin typeface="Segoe UI Semibold"/>
                <a:ea typeface="Segoe UI Black"/>
                <a:cs typeface="Segoe UI Semibold"/>
              </a:rPr>
              <a:t>DEMO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81192-84D6-49A2-8B63-E5BCA1146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Integration of DotVVM AMP to existing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6440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778EE-9B28-4926-8598-262263E8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DOTVVM AMP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16A5D-3CE9-49B2-8021-AD38B3C61773}"/>
              </a:ext>
            </a:extLst>
          </p:cNvPr>
          <p:cNvSpPr txBox="1">
            <a:spLocks/>
          </p:cNvSpPr>
          <p:nvPr/>
        </p:nvSpPr>
        <p:spPr>
          <a:xfrm>
            <a:off x="838200" y="20764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9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5A2429-B96E-4ABF-A08B-3BE9969DA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0" y="5676539"/>
            <a:ext cx="2069730" cy="1110088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95F146-15C5-41CF-A49F-ED4BC751B364}"/>
              </a:ext>
            </a:extLst>
          </p:cNvPr>
          <p:cNvSpPr txBox="1">
            <a:spLocks/>
          </p:cNvSpPr>
          <p:nvPr/>
        </p:nvSpPr>
        <p:spPr>
          <a:xfrm>
            <a:off x="990600" y="22288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800" indent="-457200">
              <a:buFont typeface="+mj-lt"/>
              <a:buAutoNum type="arabicPeriod"/>
            </a:pPr>
            <a:r>
              <a:rPr lang="en-US" sz="1400" dirty="0"/>
              <a:t>Build DotVVM View.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dirty="0"/>
              <a:t>Apply AMP transforms.</a:t>
            </a:r>
          </a:p>
          <a:p>
            <a:pPr marL="855000" lvl="1" indent="-457200">
              <a:buFont typeface="+mj-lt"/>
              <a:buAutoNum type="alphaLcParenR"/>
            </a:pPr>
            <a:r>
              <a:rPr lang="en-US" sz="1000" dirty="0"/>
              <a:t>Replace controls for their AMP counterparts.</a:t>
            </a:r>
          </a:p>
          <a:p>
            <a:pPr marL="855000" lvl="1" indent="-457200">
              <a:buFont typeface="+mj-lt"/>
              <a:buAutoNum type="alphaLcParenR"/>
            </a:pPr>
            <a:r>
              <a:rPr lang="en-US" sz="1000" dirty="0"/>
              <a:t>Modify settings of DotVVM control.</a:t>
            </a:r>
          </a:p>
          <a:p>
            <a:pPr marL="855000" lvl="1" indent="-457200">
              <a:buFont typeface="+mj-lt"/>
              <a:buAutoNum type="alphaLcParenR"/>
            </a:pPr>
            <a:r>
              <a:rPr lang="en-US" sz="1000" dirty="0"/>
              <a:t>Validate whether it’s possible given control.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dirty="0"/>
              <a:t>Transform CSS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Merge all DotVVM CSS resources (+ all non DotVVM CSS resources) into single inline CSS.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Parse CSS.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Validate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Optimize + Minify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dirty="0"/>
              <a:t>Render resulting HTML on the server side.</a:t>
            </a:r>
          </a:p>
          <a:p>
            <a:pPr marL="397800" indent="-457200">
              <a:buFont typeface="+mj-lt"/>
              <a:buAutoNum type="arabicPeriod"/>
            </a:pPr>
            <a:endParaRPr lang="en-US" sz="1400" dirty="0"/>
          </a:p>
          <a:p>
            <a:pPr marL="855000" lvl="1" indent="-457200">
              <a:buFont typeface="+mj-lt"/>
              <a:buAutoNum type="arabicPeriod"/>
            </a:pPr>
            <a:endParaRPr lang="en-US" sz="1000" dirty="0"/>
          </a:p>
          <a:p>
            <a:pPr marL="3978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422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778EE-9B28-4926-8598-262263E8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DOTVVM AMP</a:t>
            </a:r>
            <a:br>
              <a:rPr lang="en-US" dirty="0"/>
            </a:br>
            <a:r>
              <a:rPr lang="en-US" dirty="0"/>
              <a:t>Quick start guide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16A5D-3CE9-49B2-8021-AD38B3C61773}"/>
              </a:ext>
            </a:extLst>
          </p:cNvPr>
          <p:cNvSpPr txBox="1">
            <a:spLocks/>
          </p:cNvSpPr>
          <p:nvPr/>
        </p:nvSpPr>
        <p:spPr>
          <a:xfrm>
            <a:off x="838200" y="20764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9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5A2429-B96E-4ABF-A08B-3BE9969DA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0" y="5676539"/>
            <a:ext cx="2069730" cy="1110088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95F146-15C5-41CF-A49F-ED4BC751B364}"/>
              </a:ext>
            </a:extLst>
          </p:cNvPr>
          <p:cNvSpPr txBox="1">
            <a:spLocks/>
          </p:cNvSpPr>
          <p:nvPr/>
        </p:nvSpPr>
        <p:spPr>
          <a:xfrm>
            <a:off x="990600" y="22288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800" indent="-457200">
              <a:buFont typeface="+mj-lt"/>
              <a:buAutoNum type="arabicPeriod"/>
            </a:pPr>
            <a:r>
              <a:rPr lang="en-US" sz="1400" dirty="0"/>
              <a:t>Add </a:t>
            </a:r>
            <a:r>
              <a:rPr lang="en-US" sz="1400" dirty="0" err="1"/>
              <a:t>DotVVM.AMP</a:t>
            </a:r>
            <a:r>
              <a:rPr lang="en-US" sz="1400" dirty="0"/>
              <a:t> </a:t>
            </a:r>
            <a:r>
              <a:rPr lang="en-US" sz="1400" dirty="0" err="1"/>
              <a:t>nuget</a:t>
            </a:r>
            <a:r>
              <a:rPr lang="en-US" sz="1400" dirty="0"/>
              <a:t> package into your application.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dirty="0"/>
              <a:t>Modify </a:t>
            </a:r>
            <a:r>
              <a:rPr lang="en-US" sz="1400" dirty="0" err="1"/>
              <a:t>DotvvmStartup.cs</a:t>
            </a:r>
            <a:endParaRPr lang="en-US" sz="1400" dirty="0"/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Call </a:t>
            </a:r>
            <a:r>
              <a:rPr lang="en-US" sz="1000" b="1" dirty="0" err="1"/>
              <a:t>AddDotvvmAmpSupport</a:t>
            </a:r>
            <a:r>
              <a:rPr lang="en-US" sz="1000" dirty="0"/>
              <a:t> on </a:t>
            </a:r>
            <a:r>
              <a:rPr lang="en-US" sz="1000" dirty="0" err="1"/>
              <a:t>IDotvvmServiceCollection</a:t>
            </a:r>
            <a:r>
              <a:rPr lang="en-US" sz="1000" dirty="0"/>
              <a:t> instance.</a:t>
            </a:r>
            <a:br>
              <a:rPr lang="en-US" sz="1000" dirty="0"/>
            </a:br>
            <a:r>
              <a:rPr lang="en-US" sz="1000" dirty="0"/>
              <a:t>In this method you can configure </a:t>
            </a:r>
            <a:r>
              <a:rPr lang="en-US" sz="1000" dirty="0" err="1"/>
              <a:t>DotVVM.AMP</a:t>
            </a:r>
            <a:r>
              <a:rPr lang="en-US" sz="1000" dirty="0"/>
              <a:t>. You can for example configure how invalid constructs are handled.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Call </a:t>
            </a:r>
            <a:r>
              <a:rPr lang="en-US" sz="1000" b="1" dirty="0" err="1"/>
              <a:t>AddDotvvmAmp</a:t>
            </a:r>
            <a:r>
              <a:rPr lang="en-US" sz="1000" dirty="0"/>
              <a:t> on </a:t>
            </a:r>
            <a:r>
              <a:rPr lang="en-US" sz="1000" dirty="0" err="1"/>
              <a:t>DotvvmConfiguration</a:t>
            </a:r>
            <a:r>
              <a:rPr lang="en-US" sz="1000" dirty="0"/>
              <a:t> instance.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sz="1000" dirty="0"/>
              <a:t>Modify route table registrations for routes,</a:t>
            </a:r>
            <a:br>
              <a:rPr lang="en-US" sz="1000" dirty="0"/>
            </a:br>
            <a:r>
              <a:rPr lang="en-US" sz="1000" dirty="0"/>
              <a:t>for which you want to have their AMP version, to use </a:t>
            </a:r>
            <a:r>
              <a:rPr lang="en-US" sz="1000" b="1" dirty="0" err="1"/>
              <a:t>AddWithAmp</a:t>
            </a:r>
            <a:r>
              <a:rPr lang="en-US" sz="1000" dirty="0"/>
              <a:t> instead of default Add method.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dirty="0"/>
              <a:t>Go over generated AMP versions and if needed annotate source page with </a:t>
            </a:r>
            <a:r>
              <a:rPr lang="en-US" sz="1400" dirty="0" err="1"/>
              <a:t>amp:Include</a:t>
            </a:r>
            <a:r>
              <a:rPr lang="en-US" sz="1400" dirty="0"/>
              <a:t> / </a:t>
            </a:r>
            <a:r>
              <a:rPr lang="en-US" sz="1400" dirty="0" err="1"/>
              <a:t>amp:Exclude</a:t>
            </a:r>
            <a:r>
              <a:rPr lang="en-US" sz="1400" dirty="0"/>
              <a:t> … .</a:t>
            </a:r>
          </a:p>
          <a:p>
            <a:pPr marL="397800" indent="-457200">
              <a:buFont typeface="+mj-lt"/>
              <a:buAutoNum type="arabicPeriod"/>
            </a:pPr>
            <a:r>
              <a:rPr lang="en-US" sz="1400" b="1" dirty="0"/>
              <a:t>PROFIT</a:t>
            </a:r>
          </a:p>
          <a:p>
            <a:pPr marL="397800" indent="-457200">
              <a:buFont typeface="+mj-lt"/>
              <a:buAutoNum type="arabicPeriod"/>
            </a:pPr>
            <a:endParaRPr lang="en-US" sz="1400" dirty="0"/>
          </a:p>
          <a:p>
            <a:pPr marL="855000" lvl="1" indent="-457200">
              <a:buFont typeface="+mj-lt"/>
              <a:buAutoNum type="arabicPeriod"/>
            </a:pPr>
            <a:endParaRPr lang="en-US" sz="1000" dirty="0"/>
          </a:p>
          <a:p>
            <a:pPr marL="3978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749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798D-02D7-4C95-8F9C-691B5334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95575"/>
            <a:ext cx="5982188" cy="2241988"/>
          </a:xfrm>
        </p:spPr>
        <p:txBody>
          <a:bodyPr>
            <a:normAutofit/>
          </a:bodyPr>
          <a:lstStyle/>
          <a:p>
            <a:r>
              <a:rPr lang="en-US" sz="3600" dirty="0"/>
              <a:t>Do you have 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7C54-558F-4897-84F8-D8ACA064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556723"/>
            <a:ext cx="5982188" cy="885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https://github.com/MichalTichy/DotVVM.AMP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https://www.nuget.org/packages/DotVVM.AMP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1128A9-43EE-4272-8837-7514D062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One technology for all</a:t>
            </a:r>
            <a:r>
              <a:rPr lang="en-US" dirty="0"/>
              <a:t> </a:t>
            </a:r>
            <a:r>
              <a:rPr lang="sk-SK" dirty="0"/>
              <a:t>pages</a:t>
            </a:r>
            <a:r>
              <a:rPr lang="en-US" dirty="0"/>
              <a:t>?</a:t>
            </a:r>
            <a:endParaRPr lang="sk-S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4534E-E27B-4EF9-B9C0-C9A34D08A59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199" y="1974157"/>
          <a:ext cx="10495086" cy="12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543">
                  <a:extLst>
                    <a:ext uri="{9D8B030D-6E8A-4147-A177-3AD203B41FA5}">
                      <a16:colId xmlns:a16="http://schemas.microsoft.com/office/drawing/2014/main" val="385299660"/>
                    </a:ext>
                  </a:extLst>
                </a:gridCol>
                <a:gridCol w="5247543">
                  <a:extLst>
                    <a:ext uri="{9D8B030D-6E8A-4147-A177-3AD203B41FA5}">
                      <a16:colId xmlns:a16="http://schemas.microsoft.com/office/drawing/2014/main" val="3679724041"/>
                    </a:ext>
                  </a:extLst>
                </a:gridCol>
              </a:tblGrid>
              <a:tr h="343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 business pages.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Simple presentation 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20911"/>
                  </a:ext>
                </a:extLst>
              </a:tr>
              <a:tr h="536346">
                <a:tc>
                  <a:txBody>
                    <a:bodyPr/>
                    <a:lstStyle/>
                    <a:p>
                      <a:r>
                        <a:rPr lang="en-US" sz="1600" dirty="0"/>
                        <a:t>Lots of dynamic content and complex logic.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Development can be slow without feature rich framework.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Mostly static content,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no need for added weight of complex frameworks.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73832"/>
                  </a:ext>
                </a:extLst>
              </a:tr>
              <a:tr h="343450">
                <a:tc>
                  <a:txBody>
                    <a:bodyPr/>
                    <a:lstStyle/>
                    <a:p>
                      <a:r>
                        <a:rPr lang="en-US" sz="1600" dirty="0"/>
                        <a:t>Should be fast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Should load instantly.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73811"/>
                  </a:ext>
                </a:extLst>
              </a:tr>
            </a:tbl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E927D6-8F38-436A-9529-37DBE7BE7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97" y="3240177"/>
            <a:ext cx="2232112" cy="1197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7E020-7D22-4972-9A07-9FB446D0BE21}"/>
              </a:ext>
            </a:extLst>
          </p:cNvPr>
          <p:cNvSpPr txBox="1"/>
          <p:nvPr/>
        </p:nvSpPr>
        <p:spPr>
          <a:xfrm>
            <a:off x="8184093" y="3617824"/>
            <a:ext cx="1451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000" b="1" dirty="0">
                <a:solidFill>
                  <a:srgbClr val="3D3C3E"/>
                </a:solidFill>
                <a:latin typeface="apple color emoji"/>
              </a:rPr>
              <a:t>?</a:t>
            </a:r>
            <a:endParaRPr lang="en-US" sz="6000" b="1" i="0" dirty="0">
              <a:solidFill>
                <a:srgbClr val="3D3C3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868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DDF6F-F9F8-4053-B3FA-47F3CC3C2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8518" y="430213"/>
            <a:ext cx="10494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8000" b="0" i="0" dirty="0">
                <a:solidFill>
                  <a:srgbClr val="E8E7E3"/>
                </a:solidFill>
                <a:effectLst/>
                <a:latin typeface="apple color emoji"/>
              </a:rPr>
              <a:t>⚡ </a:t>
            </a:r>
            <a:r>
              <a:rPr lang="en-US" sz="5400" b="1" i="0" dirty="0">
                <a:solidFill>
                  <a:srgbClr val="3D3C3E"/>
                </a:solidFill>
                <a:effectLst/>
                <a:latin typeface="apple color emoji"/>
              </a:rPr>
              <a:t>AMP</a:t>
            </a:r>
            <a:endParaRPr lang="en-US" sz="8000" b="1" i="0" dirty="0">
              <a:solidFill>
                <a:srgbClr val="3D3C3E"/>
              </a:solidFill>
              <a:effectLst/>
              <a:latin typeface="helvetica neue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6DFA008-0714-42AE-8A5D-9F46E4EC8E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097108" cy="1879600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AMP is all about speed.</a:t>
            </a:r>
          </a:p>
          <a:p>
            <a:pPr lvl="1"/>
            <a:r>
              <a:rPr lang="en-US" dirty="0"/>
              <a:t>Median load time for AMP page is 1 sec</a:t>
            </a:r>
            <a:br>
              <a:rPr lang="en-US" dirty="0"/>
            </a:br>
            <a:r>
              <a:rPr lang="en-US" dirty="0"/>
              <a:t>4x faster than normal pages</a:t>
            </a:r>
          </a:p>
          <a:p>
            <a:pPr lvl="1"/>
            <a:r>
              <a:rPr lang="en-US" b="1" dirty="0"/>
              <a:t>INSTANT</a:t>
            </a:r>
            <a:r>
              <a:rPr lang="en-US" dirty="0"/>
              <a:t> load when using prerendering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88AA09E-B6D8-4965-9589-F3FFE3B4EB92}"/>
              </a:ext>
            </a:extLst>
          </p:cNvPr>
          <p:cNvSpPr txBox="1">
            <a:spLocks/>
          </p:cNvSpPr>
          <p:nvPr/>
        </p:nvSpPr>
        <p:spPr>
          <a:xfrm>
            <a:off x="838200" y="5219699"/>
            <a:ext cx="9097108" cy="1208087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Originally developed by Google</a:t>
            </a:r>
            <a:br>
              <a:rPr lang="en-US" sz="2400" dirty="0"/>
            </a:br>
            <a:r>
              <a:rPr lang="en-US" sz="2400" dirty="0"/>
              <a:t>now opensource project maintained by AMP working group.</a:t>
            </a:r>
          </a:p>
        </p:txBody>
      </p:sp>
    </p:spTree>
    <p:extLst>
      <p:ext uri="{BB962C8B-B14F-4D97-AF65-F5344CB8AC3E}">
        <p14:creationId xmlns:p14="http://schemas.microsoft.com/office/powerpoint/2010/main" val="81672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5EA65AB6-D2CD-46DE-B10C-798CCAA50056}"/>
              </a:ext>
            </a:extLst>
          </p:cNvPr>
          <p:cNvSpPr txBox="1">
            <a:spLocks/>
          </p:cNvSpPr>
          <p:nvPr/>
        </p:nvSpPr>
        <p:spPr>
          <a:xfrm>
            <a:off x="848518" y="430213"/>
            <a:ext cx="10494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773C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fontAlgn="base"/>
            <a:r>
              <a:rPr lang="en-US" sz="8000" dirty="0">
                <a:solidFill>
                  <a:srgbClr val="E8E7E3"/>
                </a:solidFill>
                <a:latin typeface="apple color emoji"/>
              </a:rPr>
              <a:t>⚡ </a:t>
            </a:r>
            <a:r>
              <a:rPr lang="en-US" sz="5400" b="1" dirty="0">
                <a:solidFill>
                  <a:srgbClr val="3D3C3E"/>
                </a:solidFill>
                <a:latin typeface="apple color emoji"/>
              </a:rPr>
              <a:t>AMP - restrictions</a:t>
            </a:r>
            <a:endParaRPr lang="en-US" sz="8000" b="1" dirty="0">
              <a:solidFill>
                <a:srgbClr val="3D3C3E"/>
              </a:solidFill>
              <a:latin typeface="helvetica neue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51CB345-20B1-4587-A362-4824407A6A7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097108" cy="427037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custom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With exception of AMP-script.</a:t>
            </a:r>
          </a:p>
          <a:p>
            <a:pPr marL="397800" lvl="1" indent="0">
              <a:buNone/>
            </a:pPr>
            <a:endParaRPr lang="en-US" dirty="0"/>
          </a:p>
          <a:p>
            <a:r>
              <a:rPr lang="en-US" dirty="0"/>
              <a:t>Only inline CSS</a:t>
            </a:r>
          </a:p>
          <a:p>
            <a:pPr lvl="1"/>
            <a:r>
              <a:rPr lang="en-US" dirty="0"/>
              <a:t>Maximum size 75kB for everything except keyframes.</a:t>
            </a:r>
          </a:p>
          <a:p>
            <a:pPr lvl="1"/>
            <a:r>
              <a:rPr lang="en-US" dirty="0"/>
              <a:t>No !important allowed</a:t>
            </a:r>
          </a:p>
          <a:p>
            <a:pPr marL="397800" lvl="1" indent="0">
              <a:buNone/>
            </a:pPr>
            <a:endParaRPr lang="en-US" dirty="0"/>
          </a:p>
          <a:p>
            <a:r>
              <a:rPr lang="en-US" dirty="0"/>
              <a:t>AMP must be able to calculate page layout before loading external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5EA65AB6-D2CD-46DE-B10C-798CCAA50056}"/>
              </a:ext>
            </a:extLst>
          </p:cNvPr>
          <p:cNvSpPr txBox="1">
            <a:spLocks/>
          </p:cNvSpPr>
          <p:nvPr/>
        </p:nvSpPr>
        <p:spPr>
          <a:xfrm>
            <a:off x="848518" y="430213"/>
            <a:ext cx="10494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773C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fontAlgn="base"/>
            <a:r>
              <a:rPr lang="en-US" sz="8000" dirty="0">
                <a:solidFill>
                  <a:srgbClr val="E8E7E3"/>
                </a:solidFill>
                <a:latin typeface="apple color emoji"/>
              </a:rPr>
              <a:t>⚡ </a:t>
            </a:r>
            <a:r>
              <a:rPr lang="en-US" sz="5400" b="1" dirty="0">
                <a:solidFill>
                  <a:srgbClr val="3D3C3E"/>
                </a:solidFill>
                <a:latin typeface="apple color emoji"/>
              </a:rPr>
              <a:t>AMP – How does it work?</a:t>
            </a:r>
            <a:endParaRPr lang="en-US" sz="8000" b="1" dirty="0">
              <a:solidFill>
                <a:srgbClr val="3D3C3E"/>
              </a:solidFill>
              <a:latin typeface="helvetica neue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51CB345-20B1-4587-A362-4824407A6A7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097108" cy="427037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A76C4F8-79B5-4AFD-9A09-4EEE8B7D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96" y="5024256"/>
            <a:ext cx="6316715" cy="1419225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C641857-62ED-46BE-9686-70B59260794F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9097108" cy="427037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AMP Framework</a:t>
            </a:r>
          </a:p>
          <a:p>
            <a:pPr lvl="1"/>
            <a:r>
              <a:rPr lang="en-US" sz="2000" dirty="0"/>
              <a:t>Mutation of HTML used to write AMP pages</a:t>
            </a:r>
          </a:p>
          <a:p>
            <a:pPr lvl="1"/>
            <a:endParaRPr lang="en-US" sz="2000" dirty="0"/>
          </a:p>
          <a:p>
            <a:r>
              <a:rPr lang="en-US" sz="2400" dirty="0"/>
              <a:t>Amp distribution infrastructure</a:t>
            </a:r>
          </a:p>
          <a:p>
            <a:pPr lvl="1"/>
            <a:r>
              <a:rPr lang="en-US" sz="2000" dirty="0"/>
              <a:t>Cache (CDN)</a:t>
            </a:r>
          </a:p>
          <a:p>
            <a:pPr lvl="1"/>
            <a:r>
              <a:rPr lang="en-US" sz="2000" dirty="0"/>
              <a:t>AMP Viewer</a:t>
            </a:r>
          </a:p>
          <a:p>
            <a:pPr lvl="2"/>
            <a:r>
              <a:rPr lang="en-US" b="1" dirty="0" err="1"/>
              <a:t>Prerenderer</a:t>
            </a:r>
            <a:endParaRPr lang="en-US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82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1128A9-43EE-4272-8837-7514D062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One technology for all</a:t>
            </a:r>
            <a:r>
              <a:rPr lang="en-US" dirty="0"/>
              <a:t> </a:t>
            </a:r>
            <a:r>
              <a:rPr lang="sk-SK" dirty="0"/>
              <a:t>pages</a:t>
            </a:r>
            <a:r>
              <a:rPr lang="en-US" dirty="0"/>
              <a:t>?</a:t>
            </a:r>
            <a:endParaRPr lang="sk-S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4534E-E27B-4EF9-B9C0-C9A34D08A5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1243846"/>
              </p:ext>
            </p:extLst>
          </p:nvPr>
        </p:nvGraphicFramePr>
        <p:xfrm>
          <a:off x="838199" y="1974157"/>
          <a:ext cx="10495086" cy="12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543">
                  <a:extLst>
                    <a:ext uri="{9D8B030D-6E8A-4147-A177-3AD203B41FA5}">
                      <a16:colId xmlns:a16="http://schemas.microsoft.com/office/drawing/2014/main" val="385299660"/>
                    </a:ext>
                  </a:extLst>
                </a:gridCol>
                <a:gridCol w="5247543">
                  <a:extLst>
                    <a:ext uri="{9D8B030D-6E8A-4147-A177-3AD203B41FA5}">
                      <a16:colId xmlns:a16="http://schemas.microsoft.com/office/drawing/2014/main" val="3679724041"/>
                    </a:ext>
                  </a:extLst>
                </a:gridCol>
              </a:tblGrid>
              <a:tr h="343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 business pages.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Simple presentation 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20911"/>
                  </a:ext>
                </a:extLst>
              </a:tr>
              <a:tr h="536346">
                <a:tc>
                  <a:txBody>
                    <a:bodyPr/>
                    <a:lstStyle/>
                    <a:p>
                      <a:r>
                        <a:rPr lang="en-US" sz="1600" dirty="0"/>
                        <a:t>Lots of dynamic content and complex logic.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Development can be slow without feature rich framework.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Mostly static content,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no need for added weight of complex frameworks.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73832"/>
                  </a:ext>
                </a:extLst>
              </a:tr>
              <a:tr h="343450">
                <a:tc>
                  <a:txBody>
                    <a:bodyPr/>
                    <a:lstStyle/>
                    <a:p>
                      <a:r>
                        <a:rPr lang="en-US" sz="1600" dirty="0"/>
                        <a:t>Should be fast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Should load instantly.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73811"/>
                  </a:ext>
                </a:extLst>
              </a:tr>
            </a:tbl>
          </a:graphicData>
        </a:graphic>
      </p:graphicFrame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6739A12-376E-4B4C-B296-48829F5DF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97" y="3240177"/>
            <a:ext cx="2232112" cy="1197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E77E2C-9678-4C12-AD00-59D04F8B3E2D}"/>
              </a:ext>
            </a:extLst>
          </p:cNvPr>
          <p:cNvSpPr txBox="1"/>
          <p:nvPr/>
        </p:nvSpPr>
        <p:spPr>
          <a:xfrm>
            <a:off x="8184093" y="3617824"/>
            <a:ext cx="1451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0" i="0" dirty="0">
                <a:solidFill>
                  <a:srgbClr val="E8E7E3"/>
                </a:solidFill>
                <a:effectLst/>
                <a:latin typeface="apple color emoji"/>
              </a:rPr>
              <a:t>⚡ </a:t>
            </a:r>
            <a:r>
              <a:rPr lang="en-US" sz="2000" b="1" i="0" dirty="0">
                <a:solidFill>
                  <a:srgbClr val="3D3C3E"/>
                </a:solidFill>
                <a:effectLst/>
                <a:latin typeface="apple color emoji"/>
              </a:rPr>
              <a:t>AMP</a:t>
            </a:r>
            <a:endParaRPr lang="en-US" sz="3600" b="1" i="0" dirty="0">
              <a:solidFill>
                <a:srgbClr val="3D3C3E"/>
              </a:solidFill>
              <a:effectLst/>
              <a:latin typeface="helvetica neue"/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6A77D58-A178-42E0-9CD0-48F6422BA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20" y="4641802"/>
            <a:ext cx="3910173" cy="20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778EE-9B28-4926-8598-262263E8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DOTVVM AMP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16A5D-3CE9-49B2-8021-AD38B3C6177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284070" cy="427037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Simple, automatic conversion of DotVVM pages to AMP.</a:t>
            </a:r>
          </a:p>
          <a:p>
            <a:r>
              <a:rPr lang="en-US" dirty="0"/>
              <a:t>AMP version exists alongside original page.</a:t>
            </a:r>
          </a:p>
          <a:p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5A2429-B96E-4ABF-A08B-3BE9969DA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0" y="5676539"/>
            <a:ext cx="2069730" cy="11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778EE-9B28-4926-8598-262263E8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DOTVVM AMP</a:t>
            </a:r>
            <a:br>
              <a:rPr lang="en-US" dirty="0"/>
            </a:br>
            <a:r>
              <a:rPr lang="en-US" dirty="0"/>
              <a:t>Restrictions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16A5D-3CE9-49B2-8021-AD38B3C61773}"/>
              </a:ext>
            </a:extLst>
          </p:cNvPr>
          <p:cNvSpPr txBox="1">
            <a:spLocks/>
          </p:cNvSpPr>
          <p:nvPr/>
        </p:nvSpPr>
        <p:spPr>
          <a:xfrm>
            <a:off x="838200" y="20764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</a:t>
            </a:r>
            <a:r>
              <a:rPr lang="en-US" dirty="0" err="1"/>
              <a:t>postbacks</a:t>
            </a:r>
            <a:r>
              <a:rPr lang="en-US" dirty="0"/>
              <a:t> allowed</a:t>
            </a:r>
          </a:p>
          <a:p>
            <a:r>
              <a:rPr lang="en-US" dirty="0"/>
              <a:t>No external JS allowed</a:t>
            </a:r>
          </a:p>
          <a:p>
            <a:r>
              <a:rPr lang="en-US" dirty="0"/>
              <a:t>All CSS must be under 75 kB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inlining</a:t>
            </a:r>
            <a:r>
              <a:rPr lang="en-US" dirty="0"/>
              <a:t> and optimization</a:t>
            </a:r>
          </a:p>
          <a:p>
            <a:pPr lvl="1"/>
            <a:r>
              <a:rPr lang="en-US" dirty="0"/>
              <a:t>!important is not supported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5A2429-B96E-4ABF-A08B-3BE9969DA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0" y="5676539"/>
            <a:ext cx="2069730" cy="11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778EE-9B28-4926-8598-262263E8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DOTVVM AMP</a:t>
            </a:r>
            <a:br>
              <a:rPr lang="en-US" dirty="0"/>
            </a:br>
            <a:r>
              <a:rPr lang="en-US" dirty="0"/>
              <a:t>Restrictions are meant to be broken.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B516A5D-3CE9-49B2-8021-AD38B3C61773}"/>
              </a:ext>
            </a:extLst>
          </p:cNvPr>
          <p:cNvSpPr txBox="1">
            <a:spLocks/>
          </p:cNvSpPr>
          <p:nvPr/>
        </p:nvSpPr>
        <p:spPr>
          <a:xfrm>
            <a:off x="838200" y="2076450"/>
            <a:ext cx="9284070" cy="4019549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rgbClr val="3D3C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3D3C3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Elements can be annotated to:</a:t>
            </a:r>
          </a:p>
          <a:p>
            <a:pPr lvl="1"/>
            <a:r>
              <a:rPr lang="en-US" sz="2000" dirty="0"/>
              <a:t>Be excluded from AMP version.</a:t>
            </a:r>
          </a:p>
          <a:p>
            <a:pPr lvl="1"/>
            <a:r>
              <a:rPr lang="en-US" sz="2000" dirty="0"/>
              <a:t>Be included only on AMP version.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DotVVM.AMP</a:t>
            </a:r>
            <a:r>
              <a:rPr lang="en-US" sz="2400" dirty="0"/>
              <a:t> can be configured to:</a:t>
            </a:r>
          </a:p>
          <a:p>
            <a:pPr lvl="1"/>
            <a:r>
              <a:rPr lang="en-US" sz="2000" dirty="0"/>
              <a:t>Log and ignore (skip) invalid elements.</a:t>
            </a:r>
          </a:p>
          <a:p>
            <a:pPr lvl="1"/>
            <a:r>
              <a:rPr lang="en-US" sz="2000" dirty="0"/>
              <a:t>Throw exception when invalid element is detected.</a:t>
            </a:r>
          </a:p>
          <a:p>
            <a:pPr marL="397800" lvl="1" indent="0">
              <a:buNone/>
            </a:pPr>
            <a:endParaRPr lang="en-US" sz="2000" dirty="0"/>
          </a:p>
          <a:p>
            <a:pPr lvl="1"/>
            <a:r>
              <a:rPr lang="en-US" sz="1800" dirty="0"/>
              <a:t>This behavior can be configured for various parts of page.</a:t>
            </a:r>
          </a:p>
          <a:p>
            <a:pPr lvl="2"/>
            <a:r>
              <a:rPr lang="en-US" sz="1400" dirty="0"/>
              <a:t>Attributes</a:t>
            </a:r>
          </a:p>
          <a:p>
            <a:pPr lvl="2"/>
            <a:r>
              <a:rPr lang="en-US" sz="1400" dirty="0"/>
              <a:t>Knockout handlers</a:t>
            </a:r>
          </a:p>
          <a:p>
            <a:pPr lvl="2"/>
            <a:r>
              <a:rPr lang="en-US" sz="1400" dirty="0"/>
              <a:t>Invalid html elements</a:t>
            </a:r>
          </a:p>
          <a:p>
            <a:pPr lvl="2"/>
            <a:r>
              <a:rPr lang="en-US" sz="1400" dirty="0" err="1"/>
              <a:t>Css</a:t>
            </a:r>
            <a:endParaRPr lang="en-US" sz="1400" dirty="0"/>
          </a:p>
          <a:p>
            <a:pPr lvl="2"/>
            <a:r>
              <a:rPr lang="en-US" sz="1400" dirty="0"/>
              <a:t>Unsupported control properties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5A2429-B96E-4ABF-A08B-3BE9969DA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0" y="5676539"/>
            <a:ext cx="2069730" cy="11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349023F51394D8ADF26C1C23C1DF7" ma:contentTypeVersion="7" ma:contentTypeDescription="Create a new document." ma:contentTypeScope="" ma:versionID="52cd45bc8fad3a4272f817a67fc16a8f">
  <xsd:schema xmlns:xsd="http://www.w3.org/2001/XMLSchema" xmlns:xs="http://www.w3.org/2001/XMLSchema" xmlns:p="http://schemas.microsoft.com/office/2006/metadata/properties" xmlns:ns2="70b34204-84fb-4115-bd2e-608d3e7d8bc2" targetNamespace="http://schemas.microsoft.com/office/2006/metadata/properties" ma:root="true" ma:fieldsID="b4beadfefc8646afaf5587b1695bbecf" ns2:_="">
    <xsd:import namespace="70b34204-84fb-4115-bd2e-608d3e7d8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4204-84fb-4115-bd2e-608d3e7d8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6167E1-A18B-4997-9579-801AC2BC6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C2FA73-0185-47D0-BD8A-5FB98D976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4204-84fb-4115-bd2e-608d3e7d8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B6DBB8-551D-485F-9604-5C05CB76F24B}">
  <ds:schemaRefs>
    <ds:schemaRef ds:uri="http://schemas.microsoft.com/office/infopath/2007/PartnerControls"/>
    <ds:schemaRef ds:uri="http://www.w3.org/XML/1998/namespace"/>
    <ds:schemaRef ds:uri="70b34204-84fb-4115-bd2e-608d3e7d8bc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566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apple color emoji</vt:lpstr>
      <vt:lpstr>Arial</vt:lpstr>
      <vt:lpstr>Calibri</vt:lpstr>
      <vt:lpstr>helvetica neue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One technology for all pages?</vt:lpstr>
      <vt:lpstr>⚡ AMP</vt:lpstr>
      <vt:lpstr>PowerPoint Presentation</vt:lpstr>
      <vt:lpstr>PowerPoint Presentation</vt:lpstr>
      <vt:lpstr>One technology for all pages?</vt:lpstr>
      <vt:lpstr>DOTVVM AMP</vt:lpstr>
      <vt:lpstr>DOTVVM AMP Restrictions</vt:lpstr>
      <vt:lpstr>DOTVVM AMP Restrictions are meant to be broken.</vt:lpstr>
      <vt:lpstr>DotVVM AMP  DEMO</vt:lpstr>
      <vt:lpstr>DOTVVM AMP How does it work?</vt:lpstr>
      <vt:lpstr>DOTVVM AMP Quick start guide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Tichy</dc:creator>
  <cp:lastModifiedBy>Michal Tichý</cp:lastModifiedBy>
  <cp:revision>58</cp:revision>
  <dcterms:created xsi:type="dcterms:W3CDTF">2020-04-15T13:18:20Z</dcterms:created>
  <dcterms:modified xsi:type="dcterms:W3CDTF">2021-02-24T22:34:55Z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0x010100D15349023F51394D8ADF26C1C23C1DF7</vt:lpwstr>
  </property>
</Properties>
</file>