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75" r:id="rId6"/>
    <p:sldId id="273" r:id="rId7"/>
    <p:sldId id="269" r:id="rId8"/>
    <p:sldId id="270" r:id="rId9"/>
    <p:sldId id="271" r:id="rId10"/>
    <p:sldId id="274" r:id="rId11"/>
    <p:sldId id="272" r:id="rId1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das Chassidim" initials="HC" lastIdx="11" clrIdx="0">
    <p:extLst>
      <p:ext uri="{19B8F6BF-5375-455C-9EA6-DF929625EA0E}">
        <p15:presenceInfo xmlns:p15="http://schemas.microsoft.com/office/powerpoint/2012/main" userId="Hadas Chassid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181"/>
    <a:srgbClr val="F3A0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4B0E1-4DF7-4763-9E5C-1219B40DAA22}" v="11" dt="2021-01-02T19:06:31.8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סגנון ביניים 2 - הדגשה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סגנון ביניים 4 - הדגשה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סגנון ערכת נושא 2 - הדגשה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סגנון ערכת נושא 1 - הדגשה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סגנון בהיר 1 - הדגשה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סגנון בהיר 3 - הדגשה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מיכל צ'וברוצקי" userId="ef710566823b22a8" providerId="LiveId" clId="{0194B0E1-4DF7-4763-9E5C-1219B40DAA22}"/>
    <pc:docChg chg="undo custSel modSld">
      <pc:chgData name="מיכל צ'וברוצקי" userId="ef710566823b22a8" providerId="LiveId" clId="{0194B0E1-4DF7-4763-9E5C-1219B40DAA22}" dt="2021-01-02T19:10:16.511" v="378" actId="1076"/>
      <pc:docMkLst>
        <pc:docMk/>
      </pc:docMkLst>
      <pc:sldChg chg="modSp mod">
        <pc:chgData name="מיכל צ'וברוצקי" userId="ef710566823b22a8" providerId="LiveId" clId="{0194B0E1-4DF7-4763-9E5C-1219B40DAA22}" dt="2021-01-02T19:09:22.096" v="376" actId="1076"/>
        <pc:sldMkLst>
          <pc:docMk/>
          <pc:sldMk cId="4208423122" sldId="266"/>
        </pc:sldMkLst>
        <pc:spChg chg="mod">
          <ac:chgData name="מיכל צ'וברוצקי" userId="ef710566823b22a8" providerId="LiveId" clId="{0194B0E1-4DF7-4763-9E5C-1219B40DAA22}" dt="2021-01-02T18:23:36.861" v="207" actId="255"/>
          <ac:spMkLst>
            <pc:docMk/>
            <pc:sldMk cId="4208423122" sldId="266"/>
            <ac:spMk id="6" creationId="{17B3DE98-229B-453A-8823-72818037141A}"/>
          </ac:spMkLst>
        </pc:spChg>
        <pc:graphicFrameChg chg="mod">
          <ac:chgData name="מיכל צ'וברוצקי" userId="ef710566823b22a8" providerId="LiveId" clId="{0194B0E1-4DF7-4763-9E5C-1219B40DAA22}" dt="2021-01-02T18:16:53.685" v="105" actId="1076"/>
          <ac:graphicFrameMkLst>
            <pc:docMk/>
            <pc:sldMk cId="4208423122" sldId="266"/>
            <ac:graphicFrameMk id="3" creationId="{073E0447-7EDC-47BF-8A13-EFC4A5931C95}"/>
          </ac:graphicFrameMkLst>
        </pc:graphicFrameChg>
        <pc:picChg chg="mod">
          <ac:chgData name="מיכל צ'וברוצקי" userId="ef710566823b22a8" providerId="LiveId" clId="{0194B0E1-4DF7-4763-9E5C-1219B40DAA22}" dt="2021-01-02T19:09:22.096" v="376" actId="1076"/>
          <ac:picMkLst>
            <pc:docMk/>
            <pc:sldMk cId="4208423122" sldId="266"/>
            <ac:picMk id="5" creationId="{CFA34CFD-CD5A-4D1F-90B5-9613D193339C}"/>
          </ac:picMkLst>
        </pc:picChg>
      </pc:sldChg>
      <pc:sldChg chg="modSp mod delCm modCm">
        <pc:chgData name="מיכל צ'וברוצקי" userId="ef710566823b22a8" providerId="LiveId" clId="{0194B0E1-4DF7-4763-9E5C-1219B40DAA22}" dt="2021-01-02T19:09:18.807" v="375" actId="1076"/>
        <pc:sldMkLst>
          <pc:docMk/>
          <pc:sldMk cId="1612697936" sldId="267"/>
        </pc:sldMkLst>
        <pc:spChg chg="mod">
          <ac:chgData name="מיכל צ'וברוצקי" userId="ef710566823b22a8" providerId="LiveId" clId="{0194B0E1-4DF7-4763-9E5C-1219B40DAA22}" dt="2021-01-02T18:18:33.189" v="140" actId="20577"/>
          <ac:spMkLst>
            <pc:docMk/>
            <pc:sldMk cId="1612697936" sldId="267"/>
            <ac:spMk id="4" creationId="{B9556A60-C6FF-4804-92D7-9F0971302E07}"/>
          </ac:spMkLst>
        </pc:spChg>
        <pc:picChg chg="mod">
          <ac:chgData name="מיכל צ'וברוצקי" userId="ef710566823b22a8" providerId="LiveId" clId="{0194B0E1-4DF7-4763-9E5C-1219B40DAA22}" dt="2021-01-02T19:09:18.807" v="375" actId="1076"/>
          <ac:picMkLst>
            <pc:docMk/>
            <pc:sldMk cId="1612697936" sldId="267"/>
            <ac:picMk id="5" creationId="{CFA34CFD-CD5A-4D1F-90B5-9613D193339C}"/>
          </ac:picMkLst>
        </pc:picChg>
      </pc:sldChg>
      <pc:sldChg chg="modSp mod">
        <pc:chgData name="מיכל צ'וברוצקי" userId="ef710566823b22a8" providerId="LiveId" clId="{0194B0E1-4DF7-4763-9E5C-1219B40DAA22}" dt="2021-01-02T19:09:16.321" v="374" actId="1076"/>
        <pc:sldMkLst>
          <pc:docMk/>
          <pc:sldMk cId="3188253092" sldId="268"/>
        </pc:sldMkLst>
        <pc:picChg chg="mod">
          <ac:chgData name="מיכל צ'וברוצקי" userId="ef710566823b22a8" providerId="LiveId" clId="{0194B0E1-4DF7-4763-9E5C-1219B40DAA22}" dt="2021-01-02T19:09:16.321" v="374" actId="1076"/>
          <ac:picMkLst>
            <pc:docMk/>
            <pc:sldMk cId="3188253092" sldId="268"/>
            <ac:picMk id="5" creationId="{CFA34CFD-CD5A-4D1F-90B5-9613D193339C}"/>
          </ac:picMkLst>
        </pc:picChg>
      </pc:sldChg>
      <pc:sldChg chg="modSp mod delCm">
        <pc:chgData name="מיכל צ'וברוצקי" userId="ef710566823b22a8" providerId="LiveId" clId="{0194B0E1-4DF7-4763-9E5C-1219B40DAA22}" dt="2021-01-02T19:09:08.799" v="372" actId="1076"/>
        <pc:sldMkLst>
          <pc:docMk/>
          <pc:sldMk cId="3903889684" sldId="269"/>
        </pc:sldMkLst>
        <pc:spChg chg="mod">
          <ac:chgData name="מיכל צ'וברוצקי" userId="ef710566823b22a8" providerId="LiveId" clId="{0194B0E1-4DF7-4763-9E5C-1219B40DAA22}" dt="2021-01-02T18:19:20.667" v="190" actId="20577"/>
          <ac:spMkLst>
            <pc:docMk/>
            <pc:sldMk cId="3903889684" sldId="269"/>
            <ac:spMk id="4" creationId="{2400C916-7740-44B6-9EBE-62436C6337EF}"/>
          </ac:spMkLst>
        </pc:spChg>
        <pc:picChg chg="mod">
          <ac:chgData name="מיכל צ'וברוצקי" userId="ef710566823b22a8" providerId="LiveId" clId="{0194B0E1-4DF7-4763-9E5C-1219B40DAA22}" dt="2021-01-02T19:09:08.799" v="372" actId="1076"/>
          <ac:picMkLst>
            <pc:docMk/>
            <pc:sldMk cId="3903889684" sldId="269"/>
            <ac:picMk id="5" creationId="{CFA34CFD-CD5A-4D1F-90B5-9613D193339C}"/>
          </ac:picMkLst>
        </pc:picChg>
      </pc:sldChg>
      <pc:sldChg chg="modSp mod">
        <pc:chgData name="מיכל צ'וברוצקי" userId="ef710566823b22a8" providerId="LiveId" clId="{0194B0E1-4DF7-4763-9E5C-1219B40DAA22}" dt="2021-01-02T19:09:06.443" v="371" actId="1076"/>
        <pc:sldMkLst>
          <pc:docMk/>
          <pc:sldMk cId="4097633391" sldId="270"/>
        </pc:sldMkLst>
        <pc:picChg chg="mod">
          <ac:chgData name="מיכל צ'וברוצקי" userId="ef710566823b22a8" providerId="LiveId" clId="{0194B0E1-4DF7-4763-9E5C-1219B40DAA22}" dt="2021-01-02T19:09:06.443" v="371" actId="1076"/>
          <ac:picMkLst>
            <pc:docMk/>
            <pc:sldMk cId="4097633391" sldId="270"/>
            <ac:picMk id="5" creationId="{CFA34CFD-CD5A-4D1F-90B5-9613D193339C}"/>
          </ac:picMkLst>
        </pc:picChg>
      </pc:sldChg>
      <pc:sldChg chg="modSp mod delCm modCm">
        <pc:chgData name="מיכל צ'וברוצקי" userId="ef710566823b22a8" providerId="LiveId" clId="{0194B0E1-4DF7-4763-9E5C-1219B40DAA22}" dt="2021-01-02T19:09:03.544" v="370" actId="1076"/>
        <pc:sldMkLst>
          <pc:docMk/>
          <pc:sldMk cId="1632330415" sldId="271"/>
        </pc:sldMkLst>
        <pc:graphicFrameChg chg="mod modGraphic">
          <ac:chgData name="מיכל צ'וברוצקי" userId="ef710566823b22a8" providerId="LiveId" clId="{0194B0E1-4DF7-4763-9E5C-1219B40DAA22}" dt="2021-01-02T18:29:37.543" v="315"/>
          <ac:graphicFrameMkLst>
            <pc:docMk/>
            <pc:sldMk cId="1632330415" sldId="271"/>
            <ac:graphicFrameMk id="4" creationId="{A033BD5B-C16D-4F0C-85AC-6C6CEBF4D4D9}"/>
          </ac:graphicFrameMkLst>
        </pc:graphicFrameChg>
        <pc:picChg chg="mod">
          <ac:chgData name="מיכל צ'וברוצקי" userId="ef710566823b22a8" providerId="LiveId" clId="{0194B0E1-4DF7-4763-9E5C-1219B40DAA22}" dt="2021-01-02T19:09:03.544" v="370" actId="1076"/>
          <ac:picMkLst>
            <pc:docMk/>
            <pc:sldMk cId="1632330415" sldId="271"/>
            <ac:picMk id="5" creationId="{CFA34CFD-CD5A-4D1F-90B5-9613D193339C}"/>
          </ac:picMkLst>
        </pc:picChg>
      </pc:sldChg>
      <pc:sldChg chg="modSp mod delCm">
        <pc:chgData name="מיכל צ'וברוצקי" userId="ef710566823b22a8" providerId="LiveId" clId="{0194B0E1-4DF7-4763-9E5C-1219B40DAA22}" dt="2021-01-02T19:10:13.215" v="377" actId="1076"/>
        <pc:sldMkLst>
          <pc:docMk/>
          <pc:sldMk cId="3107022525" sldId="272"/>
        </pc:sldMkLst>
        <pc:picChg chg="mod">
          <ac:chgData name="מיכל צ'וברוצקי" userId="ef710566823b22a8" providerId="LiveId" clId="{0194B0E1-4DF7-4763-9E5C-1219B40DAA22}" dt="2021-01-02T19:10:13.215" v="377" actId="1076"/>
          <ac:picMkLst>
            <pc:docMk/>
            <pc:sldMk cId="3107022525" sldId="272"/>
            <ac:picMk id="5" creationId="{CFA34CFD-CD5A-4D1F-90B5-9613D193339C}"/>
          </ac:picMkLst>
        </pc:picChg>
        <pc:picChg chg="mod">
          <ac:chgData name="מיכל צ'וברוצקי" userId="ef710566823b22a8" providerId="LiveId" clId="{0194B0E1-4DF7-4763-9E5C-1219B40DAA22}" dt="2021-01-02T18:21:46.119" v="201" actId="14100"/>
          <ac:picMkLst>
            <pc:docMk/>
            <pc:sldMk cId="3107022525" sldId="272"/>
            <ac:picMk id="6" creationId="{94EBA0A2-765C-4A31-AF72-B86CF3B782E1}"/>
          </ac:picMkLst>
        </pc:picChg>
      </pc:sldChg>
      <pc:sldChg chg="modSp mod">
        <pc:chgData name="מיכל צ'וברוצקי" userId="ef710566823b22a8" providerId="LiveId" clId="{0194B0E1-4DF7-4763-9E5C-1219B40DAA22}" dt="2021-01-02T19:10:16.511" v="378" actId="1076"/>
        <pc:sldMkLst>
          <pc:docMk/>
          <pc:sldMk cId="402866251" sldId="274"/>
        </pc:sldMkLst>
        <pc:picChg chg="mod">
          <ac:chgData name="מיכל צ'וברוצקי" userId="ef710566823b22a8" providerId="LiveId" clId="{0194B0E1-4DF7-4763-9E5C-1219B40DAA22}" dt="2021-01-02T19:10:16.511" v="378" actId="1076"/>
          <ac:picMkLst>
            <pc:docMk/>
            <pc:sldMk cId="402866251" sldId="274"/>
            <ac:picMk id="5" creationId="{CFA34CFD-CD5A-4D1F-90B5-9613D193339C}"/>
          </ac:picMkLst>
        </pc:picChg>
      </pc:sldChg>
      <pc:sldChg chg="addSp delSp modSp mod delCm">
        <pc:chgData name="מיכל צ'וברוצקי" userId="ef710566823b22a8" providerId="LiveId" clId="{0194B0E1-4DF7-4763-9E5C-1219B40DAA22}" dt="2021-01-02T19:09:12.999" v="373" actId="1076"/>
        <pc:sldMkLst>
          <pc:docMk/>
          <pc:sldMk cId="877104730" sldId="275"/>
        </pc:sldMkLst>
        <pc:spChg chg="mod">
          <ac:chgData name="מיכל צ'וברוצקי" userId="ef710566823b22a8" providerId="LiveId" clId="{0194B0E1-4DF7-4763-9E5C-1219B40DAA22}" dt="2021-01-02T18:28:33.538" v="300" actId="20577"/>
          <ac:spMkLst>
            <pc:docMk/>
            <pc:sldMk cId="877104730" sldId="275"/>
            <ac:spMk id="4" creationId="{A5D1311A-817A-4DA9-AA8B-9EB335DD8A5B}"/>
          </ac:spMkLst>
        </pc:spChg>
        <pc:spChg chg="add mod">
          <ac:chgData name="מיכל צ'וברוצקי" userId="ef710566823b22a8" providerId="LiveId" clId="{0194B0E1-4DF7-4763-9E5C-1219B40DAA22}" dt="2021-01-02T19:08:46.841" v="369" actId="1036"/>
          <ac:spMkLst>
            <pc:docMk/>
            <pc:sldMk cId="877104730" sldId="275"/>
            <ac:spMk id="15" creationId="{651EEFDD-C2FC-47E6-83F9-D82B1C47DFFD}"/>
          </ac:spMkLst>
        </pc:spChg>
        <pc:picChg chg="mod">
          <ac:chgData name="מיכל צ'וברוצקי" userId="ef710566823b22a8" providerId="LiveId" clId="{0194B0E1-4DF7-4763-9E5C-1219B40DAA22}" dt="2021-01-02T19:09:12.999" v="373" actId="1076"/>
          <ac:picMkLst>
            <pc:docMk/>
            <pc:sldMk cId="877104730" sldId="275"/>
            <ac:picMk id="5" creationId="{CFA34CFD-CD5A-4D1F-90B5-9613D193339C}"/>
          </ac:picMkLst>
        </pc:picChg>
        <pc:picChg chg="del mod ord modCrop">
          <ac:chgData name="מיכל צ'וברוצקי" userId="ef710566823b22a8" providerId="LiveId" clId="{0194B0E1-4DF7-4763-9E5C-1219B40DAA22}" dt="2021-01-02T19:06:06.902" v="321" actId="478"/>
          <ac:picMkLst>
            <pc:docMk/>
            <pc:sldMk cId="877104730" sldId="275"/>
            <ac:picMk id="6" creationId="{94FFEF60-3113-4EF1-91EF-717BEB918146}"/>
          </ac:picMkLst>
        </pc:picChg>
        <pc:picChg chg="add del mod modCrop">
          <ac:chgData name="מיכל צ'וברוצקי" userId="ef710566823b22a8" providerId="LiveId" clId="{0194B0E1-4DF7-4763-9E5C-1219B40DAA22}" dt="2021-01-02T19:06:40.730" v="332" actId="478"/>
          <ac:picMkLst>
            <pc:docMk/>
            <pc:sldMk cId="877104730" sldId="275"/>
            <ac:picMk id="7" creationId="{94FFEF60-3113-4EF1-91EF-717BEB918146}"/>
          </ac:picMkLst>
        </pc:picChg>
        <pc:picChg chg="add mod">
          <ac:chgData name="מיכל צ'וברוצקי" userId="ef710566823b22a8" providerId="LiveId" clId="{0194B0E1-4DF7-4763-9E5C-1219B40DAA22}" dt="2021-01-02T19:07:01.824" v="340" actId="1076"/>
          <ac:picMkLst>
            <pc:docMk/>
            <pc:sldMk cId="877104730" sldId="275"/>
            <ac:picMk id="8" creationId="{1F76E514-47CF-4BC1-ACB6-71E232A9B7A4}"/>
          </ac:picMkLst>
        </pc:picChg>
        <pc:picChg chg="add del mod">
          <ac:chgData name="מיכל צ'וברוצקי" userId="ef710566823b22a8" providerId="LiveId" clId="{0194B0E1-4DF7-4763-9E5C-1219B40DAA22}" dt="2021-01-02T19:06:26.288" v="329" actId="478"/>
          <ac:picMkLst>
            <pc:docMk/>
            <pc:sldMk cId="877104730" sldId="275"/>
            <ac:picMk id="10" creationId="{CCEDAC78-91AA-4D36-9F34-7FC44F0B1D30}"/>
          </ac:picMkLst>
        </pc:picChg>
        <pc:picChg chg="add mod modCrop">
          <ac:chgData name="מיכל צ'וברוצקי" userId="ef710566823b22a8" providerId="LiveId" clId="{0194B0E1-4DF7-4763-9E5C-1219B40DAA22}" dt="2021-01-02T19:08:36.561" v="361" actId="1036"/>
          <ac:picMkLst>
            <pc:docMk/>
            <pc:sldMk cId="877104730" sldId="275"/>
            <ac:picMk id="12" creationId="{56FAAC34-9907-4052-B759-263858BE1365}"/>
          </ac:picMkLst>
        </pc:picChg>
        <pc:cxnChg chg="add del">
          <ac:chgData name="מיכל צ'וברוצקי" userId="ef710566823b22a8" providerId="LiveId" clId="{0194B0E1-4DF7-4763-9E5C-1219B40DAA22}" dt="2021-01-02T19:07:19.924" v="345" actId="478"/>
          <ac:cxnSpMkLst>
            <pc:docMk/>
            <pc:sldMk cId="877104730" sldId="275"/>
            <ac:cxnSpMk id="14" creationId="{C8C52B9E-547F-417F-BA55-D524B897B8C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65EF-EFA5-464E-AE64-AA8C680EFDCE}" type="datetimeFigureOut">
              <a:rPr lang="he-IL" smtClean="0"/>
              <a:t>י"ח/טבת/תשפ"א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4C42-8CBA-4CA4-99EC-DCE9F4327A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5133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65EF-EFA5-464E-AE64-AA8C680EFDCE}" type="datetimeFigureOut">
              <a:rPr lang="he-IL" smtClean="0"/>
              <a:t>י"ח/טבת/תשפ"א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4C42-8CBA-4CA4-99EC-DCE9F4327A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428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65EF-EFA5-464E-AE64-AA8C680EFDCE}" type="datetimeFigureOut">
              <a:rPr lang="he-IL" smtClean="0"/>
              <a:t>י"ח/טבת/תשפ"א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4C42-8CBA-4CA4-99EC-DCE9F4327A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0963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65EF-EFA5-464E-AE64-AA8C680EFDCE}" type="datetimeFigureOut">
              <a:rPr lang="he-IL" smtClean="0"/>
              <a:t>י"ח/טבת/תשפ"א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4C42-8CBA-4CA4-99EC-DCE9F4327A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039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65EF-EFA5-464E-AE64-AA8C680EFDCE}" type="datetimeFigureOut">
              <a:rPr lang="he-IL" smtClean="0"/>
              <a:t>י"ח/טבת/תשפ"א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4C42-8CBA-4CA4-99EC-DCE9F4327A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5833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65EF-EFA5-464E-AE64-AA8C680EFDCE}" type="datetimeFigureOut">
              <a:rPr lang="he-IL" smtClean="0"/>
              <a:t>י"ח/טבת/תשפ"א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4C42-8CBA-4CA4-99EC-DCE9F4327A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680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65EF-EFA5-464E-AE64-AA8C680EFDCE}" type="datetimeFigureOut">
              <a:rPr lang="he-IL" smtClean="0"/>
              <a:t>י"ח/טבת/תשפ"א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4C42-8CBA-4CA4-99EC-DCE9F4327A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2543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65EF-EFA5-464E-AE64-AA8C680EFDCE}" type="datetimeFigureOut">
              <a:rPr lang="he-IL" smtClean="0"/>
              <a:t>י"ח/טבת/תשפ"א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4C42-8CBA-4CA4-99EC-DCE9F4327A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05191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65EF-EFA5-464E-AE64-AA8C680EFDCE}" type="datetimeFigureOut">
              <a:rPr lang="he-IL" smtClean="0"/>
              <a:t>י"ח/טבת/תשפ"א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4C42-8CBA-4CA4-99EC-DCE9F4327A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745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65EF-EFA5-464E-AE64-AA8C680EFDCE}" type="datetimeFigureOut">
              <a:rPr lang="he-IL" smtClean="0"/>
              <a:t>י"ח/טבת/תשפ"א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4C42-8CBA-4CA4-99EC-DCE9F4327A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1487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65EF-EFA5-464E-AE64-AA8C680EFDCE}" type="datetimeFigureOut">
              <a:rPr lang="he-IL" smtClean="0"/>
              <a:t>י"ח/טבת/תשפ"א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4C42-8CBA-4CA4-99EC-DCE9F4327A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2147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565EF-EFA5-464E-AE64-AA8C680EFDCE}" type="datetimeFigureOut">
              <a:rPr lang="he-IL" smtClean="0"/>
              <a:t>י"ח/טבת/תשפ"א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04C42-8CBA-4CA4-99EC-DCE9F4327A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311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כותרת 4"/>
          <p:cNvSpPr>
            <a:spLocks noGrp="1"/>
          </p:cNvSpPr>
          <p:nvPr>
            <p:ph type="ctrTitle"/>
          </p:nvPr>
        </p:nvSpPr>
        <p:spPr>
          <a:xfrm>
            <a:off x="1524000" y="1179513"/>
            <a:ext cx="9144000" cy="357320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Building a pipeline for NLP in Hebrew</a:t>
            </a:r>
            <a:br>
              <a:rPr lang="en-US" sz="8000" dirty="0">
                <a:solidFill>
                  <a:schemeClr val="bg1"/>
                </a:solidFill>
              </a:rPr>
            </a:br>
            <a:br>
              <a:rPr lang="he-IL" sz="3100" dirty="0">
                <a:solidFill>
                  <a:schemeClr val="bg1"/>
                </a:solidFill>
              </a:rPr>
            </a:br>
            <a:r>
              <a:rPr lang="he-IL" sz="3100" dirty="0">
                <a:solidFill>
                  <a:schemeClr val="bg1"/>
                </a:solidFill>
                <a:cs typeface="+mn-cs"/>
              </a:rPr>
              <a:t>טל אלפי ומיכל צ'וברוצקי</a:t>
            </a:r>
            <a:br>
              <a:rPr lang="he-IL" sz="2800" dirty="0">
                <a:solidFill>
                  <a:schemeClr val="bg1"/>
                </a:solidFill>
              </a:rPr>
            </a:br>
            <a:br>
              <a:rPr lang="he-IL" sz="2800" dirty="0">
                <a:solidFill>
                  <a:schemeClr val="bg1"/>
                </a:solidFill>
              </a:rPr>
            </a:br>
            <a:r>
              <a:rPr lang="he-IL" sz="2800" dirty="0">
                <a:solidFill>
                  <a:schemeClr val="bg1"/>
                </a:solidFill>
                <a:cs typeface="+mn-cs"/>
              </a:rPr>
              <a:t>מנחים אקדמיים:</a:t>
            </a:r>
            <a:br>
              <a:rPr lang="he-IL" sz="2800" dirty="0">
                <a:solidFill>
                  <a:schemeClr val="bg1"/>
                </a:solidFill>
                <a:cs typeface="+mn-cs"/>
              </a:rPr>
            </a:br>
            <a:r>
              <a:rPr lang="he-IL" sz="2800" dirty="0">
                <a:solidFill>
                  <a:schemeClr val="bg1"/>
                </a:solidFill>
                <a:cs typeface="+mn-cs"/>
              </a:rPr>
              <a:t>ד"ר מרינה ליטבק וד"ר הדס חסידים</a:t>
            </a:r>
            <a:br>
              <a:rPr lang="he-IL" sz="2800" dirty="0">
                <a:solidFill>
                  <a:schemeClr val="bg1"/>
                </a:solidFill>
                <a:cs typeface="+mn-cs"/>
              </a:rPr>
            </a:br>
            <a:r>
              <a:rPr lang="en-US" sz="2800" dirty="0">
                <a:solidFill>
                  <a:schemeClr val="bg1"/>
                </a:solidFill>
                <a:cs typeface="+mn-cs"/>
              </a:rPr>
              <a:t>06/01/21</a:t>
            </a:r>
          </a:p>
        </p:txBody>
      </p:sp>
    </p:spTree>
    <p:extLst>
      <p:ext uri="{BB962C8B-B14F-4D97-AF65-F5344CB8AC3E}">
        <p14:creationId xmlns:p14="http://schemas.microsoft.com/office/powerpoint/2010/main" val="645048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CFA34CFD-CD5A-4D1F-90B5-9613D1933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CF060D51-B700-493B-AE76-FF47381A5117}"/>
              </a:ext>
            </a:extLst>
          </p:cNvPr>
          <p:cNvSpPr txBox="1"/>
          <p:nvPr/>
        </p:nvSpPr>
        <p:spPr>
          <a:xfrm>
            <a:off x="71071" y="506868"/>
            <a:ext cx="1204985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200" b="1" dirty="0">
                <a:solidFill>
                  <a:schemeClr val="bg1">
                    <a:lumMod val="85000"/>
                  </a:schemeClr>
                </a:solidFill>
              </a:rPr>
              <a:t>בדיקות ידניות לכלי </a:t>
            </a:r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YAP</a:t>
            </a:r>
            <a:endParaRPr lang="he-IL" sz="28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3" name="טבלה 2">
            <a:extLst>
              <a:ext uri="{FF2B5EF4-FFF2-40B4-BE49-F238E27FC236}">
                <a16:creationId xmlns:a16="http://schemas.microsoft.com/office/drawing/2014/main" id="{E8680B3C-4FB4-470F-B221-840A3BD9F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21146"/>
              </p:ext>
            </p:extLst>
          </p:nvPr>
        </p:nvGraphicFramePr>
        <p:xfrm>
          <a:off x="1784349" y="1091643"/>
          <a:ext cx="8623301" cy="4423578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894985">
                  <a:extLst>
                    <a:ext uri="{9D8B030D-6E8A-4147-A177-3AD203B41FA5}">
                      <a16:colId xmlns:a16="http://schemas.microsoft.com/office/drawing/2014/main" val="1597218255"/>
                    </a:ext>
                  </a:extLst>
                </a:gridCol>
                <a:gridCol w="2358407">
                  <a:extLst>
                    <a:ext uri="{9D8B030D-6E8A-4147-A177-3AD203B41FA5}">
                      <a16:colId xmlns:a16="http://schemas.microsoft.com/office/drawing/2014/main" val="160730176"/>
                    </a:ext>
                  </a:extLst>
                </a:gridCol>
                <a:gridCol w="846607">
                  <a:extLst>
                    <a:ext uri="{9D8B030D-6E8A-4147-A177-3AD203B41FA5}">
                      <a16:colId xmlns:a16="http://schemas.microsoft.com/office/drawing/2014/main" val="2310292148"/>
                    </a:ext>
                  </a:extLst>
                </a:gridCol>
                <a:gridCol w="810324">
                  <a:extLst>
                    <a:ext uri="{9D8B030D-6E8A-4147-A177-3AD203B41FA5}">
                      <a16:colId xmlns:a16="http://schemas.microsoft.com/office/drawing/2014/main" val="3466770194"/>
                    </a:ext>
                  </a:extLst>
                </a:gridCol>
                <a:gridCol w="556343">
                  <a:extLst>
                    <a:ext uri="{9D8B030D-6E8A-4147-A177-3AD203B41FA5}">
                      <a16:colId xmlns:a16="http://schemas.microsoft.com/office/drawing/2014/main" val="3018697964"/>
                    </a:ext>
                  </a:extLst>
                </a:gridCol>
                <a:gridCol w="459587">
                  <a:extLst>
                    <a:ext uri="{9D8B030D-6E8A-4147-A177-3AD203B41FA5}">
                      <a16:colId xmlns:a16="http://schemas.microsoft.com/office/drawing/2014/main" val="2635652875"/>
                    </a:ext>
                  </a:extLst>
                </a:gridCol>
                <a:gridCol w="616813">
                  <a:extLst>
                    <a:ext uri="{9D8B030D-6E8A-4147-A177-3AD203B41FA5}">
                      <a16:colId xmlns:a16="http://schemas.microsoft.com/office/drawing/2014/main" val="2289392351"/>
                    </a:ext>
                  </a:extLst>
                </a:gridCol>
                <a:gridCol w="955456">
                  <a:extLst>
                    <a:ext uri="{9D8B030D-6E8A-4147-A177-3AD203B41FA5}">
                      <a16:colId xmlns:a16="http://schemas.microsoft.com/office/drawing/2014/main" val="3220393790"/>
                    </a:ext>
                  </a:extLst>
                </a:gridCol>
                <a:gridCol w="1124779">
                  <a:extLst>
                    <a:ext uri="{9D8B030D-6E8A-4147-A177-3AD203B41FA5}">
                      <a16:colId xmlns:a16="http://schemas.microsoft.com/office/drawing/2014/main" val="3622948388"/>
                    </a:ext>
                  </a:extLst>
                </a:gridCol>
              </a:tblGrid>
              <a:tr h="273060">
                <a:tc>
                  <a:txBody>
                    <a:bodyPr/>
                    <a:lstStyle/>
                    <a:p>
                      <a:pPr algn="ctr" fontAlgn="ctr"/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solidFill>
                            <a:schemeClr val="tx1"/>
                          </a:solidFill>
                          <a:effectLst/>
                        </a:rPr>
                        <a:t>Text</a:t>
                      </a:r>
                      <a:endParaRPr lang="en-US" sz="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solidFill>
                            <a:schemeClr val="tx1"/>
                          </a:solidFill>
                          <a:effectLst/>
                        </a:rPr>
                        <a:t>Num of word before</a:t>
                      </a:r>
                      <a:endParaRPr lang="en-US" sz="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solidFill>
                            <a:schemeClr val="tx1"/>
                          </a:solidFill>
                          <a:effectLst/>
                        </a:rPr>
                        <a:t>Num of words after</a:t>
                      </a:r>
                      <a:endParaRPr lang="en-US" sz="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solidFill>
                            <a:schemeClr val="tx1"/>
                          </a:solidFill>
                          <a:effectLst/>
                        </a:rPr>
                        <a:t>Lemma (true)</a:t>
                      </a:r>
                      <a:endParaRPr lang="en-US" sz="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solidFill>
                            <a:schemeClr val="tx1"/>
                          </a:solidFill>
                          <a:effectLst/>
                        </a:rPr>
                        <a:t>POS (true)</a:t>
                      </a:r>
                      <a:endParaRPr lang="en-US" sz="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solidFill>
                            <a:schemeClr val="tx1"/>
                          </a:solidFill>
                          <a:effectLst/>
                        </a:rPr>
                        <a:t>POS unknown</a:t>
                      </a:r>
                      <a:endParaRPr lang="en-US" sz="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solidFill>
                            <a:schemeClr val="tx1"/>
                          </a:solidFill>
                          <a:effectLst/>
                        </a:rPr>
                        <a:t>Gender + Persons (true)</a:t>
                      </a:r>
                      <a:endParaRPr lang="en-US" sz="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Gender + Persons (true) from: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extLst>
                  <a:ext uri="{0D108BD9-81ED-4DB2-BD59-A6C34878D82A}">
                    <a16:rowId xmlns:a16="http://schemas.microsoft.com/office/drawing/2014/main" val="3176742796"/>
                  </a:ext>
                </a:extLst>
              </a:tr>
              <a:tr h="164778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אמצעי הניווט באתר פשוטים וברורים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5.00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9.00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9.00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8.00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5.00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5.00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extLst>
                  <a:ext uri="{0D108BD9-81ED-4DB2-BD59-A6C34878D82A}">
                    <a16:rowId xmlns:a16="http://schemas.microsoft.com/office/drawing/2014/main" val="2307058993"/>
                  </a:ext>
                </a:extLst>
              </a:tr>
              <a:tr h="253287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באתר זה תמצא טפסים שאפשר לשלוח און ליין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8.00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19.00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15.00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14.00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1.00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5.00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8.00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extLst>
                  <a:ext uri="{0D108BD9-81ED-4DB2-BD59-A6C34878D82A}">
                    <a16:rowId xmlns:a16="http://schemas.microsoft.com/office/drawing/2014/main" val="501356184"/>
                  </a:ext>
                </a:extLst>
              </a:tr>
              <a:tr h="164778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הטופס מיועד לעובד שכיר ועצמאי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5.00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8.00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8.00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8.00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5.00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5.00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extLst>
                  <a:ext uri="{0D108BD9-81ED-4DB2-BD59-A6C34878D82A}">
                    <a16:rowId xmlns:a16="http://schemas.microsoft.com/office/drawing/2014/main" val="23782893"/>
                  </a:ext>
                </a:extLst>
              </a:tr>
              <a:tr h="164778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הטופס מיועד לתושבי ישראל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4.00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6.00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6.00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5.00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1.00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4.00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4.00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extLst>
                  <a:ext uri="{0D108BD9-81ED-4DB2-BD59-A6C34878D82A}">
                    <a16:rowId xmlns:a16="http://schemas.microsoft.com/office/drawing/2014/main" val="1058661311"/>
                  </a:ext>
                </a:extLst>
              </a:tr>
              <a:tr h="273060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‎היא הגוף המטפל בכל הפניות הנוגעות לטיפול הרפואי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8.00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16.00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16.00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15.00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1.00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7.00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7.00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extLst>
                  <a:ext uri="{0D108BD9-81ED-4DB2-BD59-A6C34878D82A}">
                    <a16:rowId xmlns:a16="http://schemas.microsoft.com/office/drawing/2014/main" val="2847888417"/>
                  </a:ext>
                </a:extLst>
              </a:tr>
              <a:tr h="164778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טופס זה מיועד לחיילים משוחררים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5.00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6.00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6.00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6.00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5.00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5.00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extLst>
                  <a:ext uri="{0D108BD9-81ED-4DB2-BD59-A6C34878D82A}">
                    <a16:rowId xmlns:a16="http://schemas.microsoft.com/office/drawing/2014/main" val="3395023455"/>
                  </a:ext>
                </a:extLst>
              </a:tr>
              <a:tr h="164778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‎ישנה קבלת קהל פתוחה במחוז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5.00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7.00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6.00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4.00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2.00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4.00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5.00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extLst>
                  <a:ext uri="{0D108BD9-81ED-4DB2-BD59-A6C34878D82A}">
                    <a16:rowId xmlns:a16="http://schemas.microsoft.com/office/drawing/2014/main" val="2404872487"/>
                  </a:ext>
                </a:extLst>
              </a:tr>
              <a:tr h="253287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כאן תוכלו למצוא מידע והסבר אודות השירותים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7.00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10.00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7.00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6.00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2.00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3.00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4.00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extLst>
                  <a:ext uri="{0D108BD9-81ED-4DB2-BD59-A6C34878D82A}">
                    <a16:rowId xmlns:a16="http://schemas.microsoft.com/office/drawing/2014/main" val="2485849420"/>
                  </a:ext>
                </a:extLst>
              </a:tr>
              <a:tr h="164778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להלן מובאת בפניכם חוברת מידע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5.00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7.00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6.00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3.00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1.00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4.00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4.00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extLst>
                  <a:ext uri="{0D108BD9-81ED-4DB2-BD59-A6C34878D82A}">
                    <a16:rowId xmlns:a16="http://schemas.microsoft.com/office/drawing/2014/main" val="2083457443"/>
                  </a:ext>
                </a:extLst>
              </a:tr>
              <a:tr h="164778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לקבוע פגישה מראש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3.00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5.00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2.00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1.00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1.00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1.00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2.00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extLst>
                  <a:ext uri="{0D108BD9-81ED-4DB2-BD59-A6C34878D82A}">
                    <a16:rowId xmlns:a16="http://schemas.microsoft.com/office/drawing/2014/main" val="2225193490"/>
                  </a:ext>
                </a:extLst>
              </a:tr>
              <a:tr h="273060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מומלץ להשתמש במחשבון לפני הגשת התביעה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6.00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9.00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9.00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8.00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4.00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4.00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extLst>
                  <a:ext uri="{0D108BD9-81ED-4DB2-BD59-A6C34878D82A}">
                    <a16:rowId xmlns:a16="http://schemas.microsoft.com/office/drawing/2014/main" val="3326274831"/>
                  </a:ext>
                </a:extLst>
              </a:tr>
              <a:tr h="164778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משמש לפתיחת תיק גבייה במוסד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5.00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5.00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7.00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5.00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4.00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5.00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extLst>
                  <a:ext uri="{0D108BD9-81ED-4DB2-BD59-A6C34878D82A}">
                    <a16:rowId xmlns:a16="http://schemas.microsoft.com/office/drawing/2014/main" val="1006793469"/>
                  </a:ext>
                </a:extLst>
              </a:tr>
              <a:tr h="164778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נוהל תשלום מענקים לגופים אחרים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5.00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7.00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5.00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5.00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4.00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5.00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extLst>
                  <a:ext uri="{0D108BD9-81ED-4DB2-BD59-A6C34878D82A}">
                    <a16:rowId xmlns:a16="http://schemas.microsoft.com/office/drawing/2014/main" val="2021648917"/>
                  </a:ext>
                </a:extLst>
              </a:tr>
              <a:tr h="273060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נתוני האזור האישי מגיעים ממשרדי הממשלה השונים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7.00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12.00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12.00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12.00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7.00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7.00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extLst>
                  <a:ext uri="{0D108BD9-81ED-4DB2-BD59-A6C34878D82A}">
                    <a16:rowId xmlns:a16="http://schemas.microsoft.com/office/drawing/2014/main" val="3329498269"/>
                  </a:ext>
                </a:extLst>
              </a:tr>
              <a:tr h="164778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פרטיך אינם מועברים לאף גורם שלישי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6.00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7.00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7.00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5.00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1.00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5.00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5.00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extLst>
                  <a:ext uri="{0D108BD9-81ED-4DB2-BD59-A6C34878D82A}">
                    <a16:rowId xmlns:a16="http://schemas.microsoft.com/office/drawing/2014/main" val="3314095490"/>
                  </a:ext>
                </a:extLst>
              </a:tr>
              <a:tr h="164778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פרטיך אינם נשמרים במערכת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4.00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6.00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6.00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5.00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1.00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4.00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4.00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extLst>
                  <a:ext uri="{0D108BD9-81ED-4DB2-BD59-A6C34878D82A}">
                    <a16:rowId xmlns:a16="http://schemas.microsoft.com/office/drawing/2014/main" val="78241399"/>
                  </a:ext>
                </a:extLst>
              </a:tr>
              <a:tr h="273060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תביעה להשלמת הכנסה למקבל קצבת אזרח ותיק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7.00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11.00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6.00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6.00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1.00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5.00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7.00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extLst>
                  <a:ext uri="{0D108BD9-81ED-4DB2-BD59-A6C34878D82A}">
                    <a16:rowId xmlns:a16="http://schemas.microsoft.com/office/drawing/2014/main" val="2878517746"/>
                  </a:ext>
                </a:extLst>
              </a:tr>
              <a:tr h="273060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‎תביעה לקבלת דמי אבטלה לשכירים שפוטרו מעבודתם ודורשים עבודה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9.00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15.00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15.00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13.00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1.00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9.00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9.00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extLst>
                  <a:ext uri="{0D108BD9-81ED-4DB2-BD59-A6C34878D82A}">
                    <a16:rowId xmlns:a16="http://schemas.microsoft.com/office/drawing/2014/main" val="1272908152"/>
                  </a:ext>
                </a:extLst>
              </a:tr>
              <a:tr h="164778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תובעים מענק בגין עבודתם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4.00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5.00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3.00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2.00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3.00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3.00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extLst>
                  <a:ext uri="{0D108BD9-81ED-4DB2-BD59-A6C34878D82A}">
                    <a16:rowId xmlns:a16="http://schemas.microsoft.com/office/drawing/2014/main" val="4159459036"/>
                  </a:ext>
                </a:extLst>
              </a:tr>
              <a:tr h="164778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תוכלו לעיין ברשימת רכזי הנגישות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5.00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7.00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7.00</a:t>
                      </a:r>
                      <a:endParaRPr lang="he-IL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5.00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1.00</a:t>
                      </a:r>
                      <a:endParaRPr lang="he-IL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4.00</a:t>
                      </a:r>
                      <a:endParaRPr lang="he-IL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>
                          <a:solidFill>
                            <a:schemeClr val="tx1"/>
                          </a:solidFill>
                          <a:effectLst/>
                        </a:rPr>
                        <a:t>4.00</a:t>
                      </a:r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extLst>
                  <a:ext uri="{0D108BD9-81ED-4DB2-BD59-A6C34878D82A}">
                    <a16:rowId xmlns:a16="http://schemas.microsoft.com/office/drawing/2014/main" val="3621882526"/>
                  </a:ext>
                </a:extLst>
              </a:tr>
              <a:tr h="1365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solidFill>
                            <a:schemeClr val="tx1"/>
                          </a:solidFill>
                          <a:effectLst/>
                        </a:rPr>
                        <a:t>percentage %</a:t>
                      </a:r>
                      <a:endParaRPr lang="en-US" sz="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he-IL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he-IL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89.27</a:t>
                      </a:r>
                      <a:endParaRPr lang="he-IL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83.44</a:t>
                      </a:r>
                      <a:endParaRPr lang="he-IL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he-IL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90.20</a:t>
                      </a:r>
                      <a:endParaRPr lang="he-IL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he-IL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1" marR="4631" marT="4631" marB="0" anchor="ctr"/>
                </a:tc>
                <a:extLst>
                  <a:ext uri="{0D108BD9-81ED-4DB2-BD59-A6C34878D82A}">
                    <a16:rowId xmlns:a16="http://schemas.microsoft.com/office/drawing/2014/main" val="4048746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866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CFA34CFD-CD5A-4D1F-90B5-9613D1933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CF060D51-B700-493B-AE76-FF47381A5117}"/>
              </a:ext>
            </a:extLst>
          </p:cNvPr>
          <p:cNvSpPr txBox="1"/>
          <p:nvPr/>
        </p:nvSpPr>
        <p:spPr>
          <a:xfrm>
            <a:off x="71070" y="260770"/>
            <a:ext cx="1204985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200" b="1" dirty="0">
                <a:solidFill>
                  <a:schemeClr val="bg1">
                    <a:lumMod val="85000"/>
                  </a:schemeClr>
                </a:solidFill>
              </a:rPr>
              <a:t>תוכנית עבודה</a:t>
            </a:r>
            <a:endParaRPr lang="he-IL" sz="2800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94EBA0A2-765C-4A31-AF72-B86CF3B78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36320"/>
            <a:ext cx="121920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022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CFA34CFD-CD5A-4D1F-90B5-9613D1933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CF060D51-B700-493B-AE76-FF47381A5117}"/>
              </a:ext>
            </a:extLst>
          </p:cNvPr>
          <p:cNvSpPr txBox="1"/>
          <p:nvPr/>
        </p:nvSpPr>
        <p:spPr>
          <a:xfrm>
            <a:off x="3786188" y="392029"/>
            <a:ext cx="4619624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200" b="1" dirty="0">
                <a:solidFill>
                  <a:schemeClr val="bg1">
                    <a:lumMod val="85000"/>
                  </a:schemeClr>
                </a:solidFill>
              </a:rPr>
              <a:t>רקע ומוטיבציה</a:t>
            </a:r>
            <a:endParaRPr lang="he-IL" sz="28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17B3DE98-229B-453A-8823-72818037141A}"/>
              </a:ext>
            </a:extLst>
          </p:cNvPr>
          <p:cNvSpPr txBox="1"/>
          <p:nvPr/>
        </p:nvSpPr>
        <p:spPr>
          <a:xfrm>
            <a:off x="558800" y="1481054"/>
            <a:ext cx="10061574" cy="50167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>
                <a:solidFill>
                  <a:schemeClr val="bg1">
                    <a:lumMod val="85000"/>
                  </a:schemeClr>
                </a:solidFill>
              </a:rPr>
              <a:t>לבעלי מוגבלות קוגניטיבית ישנה פגיעה ביכולות לבצע תהליכים המערבים חשיבה.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chemeClr val="bg1">
                    <a:lumMod val="85000"/>
                  </a:schemeClr>
                </a:solidFill>
              </a:rPr>
              <a:t>קושי בהבנת הוראות, קריאה וכתיבה.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chemeClr val="bg1">
                    <a:lumMod val="85000"/>
                  </a:schemeClr>
                </a:solidFill>
              </a:rPr>
              <a:t>לא קיימות מערכות פישוט לשוני בעברית </a:t>
            </a:r>
            <a:r>
              <a:rPr lang="he-IL" sz="1050" dirty="0">
                <a:solidFill>
                  <a:schemeClr val="bg1">
                    <a:lumMod val="85000"/>
                  </a:schemeClr>
                </a:solidFill>
              </a:rPr>
              <a:t>[1]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sz="2000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sz="2000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sz="2000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sz="2000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sz="2000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sz="2000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sz="2000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he-IL" sz="2000" dirty="0">
                <a:solidFill>
                  <a:schemeClr val="bg1">
                    <a:lumMod val="85000"/>
                  </a:schemeClr>
                </a:solidFill>
              </a:rPr>
              <a:t>                  * מבוסס על מאמר </a:t>
            </a:r>
            <a:r>
              <a:rPr lang="he-IL" sz="1050" dirty="0">
                <a:solidFill>
                  <a:schemeClr val="bg1">
                    <a:lumMod val="85000"/>
                  </a:schemeClr>
                </a:solidFill>
              </a:rPr>
              <a:t>[1]</a:t>
            </a:r>
          </a:p>
          <a:p>
            <a:pPr algn="l" rtl="0"/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[1] Tsarfaty, R' S</a:t>
            </a:r>
            <a:r>
              <a:rPr lang="he-IL" sz="2000" dirty="0">
                <a:solidFill>
                  <a:schemeClr val="bg1">
                    <a:lumMod val="85000"/>
                  </a:schemeClr>
                </a:solidFill>
              </a:rPr>
              <a:t>'. (2019).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What’s Wrong with Hebrew NLP?’</a:t>
            </a:r>
            <a:r>
              <a:rPr lang="he-IL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EMNLP-IJCNLP</a:t>
            </a:r>
            <a:r>
              <a:rPr lang="he-IL" sz="2000" dirty="0">
                <a:solidFill>
                  <a:schemeClr val="bg1">
                    <a:lumMod val="85000"/>
                  </a:schemeClr>
                </a:solidFill>
              </a:rPr>
              <a:t>259-264 .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sz="2000" dirty="0">
              <a:solidFill>
                <a:schemeClr val="bg1">
                  <a:lumMod val="85000"/>
                </a:schemeClr>
              </a:solidFill>
            </a:endParaRPr>
          </a:p>
          <a:p>
            <a:endParaRPr lang="he-IL" sz="2000" dirty="0">
              <a:solidFill>
                <a:schemeClr val="bg1">
                  <a:lumMod val="85000"/>
                </a:schemeClr>
              </a:solidFill>
            </a:endParaRPr>
          </a:p>
          <a:p>
            <a:endParaRPr lang="he-IL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3" name="טבלה 2">
            <a:extLst>
              <a:ext uri="{FF2B5EF4-FFF2-40B4-BE49-F238E27FC236}">
                <a16:creationId xmlns:a16="http://schemas.microsoft.com/office/drawing/2014/main" id="{073E0447-7EDC-47BF-8A13-EFC4A5931C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3039"/>
              </p:ext>
            </p:extLst>
          </p:nvPr>
        </p:nvGraphicFramePr>
        <p:xfrm>
          <a:off x="3294378" y="2495433"/>
          <a:ext cx="5969003" cy="2380161"/>
        </p:xfrm>
        <a:graphic>
          <a:graphicData uri="http://schemas.openxmlformats.org/drawingml/2006/table">
            <a:tbl>
              <a:tblPr rtl="1" firstRow="1" firstCol="1" bandRow="1">
                <a:tableStyleId>{16D9F66E-5EB9-4882-86FB-DCBF35E3C3E4}</a:tableStyleId>
              </a:tblPr>
              <a:tblGrid>
                <a:gridCol w="597869">
                  <a:extLst>
                    <a:ext uri="{9D8B030D-6E8A-4147-A177-3AD203B41FA5}">
                      <a16:colId xmlns:a16="http://schemas.microsoft.com/office/drawing/2014/main" val="3037461552"/>
                    </a:ext>
                  </a:extLst>
                </a:gridCol>
                <a:gridCol w="606816">
                  <a:extLst>
                    <a:ext uri="{9D8B030D-6E8A-4147-A177-3AD203B41FA5}">
                      <a16:colId xmlns:a16="http://schemas.microsoft.com/office/drawing/2014/main" val="1659212092"/>
                    </a:ext>
                  </a:extLst>
                </a:gridCol>
                <a:gridCol w="609797">
                  <a:extLst>
                    <a:ext uri="{9D8B030D-6E8A-4147-A177-3AD203B41FA5}">
                      <a16:colId xmlns:a16="http://schemas.microsoft.com/office/drawing/2014/main" val="1408382430"/>
                    </a:ext>
                  </a:extLst>
                </a:gridCol>
                <a:gridCol w="599360">
                  <a:extLst>
                    <a:ext uri="{9D8B030D-6E8A-4147-A177-3AD203B41FA5}">
                      <a16:colId xmlns:a16="http://schemas.microsoft.com/office/drawing/2014/main" val="1943902458"/>
                    </a:ext>
                  </a:extLst>
                </a:gridCol>
                <a:gridCol w="597869">
                  <a:extLst>
                    <a:ext uri="{9D8B030D-6E8A-4147-A177-3AD203B41FA5}">
                      <a16:colId xmlns:a16="http://schemas.microsoft.com/office/drawing/2014/main" val="4102077182"/>
                    </a:ext>
                  </a:extLst>
                </a:gridCol>
                <a:gridCol w="594142">
                  <a:extLst>
                    <a:ext uri="{9D8B030D-6E8A-4147-A177-3AD203B41FA5}">
                      <a16:colId xmlns:a16="http://schemas.microsoft.com/office/drawing/2014/main" val="1110395817"/>
                    </a:ext>
                  </a:extLst>
                </a:gridCol>
                <a:gridCol w="593397">
                  <a:extLst>
                    <a:ext uri="{9D8B030D-6E8A-4147-A177-3AD203B41FA5}">
                      <a16:colId xmlns:a16="http://schemas.microsoft.com/office/drawing/2014/main" val="1668210896"/>
                    </a:ext>
                  </a:extLst>
                </a:gridCol>
                <a:gridCol w="594142">
                  <a:extLst>
                    <a:ext uri="{9D8B030D-6E8A-4147-A177-3AD203B41FA5}">
                      <a16:colId xmlns:a16="http://schemas.microsoft.com/office/drawing/2014/main" val="981917447"/>
                    </a:ext>
                  </a:extLst>
                </a:gridCol>
                <a:gridCol w="1175611">
                  <a:extLst>
                    <a:ext uri="{9D8B030D-6E8A-4147-A177-3AD203B41FA5}">
                      <a16:colId xmlns:a16="http://schemas.microsoft.com/office/drawing/2014/main" val="2521705159"/>
                    </a:ext>
                  </a:extLst>
                </a:gridCol>
              </a:tblGrid>
              <a:tr h="219309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NER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Deps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Feats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Lem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POS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MD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Tok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25996435"/>
                  </a:ext>
                </a:extLst>
              </a:tr>
              <a:tr h="219309">
                <a:tc gridSpan="9"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752475" algn="l"/>
                          <a:tab pos="2703195" algn="ctr"/>
                        </a:tabLst>
                      </a:pPr>
                      <a:r>
                        <a:rPr lang="en-US" sz="1200">
                          <a:effectLst/>
                        </a:rPr>
                        <a:t>Tasks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70707"/>
                  </a:ext>
                </a:extLst>
              </a:tr>
              <a:tr h="219309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MILA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74765177"/>
                  </a:ext>
                </a:extLst>
              </a:tr>
              <a:tr h="219309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NITE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72363364"/>
                  </a:ext>
                </a:extLst>
              </a:tr>
              <a:tr h="219309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Hebrew-NLP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63088408"/>
                  </a:ext>
                </a:extLst>
              </a:tr>
              <a:tr h="219309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Adler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4458437"/>
                  </a:ext>
                </a:extLst>
              </a:tr>
              <a:tr h="219309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Goldberg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62396334"/>
                  </a:ext>
                </a:extLst>
              </a:tr>
              <a:tr h="219309">
                <a:tc gridSpan="9"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Pipelines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0008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UDPipe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77061792"/>
                  </a:ext>
                </a:extLst>
              </a:tr>
              <a:tr h="219309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CoreNLP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40882538"/>
                  </a:ext>
                </a:extLst>
              </a:tr>
              <a:tr h="219309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V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V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ONLP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69944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8423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CFA34CFD-CD5A-4D1F-90B5-9613D1933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CF060D51-B700-493B-AE76-FF47381A5117}"/>
              </a:ext>
            </a:extLst>
          </p:cNvPr>
          <p:cNvSpPr txBox="1"/>
          <p:nvPr/>
        </p:nvSpPr>
        <p:spPr>
          <a:xfrm>
            <a:off x="71071" y="315578"/>
            <a:ext cx="1204985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						</a:t>
            </a:r>
            <a:r>
              <a:rPr lang="he-IL" sz="3200" b="1" dirty="0">
                <a:solidFill>
                  <a:schemeClr val="bg1">
                    <a:lumMod val="85000"/>
                  </a:schemeClr>
                </a:solidFill>
              </a:rPr>
              <a:t>מטרה</a:t>
            </a:r>
            <a:endParaRPr lang="he-IL" sz="28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B9556A60-C6FF-4804-92D7-9F0971302E07}"/>
              </a:ext>
            </a:extLst>
          </p:cNvPr>
          <p:cNvSpPr txBox="1"/>
          <p:nvPr/>
        </p:nvSpPr>
        <p:spPr>
          <a:xfrm>
            <a:off x="1273000" y="1397675"/>
            <a:ext cx="9646000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sz="2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he-IL" sz="2000" dirty="0">
                <a:solidFill>
                  <a:schemeClr val="bg1">
                    <a:lumMod val="85000"/>
                  </a:schemeClr>
                </a:solidFill>
              </a:rPr>
              <a:t>בניית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Pipeline </a:t>
            </a:r>
            <a:r>
              <a:rPr lang="he-IL" sz="2000" dirty="0">
                <a:solidFill>
                  <a:schemeClr val="bg1">
                    <a:lumMod val="85000"/>
                  </a:schemeClr>
                </a:solidFill>
              </a:rPr>
              <a:t>לפישוט טקסט בשפה העברית.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chemeClr val="bg1">
                    <a:lumMod val="85000"/>
                  </a:schemeClr>
                </a:solidFill>
              </a:rPr>
              <a:t>בעתיד, המערכת תעביר את תוצאות ה-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preprocessing</a:t>
            </a:r>
            <a:r>
              <a:rPr lang="he-IL" sz="2000" dirty="0">
                <a:solidFill>
                  <a:schemeClr val="bg1">
                    <a:lumMod val="85000"/>
                  </a:schemeClr>
                </a:solidFill>
              </a:rPr>
              <a:t> לשלב בו יבוצע פישוט לשוני לטקסטים הללו.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e-IL" sz="2000" dirty="0">
              <a:solidFill>
                <a:schemeClr val="bg1">
                  <a:lumMod val="85000"/>
                </a:schemeClr>
              </a:solidFill>
            </a:endParaRPr>
          </a:p>
          <a:p>
            <a:endParaRPr lang="he-IL" sz="2000" dirty="0">
              <a:solidFill>
                <a:schemeClr val="bg1">
                  <a:lumMod val="85000"/>
                </a:schemeClr>
              </a:solidFill>
            </a:endParaRPr>
          </a:p>
          <a:p>
            <a:endParaRPr lang="he-IL" sz="2000" dirty="0">
              <a:solidFill>
                <a:schemeClr val="bg1">
                  <a:lumMod val="85000"/>
                </a:schemeClr>
              </a:solidFill>
            </a:endParaRPr>
          </a:p>
          <a:p>
            <a:endParaRPr lang="he-IL" sz="2000" dirty="0">
              <a:solidFill>
                <a:schemeClr val="bg1">
                  <a:lumMod val="85000"/>
                </a:schemeClr>
              </a:solidFill>
            </a:endParaRPr>
          </a:p>
          <a:p>
            <a:endParaRPr lang="he-IL" sz="2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697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CFA34CFD-CD5A-4D1F-90B5-9613D1933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CF060D51-B700-493B-AE76-FF47381A5117}"/>
              </a:ext>
            </a:extLst>
          </p:cNvPr>
          <p:cNvSpPr txBox="1"/>
          <p:nvPr/>
        </p:nvSpPr>
        <p:spPr>
          <a:xfrm>
            <a:off x="71071" y="400193"/>
            <a:ext cx="1204985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						</a:t>
            </a:r>
            <a:r>
              <a:rPr lang="he-IL" sz="3200" b="1" dirty="0">
                <a:solidFill>
                  <a:schemeClr val="bg1">
                    <a:lumMod val="85000"/>
                  </a:schemeClr>
                </a:solidFill>
              </a:rPr>
              <a:t>שיטות</a:t>
            </a:r>
            <a:endParaRPr lang="he-IL" sz="28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A5D1311A-817A-4DA9-AA8B-9EB335DD8A5B}"/>
              </a:ext>
            </a:extLst>
          </p:cNvPr>
          <p:cNvSpPr txBox="1"/>
          <p:nvPr/>
        </p:nvSpPr>
        <p:spPr>
          <a:xfrm>
            <a:off x="933450" y="1124656"/>
            <a:ext cx="10325100" cy="40934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Pipeline</a:t>
            </a:r>
          </a:p>
          <a:p>
            <a:endParaRPr lang="he-IL" sz="2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he-IL" sz="2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he-IL" sz="2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he-IL" sz="2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he-IL" sz="2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he-IL" sz="2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he-IL" sz="2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he-IL" sz="2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he-IL" sz="2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he-IL" sz="2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he-IL" sz="2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he-IL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59" name="קבוצה 58">
            <a:extLst>
              <a:ext uri="{FF2B5EF4-FFF2-40B4-BE49-F238E27FC236}">
                <a16:creationId xmlns:a16="http://schemas.microsoft.com/office/drawing/2014/main" id="{D0F75871-5DD9-43B5-8B9C-593AF350F004}"/>
              </a:ext>
            </a:extLst>
          </p:cNvPr>
          <p:cNvGrpSpPr/>
          <p:nvPr/>
        </p:nvGrpSpPr>
        <p:grpSpPr>
          <a:xfrm>
            <a:off x="1094207" y="1710093"/>
            <a:ext cx="10003585" cy="1262984"/>
            <a:chOff x="933449" y="2651419"/>
            <a:chExt cx="10003585" cy="1262984"/>
          </a:xfrm>
        </p:grpSpPr>
        <p:sp>
          <p:nvSpPr>
            <p:cNvPr id="29" name="מלבן: פינות מעוגלות 28">
              <a:extLst>
                <a:ext uri="{FF2B5EF4-FFF2-40B4-BE49-F238E27FC236}">
                  <a16:creationId xmlns:a16="http://schemas.microsoft.com/office/drawing/2014/main" id="{87A8AA37-6D4C-4E26-B065-750FD1F08957}"/>
                </a:ext>
              </a:extLst>
            </p:cNvPr>
            <p:cNvSpPr/>
            <p:nvPr/>
          </p:nvSpPr>
          <p:spPr>
            <a:xfrm>
              <a:off x="933449" y="2663687"/>
              <a:ext cx="1570383" cy="43334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Tokenization</a:t>
              </a:r>
              <a:endParaRPr lang="he-IL" dirty="0"/>
            </a:p>
          </p:txBody>
        </p:sp>
        <p:sp>
          <p:nvSpPr>
            <p:cNvPr id="30" name="מלבן: פינות מעוגלות 29">
              <a:extLst>
                <a:ext uri="{FF2B5EF4-FFF2-40B4-BE49-F238E27FC236}">
                  <a16:creationId xmlns:a16="http://schemas.microsoft.com/office/drawing/2014/main" id="{C2B6419B-22B0-4E5C-8EB3-B95EA0DBC348}"/>
                </a:ext>
              </a:extLst>
            </p:cNvPr>
            <p:cNvSpPr/>
            <p:nvPr/>
          </p:nvSpPr>
          <p:spPr>
            <a:xfrm>
              <a:off x="2846193" y="2663684"/>
              <a:ext cx="1916638" cy="43334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Sentence splitting</a:t>
              </a:r>
              <a:endPara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מלבן: פינות מעוגלות 30">
              <a:extLst>
                <a:ext uri="{FF2B5EF4-FFF2-40B4-BE49-F238E27FC236}">
                  <a16:creationId xmlns:a16="http://schemas.microsoft.com/office/drawing/2014/main" id="{9042E244-5989-463F-BFD8-F0B66547E1D4}"/>
                </a:ext>
              </a:extLst>
            </p:cNvPr>
            <p:cNvSpPr/>
            <p:nvPr/>
          </p:nvSpPr>
          <p:spPr>
            <a:xfrm>
              <a:off x="5105191" y="2663684"/>
              <a:ext cx="1570383" cy="43334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POS tagging</a:t>
              </a:r>
              <a:endPara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מלבן: פינות מעוגלות 33">
              <a:extLst>
                <a:ext uri="{FF2B5EF4-FFF2-40B4-BE49-F238E27FC236}">
                  <a16:creationId xmlns:a16="http://schemas.microsoft.com/office/drawing/2014/main" id="{89893A0C-E8FE-48EB-AAEF-759D5F7E7370}"/>
                </a:ext>
              </a:extLst>
            </p:cNvPr>
            <p:cNvSpPr/>
            <p:nvPr/>
          </p:nvSpPr>
          <p:spPr>
            <a:xfrm>
              <a:off x="7017934" y="2657780"/>
              <a:ext cx="1663997" cy="43334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Morphological 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35" name="מלבן: פינות מעוגלות 34">
              <a:extLst>
                <a:ext uri="{FF2B5EF4-FFF2-40B4-BE49-F238E27FC236}">
                  <a16:creationId xmlns:a16="http://schemas.microsoft.com/office/drawing/2014/main" id="{F3CF6264-DA27-47EE-B0D4-B2E8829BBA37}"/>
                </a:ext>
              </a:extLst>
            </p:cNvPr>
            <p:cNvSpPr/>
            <p:nvPr/>
          </p:nvSpPr>
          <p:spPr>
            <a:xfrm>
              <a:off x="9024291" y="2651419"/>
              <a:ext cx="1570383" cy="43334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NER</a:t>
              </a:r>
              <a:endPara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מלבן: פינות מעוגלות 35">
              <a:extLst>
                <a:ext uri="{FF2B5EF4-FFF2-40B4-BE49-F238E27FC236}">
                  <a16:creationId xmlns:a16="http://schemas.microsoft.com/office/drawing/2014/main" id="{D1C6CE11-4F16-44A4-B48E-A783C0B2C436}"/>
                </a:ext>
              </a:extLst>
            </p:cNvPr>
            <p:cNvSpPr/>
            <p:nvPr/>
          </p:nvSpPr>
          <p:spPr>
            <a:xfrm>
              <a:off x="3973744" y="3430666"/>
              <a:ext cx="1916638" cy="43334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Syntactic Parsing</a:t>
              </a:r>
              <a:endPara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מלבן: פינות מעוגלות 36">
              <a:extLst>
                <a:ext uri="{FF2B5EF4-FFF2-40B4-BE49-F238E27FC236}">
                  <a16:creationId xmlns:a16="http://schemas.microsoft.com/office/drawing/2014/main" id="{5F2854DC-36DA-46B8-BB3D-EF8A1A21582D}"/>
                </a:ext>
              </a:extLst>
            </p:cNvPr>
            <p:cNvSpPr/>
            <p:nvPr/>
          </p:nvSpPr>
          <p:spPr>
            <a:xfrm>
              <a:off x="6301620" y="3380275"/>
              <a:ext cx="1570383" cy="534128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Co-reference Resolution</a:t>
              </a:r>
              <a:endPara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9" name="מחבר חץ ישר 38">
              <a:extLst>
                <a:ext uri="{FF2B5EF4-FFF2-40B4-BE49-F238E27FC236}">
                  <a16:creationId xmlns:a16="http://schemas.microsoft.com/office/drawing/2014/main" id="{03CA9C82-9F8F-4EAF-BCF7-9E2E7DC9414F}"/>
                </a:ext>
              </a:extLst>
            </p:cNvPr>
            <p:cNvCxnSpPr>
              <a:cxnSpLocks/>
              <a:stCxn id="29" idx="3"/>
              <a:endCxn id="30" idx="1"/>
            </p:cNvCxnSpPr>
            <p:nvPr/>
          </p:nvCxnSpPr>
          <p:spPr>
            <a:xfrm flipV="1">
              <a:off x="2503832" y="2880358"/>
              <a:ext cx="342361" cy="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מחבר חץ ישר 39">
              <a:extLst>
                <a:ext uri="{FF2B5EF4-FFF2-40B4-BE49-F238E27FC236}">
                  <a16:creationId xmlns:a16="http://schemas.microsoft.com/office/drawing/2014/main" id="{BCD9E3EF-96EC-4486-9689-E0FF9C4F5532}"/>
                </a:ext>
              </a:extLst>
            </p:cNvPr>
            <p:cNvCxnSpPr>
              <a:cxnSpLocks/>
              <a:stCxn id="30" idx="3"/>
              <a:endCxn id="31" idx="1"/>
            </p:cNvCxnSpPr>
            <p:nvPr/>
          </p:nvCxnSpPr>
          <p:spPr>
            <a:xfrm>
              <a:off x="4762831" y="2880358"/>
              <a:ext cx="34236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מחבר חץ ישר 40">
              <a:extLst>
                <a:ext uri="{FF2B5EF4-FFF2-40B4-BE49-F238E27FC236}">
                  <a16:creationId xmlns:a16="http://schemas.microsoft.com/office/drawing/2014/main" id="{708803FC-21A3-4107-BEAF-F69D99B3473A}"/>
                </a:ext>
              </a:extLst>
            </p:cNvPr>
            <p:cNvCxnSpPr>
              <a:cxnSpLocks/>
              <a:stCxn id="31" idx="3"/>
              <a:endCxn id="34" idx="1"/>
            </p:cNvCxnSpPr>
            <p:nvPr/>
          </p:nvCxnSpPr>
          <p:spPr>
            <a:xfrm flipV="1">
              <a:off x="6675574" y="2874454"/>
              <a:ext cx="342360" cy="5904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חץ ישר 41">
              <a:extLst>
                <a:ext uri="{FF2B5EF4-FFF2-40B4-BE49-F238E27FC236}">
                  <a16:creationId xmlns:a16="http://schemas.microsoft.com/office/drawing/2014/main" id="{957AF7F0-09A7-4073-981B-1A0AC3BDF7ED}"/>
                </a:ext>
              </a:extLst>
            </p:cNvPr>
            <p:cNvCxnSpPr>
              <a:cxnSpLocks/>
              <a:stCxn id="34" idx="3"/>
              <a:endCxn id="35" idx="1"/>
            </p:cNvCxnSpPr>
            <p:nvPr/>
          </p:nvCxnSpPr>
          <p:spPr>
            <a:xfrm flipV="1">
              <a:off x="8681931" y="2868093"/>
              <a:ext cx="342360" cy="6361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מחבר חץ ישר 42">
              <a:extLst>
                <a:ext uri="{FF2B5EF4-FFF2-40B4-BE49-F238E27FC236}">
                  <a16:creationId xmlns:a16="http://schemas.microsoft.com/office/drawing/2014/main" id="{4135771E-CB46-4FEF-9F91-2CD5DAD53987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>
              <a:off x="3633331" y="3647338"/>
              <a:ext cx="340413" cy="2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מחבר חץ ישר 51">
              <a:extLst>
                <a:ext uri="{FF2B5EF4-FFF2-40B4-BE49-F238E27FC236}">
                  <a16:creationId xmlns:a16="http://schemas.microsoft.com/office/drawing/2014/main" id="{F214F46C-AF9F-421D-9EA1-9163C01245A4}"/>
                </a:ext>
              </a:extLst>
            </p:cNvPr>
            <p:cNvCxnSpPr>
              <a:cxnSpLocks/>
              <a:stCxn id="36" idx="3"/>
              <a:endCxn id="37" idx="1"/>
            </p:cNvCxnSpPr>
            <p:nvPr/>
          </p:nvCxnSpPr>
          <p:spPr>
            <a:xfrm flipV="1">
              <a:off x="5890382" y="3647339"/>
              <a:ext cx="411238" cy="1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מחבר חץ ישר 54">
              <a:extLst>
                <a:ext uri="{FF2B5EF4-FFF2-40B4-BE49-F238E27FC236}">
                  <a16:creationId xmlns:a16="http://schemas.microsoft.com/office/drawing/2014/main" id="{D6D7FDA0-C5C5-40D4-B8BE-700105456A67}"/>
                </a:ext>
              </a:extLst>
            </p:cNvPr>
            <p:cNvCxnSpPr>
              <a:cxnSpLocks/>
              <a:stCxn id="35" idx="3"/>
            </p:cNvCxnSpPr>
            <p:nvPr/>
          </p:nvCxnSpPr>
          <p:spPr>
            <a:xfrm flipV="1">
              <a:off x="10594674" y="2868092"/>
              <a:ext cx="342360" cy="1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מלבן: פינות מעוגלות 59">
            <a:extLst>
              <a:ext uri="{FF2B5EF4-FFF2-40B4-BE49-F238E27FC236}">
                <a16:creationId xmlns:a16="http://schemas.microsoft.com/office/drawing/2014/main" id="{B5D2F97B-FFEC-44B2-9B96-F63BD56BD00D}"/>
              </a:ext>
            </a:extLst>
          </p:cNvPr>
          <p:cNvSpPr/>
          <p:nvPr/>
        </p:nvSpPr>
        <p:spPr>
          <a:xfrm>
            <a:off x="5236275" y="3563908"/>
            <a:ext cx="2040968" cy="534128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Text Simplification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1" name="חץ: למטה 60">
            <a:extLst>
              <a:ext uri="{FF2B5EF4-FFF2-40B4-BE49-F238E27FC236}">
                <a16:creationId xmlns:a16="http://schemas.microsoft.com/office/drawing/2014/main" id="{6EAADC7C-C6CE-4744-991D-095034CD96CA}"/>
              </a:ext>
            </a:extLst>
          </p:cNvPr>
          <p:cNvSpPr/>
          <p:nvPr/>
        </p:nvSpPr>
        <p:spPr>
          <a:xfrm>
            <a:off x="6096000" y="3072384"/>
            <a:ext cx="249936" cy="411474"/>
          </a:xfrm>
          <a:prstGeom prst="downArrow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2" name="מלבן: פינות מעוגלות 61">
            <a:extLst>
              <a:ext uri="{FF2B5EF4-FFF2-40B4-BE49-F238E27FC236}">
                <a16:creationId xmlns:a16="http://schemas.microsoft.com/office/drawing/2014/main" id="{9A2FD699-74EF-4D79-9677-511A56387718}"/>
              </a:ext>
            </a:extLst>
          </p:cNvPr>
          <p:cNvSpPr/>
          <p:nvPr/>
        </p:nvSpPr>
        <p:spPr>
          <a:xfrm>
            <a:off x="969264" y="1565846"/>
            <a:ext cx="10213848" cy="1479106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88253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CFA34CFD-CD5A-4D1F-90B5-9613D1933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CF060D51-B700-493B-AE76-FF47381A5117}"/>
              </a:ext>
            </a:extLst>
          </p:cNvPr>
          <p:cNvSpPr txBox="1"/>
          <p:nvPr/>
        </p:nvSpPr>
        <p:spPr>
          <a:xfrm>
            <a:off x="71071" y="400193"/>
            <a:ext cx="1204985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						</a:t>
            </a:r>
            <a:r>
              <a:rPr lang="he-IL" sz="3200" b="1" dirty="0">
                <a:solidFill>
                  <a:schemeClr val="bg1">
                    <a:lumMod val="85000"/>
                  </a:schemeClr>
                </a:solidFill>
              </a:rPr>
              <a:t>שיטות</a:t>
            </a:r>
            <a:endParaRPr lang="he-IL" sz="28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A5D1311A-817A-4DA9-AA8B-9EB335DD8A5B}"/>
              </a:ext>
            </a:extLst>
          </p:cNvPr>
          <p:cNvSpPr txBox="1"/>
          <p:nvPr/>
        </p:nvSpPr>
        <p:spPr>
          <a:xfrm>
            <a:off x="933450" y="920621"/>
            <a:ext cx="10325100" cy="532453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b="1" dirty="0">
                <a:solidFill>
                  <a:schemeClr val="bg1">
                    <a:lumMod val="85000"/>
                  </a:schemeClr>
                </a:solidFill>
              </a:rPr>
              <a:t>דוגמה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b="1" dirty="0">
                <a:solidFill>
                  <a:schemeClr val="bg1">
                    <a:lumMod val="85000"/>
                  </a:schemeClr>
                </a:solidFill>
              </a:rPr>
              <a:t>המילים "ותיק" ו"און-ליין" הוחלפו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b="1" dirty="0">
                <a:solidFill>
                  <a:schemeClr val="bg1">
                    <a:lumMod val="85000"/>
                  </a:schemeClr>
                </a:solidFill>
              </a:rPr>
              <a:t>המילה "בקשה" קיבלה משמעות אחרת</a:t>
            </a:r>
          </a:p>
          <a:p>
            <a:r>
              <a:rPr lang="he-IL" sz="2000" b="1" dirty="0">
                <a:solidFill>
                  <a:schemeClr val="bg1">
                    <a:lumMod val="85000"/>
                  </a:schemeClr>
                </a:solidFill>
              </a:rPr>
              <a:t>הפישוט כולל: חלקי דיבר, זכר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he-IL" sz="2000" b="1" dirty="0">
                <a:solidFill>
                  <a:schemeClr val="bg1">
                    <a:lumMod val="85000"/>
                  </a:schemeClr>
                </a:solidFill>
              </a:rPr>
              <a:t>נקבה, יחיד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he-IL" sz="2000" b="1" dirty="0">
                <a:solidFill>
                  <a:schemeClr val="bg1">
                    <a:lumMod val="85000"/>
                  </a:schemeClr>
                </a:solidFill>
              </a:rPr>
              <a:t>רבים, למות, עץ תלויות</a:t>
            </a:r>
            <a:endParaRPr lang="en-US" sz="2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he-IL" sz="2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he-IL" sz="2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he-IL" sz="2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he-IL" sz="2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he-IL" sz="2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he-IL" sz="2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he-IL" sz="2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he-IL" sz="2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he-IL" sz="2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he-IL" sz="2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he-IL" sz="2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he-IL" sz="2000" dirty="0">
              <a:solidFill>
                <a:schemeClr val="bg1">
                  <a:lumMod val="85000"/>
                </a:schemeClr>
              </a:solidFill>
              <a:sym typeface="Wingdings" pitchFamily="2" charset="2"/>
            </a:endParaRPr>
          </a:p>
          <a:p>
            <a:endParaRPr lang="he-IL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1F76E514-47CF-4BC1-ACB6-71E232A9B7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723" y="2202579"/>
            <a:ext cx="9668554" cy="4307608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56FAAC34-9907-4052-B759-263858BE136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028"/>
          <a:stretch/>
        </p:blipFill>
        <p:spPr>
          <a:xfrm>
            <a:off x="403860" y="-4303"/>
            <a:ext cx="3478335" cy="2028022"/>
          </a:xfrm>
          <a:prstGeom prst="rect">
            <a:avLst/>
          </a:prstGeom>
        </p:spPr>
      </p:pic>
      <p:sp>
        <p:nvSpPr>
          <p:cNvPr id="15" name="חץ: מעוקל ימינה 14">
            <a:extLst>
              <a:ext uri="{FF2B5EF4-FFF2-40B4-BE49-F238E27FC236}">
                <a16:creationId xmlns:a16="http://schemas.microsoft.com/office/drawing/2014/main" id="{651EEFDD-C2FC-47E6-83F9-D82B1C47DFFD}"/>
              </a:ext>
            </a:extLst>
          </p:cNvPr>
          <p:cNvSpPr/>
          <p:nvPr/>
        </p:nvSpPr>
        <p:spPr>
          <a:xfrm rot="20258754">
            <a:off x="605562" y="2141987"/>
            <a:ext cx="291465" cy="1114425"/>
          </a:xfrm>
          <a:prstGeom prst="curvedRightArrow">
            <a:avLst>
              <a:gd name="adj1" fmla="val 25000"/>
              <a:gd name="adj2" fmla="val 106000"/>
              <a:gd name="adj3" fmla="val 25000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104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CFA34CFD-CD5A-4D1F-90B5-9613D1933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CF060D51-B700-493B-AE76-FF47381A5117}"/>
              </a:ext>
            </a:extLst>
          </p:cNvPr>
          <p:cNvSpPr txBox="1"/>
          <p:nvPr/>
        </p:nvSpPr>
        <p:spPr>
          <a:xfrm>
            <a:off x="3389690" y="416088"/>
            <a:ext cx="5412619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200" b="1" dirty="0">
                <a:solidFill>
                  <a:schemeClr val="bg1">
                    <a:lumMod val="85000"/>
                  </a:schemeClr>
                </a:solidFill>
              </a:rPr>
              <a:t>סביבת פיתוח</a:t>
            </a:r>
            <a:endParaRPr lang="he-IL" sz="28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6F528BF1-8218-9348-91AB-977C1863C836}"/>
              </a:ext>
            </a:extLst>
          </p:cNvPr>
          <p:cNvSpPr txBox="1"/>
          <p:nvPr/>
        </p:nvSpPr>
        <p:spPr>
          <a:xfrm>
            <a:off x="2856326" y="1397674"/>
            <a:ext cx="7868017" cy="406265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u="sng" dirty="0">
                <a:solidFill>
                  <a:schemeClr val="bg1">
                    <a:lumMod val="85000"/>
                  </a:schemeClr>
                </a:solidFill>
              </a:rPr>
              <a:t>GUI</a:t>
            </a:r>
            <a:r>
              <a:rPr lang="he-IL" sz="2000" dirty="0">
                <a:solidFill>
                  <a:schemeClr val="bg1">
                    <a:lumMod val="85000"/>
                  </a:schemeClr>
                </a:solidFill>
              </a:rPr>
              <a:t>:</a:t>
            </a:r>
          </a:p>
          <a:p>
            <a:endParaRPr lang="he-IL" sz="2000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Tkinter- 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Lucida Grande"/>
              </a:rPr>
              <a:t>Python interface</a:t>
            </a:r>
            <a:endParaRPr lang="he-IL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he-IL" sz="2000" u="sng" dirty="0">
                <a:solidFill>
                  <a:schemeClr val="bg1">
                    <a:lumMod val="85000"/>
                  </a:schemeClr>
                </a:solidFill>
              </a:rPr>
              <a:t>שפות</a:t>
            </a:r>
            <a:r>
              <a:rPr lang="he-IL" sz="2000" dirty="0">
                <a:solidFill>
                  <a:schemeClr val="bg1">
                    <a:lumMod val="85000"/>
                  </a:schemeClr>
                </a:solidFill>
              </a:rPr>
              <a:t>:</a:t>
            </a:r>
          </a:p>
          <a:p>
            <a:endParaRPr lang="he-IL" sz="2000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Python</a:t>
            </a:r>
            <a:endParaRPr lang="he-IL" sz="2000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sz="2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he-IL" sz="2000" u="sng" dirty="0">
                <a:solidFill>
                  <a:schemeClr val="bg1">
                    <a:lumMod val="85000"/>
                  </a:schemeClr>
                </a:solidFill>
              </a:rPr>
              <a:t>כלים נוספים:</a:t>
            </a:r>
          </a:p>
          <a:p>
            <a:endParaRPr lang="he-IL" sz="2000" u="sng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YAP</a:t>
            </a:r>
            <a:r>
              <a:rPr lang="he-IL" sz="2000" dirty="0">
                <a:solidFill>
                  <a:schemeClr val="bg1">
                    <a:lumMod val="85000"/>
                  </a:schemeClr>
                </a:solidFill>
              </a:rPr>
              <a:t>- נכתב בשפת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Go</a:t>
            </a:r>
            <a:r>
              <a:rPr lang="he-IL" sz="2000" dirty="0">
                <a:solidFill>
                  <a:schemeClr val="bg1">
                    <a:lumMod val="85000"/>
                  </a:schemeClr>
                </a:solidFill>
              </a:rPr>
              <a:t> ו-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Python</a:t>
            </a:r>
            <a:r>
              <a:rPr lang="he-IL" sz="2000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r>
              <a:rPr lang="he-IL" sz="2000" dirty="0">
                <a:solidFill>
                  <a:schemeClr val="bg1">
                    <a:lumMod val="85000"/>
                  </a:schemeClr>
                </a:solidFill>
              </a:rPr>
              <a:t>            פותח כ-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open source</a:t>
            </a:r>
            <a:r>
              <a:rPr lang="he-IL" sz="2000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r>
              <a:rPr lang="he-IL" sz="2000" dirty="0">
                <a:solidFill>
                  <a:schemeClr val="bg1">
                    <a:lumMod val="85000"/>
                  </a:schemeClr>
                </a:solidFill>
              </a:rPr>
              <a:t>           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YAP</a:t>
            </a:r>
            <a:r>
              <a:rPr lang="he-IL" sz="2000" dirty="0">
                <a:solidFill>
                  <a:schemeClr val="bg1">
                    <a:lumMod val="85000"/>
                  </a:schemeClr>
                </a:solidFill>
              </a:rPr>
              <a:t> מספק פירוק אוטומטי של טקסט מורפולוגית ותחבירית.</a:t>
            </a:r>
          </a:p>
        </p:txBody>
      </p:sp>
    </p:spTree>
    <p:extLst>
      <p:ext uri="{BB962C8B-B14F-4D97-AF65-F5344CB8AC3E}">
        <p14:creationId xmlns:p14="http://schemas.microsoft.com/office/powerpoint/2010/main" val="4269922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CFA34CFD-CD5A-4D1F-90B5-9613D1933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CF060D51-B700-493B-AE76-FF47381A5117}"/>
              </a:ext>
            </a:extLst>
          </p:cNvPr>
          <p:cNvSpPr txBox="1"/>
          <p:nvPr/>
        </p:nvSpPr>
        <p:spPr>
          <a:xfrm>
            <a:off x="431921" y="498895"/>
            <a:ext cx="1204985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						</a:t>
            </a:r>
            <a:r>
              <a:rPr lang="he-IL" sz="3200" b="1" dirty="0">
                <a:solidFill>
                  <a:schemeClr val="bg1">
                    <a:lumMod val="85000"/>
                  </a:schemeClr>
                </a:solidFill>
              </a:rPr>
              <a:t>דרישות</a:t>
            </a:r>
            <a:endParaRPr lang="he-IL" sz="28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2400C916-7740-44B6-9EBE-62436C6337EF}"/>
              </a:ext>
            </a:extLst>
          </p:cNvPr>
          <p:cNvSpPr txBox="1"/>
          <p:nvPr/>
        </p:nvSpPr>
        <p:spPr>
          <a:xfrm>
            <a:off x="1530175" y="1670118"/>
            <a:ext cx="9131650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chemeClr val="bg1">
                    <a:lumMod val="85000"/>
                  </a:schemeClr>
                </a:solidFill>
              </a:rPr>
              <a:t>יצירת ממשק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GUI</a:t>
            </a:r>
            <a:r>
              <a:rPr lang="he-IL" sz="2000" dirty="0">
                <a:solidFill>
                  <a:schemeClr val="bg1">
                    <a:lumMod val="85000"/>
                  </a:schemeClr>
                </a:solidFill>
              </a:rPr>
              <a:t> ל-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preprocessing</a:t>
            </a:r>
            <a:r>
              <a:rPr lang="he-IL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chemeClr val="bg1">
                    <a:lumMod val="85000"/>
                  </a:schemeClr>
                </a:solidFill>
              </a:rPr>
              <a:t>בניית מאגר מילים מורכבות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chemeClr val="bg1">
                    <a:lumMod val="85000"/>
                  </a:schemeClr>
                </a:solidFill>
              </a:rPr>
              <a:t>החלפת מילים "מורכבות"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chemeClr val="bg1">
                    <a:lumMod val="85000"/>
                  </a:schemeClr>
                </a:solidFill>
              </a:rPr>
              <a:t>הפקת קבצי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JSON</a:t>
            </a:r>
            <a:r>
              <a:rPr lang="he-IL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chemeClr val="bg1">
                    <a:lumMod val="85000"/>
                  </a:schemeClr>
                </a:solidFill>
              </a:rPr>
              <a:t>תיוג מילים לפי ישויות (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Name Entity Recognition</a:t>
            </a:r>
            <a:r>
              <a:rPr lang="he-IL" sz="2000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endParaRPr lang="he-IL" sz="2000" dirty="0">
              <a:solidFill>
                <a:schemeClr val="bg1">
                  <a:lumMod val="85000"/>
                </a:schemeClr>
              </a:solidFill>
            </a:endParaRPr>
          </a:p>
          <a:p>
            <a:endParaRPr lang="he-IL" sz="2000" dirty="0">
              <a:solidFill>
                <a:schemeClr val="bg1">
                  <a:lumMod val="85000"/>
                </a:schemeClr>
              </a:solidFill>
            </a:endParaRPr>
          </a:p>
          <a:p>
            <a:endParaRPr lang="he-IL" sz="2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889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CFA34CFD-CD5A-4D1F-90B5-9613D1933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CF060D51-B700-493B-AE76-FF47381A5117}"/>
              </a:ext>
            </a:extLst>
          </p:cNvPr>
          <p:cNvSpPr txBox="1"/>
          <p:nvPr/>
        </p:nvSpPr>
        <p:spPr>
          <a:xfrm>
            <a:off x="71071" y="594145"/>
            <a:ext cx="12049858" cy="249299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200" b="1" dirty="0">
                <a:solidFill>
                  <a:schemeClr val="bg1">
                    <a:lumMod val="85000"/>
                  </a:schemeClr>
                </a:solidFill>
              </a:rPr>
              <a:t>הצגת סביבת העבודה</a:t>
            </a:r>
          </a:p>
          <a:p>
            <a:pPr algn="ctr"/>
            <a:endParaRPr lang="he-IL" sz="3200" b="1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he-IL" sz="3200" b="1" dirty="0">
                <a:solidFill>
                  <a:schemeClr val="bg1">
                    <a:lumMod val="85000"/>
                  </a:schemeClr>
                </a:solidFill>
              </a:rPr>
              <a:t>להוסיף סרטון</a:t>
            </a:r>
          </a:p>
          <a:p>
            <a:pPr algn="ctr"/>
            <a:endParaRPr lang="he-IL" sz="3200" b="1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he-IL" sz="28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633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CFA34CFD-CD5A-4D1F-90B5-9613D1933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CF060D51-B700-493B-AE76-FF47381A5117}"/>
              </a:ext>
            </a:extLst>
          </p:cNvPr>
          <p:cNvSpPr txBox="1"/>
          <p:nvPr/>
        </p:nvSpPr>
        <p:spPr>
          <a:xfrm>
            <a:off x="71071" y="506868"/>
            <a:ext cx="1204985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						</a:t>
            </a:r>
            <a:r>
              <a:rPr lang="he-IL" sz="3200" b="1" dirty="0">
                <a:solidFill>
                  <a:schemeClr val="bg1">
                    <a:lumMod val="85000"/>
                  </a:schemeClr>
                </a:solidFill>
              </a:rPr>
              <a:t>סיכונים</a:t>
            </a:r>
            <a:endParaRPr lang="he-IL" sz="28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4" name="טבלה 7">
            <a:extLst>
              <a:ext uri="{FF2B5EF4-FFF2-40B4-BE49-F238E27FC236}">
                <a16:creationId xmlns:a16="http://schemas.microsoft.com/office/drawing/2014/main" id="{A033BD5B-C16D-4F0C-85AC-6C6CEBF4D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448186"/>
              </p:ext>
            </p:extLst>
          </p:nvPr>
        </p:nvGraphicFramePr>
        <p:xfrm>
          <a:off x="637848" y="1331600"/>
          <a:ext cx="10916304" cy="4194800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3502352">
                  <a:extLst>
                    <a:ext uri="{9D8B030D-6E8A-4147-A177-3AD203B41FA5}">
                      <a16:colId xmlns:a16="http://schemas.microsoft.com/office/drawing/2014/main" val="1709740778"/>
                    </a:ext>
                  </a:extLst>
                </a:gridCol>
                <a:gridCol w="4919110">
                  <a:extLst>
                    <a:ext uri="{9D8B030D-6E8A-4147-A177-3AD203B41FA5}">
                      <a16:colId xmlns:a16="http://schemas.microsoft.com/office/drawing/2014/main" val="1903038932"/>
                    </a:ext>
                  </a:extLst>
                </a:gridCol>
                <a:gridCol w="1258225">
                  <a:extLst>
                    <a:ext uri="{9D8B030D-6E8A-4147-A177-3AD203B41FA5}">
                      <a16:colId xmlns:a16="http://schemas.microsoft.com/office/drawing/2014/main" val="1001004282"/>
                    </a:ext>
                  </a:extLst>
                </a:gridCol>
                <a:gridCol w="1236617">
                  <a:extLst>
                    <a:ext uri="{9D8B030D-6E8A-4147-A177-3AD203B41FA5}">
                      <a16:colId xmlns:a16="http://schemas.microsoft.com/office/drawing/2014/main" val="1885560722"/>
                    </a:ext>
                  </a:extLst>
                </a:gridCol>
              </a:tblGrid>
              <a:tr h="370290"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סיכון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סיבה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נזק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הסתברות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049783"/>
                  </a:ext>
                </a:extLst>
              </a:tr>
              <a:tr h="598160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חוסר התאמה בין ממשקים בהם משתמשים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לצורך ביצוע ה- </a:t>
                      </a:r>
                      <a:r>
                        <a:rPr lang="en-US" dirty="0"/>
                        <a:t>Pipeline</a:t>
                      </a:r>
                      <a:r>
                        <a:rPr lang="he-IL" dirty="0"/>
                        <a:t> באופן מלא ניעזר בממשקים שונים אשר נכתבים בשפות שונות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60%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8585649"/>
                  </a:ext>
                </a:extLst>
              </a:tr>
              <a:tr h="598160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ממשק ה-</a:t>
                      </a:r>
                      <a:r>
                        <a:rPr lang="en-US" dirty="0"/>
                        <a:t>YAP</a:t>
                      </a:r>
                      <a:r>
                        <a:rPr lang="he-IL" dirty="0"/>
                        <a:t> עלול להפוך ללא שמיש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בעיות תקשורת, הסרה מכוונת של הכלי מהרשת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8330653"/>
                  </a:ext>
                </a:extLst>
              </a:tr>
              <a:tr h="598160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תוצאת התיוג אינה מדויקת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r>
                        <a:rPr lang="he-IL" dirty="0"/>
                        <a:t>מאגר מילים בעלי דו משמעות לא מספיק רחב</a:t>
                      </a:r>
                    </a:p>
                    <a:p>
                      <a:pPr marL="285750" marR="0" lvl="0" indent="-28575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he-IL" dirty="0"/>
                        <a:t>מאגר מילים לועזיות לא מספיק רחב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7744665"/>
                  </a:ext>
                </a:extLst>
              </a:tr>
              <a:tr h="598160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זמני ריצה ארוכים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מעבר הנתונים בין ממשקים שונים עלול לקחת הרבה זמן ותלוי ברשת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60%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4376782"/>
                  </a:ext>
                </a:extLst>
              </a:tr>
              <a:tr h="598160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מערכת לתיוג מילים לפי ישויות לא תהיה מוכנה בזמן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מורכבות יצירת המערכת יכולה לקחת יותר זמן ממה שהוגדר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50%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293004"/>
                  </a:ext>
                </a:extLst>
              </a:tr>
              <a:tr h="598160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תלות ברשת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המערכת משתמשת ב- </a:t>
                      </a:r>
                      <a:r>
                        <a:rPr lang="en-US" dirty="0"/>
                        <a:t>Rest API</a:t>
                      </a:r>
                      <a:r>
                        <a:rPr lang="he-IL" dirty="0"/>
                        <a:t> הדורש חיבור לרשת ומוסיף תלות חיצונית למערכת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4458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33041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3254</TotalTime>
  <Words>774</Words>
  <Application>Microsoft Office PowerPoint</Application>
  <PresentationFormat>מסך רחב</PresentationFormat>
  <Paragraphs>382</Paragraphs>
  <Slides>11</Slides>
  <Notes>0</Notes>
  <HiddenSlides>1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Lucida Grande</vt:lpstr>
      <vt:lpstr>ערכת נושא Office</vt:lpstr>
      <vt:lpstr>Building a pipeline for NLP in Hebrew  טל אלפי ומיכל צ'וברוצקי  מנחים אקדמיים: ד"ר מרינה ליטבק וד"ר הדס חסידים 06/01/21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Shimon Sabag</dc:creator>
  <cp:lastModifiedBy>מיכל צ'וברוצקי</cp:lastModifiedBy>
  <cp:revision>49</cp:revision>
  <dcterms:created xsi:type="dcterms:W3CDTF">2016-05-25T11:14:14Z</dcterms:created>
  <dcterms:modified xsi:type="dcterms:W3CDTF">2021-01-02T19:10:18Z</dcterms:modified>
</cp:coreProperties>
</file>