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C73EF-BEE7-4EF4-88FA-0268F060FF98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6A7EB-27F6-4DD9-BDDC-E135AEC7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00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Łącznik prostoliniowy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ytuł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16" name="Symbol zastępczy daty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FC3E-B857-4A6B-9EF1-3762059E41A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ymbol zastępczy numeru slajdu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75300F1-FAF5-4C7A-987F-F642FF1AB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FC3E-B857-4A6B-9EF1-3762059E41A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00F1-FAF5-4C7A-987F-F642FF1AB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FC3E-B857-4A6B-9EF1-3762059E41A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00F1-FAF5-4C7A-987F-F642FF1AB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ytuł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7" name="Symbol zastępczy zawartości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5" name="Symbol zastępczy daty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FC3E-B857-4A6B-9EF1-3762059E41A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ymbol zastępczy numeru slajdu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75300F1-FAF5-4C7A-987F-F642FF1AB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Łącznik prostoliniowy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ymbol zastępczy teks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9" name="Symbol zastępczy daty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FC3E-B857-4A6B-9EF1-3762059E41A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11" name="Symbol zastępczy stopki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ymbol zastępczy numeru slajdu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00F1-FAF5-4C7A-987F-F642FF1ABB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ytuł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4" name="Symbol zastępczy zawartości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1" name="Symbol zastępczy daty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FC3E-B857-4A6B-9EF1-3762059E41A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ymbol zastępczy numeru slajd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00F1-FAF5-4C7A-987F-F642FF1AB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ytuł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25" name="Symbol zastępczy teks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8" name="Symbol zastępczy zawartości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FC3E-B857-4A6B-9EF1-3762059E41A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75300F1-FAF5-4C7A-987F-F642FF1ABB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Łącznik prostoliniowy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ytuł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2" name="Symbol zastępczy daty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FC3E-B857-4A6B-9EF1-3762059E41A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21" name="Symbol zastępczy stopki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00F1-FAF5-4C7A-987F-F642FF1AB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FC3E-B857-4A6B-9EF1-3762059E41A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24" name="Symbol zastępczy stopki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00F1-FAF5-4C7A-987F-F642FF1AB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Łącznik prostoliniowy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ytuł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6" name="Symbol zastępczy teks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4" name="Symbol zastępczy zawartości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5" name="Symbol zastępczy daty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FC3E-B857-4A6B-9EF1-3762059E41A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29" name="Symbol zastępczy stopki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00F1-FAF5-4C7A-987F-F642FF1AB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obrazu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FC3E-B857-4A6B-9EF1-3762059E41A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ymbol zastępczy numeru slajd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00F1-FAF5-4C7A-987F-F642FF1ABB1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ytuł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6" name="Symbol zastępczy teks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Łącznik prostoliniowy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Symbol zastępczy teks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1" name="Symbol zastępczy daty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CC5FC3E-B857-4A6B-9EF1-3762059E41A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28" name="Symbol zastępczy stopki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75300F1-FAF5-4C7A-987F-F642FF1ABB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ymbol zastępczy tytuł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Łącznik prostoliniowy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Łącznik prostoliniowy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95536" y="4725144"/>
            <a:ext cx="8458200" cy="1222375"/>
          </a:xfrm>
        </p:spPr>
        <p:txBody>
          <a:bodyPr/>
          <a:lstStyle/>
          <a:p>
            <a:r>
              <a:rPr lang="pl-PL" dirty="0" smtClean="0"/>
              <a:t>ALGORYTM Floyda-</a:t>
            </a:r>
            <a:r>
              <a:rPr lang="pl-PL" dirty="0" err="1" smtClean="0"/>
              <a:t>warshalla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775848" y="5915936"/>
            <a:ext cx="1368152" cy="942064"/>
          </a:xfrm>
        </p:spPr>
        <p:txBody>
          <a:bodyPr>
            <a:normAutofit/>
          </a:bodyPr>
          <a:lstStyle/>
          <a:p>
            <a:r>
              <a:rPr lang="pl-PL" sz="1400" dirty="0" smtClean="0"/>
              <a:t>Mateusz </a:t>
            </a:r>
            <a:r>
              <a:rPr lang="pl-PL" sz="1400" dirty="0" err="1" smtClean="0"/>
              <a:t>Olak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178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eduinf.waw.pl/inf/alg/001_search/images/0138b_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1809905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801503"/>
              </p:ext>
            </p:extLst>
          </p:nvPr>
        </p:nvGraphicFramePr>
        <p:xfrm>
          <a:off x="2339752" y="2370416"/>
          <a:ext cx="1289748" cy="2061288"/>
        </p:xfrm>
        <a:graphic>
          <a:graphicData uri="http://schemas.openxmlformats.org/drawingml/2006/table">
            <a:tbl>
              <a:tblPr/>
              <a:tblGrid>
                <a:gridCol w="214958"/>
                <a:gridCol w="214958"/>
                <a:gridCol w="214958"/>
                <a:gridCol w="214958"/>
                <a:gridCol w="214958"/>
                <a:gridCol w="214958"/>
              </a:tblGrid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1822450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300560"/>
              </p:ext>
            </p:extLst>
          </p:nvPr>
        </p:nvGraphicFramePr>
        <p:xfrm>
          <a:off x="2339752" y="2348880"/>
          <a:ext cx="1296144" cy="2091398"/>
        </p:xfrm>
        <a:graphic>
          <a:graphicData uri="http://schemas.openxmlformats.org/drawingml/2006/table">
            <a:tbl>
              <a:tblPr/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309252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effectLst/>
                        </a:rPr>
                        <a:t>d</a:t>
                      </a:r>
                      <a:endParaRPr lang="en-US" sz="1800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3092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8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561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-4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2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561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-1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2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628800"/>
            <a:ext cx="181291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717124"/>
              </p:ext>
            </p:extLst>
          </p:nvPr>
        </p:nvGraphicFramePr>
        <p:xfrm>
          <a:off x="2339750" y="2348880"/>
          <a:ext cx="1296144" cy="2143385"/>
        </p:xfrm>
        <a:graphic>
          <a:graphicData uri="http://schemas.openxmlformats.org/drawingml/2006/table">
            <a:tbl>
              <a:tblPr/>
              <a:tblGrid>
                <a:gridCol w="216026"/>
                <a:gridCol w="216024"/>
                <a:gridCol w="216022"/>
                <a:gridCol w="216024"/>
                <a:gridCol w="216024"/>
                <a:gridCol w="216024"/>
              </a:tblGrid>
              <a:tr h="280129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effectLst/>
                        </a:rPr>
                        <a:t>d</a:t>
                      </a:r>
                      <a:endParaRPr lang="en-US" sz="1600" dirty="0">
                        <a:effectLst/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2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3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2801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8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∞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38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-4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-2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12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∞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∞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385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smtClean="0">
                          <a:effectLst/>
                        </a:rPr>
                        <a:t>-1</a:t>
                      </a:r>
                      <a:endParaRPr lang="en-US" sz="1200" dirty="0">
                        <a:effectLst/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-1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1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∞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∞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4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1822450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999368"/>
              </p:ext>
            </p:extLst>
          </p:nvPr>
        </p:nvGraphicFramePr>
        <p:xfrm>
          <a:off x="2339752" y="2348880"/>
          <a:ext cx="1296144" cy="2160239"/>
        </p:xfrm>
        <a:graphic>
          <a:graphicData uri="http://schemas.openxmlformats.org/drawingml/2006/table">
            <a:tbl>
              <a:tblPr/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386908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effectLst/>
                        </a:rPr>
                        <a:t>d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419151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3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10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419151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-4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-2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793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∞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∞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9151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</a:rPr>
                        <a:t>-2</a:t>
                      </a:r>
                      <a:endParaRPr lang="en-US" sz="10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</a:rPr>
                        <a:t>0</a:t>
                      </a:r>
                      <a:endParaRPr lang="en-US" sz="10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793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∞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∞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1822450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279942"/>
              </p:ext>
            </p:extLst>
          </p:nvPr>
        </p:nvGraphicFramePr>
        <p:xfrm>
          <a:off x="2339752" y="2348880"/>
          <a:ext cx="1296144" cy="2160238"/>
        </p:xfrm>
        <a:graphic>
          <a:graphicData uri="http://schemas.openxmlformats.org/drawingml/2006/table">
            <a:tbl>
              <a:tblPr/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346235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effectLst/>
                        </a:rPr>
                        <a:t>d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340645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dirty="0" smtClean="0">
                          <a:effectLst/>
                        </a:rPr>
                        <a:t>7</a:t>
                      </a:r>
                      <a:endParaRPr lang="en-US" sz="1600" b="1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96034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dirty="0" smtClean="0">
                          <a:effectLst/>
                        </a:rPr>
                        <a:t>2</a:t>
                      </a:r>
                      <a:endParaRPr lang="en-US" sz="1600" b="1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0645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dirty="0" smtClean="0">
                          <a:effectLst/>
                        </a:rPr>
                        <a:t>2</a:t>
                      </a:r>
                      <a:endParaRPr lang="en-US" sz="1600" b="1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dirty="0" smtClean="0">
                          <a:effectLst/>
                        </a:rPr>
                        <a:t>6</a:t>
                      </a:r>
                      <a:endParaRPr lang="en-US" sz="1600" b="1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dirty="0" smtClean="0">
                          <a:effectLst/>
                        </a:rPr>
                        <a:t>4</a:t>
                      </a:r>
                      <a:endParaRPr lang="en-US" sz="1600" b="1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6034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-2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0645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>
                          <a:effectLst/>
                        </a:rPr>
                        <a:t>0</a:t>
                      </a:r>
                      <a:endParaRPr lang="en-US" sz="1600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>
                          <a:effectLst/>
                        </a:rPr>
                        <a:t>4</a:t>
                      </a:r>
                      <a:endParaRPr lang="en-US" sz="1600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49" y="1628800"/>
            <a:ext cx="181088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49" y="1628800"/>
            <a:ext cx="181088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Symbol zastępczy zawartości 2"/>
          <p:cNvSpPr>
            <a:spLocks noGrp="1"/>
          </p:cNvSpPr>
          <p:nvPr>
            <p:ph idx="1"/>
          </p:nvPr>
        </p:nvSpPr>
        <p:spPr>
          <a:xfrm>
            <a:off x="4211960" y="1412776"/>
            <a:ext cx="5040560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800" dirty="0"/>
              <a:t>Ostatni wierzchołek, k = 4.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(0,3): d[0,3] = 8 &gt; d[0,4] + d[4,3] = 5 + 2 = 7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(1,3): d[1,3] = 3 &gt; d[1,4] + d[4,3] = 0 + 2 = 2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(2,0): d[2,0] = 3 &gt; d[2,4] + d[4,0] = 2 + 0 = 2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(2,1): d[2,1] = 7 &gt; d[2,4] + d[4,1] = 2 + 4 = 6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(2,3): d[2,3] = 5 &gt; d[2,4] + d[4,3] = 2 + 2 = 4</a:t>
            </a:r>
          </a:p>
          <a:p>
            <a:pPr marL="0" indent="0">
              <a:buNone/>
            </a:pPr>
            <a:r>
              <a:rPr lang="pl-PL" sz="1800" dirty="0"/>
              <a:t>Ustawiamy: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d[0,3] ← 7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d[1,3] ← 2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d[2,0] ← 2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d[2,1] ← 6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d[2,3] ← 4</a:t>
            </a:r>
            <a:endParaRPr lang="en-US" sz="1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002234"/>
              </p:ext>
            </p:extLst>
          </p:nvPr>
        </p:nvGraphicFramePr>
        <p:xfrm>
          <a:off x="755576" y="2276872"/>
          <a:ext cx="1296144" cy="2160238"/>
        </p:xfrm>
        <a:graphic>
          <a:graphicData uri="http://schemas.openxmlformats.org/drawingml/2006/table">
            <a:tbl>
              <a:tblPr/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346235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effectLst/>
                        </a:rPr>
                        <a:t>d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340645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0" dirty="0" smtClean="0">
                          <a:effectLst/>
                        </a:rPr>
                        <a:t>7</a:t>
                      </a:r>
                      <a:endParaRPr lang="en-US" sz="1600" b="0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96034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0" dirty="0" smtClean="0">
                          <a:effectLst/>
                        </a:rPr>
                        <a:t>2</a:t>
                      </a:r>
                      <a:endParaRPr lang="en-US" sz="1600" b="0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0645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0" dirty="0" smtClean="0">
                          <a:effectLst/>
                        </a:rPr>
                        <a:t>2</a:t>
                      </a:r>
                      <a:endParaRPr lang="en-US" sz="1600" b="0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0" dirty="0" smtClean="0">
                          <a:effectLst/>
                        </a:rPr>
                        <a:t>6</a:t>
                      </a:r>
                      <a:endParaRPr lang="en-US" sz="1600" b="0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0" dirty="0" smtClean="0">
                          <a:effectLst/>
                        </a:rPr>
                        <a:t>4</a:t>
                      </a:r>
                      <a:endParaRPr lang="en-US" sz="1600" b="0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6034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-2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0645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>
                          <a:effectLst/>
                        </a:rPr>
                        <a:t>0</a:t>
                      </a:r>
                      <a:endParaRPr lang="en-US" sz="1600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>
                          <a:effectLst/>
                        </a:rPr>
                        <a:t>4</a:t>
                      </a:r>
                      <a:endParaRPr lang="en-US" sz="1600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" name="Symbol zastępczy zawartości 2"/>
          <p:cNvSpPr>
            <a:spLocks noGrp="1"/>
          </p:cNvSpPr>
          <p:nvPr>
            <p:ph idx="1"/>
          </p:nvPr>
        </p:nvSpPr>
        <p:spPr>
          <a:xfrm>
            <a:off x="3851920" y="1268760"/>
            <a:ext cx="5040560" cy="5328592"/>
          </a:xfrm>
        </p:spPr>
        <p:txBody>
          <a:bodyPr numCol="2" spcCol="360000">
            <a:noAutofit/>
          </a:bodyPr>
          <a:lstStyle/>
          <a:p>
            <a:pPr marL="0" indent="0">
              <a:buNone/>
            </a:pPr>
            <a:r>
              <a:rPr lang="pl-PL" sz="1800" i="1" dirty="0" smtClean="0">
                <a:solidFill>
                  <a:srgbClr val="000000"/>
                </a:solidFill>
                <a:latin typeface="Arial"/>
              </a:rPr>
              <a:t>Końcowy wynik: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1800" dirty="0" smtClean="0">
                <a:solidFill>
                  <a:srgbClr val="000000"/>
                </a:solidFill>
                <a:latin typeface="Arial"/>
              </a:rPr>
              <a:t>[0,0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] =  0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[0,1] =  5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[0,2] =  3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[0,3] =  7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000000"/>
                </a:solidFill>
                <a:latin typeface="Arial"/>
              </a:rPr>
              <a:t>d[0,4] =  5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[1,0] = -4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[1,1] =  0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[1,2] = -2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[1,3] =  2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[1,4] =  0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[2,0] =  2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[2,1] =  6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[2,2] =  0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[2,3] =  4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[2,4] =  2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[3,0] = -2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[3,1] =  2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[3,2] =  0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[3,3] =  0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[3,4] = -1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[4,0] =  0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[4,1] =  4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[4,2] =  2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[4,3] =  2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[4,4] =  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3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154758"/>
          </a:xfrm>
        </p:spPr>
        <p:txBody>
          <a:bodyPr>
            <a:normAutofit/>
          </a:bodyPr>
          <a:lstStyle/>
          <a:p>
            <a:r>
              <a:rPr lang="pl-PL" sz="2800" dirty="0" smtClean="0"/>
              <a:t>Problem wykorzystujący algorytm Floyda-</a:t>
            </a:r>
            <a:r>
              <a:rPr lang="pl-PL" sz="2800" dirty="0" err="1" smtClean="0"/>
              <a:t>Warshalla</a:t>
            </a:r>
            <a:endParaRPr lang="pl-PL" sz="2800" dirty="0" smtClean="0"/>
          </a:p>
          <a:p>
            <a:pPr marL="0" indent="0">
              <a:buNone/>
            </a:pPr>
            <a:endParaRPr lang="pl-PL" sz="2800" dirty="0" smtClean="0"/>
          </a:p>
          <a:p>
            <a:endParaRPr lang="en-US" sz="28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99592" y="2852936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 spójnym grafie ważonym znajdź wagi najkrótszych ścieżek pomiędzy wszystkimi parami wierzchołków.</a:t>
            </a:r>
            <a:endParaRPr lang="en-US" dirty="0"/>
          </a:p>
        </p:txBody>
      </p:sp>
      <p:pic>
        <p:nvPicPr>
          <p:cNvPr id="1028" name="Picture 4" descr="Znalezione obrazy dla zapytania graf ważo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149080"/>
            <a:ext cx="2341273" cy="200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84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Opis algorytmu</a:t>
            </a:r>
            <a:endParaRPr lang="en-US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2666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 smtClean="0"/>
              <a:t>Algorytm Floyda- </a:t>
            </a:r>
            <a:r>
              <a:rPr lang="pl-PL" sz="1800" dirty="0" err="1" smtClean="0"/>
              <a:t>Warshalla</a:t>
            </a:r>
            <a:r>
              <a:rPr lang="pl-PL" sz="1800" dirty="0" smtClean="0"/>
              <a:t> działa </a:t>
            </a:r>
            <a:r>
              <a:rPr lang="pl-PL" sz="1800" dirty="0"/>
              <a:t>w sposób dynamiczny i opiera się na spostrzeżeniu, że jeśli koszt dojścia z wierzchołka v do u jest większy od sumy kosztów dojść z wierzchołka v do k i z k do u, to za lepszy koszt należy przyjąć tę nową, mniejszą wartość</a:t>
            </a:r>
            <a:r>
              <a:rPr lang="pl-PL" sz="1800" dirty="0" smtClean="0"/>
              <a:t>.</a:t>
            </a:r>
          </a:p>
          <a:p>
            <a:pPr marL="0" indent="0">
              <a:buNone/>
            </a:pPr>
            <a:r>
              <a:rPr lang="pl-PL" sz="1800" dirty="0" smtClean="0"/>
              <a:t>Jego złożoność obliczeniowa wynosi O(n^3).</a:t>
            </a:r>
            <a:endParaRPr lang="en-US" sz="1800" dirty="0"/>
          </a:p>
        </p:txBody>
      </p:sp>
      <p:pic>
        <p:nvPicPr>
          <p:cNvPr id="2050" name="Picture 2" descr="http://eduinf.waw.pl/inf/alg/001_search/images/0138b_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17032"/>
            <a:ext cx="4252343" cy="136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37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Prosty przykład działania algorytmu</a:t>
            </a:r>
            <a:endParaRPr lang="en-US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95936" y="1700808"/>
            <a:ext cx="4995664" cy="4379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Oto nasz graf ważony z ujemnymi wagami krawędzi. Przygotowujemy macierz d. Na głównej przekątnej umieszczamy 0, a w pozostałych komórkach umieszczamy ∞.</a:t>
            </a:r>
            <a:endParaRPr lang="en-US" sz="1800" dirty="0"/>
          </a:p>
        </p:txBody>
      </p:sp>
      <p:pic>
        <p:nvPicPr>
          <p:cNvPr id="3074" name="Picture 2" descr="http://eduinf.waw.pl/inf/alg/001_search/images/0138b_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1809905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160169"/>
              </p:ext>
            </p:extLst>
          </p:nvPr>
        </p:nvGraphicFramePr>
        <p:xfrm>
          <a:off x="2339752" y="2370416"/>
          <a:ext cx="1289748" cy="2061288"/>
        </p:xfrm>
        <a:graphic>
          <a:graphicData uri="http://schemas.openxmlformats.org/drawingml/2006/table">
            <a:tbl>
              <a:tblPr/>
              <a:tblGrid>
                <a:gridCol w="214958"/>
                <a:gridCol w="214958"/>
                <a:gridCol w="214958"/>
                <a:gridCol w="214958"/>
                <a:gridCol w="214958"/>
                <a:gridCol w="214958"/>
              </a:tblGrid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effectLst/>
                        </a:rPr>
                        <a:t>d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7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eduinf.waw.pl/inf/alg/001_search/images/0138b_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1809905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26261"/>
              </p:ext>
            </p:extLst>
          </p:nvPr>
        </p:nvGraphicFramePr>
        <p:xfrm>
          <a:off x="2339752" y="2370416"/>
          <a:ext cx="1289748" cy="2061288"/>
        </p:xfrm>
        <a:graphic>
          <a:graphicData uri="http://schemas.openxmlformats.org/drawingml/2006/table">
            <a:tbl>
              <a:tblPr/>
              <a:tblGrid>
                <a:gridCol w="214958"/>
                <a:gridCol w="214958"/>
                <a:gridCol w="214958"/>
                <a:gridCol w="214958"/>
                <a:gridCol w="214958"/>
                <a:gridCol w="214958"/>
              </a:tblGrid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1822450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68461"/>
              </p:ext>
            </p:extLst>
          </p:nvPr>
        </p:nvGraphicFramePr>
        <p:xfrm>
          <a:off x="2339752" y="2348880"/>
          <a:ext cx="1296144" cy="2091398"/>
        </p:xfrm>
        <a:graphic>
          <a:graphicData uri="http://schemas.openxmlformats.org/drawingml/2006/table">
            <a:tbl>
              <a:tblPr/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309252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effectLst/>
                        </a:rPr>
                        <a:t>d</a:t>
                      </a:r>
                      <a:endParaRPr lang="en-US" sz="1800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3092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8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561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2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561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-1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2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Prostokąt 8"/>
          <p:cNvSpPr/>
          <p:nvPr/>
        </p:nvSpPr>
        <p:spPr>
          <a:xfrm>
            <a:off x="4211960" y="161558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  <a:buClr>
                <a:srgbClr val="F0A22E"/>
              </a:buClr>
              <a:buSzPct val="70000"/>
            </a:pPr>
            <a:r>
              <a:rPr lang="pl-PL" dirty="0">
                <a:solidFill>
                  <a:srgbClr val="4E3B30"/>
                </a:solidFill>
              </a:rPr>
              <a:t>Następnie dla każdej krawędzi u–v grafu w komórce d[</a:t>
            </a:r>
            <a:r>
              <a:rPr lang="pl-PL" dirty="0" err="1">
                <a:solidFill>
                  <a:srgbClr val="4E3B30"/>
                </a:solidFill>
              </a:rPr>
              <a:t>u,v</a:t>
            </a:r>
            <a:r>
              <a:rPr lang="pl-PL" dirty="0">
                <a:solidFill>
                  <a:srgbClr val="4E3B30"/>
                </a:solidFill>
              </a:rPr>
              <a:t>] umieszczamy wagę krawędzi w(u–v). Wartość d[</a:t>
            </a:r>
            <a:r>
              <a:rPr lang="pl-PL" dirty="0" err="1">
                <a:solidFill>
                  <a:srgbClr val="4E3B30"/>
                </a:solidFill>
              </a:rPr>
              <a:t>i,j</a:t>
            </a:r>
            <a:r>
              <a:rPr lang="pl-PL" dirty="0">
                <a:solidFill>
                  <a:srgbClr val="4E3B30"/>
                </a:solidFill>
              </a:rPr>
              <a:t>] = ∞ oznacza, że wierzchołek i-ty nie łączy się krawędzią z wierzchołkiem j-tym (ale, jak zobaczymy dalej, może istnieć ścieżka łącząca te wierzchołki, a wtedy algorytm wprowadzi do d[</a:t>
            </a:r>
            <a:r>
              <a:rPr lang="pl-PL" dirty="0" err="1">
                <a:solidFill>
                  <a:srgbClr val="4E3B30"/>
                </a:solidFill>
              </a:rPr>
              <a:t>i,j</a:t>
            </a:r>
            <a:r>
              <a:rPr lang="pl-PL" dirty="0">
                <a:solidFill>
                  <a:srgbClr val="4E3B30"/>
                </a:solidFill>
              </a:rPr>
              <a:t>] jej koszt).</a:t>
            </a:r>
            <a:endParaRPr lang="en-US" dirty="0">
              <a:solidFill>
                <a:srgbClr val="4E3B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29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eduinf.waw.pl/inf/alg/001_search/images/0138b_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1809905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812168"/>
              </p:ext>
            </p:extLst>
          </p:nvPr>
        </p:nvGraphicFramePr>
        <p:xfrm>
          <a:off x="2339752" y="2370416"/>
          <a:ext cx="1289748" cy="2061288"/>
        </p:xfrm>
        <a:graphic>
          <a:graphicData uri="http://schemas.openxmlformats.org/drawingml/2006/table">
            <a:tbl>
              <a:tblPr/>
              <a:tblGrid>
                <a:gridCol w="214958"/>
                <a:gridCol w="214958"/>
                <a:gridCol w="214958"/>
                <a:gridCol w="214958"/>
                <a:gridCol w="214958"/>
                <a:gridCol w="214958"/>
              </a:tblGrid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1822450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281503"/>
              </p:ext>
            </p:extLst>
          </p:nvPr>
        </p:nvGraphicFramePr>
        <p:xfrm>
          <a:off x="2339752" y="2348880"/>
          <a:ext cx="1296144" cy="2091398"/>
        </p:xfrm>
        <a:graphic>
          <a:graphicData uri="http://schemas.openxmlformats.org/drawingml/2006/table">
            <a:tbl>
              <a:tblPr/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309252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effectLst/>
                        </a:rPr>
                        <a:t>d</a:t>
                      </a:r>
                      <a:endParaRPr lang="en-US" sz="1800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3092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8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561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-4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2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561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-1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2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628800"/>
            <a:ext cx="181291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110660"/>
              </p:ext>
            </p:extLst>
          </p:nvPr>
        </p:nvGraphicFramePr>
        <p:xfrm>
          <a:off x="2339750" y="2348880"/>
          <a:ext cx="1296144" cy="2143385"/>
        </p:xfrm>
        <a:graphic>
          <a:graphicData uri="http://schemas.openxmlformats.org/drawingml/2006/table">
            <a:tbl>
              <a:tblPr/>
              <a:tblGrid>
                <a:gridCol w="216026"/>
                <a:gridCol w="216024"/>
                <a:gridCol w="216022"/>
                <a:gridCol w="216024"/>
                <a:gridCol w="216024"/>
                <a:gridCol w="216024"/>
              </a:tblGrid>
              <a:tr h="280129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effectLst/>
                        </a:rPr>
                        <a:t>d</a:t>
                      </a:r>
                      <a:endParaRPr lang="en-US" sz="1600" dirty="0">
                        <a:effectLst/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2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3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2801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8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∞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38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-4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-2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12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∞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∞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385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smtClean="0">
                          <a:effectLst/>
                        </a:rPr>
                        <a:t>-1</a:t>
                      </a:r>
                      <a:endParaRPr lang="en-US" sz="1200" dirty="0">
                        <a:effectLst/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-1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1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∞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∞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4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340768"/>
            <a:ext cx="4536504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Rozpoczynamy przeglądanie kolejnych wierzchołków grafu od wierzchołka k = 0.</a:t>
            </a:r>
          </a:p>
          <a:p>
            <a:pPr marL="0" indent="0">
              <a:buNone/>
            </a:pPr>
            <a:r>
              <a:rPr lang="pl-PL" sz="1800" dirty="0"/>
              <a:t>Dla każdej pary wierzchołków </a:t>
            </a:r>
            <a:r>
              <a:rPr lang="pl-PL" sz="1800" dirty="0" err="1"/>
              <a:t>u,v</a:t>
            </a:r>
            <a:r>
              <a:rPr lang="pl-PL" sz="1800" dirty="0"/>
              <a:t> sprawdzamy, czy zachodzi nierówność:</a:t>
            </a:r>
          </a:p>
          <a:p>
            <a:pPr marL="0" indent="0">
              <a:buNone/>
            </a:pPr>
            <a:r>
              <a:rPr lang="pl-PL" sz="1800" dirty="0"/>
              <a:t>d[</a:t>
            </a:r>
            <a:r>
              <a:rPr lang="pl-PL" sz="1800" dirty="0" err="1"/>
              <a:t>u,v</a:t>
            </a:r>
            <a:r>
              <a:rPr lang="pl-PL" sz="1800" dirty="0"/>
              <a:t>] &gt; d[</a:t>
            </a:r>
            <a:r>
              <a:rPr lang="pl-PL" sz="1800" dirty="0" err="1"/>
              <a:t>u,k</a:t>
            </a:r>
            <a:r>
              <a:rPr lang="pl-PL" sz="1800" dirty="0"/>
              <a:t>] + d[</a:t>
            </a:r>
            <a:r>
              <a:rPr lang="pl-PL" sz="1800" dirty="0" err="1"/>
              <a:t>k,v</a:t>
            </a:r>
            <a:r>
              <a:rPr lang="pl-PL" sz="1800" dirty="0"/>
              <a:t>]. Jeśli tak, to d[</a:t>
            </a:r>
            <a:r>
              <a:rPr lang="pl-PL" sz="1800" dirty="0" err="1"/>
              <a:t>u,v</a:t>
            </a:r>
            <a:r>
              <a:rPr lang="pl-PL" sz="1800" dirty="0"/>
              <a:t>] ← d[</a:t>
            </a:r>
            <a:r>
              <a:rPr lang="pl-PL" sz="1800" dirty="0" err="1"/>
              <a:t>u,k</a:t>
            </a:r>
            <a:r>
              <a:rPr lang="pl-PL" sz="1800" dirty="0"/>
              <a:t>] + d[</a:t>
            </a:r>
            <a:r>
              <a:rPr lang="pl-PL" sz="1800" dirty="0" err="1"/>
              <a:t>k,v</a:t>
            </a:r>
            <a:r>
              <a:rPr lang="pl-PL" sz="1800" dirty="0"/>
              <a:t>].</a:t>
            </a:r>
          </a:p>
          <a:p>
            <a:pPr marL="0" indent="0">
              <a:buNone/>
            </a:pPr>
            <a:r>
              <a:rPr lang="pl-PL" sz="1800" dirty="0"/>
              <a:t>W tym przypadku nierówność będzie spełniona dla par wierzchołków: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(1,3): d[1,3] = ∞ &gt; d[1,0] + d[0,3] = -4 + 8 = 4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(3,2): d[3,2] = ∞ &gt; d[3,0] + d[0,2] = -1 + 4 = 3</a:t>
            </a:r>
          </a:p>
          <a:p>
            <a:pPr marL="0" indent="0">
              <a:buNone/>
            </a:pPr>
            <a:r>
              <a:rPr lang="pl-PL" sz="1800" dirty="0"/>
              <a:t>Zmieniamy dla nich wpisy w macierzy d: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d[1,3] ← 4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d[3,2] ← 3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452045"/>
              </p:ext>
            </p:extLst>
          </p:nvPr>
        </p:nvGraphicFramePr>
        <p:xfrm>
          <a:off x="2339752" y="2348880"/>
          <a:ext cx="1296144" cy="2091398"/>
        </p:xfrm>
        <a:graphic>
          <a:graphicData uri="http://schemas.openxmlformats.org/drawingml/2006/table">
            <a:tbl>
              <a:tblPr/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309252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effectLst/>
                        </a:rPr>
                        <a:t>d</a:t>
                      </a:r>
                      <a:endParaRPr lang="en-US" sz="1800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3092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8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561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-4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-2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dirty="0" smtClean="0">
                          <a:effectLst/>
                        </a:rPr>
                        <a:t>4</a:t>
                      </a:r>
                      <a:endParaRPr lang="en-US" sz="1600" b="1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2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561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-1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dirty="0" smtClean="0">
                          <a:effectLst/>
                        </a:rPr>
                        <a:t>3</a:t>
                      </a:r>
                      <a:endParaRPr lang="en-US" sz="1600" b="1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-1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2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22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eduinf.waw.pl/inf/alg/001_search/images/0138b_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1809905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15169"/>
              </p:ext>
            </p:extLst>
          </p:nvPr>
        </p:nvGraphicFramePr>
        <p:xfrm>
          <a:off x="2339752" y="2370416"/>
          <a:ext cx="1289748" cy="2061288"/>
        </p:xfrm>
        <a:graphic>
          <a:graphicData uri="http://schemas.openxmlformats.org/drawingml/2006/table">
            <a:tbl>
              <a:tblPr/>
              <a:tblGrid>
                <a:gridCol w="214958"/>
                <a:gridCol w="214958"/>
                <a:gridCol w="214958"/>
                <a:gridCol w="214958"/>
                <a:gridCol w="214958"/>
                <a:gridCol w="214958"/>
              </a:tblGrid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1822450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9599"/>
              </p:ext>
            </p:extLst>
          </p:nvPr>
        </p:nvGraphicFramePr>
        <p:xfrm>
          <a:off x="2339752" y="2348880"/>
          <a:ext cx="1296144" cy="2091398"/>
        </p:xfrm>
        <a:graphic>
          <a:graphicData uri="http://schemas.openxmlformats.org/drawingml/2006/table">
            <a:tbl>
              <a:tblPr/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309252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effectLst/>
                        </a:rPr>
                        <a:t>d</a:t>
                      </a:r>
                      <a:endParaRPr lang="en-US" sz="1800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3092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8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561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-4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2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561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-1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2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628800"/>
            <a:ext cx="181291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223273"/>
              </p:ext>
            </p:extLst>
          </p:nvPr>
        </p:nvGraphicFramePr>
        <p:xfrm>
          <a:off x="2339750" y="2348880"/>
          <a:ext cx="1296144" cy="2143385"/>
        </p:xfrm>
        <a:graphic>
          <a:graphicData uri="http://schemas.openxmlformats.org/drawingml/2006/table">
            <a:tbl>
              <a:tblPr/>
              <a:tblGrid>
                <a:gridCol w="216026"/>
                <a:gridCol w="216024"/>
                <a:gridCol w="216022"/>
                <a:gridCol w="216024"/>
                <a:gridCol w="216024"/>
                <a:gridCol w="216024"/>
              </a:tblGrid>
              <a:tr h="280129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effectLst/>
                        </a:rPr>
                        <a:t>d</a:t>
                      </a:r>
                      <a:endParaRPr lang="en-US" sz="1600" dirty="0">
                        <a:effectLst/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2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3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2801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8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∞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38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-4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-2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12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∞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∞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385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smtClean="0">
                          <a:effectLst/>
                        </a:rPr>
                        <a:t>-1</a:t>
                      </a:r>
                      <a:endParaRPr lang="en-US" sz="1200" dirty="0">
                        <a:effectLst/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-1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1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∞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∞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4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1822450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118373"/>
              </p:ext>
            </p:extLst>
          </p:nvPr>
        </p:nvGraphicFramePr>
        <p:xfrm>
          <a:off x="2339752" y="2348880"/>
          <a:ext cx="1296144" cy="2160239"/>
        </p:xfrm>
        <a:graphic>
          <a:graphicData uri="http://schemas.openxmlformats.org/drawingml/2006/table">
            <a:tbl>
              <a:tblPr/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386908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effectLst/>
                        </a:rPr>
                        <a:t>d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419151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3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10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419151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-4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-2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793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∞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∞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9151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</a:rPr>
                        <a:t>-2</a:t>
                      </a:r>
                      <a:endParaRPr lang="en-US" sz="10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</a:rPr>
                        <a:t>0</a:t>
                      </a:r>
                      <a:endParaRPr lang="en-US" sz="10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793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∞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∞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Symbol zastępczy zawartości 2"/>
          <p:cNvSpPr>
            <a:spLocks noGrp="1"/>
          </p:cNvSpPr>
          <p:nvPr>
            <p:ph idx="1"/>
          </p:nvPr>
        </p:nvSpPr>
        <p:spPr>
          <a:xfrm>
            <a:off x="3923928" y="1484784"/>
            <a:ext cx="5139680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800" dirty="0"/>
              <a:t>Idziemy do następnego wierzchołka grafu, k = 1. Znów sprawdzamy podaną wyżej nierówność dla wszystkich par wierzchołków w grafie. Będzie spełniona dla par: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(0,2): d[0,2] = 4 &gt; d[0,1] + d[1,2] = 5 + -2 = 3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(0,4): d[0,4] = ∞ &gt; d[0,1] + d[1,4] = 5 + 5 = 10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(3,0): d[3,0] = -1 &gt; d[3,1] + d[1,0] = 2 + -4 = -2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(3,2): d[3,2] = 3 &gt; d[3,1] + d[1,2] = 2 + -2 = 0</a:t>
            </a:r>
          </a:p>
          <a:p>
            <a:pPr marL="0" indent="0">
              <a:buNone/>
            </a:pPr>
            <a:r>
              <a:rPr lang="pl-PL" sz="1800" dirty="0"/>
              <a:t>Ustawiamy: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d[0,2] ← 3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d[0,4] ← 10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d[3,0] ← -2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d[3,2] ← 0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831069"/>
              </p:ext>
            </p:extLst>
          </p:nvPr>
        </p:nvGraphicFramePr>
        <p:xfrm>
          <a:off x="2339752" y="2348880"/>
          <a:ext cx="1296144" cy="2091398"/>
        </p:xfrm>
        <a:graphic>
          <a:graphicData uri="http://schemas.openxmlformats.org/drawingml/2006/table">
            <a:tbl>
              <a:tblPr/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309252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effectLst/>
                        </a:rPr>
                        <a:t>d</a:t>
                      </a:r>
                      <a:endParaRPr lang="en-US" sz="1800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3092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dirty="0" smtClean="0">
                          <a:effectLst/>
                        </a:rPr>
                        <a:t>3</a:t>
                      </a:r>
                      <a:endParaRPr lang="en-US" sz="1600" b="1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8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b="1" dirty="0" smtClean="0">
                          <a:effectLst/>
                        </a:rPr>
                        <a:t>10</a:t>
                      </a:r>
                      <a:endParaRPr lang="en-US" sz="1200" b="1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42561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-4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-2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0" dirty="0" smtClean="0">
                          <a:effectLst/>
                        </a:rPr>
                        <a:t>4</a:t>
                      </a:r>
                      <a:endParaRPr lang="en-US" sz="1600" b="0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2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561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-</a:t>
                      </a:r>
                      <a:r>
                        <a:rPr lang="pl-PL" sz="1600" b="1" dirty="0" smtClean="0">
                          <a:effectLst/>
                        </a:rPr>
                        <a:t>2</a:t>
                      </a:r>
                      <a:endParaRPr lang="en-US" sz="1600" b="1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dirty="0" smtClean="0">
                          <a:effectLst/>
                        </a:rPr>
                        <a:t>0</a:t>
                      </a:r>
                      <a:endParaRPr lang="en-US" sz="1600" b="1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-1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2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74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eduinf.waw.pl/inf/alg/001_search/images/0138b_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1809905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986616"/>
              </p:ext>
            </p:extLst>
          </p:nvPr>
        </p:nvGraphicFramePr>
        <p:xfrm>
          <a:off x="2339752" y="2370416"/>
          <a:ext cx="1289748" cy="2061288"/>
        </p:xfrm>
        <a:graphic>
          <a:graphicData uri="http://schemas.openxmlformats.org/drawingml/2006/table">
            <a:tbl>
              <a:tblPr/>
              <a:tblGrid>
                <a:gridCol w="214958"/>
                <a:gridCol w="214958"/>
                <a:gridCol w="214958"/>
                <a:gridCol w="214958"/>
                <a:gridCol w="214958"/>
                <a:gridCol w="214958"/>
              </a:tblGrid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1822450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16153"/>
              </p:ext>
            </p:extLst>
          </p:nvPr>
        </p:nvGraphicFramePr>
        <p:xfrm>
          <a:off x="2339752" y="2348880"/>
          <a:ext cx="1296144" cy="2091398"/>
        </p:xfrm>
        <a:graphic>
          <a:graphicData uri="http://schemas.openxmlformats.org/drawingml/2006/table">
            <a:tbl>
              <a:tblPr/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309252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effectLst/>
                        </a:rPr>
                        <a:t>d</a:t>
                      </a:r>
                      <a:endParaRPr lang="en-US" sz="1800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3092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8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561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-4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2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561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-1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2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628800"/>
            <a:ext cx="181291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982897"/>
              </p:ext>
            </p:extLst>
          </p:nvPr>
        </p:nvGraphicFramePr>
        <p:xfrm>
          <a:off x="2339750" y="2348880"/>
          <a:ext cx="1296144" cy="2143385"/>
        </p:xfrm>
        <a:graphic>
          <a:graphicData uri="http://schemas.openxmlformats.org/drawingml/2006/table">
            <a:tbl>
              <a:tblPr/>
              <a:tblGrid>
                <a:gridCol w="216026"/>
                <a:gridCol w="216024"/>
                <a:gridCol w="216022"/>
                <a:gridCol w="216024"/>
                <a:gridCol w="216024"/>
                <a:gridCol w="216024"/>
              </a:tblGrid>
              <a:tr h="280129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effectLst/>
                        </a:rPr>
                        <a:t>d</a:t>
                      </a:r>
                      <a:endParaRPr lang="en-US" sz="1600" dirty="0">
                        <a:effectLst/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2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3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2801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8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∞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38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-4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-2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12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∞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∞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385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smtClean="0">
                          <a:effectLst/>
                        </a:rPr>
                        <a:t>-1</a:t>
                      </a:r>
                      <a:endParaRPr lang="en-US" sz="1200" dirty="0">
                        <a:effectLst/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-1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1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∞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∞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4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1822450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459803"/>
              </p:ext>
            </p:extLst>
          </p:nvPr>
        </p:nvGraphicFramePr>
        <p:xfrm>
          <a:off x="2339752" y="2348880"/>
          <a:ext cx="1296144" cy="2160239"/>
        </p:xfrm>
        <a:graphic>
          <a:graphicData uri="http://schemas.openxmlformats.org/drawingml/2006/table">
            <a:tbl>
              <a:tblPr/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386908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effectLst/>
                        </a:rPr>
                        <a:t>d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419151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3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10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419151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-4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-2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793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∞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∞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9151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</a:rPr>
                        <a:t>-2</a:t>
                      </a:r>
                      <a:endParaRPr lang="en-US" sz="10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</a:rPr>
                        <a:t>0</a:t>
                      </a:r>
                      <a:endParaRPr lang="en-US" sz="10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793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∞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∞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1822450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867416"/>
              </p:ext>
            </p:extLst>
          </p:nvPr>
        </p:nvGraphicFramePr>
        <p:xfrm>
          <a:off x="2339752" y="2348880"/>
          <a:ext cx="1296144" cy="2160238"/>
        </p:xfrm>
        <a:graphic>
          <a:graphicData uri="http://schemas.openxmlformats.org/drawingml/2006/table">
            <a:tbl>
              <a:tblPr/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346235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effectLst/>
                        </a:rPr>
                        <a:t>d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340645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8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5</a:t>
                      </a:r>
                      <a:endParaRPr lang="en-US" sz="160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396034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-4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340645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6034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-2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0645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Symbol zastępczy zawartości 2"/>
          <p:cNvSpPr>
            <a:spLocks noGrp="1"/>
          </p:cNvSpPr>
          <p:nvPr>
            <p:ph idx="1"/>
          </p:nvPr>
        </p:nvSpPr>
        <p:spPr>
          <a:xfrm>
            <a:off x="4283968" y="1556792"/>
            <a:ext cx="4707632" cy="4811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Następny wierzchołek, k = 2. Nierówność jest spełniona dla następujących par wierzchołków: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(0,4): d[0,4] = 10 &gt; d[0,2] + d[2,4] = 3 + 2 = 5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(1,3): d[1,3] = 4 &gt; d[1,2] + d[2,3] = -2 + 5 = 3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(1,4): d[1,4] = 5 &gt; d[1,2] + d[2,4] = -2 + 2 = 0</a:t>
            </a:r>
          </a:p>
          <a:p>
            <a:pPr marL="0" indent="0">
              <a:buNone/>
            </a:pPr>
            <a:r>
              <a:rPr lang="pl-PL" sz="1800" dirty="0"/>
              <a:t>Ustawiamy: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d[0,4] ← 5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d[1,3] ← 3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d[1,4] ← 0</a:t>
            </a:r>
            <a:endParaRPr lang="en-US" sz="1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62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eduinf.waw.pl/inf/alg/001_search/images/0138b_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1809905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250999"/>
              </p:ext>
            </p:extLst>
          </p:nvPr>
        </p:nvGraphicFramePr>
        <p:xfrm>
          <a:off x="2339752" y="2370416"/>
          <a:ext cx="1289748" cy="2061288"/>
        </p:xfrm>
        <a:graphic>
          <a:graphicData uri="http://schemas.openxmlformats.org/drawingml/2006/table">
            <a:tbl>
              <a:tblPr/>
              <a:tblGrid>
                <a:gridCol w="214958"/>
                <a:gridCol w="214958"/>
                <a:gridCol w="214958"/>
                <a:gridCol w="214958"/>
                <a:gridCol w="214958"/>
                <a:gridCol w="214958"/>
              </a:tblGrid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1822450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343466"/>
              </p:ext>
            </p:extLst>
          </p:nvPr>
        </p:nvGraphicFramePr>
        <p:xfrm>
          <a:off x="2339752" y="2348880"/>
          <a:ext cx="1296144" cy="2091398"/>
        </p:xfrm>
        <a:graphic>
          <a:graphicData uri="http://schemas.openxmlformats.org/drawingml/2006/table">
            <a:tbl>
              <a:tblPr/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309252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effectLst/>
                        </a:rPr>
                        <a:t>d</a:t>
                      </a:r>
                      <a:endParaRPr lang="en-US" sz="1800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3092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8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561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-4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2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561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-1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2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∞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628800"/>
            <a:ext cx="181291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80718"/>
              </p:ext>
            </p:extLst>
          </p:nvPr>
        </p:nvGraphicFramePr>
        <p:xfrm>
          <a:off x="2339750" y="2348880"/>
          <a:ext cx="1296144" cy="2143385"/>
        </p:xfrm>
        <a:graphic>
          <a:graphicData uri="http://schemas.openxmlformats.org/drawingml/2006/table">
            <a:tbl>
              <a:tblPr/>
              <a:tblGrid>
                <a:gridCol w="216026"/>
                <a:gridCol w="216024"/>
                <a:gridCol w="216022"/>
                <a:gridCol w="216024"/>
                <a:gridCol w="216024"/>
                <a:gridCol w="216024"/>
              </a:tblGrid>
              <a:tr h="280129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effectLst/>
                        </a:rPr>
                        <a:t>d</a:t>
                      </a:r>
                      <a:endParaRPr lang="en-US" sz="1600" dirty="0">
                        <a:effectLst/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2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3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2801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8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∞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38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-4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-2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12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∞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∞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385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smtClean="0">
                          <a:effectLst/>
                        </a:rPr>
                        <a:t>-1</a:t>
                      </a:r>
                      <a:endParaRPr lang="en-US" sz="1200" dirty="0">
                        <a:effectLst/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-1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1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∞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∞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4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1822450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429964"/>
              </p:ext>
            </p:extLst>
          </p:nvPr>
        </p:nvGraphicFramePr>
        <p:xfrm>
          <a:off x="2339752" y="2348880"/>
          <a:ext cx="1296144" cy="2160239"/>
        </p:xfrm>
        <a:graphic>
          <a:graphicData uri="http://schemas.openxmlformats.org/drawingml/2006/table">
            <a:tbl>
              <a:tblPr/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386908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effectLst/>
                        </a:rPr>
                        <a:t>d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419151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3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10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419151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-4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-2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793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∞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∞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9151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</a:rPr>
                        <a:t>-2</a:t>
                      </a:r>
                      <a:endParaRPr lang="en-US" sz="10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</a:rPr>
                        <a:t>0</a:t>
                      </a:r>
                      <a:endParaRPr lang="en-US" sz="10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793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∞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∞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1822450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051391"/>
              </p:ext>
            </p:extLst>
          </p:nvPr>
        </p:nvGraphicFramePr>
        <p:xfrm>
          <a:off x="2339752" y="2348880"/>
          <a:ext cx="1296144" cy="2160238"/>
        </p:xfrm>
        <a:graphic>
          <a:graphicData uri="http://schemas.openxmlformats.org/drawingml/2006/table">
            <a:tbl>
              <a:tblPr/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346235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effectLst/>
                        </a:rPr>
                        <a:t>d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340645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8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96034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-4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40645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dirty="0" smtClean="0">
                          <a:effectLst/>
                        </a:rPr>
                        <a:t>3</a:t>
                      </a:r>
                      <a:endParaRPr lang="en-US" sz="1600" b="1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dirty="0" smtClean="0">
                          <a:effectLst/>
                        </a:rPr>
                        <a:t>7</a:t>
                      </a:r>
                      <a:endParaRPr lang="en-US" sz="1600" b="1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6034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-2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0645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dirty="0" smtClean="0">
                          <a:effectLst/>
                        </a:rPr>
                        <a:t>0</a:t>
                      </a:r>
                      <a:endParaRPr lang="en-US" sz="1600" b="1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dirty="0" smtClean="0">
                          <a:effectLst/>
                        </a:rPr>
                        <a:t>4</a:t>
                      </a:r>
                      <a:endParaRPr lang="en-US" sz="1600" b="1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dirty="0" smtClean="0">
                          <a:effectLst/>
                        </a:rPr>
                        <a:t>2</a:t>
                      </a:r>
                      <a:endParaRPr lang="en-US" sz="1600" b="1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49" y="1628800"/>
            <a:ext cx="181088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340768"/>
            <a:ext cx="513968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800" dirty="0"/>
              <a:t>Następny wierzchołek, k = 3.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(2,0): d[2,0] = ∞ &gt; d[2,3] + d[3,0] = 5 + -2 = 3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(2,1): d[2,1] = ∞ &gt; d[2,3] + d[3,1] = 5 + 2 = 7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(4,0): d[4,0] = ∞ &gt; d[4,3] + d[3,0] = 2 + -2 = 0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(4,1): d[4,1] = ∞ &gt; d[4,3] + d[3,1] = 2 + 2 = 4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(4,2): d[4,2] = 4 &gt; d[4,3] + d[3,2] = 2 + 0 = 2</a:t>
            </a:r>
          </a:p>
          <a:p>
            <a:pPr marL="0" indent="0">
              <a:buNone/>
            </a:pPr>
            <a:r>
              <a:rPr lang="pl-PL" sz="1800" dirty="0"/>
              <a:t>Ustawiamy: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d[2,0] ← 3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d[2,1] ← 7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d[4,0] ← 0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d[4,1] ← 4</a:t>
            </a:r>
          </a:p>
          <a:p>
            <a:pPr marL="0" indent="0">
              <a:buNone/>
            </a:pPr>
            <a:r>
              <a:rPr lang="pl-PL" sz="1800" b="1" dirty="0">
                <a:solidFill>
                  <a:schemeClr val="accent1"/>
                </a:solidFill>
              </a:rPr>
              <a:t>d[4,2] ← 2</a:t>
            </a:r>
            <a:endParaRPr lang="en-US" sz="1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2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ędrówka">
  <a:themeElements>
    <a:clrScheme name="Wędrówka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Wędrówka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ędrówka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118</TotalTime>
  <Words>1837</Words>
  <Application>Microsoft Office PowerPoint</Application>
  <PresentationFormat>Pokaz na ekranie (4:3)</PresentationFormat>
  <Paragraphs>1071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Wędrówka</vt:lpstr>
      <vt:lpstr>ALGORYTM Floyda-warshalla</vt:lpstr>
      <vt:lpstr>Prezentacja programu PowerPoint</vt:lpstr>
      <vt:lpstr>Opis algorytmu</vt:lpstr>
      <vt:lpstr>Prosty przykład działania algorytmu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Acer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ALGORYTM Floyda-warshalla</dc:title>
  <dc:creator>Mateusz</dc:creator>
  <cp:lastModifiedBy>Mateusz</cp:lastModifiedBy>
  <cp:revision>13</cp:revision>
  <dcterms:created xsi:type="dcterms:W3CDTF">2017-04-09T15:54:01Z</dcterms:created>
  <dcterms:modified xsi:type="dcterms:W3CDTF">2017-05-15T17:09:58Z</dcterms:modified>
</cp:coreProperties>
</file>