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2" r:id="rId11"/>
    <p:sldId id="303" r:id="rId12"/>
    <p:sldId id="25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4BC49C-4C15-4AC9-903E-1CF3248B5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0911FD8-0236-4707-90DB-5DCE71A83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6C6A87-F60C-4CA6-B377-1DFE3D1D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5E-855F-4407-AE8C-47D7324E3824}" type="datetimeFigureOut">
              <a:rPr lang="pl-PL" smtClean="0"/>
              <a:t>2021-05-19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27BEF6-0698-451E-B92C-29404E50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7CDFD1-15B1-451A-BBB6-8D42104A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FBB-3613-47F8-B9D6-303D3930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72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361522-E898-43B3-986B-DABC9550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023FA90-16AA-4214-8841-5C5F1E692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057A22-6C82-45B5-AC43-7026A494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5E-855F-4407-AE8C-47D7324E3824}" type="datetimeFigureOut">
              <a:rPr lang="pl-PL" smtClean="0"/>
              <a:t>2021-05-19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97C0D2-CEFF-4BAF-ACC3-8B3262ED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F7A09D-F899-4492-99EA-CF922647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FBB-3613-47F8-B9D6-303D3930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1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CB582E2-2299-4C31-A708-8FB1F071A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9203E5-D0EF-4B04-9D0E-D90221FD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2F3C23-6183-456C-870B-541E2C3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5E-855F-4407-AE8C-47D7324E3824}" type="datetimeFigureOut">
              <a:rPr lang="pl-PL" smtClean="0"/>
              <a:t>2021-05-19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AE1B85-6E17-47AB-B538-B5E0AEEF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C35ED4-D00B-44B4-939B-D0CAE4C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FBB-3613-47F8-B9D6-303D3930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170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9921C6-1AA1-4087-9D74-3BE1CA69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FBC055-6820-4F0B-9C59-873624FA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A02A25-7CF1-474D-B077-B486E3CF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5E-855F-4407-AE8C-47D7324E3824}" type="datetimeFigureOut">
              <a:rPr lang="pl-PL" smtClean="0"/>
              <a:t>2021-05-19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CF00F0-E1D4-48E8-AD33-F80DBD7C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B37532-C2D7-480A-8603-F81F2B0C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FBB-3613-47F8-B9D6-303D3930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14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7E56B6-AE0F-429C-B581-C754115D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7DDB9A-5F08-488A-B7C9-0C3AB3292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0147A0-AB7C-468D-ACAC-FB847BDC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5E-855F-4407-AE8C-47D7324E3824}" type="datetimeFigureOut">
              <a:rPr lang="pl-PL" smtClean="0"/>
              <a:t>2021-05-19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2D62558-5799-4BC4-8DDF-7709955E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01C45B-E226-4164-AEB2-A8B0BD7A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FBB-3613-47F8-B9D6-303D3930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9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C26DB3-34F2-4CDB-B840-6A6ECDF4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393DC3-D7C6-419D-8D44-15835D689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1C54334-A971-460A-A53F-2F5CCD914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167A6D-CC67-425D-A27F-E7AE7E89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5E-855F-4407-AE8C-47D7324E3824}" type="datetimeFigureOut">
              <a:rPr lang="pl-PL" smtClean="0"/>
              <a:t>2021-05-19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C85EE1-0579-461C-AE61-C578A036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7B86595-F3C3-4518-9386-AAA3C20B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FBB-3613-47F8-B9D6-303D3930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741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795A91-E5E4-4C65-979F-3E50475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59C68D1-D379-49EA-A7D5-1CA5BEA2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F9F67CC-5D57-4432-8203-CA49A523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8E73110-6338-4442-8787-226CC0F20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D692AB5-CF54-4A7F-8B8E-53E794011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8A89671-843D-442E-813F-2357ED96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5E-855F-4407-AE8C-47D7324E3824}" type="datetimeFigureOut">
              <a:rPr lang="pl-PL" smtClean="0"/>
              <a:t>2021-05-19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093F6AC-C05C-4D56-8F58-0EE7D427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FA9338E-92B1-4CCB-A673-2DEE4BE0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FBB-3613-47F8-B9D6-303D3930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086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1D089A-643F-4A55-AB1C-0E6F7C74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1B3BA75-6861-4336-A6B0-39ED764B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5E-855F-4407-AE8C-47D7324E3824}" type="datetimeFigureOut">
              <a:rPr lang="pl-PL" smtClean="0"/>
              <a:t>2021-05-19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59BCA3D-5294-4E74-8D70-1606AEB2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4B7BEF6-AED1-45D0-896D-186191A2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FBB-3613-47F8-B9D6-303D3930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91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542C292-FBE0-480F-A260-7116F2CC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5E-855F-4407-AE8C-47D7324E3824}" type="datetimeFigureOut">
              <a:rPr lang="pl-PL" smtClean="0"/>
              <a:t>2021-05-19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A4C2145-1445-46D7-B969-803ED9ED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F0279AC-96F1-446B-ABF0-D47D6C82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FBB-3613-47F8-B9D6-303D3930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09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48CAE3-37EF-4817-9022-051B98C0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FBD56A-683F-45BC-A384-1A549435A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E55118B-11DB-4946-855C-2549B77CB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753C20F-14F7-4657-A209-580718F9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5E-855F-4407-AE8C-47D7324E3824}" type="datetimeFigureOut">
              <a:rPr lang="pl-PL" smtClean="0"/>
              <a:t>2021-05-19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B533D69-95A5-4CF9-87BE-2DC2300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47B35F-F8D5-43A8-AD24-9B57C680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FBB-3613-47F8-B9D6-303D3930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00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DAF91B-8401-45B8-869E-144C111A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25BA007-BAC3-46B8-A9CF-40BF454D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090FD17-1128-45D5-8392-80312E12A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572461A-46C3-49CF-A40C-FB990376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5E-855F-4407-AE8C-47D7324E3824}" type="datetimeFigureOut">
              <a:rPr lang="pl-PL" smtClean="0"/>
              <a:t>2021-05-19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0351016-8914-4812-B97B-4EA0C61D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23DA081-C067-4F1F-8AB3-B64BD58B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FBB-3613-47F8-B9D6-303D3930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4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309016C-9BF7-4FF7-9E64-55D4CB29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471C58-A846-4010-8CDD-CF744C8D4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F540FB-195E-40BF-8AA0-82C84D224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325E-855F-4407-AE8C-47D7324E3824}" type="datetimeFigureOut">
              <a:rPr lang="pl-PL" smtClean="0"/>
              <a:t>2021-05-19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67ED92-F093-4766-8D0B-CF02790B0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92DFD9-E9C1-41C0-8504-33FABD1A7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9FBB-3613-47F8-B9D6-303D3930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18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7DDAD4-FD17-4920-AF16-54115F18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AUTORSKIE PRAWA OSOBISTE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D21F2C-16F4-4DC6-A74D-575B1B64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Art. 16 </a:t>
            </a:r>
            <a:r>
              <a:rPr lang="pl-PL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PrAut</a:t>
            </a:r>
            <a:r>
              <a:rPr lang="pl-PL" sz="2400">
                <a:latin typeface="Arial Narrow" panose="020B0606020202030204" pitchFamily="34" charset="0"/>
                <a:cs typeface="Arial" panose="020B0604020202020204" pitchFamily="34" charset="0"/>
              </a:rPr>
              <a:t>: Jdeżeli </a:t>
            </a: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ustawa nie stanowi inaczej, autorskie prawa osobiste chronią nieograniczoną w czasie i niepodlegającą zrzeczeniu się lub zbyciu więź twórcy z utworem, a </a:t>
            </a:r>
            <a:r>
              <a:rPr lang="pl-PL" sz="2400" u="sng" dirty="0">
                <a:latin typeface="Arial Narrow" panose="020B0606020202030204" pitchFamily="34" charset="0"/>
                <a:cs typeface="Arial" panose="020B0604020202020204" pitchFamily="34" charset="0"/>
              </a:rPr>
              <a:t>w szczególności </a:t>
            </a: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prawo do:</a:t>
            </a:r>
          </a:p>
          <a:p>
            <a:pPr marL="0" indent="0" algn="just">
              <a:buNone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1) autorstwa utworu,</a:t>
            </a:r>
          </a:p>
          <a:p>
            <a:pPr marL="0" indent="0" algn="just">
              <a:buNone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2) oznaczenia utworu swoim nazwiskiem lub pseudonimem albo do udostępnienia go anonimowo,</a:t>
            </a:r>
          </a:p>
          <a:p>
            <a:pPr marL="0" indent="0" algn="just">
              <a:buNone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3) nienaruszalności treści i formy utworu oraz jego rzetelnego wykorzystania,</a:t>
            </a:r>
          </a:p>
          <a:p>
            <a:pPr marL="0" indent="0" algn="just">
              <a:buNone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4) decydowania o pierwszym udostępnieniu utworu publiczności,</a:t>
            </a:r>
          </a:p>
          <a:p>
            <a:pPr marL="0" indent="0" algn="just">
              <a:buNone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5) nadzoru nad sposobem korzystania z utworu.</a:t>
            </a:r>
          </a:p>
          <a:p>
            <a:pPr marL="0" indent="0" algn="just">
              <a:buNone/>
            </a:pPr>
            <a:endParaRPr lang="pl-PL" sz="2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0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A2D0E2-B566-4C43-BCBC-AFA7BA31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721127"/>
          </a:xfrm>
        </p:spPr>
        <p:txBody>
          <a:bodyPr>
            <a:normAutofit/>
          </a:bodyPr>
          <a:lstStyle/>
          <a:p>
            <a:r>
              <a:rPr lang="pl-PL" sz="1100" dirty="0"/>
              <a:t>R. Markiewicz, Zabawy z prawem autorskim, Warszawa 2015, s. 64</a:t>
            </a:r>
            <a:br>
              <a:rPr lang="pl-PL" sz="2800" dirty="0">
                <a:latin typeface="Arial Narrow" panose="020B0606020202030204" pitchFamily="34" charset="0"/>
              </a:rPr>
            </a:br>
            <a:endParaRPr lang="pl-PL" sz="2800" dirty="0">
              <a:latin typeface="Arial Narrow" panose="020B0606020202030204" pitchFamily="34" charset="0"/>
            </a:endParaRP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06FB2FB3-0D02-4A82-A1A0-777C6C4FCD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32" y="2505075"/>
            <a:ext cx="2625699" cy="3684588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4E969DC1-639A-47CF-A7AA-6A100A9A1F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18" y="2787588"/>
            <a:ext cx="5112408" cy="3402075"/>
          </a:xfrm>
        </p:spPr>
      </p:pic>
    </p:spTree>
    <p:extLst>
      <p:ext uri="{BB962C8B-B14F-4D97-AF65-F5344CB8AC3E}">
        <p14:creationId xmlns:p14="http://schemas.microsoft.com/office/powerpoint/2010/main" val="391442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2A8497-F990-41F1-94B4-55F8EDF1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326778"/>
            <a:ext cx="4248242" cy="2141214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Arturo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Modica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Charging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Bull”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Kristen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Visbal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Fearless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Girl”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4B51CBC-AFDB-4DF3-A862-CAB44438D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65465"/>
            <a:ext cx="6172200" cy="4117545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46F686B-0498-4165-ADDB-382767EA5126}"/>
              </a:ext>
            </a:extLst>
          </p:cNvPr>
          <p:cNvSpPr txBox="1"/>
          <p:nvPr/>
        </p:nvSpPr>
        <p:spPr>
          <a:xfrm>
            <a:off x="836612" y="5848350"/>
            <a:ext cx="854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647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627D7E-E4AA-4E96-BF41-2332DBBD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pPr algn="just"/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22A358B-58AC-4E4F-BC67-31218627C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08" y="1985423"/>
            <a:ext cx="7492753" cy="4507452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DC8FF13-F150-4835-B5E3-2A2F1C26B66A}"/>
              </a:ext>
            </a:extLst>
          </p:cNvPr>
          <p:cNvSpPr txBox="1"/>
          <p:nvPr/>
        </p:nvSpPr>
        <p:spPr>
          <a:xfrm>
            <a:off x="1828800" y="962025"/>
            <a:ext cx="736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11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637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F89C5E3-CC0B-47E2-A326-60B03A5C11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" y="363984"/>
            <a:ext cx="5918401" cy="6036815"/>
          </a:xfr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D5F2454-A50A-44CA-97D9-CFFFC50C67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1" y="327719"/>
            <a:ext cx="3705224" cy="6106925"/>
          </a:xfrm>
        </p:spPr>
      </p:pic>
    </p:spTree>
    <p:extLst>
      <p:ext uri="{BB962C8B-B14F-4D97-AF65-F5344CB8AC3E}">
        <p14:creationId xmlns:p14="http://schemas.microsoft.com/office/powerpoint/2010/main" val="50346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D500C2D-B22D-48AE-B258-FFA7EC4EB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91" y="184851"/>
            <a:ext cx="8619364" cy="6464524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DF2D333A-FD86-4450-8E4C-64A31D08B333}"/>
              </a:ext>
            </a:extLst>
          </p:cNvPr>
          <p:cNvSpPr txBox="1"/>
          <p:nvPr/>
        </p:nvSpPr>
        <p:spPr>
          <a:xfrm>
            <a:off x="752475" y="6419850"/>
            <a:ext cx="804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56</a:t>
            </a:r>
          </a:p>
        </p:txBody>
      </p:sp>
    </p:spTree>
    <p:extLst>
      <p:ext uri="{BB962C8B-B14F-4D97-AF65-F5344CB8AC3E}">
        <p14:creationId xmlns:p14="http://schemas.microsoft.com/office/powerpoint/2010/main" val="339417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063DFBE-ED0D-45F5-A73E-B025BCDE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04" y="987425"/>
            <a:ext cx="6059967" cy="4873625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4F741C6-47D7-402D-A0B4-EA6A6A9CE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727969"/>
            <a:ext cx="3932237" cy="5141019"/>
          </a:xfrm>
        </p:spPr>
        <p:txBody>
          <a:bodyPr/>
          <a:lstStyle/>
          <a:p>
            <a:r>
              <a:rPr lang="pl-PL" dirty="0"/>
              <a:t>R. Markiewicz, Zabawy z prawem autorskim, Warszawa 2015, s. 57</a:t>
            </a:r>
          </a:p>
        </p:txBody>
      </p:sp>
    </p:spTree>
    <p:extLst>
      <p:ext uri="{BB962C8B-B14F-4D97-AF65-F5344CB8AC3E}">
        <p14:creationId xmlns:p14="http://schemas.microsoft.com/office/powerpoint/2010/main" val="182442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9B741D0-4FAD-40E7-A314-B1DCD24A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06" y="967665"/>
            <a:ext cx="8142360" cy="4429957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B2D0120-16D6-48A0-9594-A1A200136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394" y="1400453"/>
            <a:ext cx="3271699" cy="3811588"/>
          </a:xfrm>
        </p:spPr>
        <p:txBody>
          <a:bodyPr>
            <a:normAutofit/>
          </a:bodyPr>
          <a:lstStyle/>
          <a:p>
            <a:r>
              <a:rPr lang="pl-PL" sz="2400" dirty="0"/>
              <a:t>R. Markiewicz, Zabawy z prawem autorskim, Warszawa 2015, s. 58</a:t>
            </a:r>
          </a:p>
        </p:txBody>
      </p:sp>
    </p:spTree>
    <p:extLst>
      <p:ext uri="{BB962C8B-B14F-4D97-AF65-F5344CB8AC3E}">
        <p14:creationId xmlns:p14="http://schemas.microsoft.com/office/powerpoint/2010/main" val="188322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D114E01-EA75-42D4-9B86-E2FAE58DD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77" y="1713390"/>
            <a:ext cx="6196557" cy="4678532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9078E75-A291-49D2-8E50-F07539219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9518" y="399496"/>
            <a:ext cx="7625919" cy="923276"/>
          </a:xfrm>
        </p:spPr>
        <p:txBody>
          <a:bodyPr>
            <a:noAutofit/>
          </a:bodyPr>
          <a:lstStyle/>
          <a:p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Amerykański plakat filmowy na okładce koreańskiej książki </a:t>
            </a:r>
            <a:r>
              <a:rPr lang="pl-P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Meeinkye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6EB552A-02AA-4A53-B77E-D1CF402ADB86}"/>
              </a:ext>
            </a:extLst>
          </p:cNvPr>
          <p:cNvSpPr txBox="1"/>
          <p:nvPr/>
        </p:nvSpPr>
        <p:spPr>
          <a:xfrm>
            <a:off x="1076325" y="6467475"/>
            <a:ext cx="859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59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694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BCDE04-5317-4101-BAB2-40041B9B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Plakat filmowy do filmu </a:t>
            </a:r>
            <a:r>
              <a:rPr lang="pl-PL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Precious</a:t>
            </a:r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 (2009), w którym zastosowano pomysł </a:t>
            </a:r>
            <a:r>
              <a:rPr lang="pl-PL" sz="3200" dirty="0" err="1">
                <a:latin typeface="Arial" panose="020B0604020202020204" pitchFamily="34" charset="0"/>
                <a:cs typeface="Arial" panose="020B0604020202020204" pitchFamily="34" charset="0"/>
              </a:rPr>
              <a:t>Lanny</a:t>
            </a:r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3200" dirty="0" err="1">
                <a:latin typeface="Arial" panose="020B0604020202020204" pitchFamily="34" charset="0"/>
                <a:cs typeface="Arial" panose="020B0604020202020204" pitchFamily="34" charset="0"/>
              </a:rPr>
              <a:t>Sommese</a:t>
            </a:r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 (1987).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3DC7D17-B7C3-41F4-86D4-FB07564D9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55" y="2121763"/>
            <a:ext cx="6365290" cy="4305935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A39B8F2-975A-476B-8B2B-BBEC7C7EFDD5}"/>
              </a:ext>
            </a:extLst>
          </p:cNvPr>
          <p:cNvSpPr txBox="1"/>
          <p:nvPr/>
        </p:nvSpPr>
        <p:spPr>
          <a:xfrm>
            <a:off x="742950" y="6427698"/>
            <a:ext cx="1030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59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419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95161C-8C85-45E5-957D-1A3D7A6C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Plagiat czy dzieło inspirowane?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1BC40D75-6573-4206-ACEE-22F47C81AF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4" y="2290797"/>
            <a:ext cx="5094253" cy="3008035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42F70532-B406-45CC-9E55-B26640016D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2290797"/>
            <a:ext cx="5662641" cy="3222313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2A96E9D-5778-43E0-BDA8-0277C086F126}"/>
              </a:ext>
            </a:extLst>
          </p:cNvPr>
          <p:cNvSpPr txBox="1"/>
          <p:nvPr/>
        </p:nvSpPr>
        <p:spPr>
          <a:xfrm>
            <a:off x="1390650" y="6000750"/>
            <a:ext cx="966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60-61</a:t>
            </a:r>
          </a:p>
        </p:txBody>
      </p:sp>
    </p:spTree>
    <p:extLst>
      <p:ext uri="{BB962C8B-B14F-4D97-AF65-F5344CB8AC3E}">
        <p14:creationId xmlns:p14="http://schemas.microsoft.com/office/powerpoint/2010/main" val="137677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AEAA0FA-2AB8-4025-8561-3F1E3A2FE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17" y="976543"/>
            <a:ext cx="5069150" cy="4820475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D739A1-E963-4EC7-A54F-BC9C44E5E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337351"/>
            <a:ext cx="4731799" cy="5850385"/>
          </a:xfrm>
        </p:spPr>
        <p:txBody>
          <a:bodyPr>
            <a:noAutofit/>
          </a:bodyPr>
          <a:lstStyle/>
          <a:p>
            <a:r>
              <a:rPr lang="pl-PL" sz="2000" dirty="0"/>
              <a:t>R. Markiewicz, Zabawy z prawem autorskim, Warszawa 2015, s. 63</a:t>
            </a:r>
          </a:p>
        </p:txBody>
      </p:sp>
    </p:spTree>
    <p:extLst>
      <p:ext uri="{BB962C8B-B14F-4D97-AF65-F5344CB8AC3E}">
        <p14:creationId xmlns:p14="http://schemas.microsoft.com/office/powerpoint/2010/main" val="38454775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271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Motyw pakietu Office</vt:lpstr>
      <vt:lpstr>AUTORSKIE PRAWA OSOBISTE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Plakat filmowy do filmu Precious (2009), w którym zastosowano pomysł Lanny Sommese (1987). </vt:lpstr>
      <vt:lpstr>Plagiat czy dzieło inspirowane?</vt:lpstr>
      <vt:lpstr>PowerPoint Presentation</vt:lpstr>
      <vt:lpstr>R. Markiewicz, Zabawy z prawem autorskim, Warszawa 2015, s. 64 </vt:lpstr>
      <vt:lpstr>Arturo di Modica „Charging Bull”  Kristen Visbal „Fearless Girl”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Ochrona własności intelektualnej</dc:title>
  <dc:creator>Natalia Daśko</dc:creator>
  <cp:lastModifiedBy>Michał</cp:lastModifiedBy>
  <cp:revision>4</cp:revision>
  <dcterms:created xsi:type="dcterms:W3CDTF">2020-04-21T12:38:15Z</dcterms:created>
  <dcterms:modified xsi:type="dcterms:W3CDTF">2021-05-19T08:20:07Z</dcterms:modified>
</cp:coreProperties>
</file>