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8"/>
  </p:notesMasterIdLst>
  <p:sldIdLst>
    <p:sldId id="285" r:id="rId5"/>
    <p:sldId id="289" r:id="rId6"/>
    <p:sldId id="290" r:id="rId7"/>
    <p:sldId id="298" r:id="rId8"/>
    <p:sldId id="291" r:id="rId9"/>
    <p:sldId id="292" r:id="rId10"/>
    <p:sldId id="293" r:id="rId11"/>
    <p:sldId id="295" r:id="rId12"/>
    <p:sldId id="296" r:id="rId13"/>
    <p:sldId id="299" r:id="rId14"/>
    <p:sldId id="297" r:id="rId15"/>
    <p:sldId id="301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9389-D342-42C9-A280-8ADE336DA885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ED82-9221-4209-9FC6-897FECC94D85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5C5F-8991-4788-8021-97F7E97CAA77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32C-99B6-468D-8E86-54127C661C29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6AA6-1553-455E-A701-5DB89675312A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7D05-0AAA-4191-8602-39A011BE220C}" type="datetime1">
              <a:rPr lang="en-US" smtClean="0"/>
              <a:t>1/24/2023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012-90E5-4BF2-B13D-6DEC2EE5E086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E2D-C320-4C5E-98F1-D60DBA71A352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C99D-E4E2-4DDF-8629-131208CB18B0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0CF4-5FC9-46F3-B596-BE1F927BA2F1}" type="datetime1">
              <a:rPr lang="en-US" smtClean="0"/>
              <a:t>1/24/2023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1ABFC0-89FE-4355-9E74-11DC57FEA97E}" type="datetime1">
              <a:rPr lang="en-US" smtClean="0"/>
              <a:t>1/24/2023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F875-7865-4B60-BE3C-F759090A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" b="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MARS EXPRESS SPACECRAFT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4D8F8-4E82-4BDB-B682-C4008F4B2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388" y="5618096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Tymoteusz Białkowski</a:t>
            </a:r>
          </a:p>
          <a:p>
            <a:r>
              <a:rPr lang="pl-PL" dirty="0">
                <a:solidFill>
                  <a:srgbClr val="FFFFFF"/>
                </a:solidFill>
              </a:rPr>
              <a:t>Michał Machowski</a:t>
            </a:r>
          </a:p>
          <a:p>
            <a:r>
              <a:rPr lang="pl-PL" dirty="0">
                <a:solidFill>
                  <a:srgbClr val="FFFFFF"/>
                </a:solidFill>
              </a:rPr>
              <a:t>Radosław Szydłowski</a:t>
            </a:r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69DC282-3F45-191B-74FB-949F421A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321734"/>
            <a:ext cx="5015344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C011F04-8787-869C-2C6F-CE9CB534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90" y="321734"/>
            <a:ext cx="5015345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8CC9880-C969-F9A7-7479-23B94D261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6" y="3631096"/>
            <a:ext cx="5015344" cy="27605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D7C46B6-C1FF-9240-2086-1B993DB40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891" y="3631096"/>
            <a:ext cx="501534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CA6C-57D5-1033-E386-76D52FA8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Normal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D71-600C-30BC-25A6-4746E6CA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128613"/>
          </a:xfrm>
        </p:spPr>
        <p:txBody>
          <a:bodyPr/>
          <a:lstStyle/>
          <a:p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didn’t</a:t>
            </a:r>
            <a:r>
              <a:rPr lang="pl-PL" dirty="0"/>
              <a:t> </a:t>
            </a:r>
            <a:r>
              <a:rPr lang="pl-PL" dirty="0" err="1"/>
              <a:t>take</a:t>
            </a:r>
            <a:r>
              <a:rPr lang="pl-PL" dirty="0"/>
              <a:t> for </a:t>
            </a:r>
            <a:r>
              <a:rPr lang="pl-PL" dirty="0" err="1"/>
              <a:t>consideration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data </a:t>
            </a:r>
            <a:r>
              <a:rPr lang="pl-PL" dirty="0" err="1"/>
              <a:t>presented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/>
              <a:t>correlated</a:t>
            </a:r>
            <a:r>
              <a:rPr lang="pl-PL" dirty="0"/>
              <a:t> with </a:t>
            </a:r>
            <a:r>
              <a:rPr lang="pl-PL" dirty="0" err="1"/>
              <a:t>time</a:t>
            </a:r>
            <a:r>
              <a:rPr lang="pl-PL" dirty="0"/>
              <a:t>. 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suggest</a:t>
            </a:r>
            <a:r>
              <a:rPr lang="pl-PL" dirty="0"/>
              <a:t> to the model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influence the </a:t>
            </a:r>
            <a:r>
              <a:rPr lang="pl-PL" dirty="0" err="1"/>
              <a:t>future</a:t>
            </a:r>
            <a:r>
              <a:rPr lang="pl-PL" dirty="0"/>
              <a:t> </a:t>
            </a:r>
            <a:r>
              <a:rPr lang="pl-PL" dirty="0" err="1"/>
              <a:t>ones</a:t>
            </a:r>
            <a:r>
              <a:rPr lang="pl-PL" dirty="0"/>
              <a:t>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F6AE285-7EB3-D952-CB19-D2F4A619F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27602"/>
              </p:ext>
            </p:extLst>
          </p:nvPr>
        </p:nvGraphicFramePr>
        <p:xfrm>
          <a:off x="1922943" y="4175930"/>
          <a:ext cx="84374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487">
                  <a:extLst>
                    <a:ext uri="{9D8B030D-6E8A-4147-A177-3AD203B41FA5}">
                      <a16:colId xmlns:a16="http://schemas.microsoft.com/office/drawing/2014/main" val="4183543152"/>
                    </a:ext>
                  </a:extLst>
                </a:gridCol>
                <a:gridCol w="2812487">
                  <a:extLst>
                    <a:ext uri="{9D8B030D-6E8A-4147-A177-3AD203B41FA5}">
                      <a16:colId xmlns:a16="http://schemas.microsoft.com/office/drawing/2014/main" val="514277249"/>
                    </a:ext>
                  </a:extLst>
                </a:gridCol>
                <a:gridCol w="2812487">
                  <a:extLst>
                    <a:ext uri="{9D8B030D-6E8A-4147-A177-3AD203B41FA5}">
                      <a16:colId xmlns:a16="http://schemas.microsoft.com/office/drawing/2014/main" val="81669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Mean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absolute</a:t>
                      </a:r>
                      <a:r>
                        <a:rPr lang="pl-PL" dirty="0"/>
                        <a:t> error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Root </a:t>
                      </a:r>
                      <a:r>
                        <a:rPr lang="pl-PL" dirty="0" err="1"/>
                        <a:t>mean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square</a:t>
                      </a:r>
                      <a:r>
                        <a:rPr lang="pl-PL" dirty="0"/>
                        <a:t> error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9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0.0330</a:t>
                      </a:r>
                      <a:r>
                        <a:rPr lang="pl-PL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0.0955</a:t>
                      </a:r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7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XGBoost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0.083</a:t>
                      </a:r>
                      <a:r>
                        <a:rPr lang="pl-PL" dirty="0"/>
                        <a:t>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2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LightGBM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0.08422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1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11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1AA8079-21E5-886E-3168-6A35346F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734"/>
            <a:ext cx="4729019" cy="29051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C01CC43-21CC-4495-7CAC-FBFF4008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1" y="321734"/>
            <a:ext cx="4812146" cy="290517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9152CED-2D8C-ABC0-9F7C-E87D75028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631096"/>
            <a:ext cx="4729019" cy="276056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E147B3D-1864-6B4B-A911-F2FD36B94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381" y="3631096"/>
            <a:ext cx="4812145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F875-7865-4B60-BE3C-F759090A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" b="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517" y="2386744"/>
            <a:ext cx="9253057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l-PL" dirty="0" err="1">
                <a:solidFill>
                  <a:schemeClr val="tx1"/>
                </a:solidFill>
              </a:rPr>
              <a:t>Thank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you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your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attention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40620-8485-4E4F-A230-AB4651ED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A34C5-8E72-89B2-DD0E-961B5EB07592}"/>
              </a:ext>
            </a:extLst>
          </p:cNvPr>
          <p:cNvSpPr txBox="1"/>
          <p:nvPr/>
        </p:nvSpPr>
        <p:spPr>
          <a:xfrm>
            <a:off x="4983060" y="2151727"/>
            <a:ext cx="6481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l-PL" sz="3200" dirty="0"/>
              <a:t>Data </a:t>
            </a:r>
            <a:r>
              <a:rPr lang="pl-PL" sz="3200" dirty="0" err="1"/>
              <a:t>overview</a:t>
            </a:r>
            <a:endParaRPr lang="pl-PL" sz="3200" dirty="0"/>
          </a:p>
          <a:p>
            <a:pPr marL="514350" indent="-514350">
              <a:buAutoNum type="arabicPeriod"/>
            </a:pPr>
            <a:r>
              <a:rPr lang="pl-PL" sz="3200" dirty="0"/>
              <a:t>Data </a:t>
            </a:r>
            <a:r>
              <a:rPr lang="pl-PL" sz="3200" dirty="0" err="1"/>
              <a:t>preparation</a:t>
            </a:r>
            <a:endParaRPr lang="pl-PL" sz="3200" dirty="0"/>
          </a:p>
          <a:p>
            <a:pPr marL="514350" indent="-514350">
              <a:buAutoNum type="arabicPeriod"/>
            </a:pPr>
            <a:r>
              <a:rPr lang="pl-PL" sz="3200" dirty="0"/>
              <a:t>First model</a:t>
            </a:r>
          </a:p>
          <a:p>
            <a:pPr marL="514350" indent="-514350">
              <a:buAutoNum type="arabicPeriod"/>
            </a:pPr>
            <a:r>
              <a:rPr lang="pl-PL" sz="3200" dirty="0"/>
              <a:t>Second model</a:t>
            </a:r>
          </a:p>
          <a:p>
            <a:pPr marL="514350" indent="-514350">
              <a:buAutoNum type="arabicPeriod"/>
            </a:pPr>
            <a:r>
              <a:rPr lang="pl-PL" sz="3200" dirty="0" err="1"/>
              <a:t>Normal</a:t>
            </a:r>
            <a:r>
              <a:rPr lang="pl-PL" sz="3200" dirty="0"/>
              <a:t> </a:t>
            </a:r>
            <a:r>
              <a:rPr lang="pl-PL" sz="3200" dirty="0" err="1"/>
              <a:t>regression</a:t>
            </a:r>
            <a:r>
              <a:rPr lang="pl-PL" sz="3200" dirty="0"/>
              <a:t> </a:t>
            </a:r>
            <a:r>
              <a:rPr lang="pl-PL" sz="3200" dirty="0" err="1"/>
              <a:t>models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4438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B4F5-1A2E-C5BE-C713-BBE121B1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FF9E-4FFA-4B99-FBF8-2EA7E1AA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presents</a:t>
            </a:r>
            <a:r>
              <a:rPr lang="pl-PL" dirty="0"/>
              <a:t> the data from Mars Express </a:t>
            </a:r>
            <a:r>
              <a:rPr lang="pl-PL" dirty="0" err="1"/>
              <a:t>Spacecraft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orbiting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Mars </a:t>
            </a:r>
            <a:r>
              <a:rPr lang="pl-PL" dirty="0" err="1"/>
              <a:t>since</a:t>
            </a:r>
            <a:r>
              <a:rPr lang="pl-PL" dirty="0"/>
              <a:t> 2003. MEX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powered</a:t>
            </a:r>
            <a:r>
              <a:rPr lang="pl-PL" dirty="0"/>
              <a:t> by </a:t>
            </a:r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generated</a:t>
            </a:r>
            <a:r>
              <a:rPr lang="pl-PL" dirty="0"/>
              <a:t> by </a:t>
            </a:r>
            <a:r>
              <a:rPr lang="pl-PL" dirty="0" err="1"/>
              <a:t>solar</a:t>
            </a:r>
            <a:r>
              <a:rPr lang="pl-PL" dirty="0"/>
              <a:t> </a:t>
            </a:r>
            <a:r>
              <a:rPr lang="pl-PL" dirty="0" err="1"/>
              <a:t>panels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be </a:t>
            </a:r>
            <a:r>
              <a:rPr lang="pl-PL" dirty="0" err="1"/>
              <a:t>stored</a:t>
            </a:r>
            <a:r>
              <a:rPr lang="pl-PL" dirty="0"/>
              <a:t> for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eclipses</a:t>
            </a:r>
            <a:r>
              <a:rPr lang="pl-PL" dirty="0"/>
              <a:t>.  </a:t>
            </a:r>
            <a:r>
              <a:rPr lang="pl-PL" dirty="0" err="1"/>
              <a:t>Thermal</a:t>
            </a:r>
            <a:r>
              <a:rPr lang="pl-PL" dirty="0"/>
              <a:t> system of the </a:t>
            </a:r>
            <a:r>
              <a:rPr lang="pl-PL" dirty="0" err="1"/>
              <a:t>spaceship</a:t>
            </a:r>
            <a:r>
              <a:rPr lang="pl-PL" dirty="0"/>
              <a:t> ,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consists</a:t>
            </a:r>
            <a:r>
              <a:rPr lang="pl-PL" dirty="0"/>
              <a:t> of </a:t>
            </a:r>
            <a:r>
              <a:rPr lang="pl-PL" dirty="0" err="1"/>
              <a:t>heaters</a:t>
            </a:r>
            <a:r>
              <a:rPr lang="pl-PL" dirty="0"/>
              <a:t> </a:t>
            </a:r>
            <a:r>
              <a:rPr lang="pl-PL" dirty="0" err="1"/>
              <a:t>supplied</a:t>
            </a:r>
            <a:r>
              <a:rPr lang="pl-PL" dirty="0"/>
              <a:t> by 33 </a:t>
            </a:r>
            <a:r>
              <a:rPr lang="pl-PL" dirty="0" err="1"/>
              <a:t>power</a:t>
            </a:r>
            <a:r>
              <a:rPr lang="pl-PL" dirty="0"/>
              <a:t> lines,  </a:t>
            </a:r>
            <a:r>
              <a:rPr lang="pl-PL" dirty="0" err="1"/>
              <a:t>consume</a:t>
            </a:r>
            <a:r>
              <a:rPr lang="pl-PL" dirty="0"/>
              <a:t> </a:t>
            </a:r>
            <a:r>
              <a:rPr lang="pl-PL" dirty="0" err="1"/>
              <a:t>significant</a:t>
            </a:r>
            <a:r>
              <a:rPr lang="pl-PL" dirty="0"/>
              <a:t> </a:t>
            </a:r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energy</a:t>
            </a:r>
            <a:r>
              <a:rPr lang="pl-PL" dirty="0"/>
              <a:t> </a:t>
            </a:r>
            <a:r>
              <a:rPr lang="pl-PL" dirty="0" err="1"/>
              <a:t>depending</a:t>
            </a:r>
            <a:r>
              <a:rPr lang="pl-PL" dirty="0"/>
              <a:t> on instrument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/>
              <a:t>given</a:t>
            </a:r>
            <a:r>
              <a:rPr lang="pl-PL" dirty="0"/>
              <a:t> moment and </a:t>
            </a:r>
            <a:r>
              <a:rPr lang="pl-PL" dirty="0" err="1"/>
              <a:t>outer</a:t>
            </a:r>
            <a:r>
              <a:rPr lang="pl-PL" dirty="0"/>
              <a:t> </a:t>
            </a:r>
            <a:r>
              <a:rPr lang="pl-PL" dirty="0" err="1"/>
              <a:t>condition</a:t>
            </a:r>
            <a:r>
              <a:rPr lang="pl-PL" dirty="0"/>
              <a:t> of the </a:t>
            </a:r>
            <a:r>
              <a:rPr lang="pl-PL" dirty="0" err="1"/>
              <a:t>spacecraft</a:t>
            </a:r>
            <a:r>
              <a:rPr lang="pl-PL" dirty="0"/>
              <a:t>. Energy </a:t>
            </a:r>
            <a:r>
              <a:rPr lang="pl-PL" dirty="0" err="1"/>
              <a:t>consumption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estimated</a:t>
            </a:r>
            <a:r>
              <a:rPr lang="pl-PL" dirty="0"/>
              <a:t> in </a:t>
            </a:r>
            <a:r>
              <a:rPr lang="pl-PL" dirty="0" err="1"/>
              <a:t>advance</a:t>
            </a:r>
            <a:r>
              <a:rPr lang="pl-PL" dirty="0"/>
              <a:t>,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thermal</a:t>
            </a:r>
            <a:r>
              <a:rPr lang="pl-PL" dirty="0"/>
              <a:t> system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autonomous</a:t>
            </a:r>
            <a:r>
              <a:rPr lang="pl-PL" dirty="0"/>
              <a:t>. By </a:t>
            </a:r>
            <a:r>
              <a:rPr lang="pl-PL" dirty="0" err="1"/>
              <a:t>doing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estimate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much </a:t>
            </a:r>
            <a:r>
              <a:rPr lang="pl-PL" dirty="0" err="1"/>
              <a:t>power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left</a:t>
            </a:r>
            <a:r>
              <a:rPr lang="pl-PL" dirty="0"/>
              <a:t> for </a:t>
            </a:r>
            <a:r>
              <a:rPr lang="pl-PL" dirty="0" err="1"/>
              <a:t>scientific</a:t>
            </a:r>
            <a:r>
              <a:rPr lang="pl-PL" dirty="0"/>
              <a:t> </a:t>
            </a:r>
            <a:r>
              <a:rPr lang="pl-PL" dirty="0" err="1"/>
              <a:t>purposes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98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B4F5-1A2E-C5BE-C713-BBE121B1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Breakdown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FF9E-4FFA-4B99-FBF8-2EA7E1AA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96980"/>
          </a:xfrm>
        </p:spPr>
        <p:txBody>
          <a:bodyPr/>
          <a:lstStyle/>
          <a:p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consists</a:t>
            </a:r>
            <a:r>
              <a:rPr lang="pl-PL" dirty="0"/>
              <a:t> of 5 </a:t>
            </a:r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variables</a:t>
            </a:r>
            <a:r>
              <a:rPr lang="pl-PL" dirty="0"/>
              <a:t>:</a:t>
            </a:r>
          </a:p>
          <a:p>
            <a:r>
              <a:rPr lang="pl-PL" dirty="0"/>
              <a:t>Energy </a:t>
            </a:r>
            <a:r>
              <a:rPr lang="pl-PL" dirty="0" err="1"/>
              <a:t>influx</a:t>
            </a:r>
            <a:r>
              <a:rPr lang="pl-PL" dirty="0"/>
              <a:t> – </a:t>
            </a:r>
            <a:r>
              <a:rPr lang="pl-PL" dirty="0" err="1"/>
              <a:t>variables</a:t>
            </a:r>
            <a:r>
              <a:rPr lang="pl-PL" dirty="0"/>
              <a:t> from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category</a:t>
            </a:r>
            <a:r>
              <a:rPr lang="pl-PL" dirty="0"/>
              <a:t> </a:t>
            </a:r>
            <a:r>
              <a:rPr lang="pl-PL" dirty="0" err="1"/>
              <a:t>contain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regarding</a:t>
            </a:r>
            <a:r>
              <a:rPr lang="pl-PL" dirty="0"/>
              <a:t> </a:t>
            </a:r>
            <a:r>
              <a:rPr lang="pl-PL" dirty="0" err="1"/>
              <a:t>solar</a:t>
            </a:r>
            <a:r>
              <a:rPr lang="pl-PL" dirty="0"/>
              <a:t> </a:t>
            </a:r>
            <a:r>
              <a:rPr lang="pl-PL" dirty="0" err="1"/>
              <a:t>energy</a:t>
            </a:r>
            <a:r>
              <a:rPr lang="pl-PL" dirty="0"/>
              <a:t> </a:t>
            </a:r>
            <a:r>
              <a:rPr lang="pl-PL" dirty="0" err="1"/>
              <a:t>incidents</a:t>
            </a:r>
            <a:r>
              <a:rPr lang="pl-PL" dirty="0"/>
              <a:t> on </a:t>
            </a:r>
            <a:r>
              <a:rPr lang="pl-PL" dirty="0" err="1"/>
              <a:t>panels</a:t>
            </a:r>
            <a:r>
              <a:rPr lang="pl-PL" dirty="0"/>
              <a:t> and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related</a:t>
            </a:r>
            <a:r>
              <a:rPr lang="pl-PL" dirty="0"/>
              <a:t> to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e.g</a:t>
            </a:r>
            <a:r>
              <a:rPr lang="pl-PL" dirty="0"/>
              <a:t> </a:t>
            </a:r>
            <a:r>
              <a:rPr lang="pl-PL" dirty="0" err="1"/>
              <a:t>angle</a:t>
            </a:r>
            <a:r>
              <a:rPr lang="pl-PL" dirty="0"/>
              <a:t> </a:t>
            </a:r>
            <a:r>
              <a:rPr lang="pl-PL" dirty="0" err="1"/>
              <a:t>towards</a:t>
            </a:r>
            <a:r>
              <a:rPr lang="pl-PL" dirty="0"/>
              <a:t> Sun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eclipses</a:t>
            </a:r>
            <a:endParaRPr lang="pl-PL" dirty="0"/>
          </a:p>
          <a:p>
            <a:r>
              <a:rPr lang="pl-PL" dirty="0"/>
              <a:t>Flight </a:t>
            </a:r>
            <a:r>
              <a:rPr lang="pl-PL" dirty="0" err="1"/>
              <a:t>time-line</a:t>
            </a:r>
            <a:r>
              <a:rPr lang="pl-PL" dirty="0"/>
              <a:t> – </a:t>
            </a:r>
            <a:r>
              <a:rPr lang="pl-PL" dirty="0" err="1"/>
              <a:t>variables</a:t>
            </a:r>
            <a:r>
              <a:rPr lang="pl-PL" dirty="0"/>
              <a:t> </a:t>
            </a:r>
            <a:r>
              <a:rPr lang="pl-PL" dirty="0" err="1"/>
              <a:t>containing</a:t>
            </a:r>
            <a:r>
              <a:rPr lang="pl-PL" dirty="0"/>
              <a:t> </a:t>
            </a:r>
            <a:r>
              <a:rPr lang="pl-PL" dirty="0" err="1"/>
              <a:t>pointing</a:t>
            </a:r>
            <a:r>
              <a:rPr lang="pl-PL" dirty="0"/>
              <a:t> </a:t>
            </a:r>
            <a:r>
              <a:rPr lang="pl-PL" dirty="0" err="1"/>
              <a:t>events</a:t>
            </a:r>
            <a:r>
              <a:rPr lang="pl-PL" dirty="0"/>
              <a:t> happening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time</a:t>
            </a:r>
            <a:endParaRPr lang="pl-PL" dirty="0"/>
          </a:p>
          <a:p>
            <a:r>
              <a:rPr lang="en-GB" dirty="0"/>
              <a:t>Detailed mission operation plan</a:t>
            </a:r>
            <a:r>
              <a:rPr lang="pl-PL" dirty="0"/>
              <a:t> – </a:t>
            </a:r>
            <a:r>
              <a:rPr lang="pl-PL" dirty="0" err="1"/>
              <a:t>variables</a:t>
            </a:r>
            <a:r>
              <a:rPr lang="pl-PL" dirty="0"/>
              <a:t> </a:t>
            </a:r>
            <a:r>
              <a:rPr lang="pl-PL" dirty="0" err="1"/>
              <a:t>containing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in </a:t>
            </a:r>
            <a:r>
              <a:rPr lang="pl-PL" dirty="0" err="1"/>
              <a:t>minutes</a:t>
            </a:r>
            <a:r>
              <a:rPr lang="pl-PL" dirty="0"/>
              <a:t>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 to the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subsystems</a:t>
            </a:r>
            <a:r>
              <a:rPr lang="pl-PL" dirty="0"/>
              <a:t> and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activity</a:t>
            </a:r>
            <a:r>
              <a:rPr lang="pl-PL" dirty="0"/>
              <a:t> of tchem</a:t>
            </a:r>
          </a:p>
          <a:p>
            <a:r>
              <a:rPr lang="en-GB" dirty="0"/>
              <a:t>Additional positional data</a:t>
            </a:r>
            <a:r>
              <a:rPr lang="pl-PL" dirty="0"/>
              <a:t> – </a:t>
            </a:r>
            <a:r>
              <a:rPr lang="pl-PL" dirty="0" err="1"/>
              <a:t>variables</a:t>
            </a:r>
            <a:r>
              <a:rPr lang="pl-PL" dirty="0"/>
              <a:t> </a:t>
            </a:r>
            <a:r>
              <a:rPr lang="pl-PL" dirty="0" err="1"/>
              <a:t>containing</a:t>
            </a:r>
            <a:r>
              <a:rPr lang="pl-PL" dirty="0"/>
              <a:t> </a:t>
            </a:r>
            <a:r>
              <a:rPr lang="pl-PL" dirty="0" err="1"/>
              <a:t>positional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distance</a:t>
            </a:r>
            <a:r>
              <a:rPr lang="pl-PL" dirty="0"/>
              <a:t> from Mars to Earth , </a:t>
            </a:r>
            <a:r>
              <a:rPr lang="pl-PL" dirty="0" err="1"/>
              <a:t>value</a:t>
            </a:r>
            <a:r>
              <a:rPr lang="pl-PL" dirty="0"/>
              <a:t> of </a:t>
            </a:r>
            <a:r>
              <a:rPr lang="pl-PL" dirty="0" err="1"/>
              <a:t>solar</a:t>
            </a:r>
            <a:r>
              <a:rPr lang="pl-PL" dirty="0"/>
              <a:t> </a:t>
            </a:r>
            <a:r>
              <a:rPr lang="pl-PL" dirty="0" err="1"/>
              <a:t>constant</a:t>
            </a:r>
            <a:r>
              <a:rPr lang="pl-PL" dirty="0"/>
              <a:t> etc.</a:t>
            </a:r>
          </a:p>
          <a:p>
            <a:r>
              <a:rPr lang="pl-PL" dirty="0"/>
              <a:t>Power lines – </a:t>
            </a:r>
            <a:r>
              <a:rPr lang="pl-PL" dirty="0" err="1"/>
              <a:t>variables</a:t>
            </a:r>
            <a:r>
              <a:rPr lang="pl-PL" dirty="0"/>
              <a:t> </a:t>
            </a:r>
            <a:r>
              <a:rPr lang="pl-PL" dirty="0" err="1"/>
              <a:t>containing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on </a:t>
            </a:r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electrical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 in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point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59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65D6-6C79-FA27-CABC-0F41923B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preparation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DF05-2DBF-E522-31ED-7164A4D8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 order to </a:t>
            </a:r>
            <a:r>
              <a:rPr lang="pl-PL" dirty="0" err="1"/>
              <a:t>prepare</a:t>
            </a:r>
            <a:r>
              <a:rPr lang="pl-PL" dirty="0"/>
              <a:t> the </a:t>
            </a:r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predict</a:t>
            </a:r>
            <a:r>
              <a:rPr lang="pl-PL" dirty="0"/>
              <a:t> the data we </a:t>
            </a:r>
            <a:r>
              <a:rPr lang="pl-PL" dirty="0" err="1"/>
              <a:t>did</a:t>
            </a:r>
            <a:r>
              <a:rPr lang="pl-PL" dirty="0"/>
              <a:t> the </a:t>
            </a:r>
            <a:r>
              <a:rPr lang="pl-PL" dirty="0" err="1"/>
              <a:t>following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Interpolate</a:t>
            </a:r>
            <a:r>
              <a:rPr lang="pl-PL" dirty="0"/>
              <a:t> missing data</a:t>
            </a:r>
          </a:p>
          <a:p>
            <a:pPr lvl="1"/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correlated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pPr lvl="1"/>
            <a:r>
              <a:rPr lang="pl-PL" dirty="0" err="1"/>
              <a:t>Division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timeseries</a:t>
            </a:r>
            <a:endParaRPr lang="pl-PL" dirty="0"/>
          </a:p>
          <a:p>
            <a:pPr lvl="1"/>
            <a:r>
              <a:rPr lang="pl-PL" dirty="0" err="1"/>
              <a:t>Resampling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01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86DD-CBF4-F0D0-8735-A68152F6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interpolation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8074-CADE-508A-9ABB-87EC69C7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In the data </a:t>
            </a:r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were</a:t>
            </a:r>
            <a:r>
              <a:rPr lang="pl-PL" sz="2400" dirty="0"/>
              <a:t> </a:t>
            </a:r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values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were</a:t>
            </a:r>
            <a:r>
              <a:rPr lang="pl-PL" sz="2400" dirty="0"/>
              <a:t> missing, </a:t>
            </a:r>
            <a:r>
              <a:rPr lang="pl-PL" sz="2400" dirty="0" err="1"/>
              <a:t>mainly</a:t>
            </a:r>
            <a:r>
              <a:rPr lang="pl-PL" sz="2400" dirty="0"/>
              <a:t> </a:t>
            </a:r>
            <a:r>
              <a:rPr lang="pl-PL" sz="2400" dirty="0" err="1"/>
              <a:t>due</a:t>
            </a:r>
            <a:r>
              <a:rPr lang="pl-PL" sz="2400" dirty="0"/>
              <a:t> to </a:t>
            </a:r>
            <a:r>
              <a:rPr lang="pl-PL" sz="2400" dirty="0" err="1"/>
              <a:t>issues</a:t>
            </a:r>
            <a:r>
              <a:rPr lang="pl-PL" sz="2400" dirty="0"/>
              <a:t> with MEX – Earth </a:t>
            </a:r>
            <a:r>
              <a:rPr lang="pl-PL" sz="2400" dirty="0" err="1"/>
              <a:t>communication</a:t>
            </a:r>
            <a:r>
              <a:rPr lang="pl-PL" sz="2400" dirty="0"/>
              <a:t>. In order to </a:t>
            </a:r>
            <a:r>
              <a:rPr lang="pl-PL" sz="2400" dirty="0" err="1"/>
              <a:t>compensate</a:t>
            </a:r>
            <a:r>
              <a:rPr lang="pl-PL" sz="2400" dirty="0"/>
              <a:t> for </a:t>
            </a:r>
            <a:r>
              <a:rPr lang="pl-PL" sz="2400" dirty="0" err="1"/>
              <a:t>that</a:t>
            </a:r>
            <a:r>
              <a:rPr lang="pl-PL" sz="2400" dirty="0"/>
              <a:t>, we </a:t>
            </a:r>
            <a:r>
              <a:rPr lang="pl-PL" sz="2400" dirty="0" err="1"/>
              <a:t>decided</a:t>
            </a:r>
            <a:r>
              <a:rPr lang="pl-PL" sz="2400" dirty="0"/>
              <a:t> to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interpolation</a:t>
            </a:r>
            <a:r>
              <a:rPr lang="pl-PL" sz="2400" dirty="0"/>
              <a:t> to </a:t>
            </a:r>
            <a:r>
              <a:rPr lang="pl-PL" sz="2400" dirty="0" err="1"/>
              <a:t>fill</a:t>
            </a:r>
            <a:r>
              <a:rPr lang="pl-PL" sz="2400" dirty="0"/>
              <a:t> </a:t>
            </a:r>
            <a:r>
              <a:rPr lang="pl-PL" sz="2400" dirty="0" err="1"/>
              <a:t>those</a:t>
            </a:r>
            <a:r>
              <a:rPr lang="pl-PL" sz="24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9226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5725-96B2-F939-47E3-416E3A63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Correlation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E016-7A74-42C9-28AE-92BC4556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028" y="2638044"/>
            <a:ext cx="4563612" cy="3101983"/>
          </a:xfrm>
        </p:spPr>
        <p:txBody>
          <a:bodyPr/>
          <a:lstStyle/>
          <a:p>
            <a:r>
              <a:rPr lang="pl-PL" dirty="0"/>
              <a:t>In order to </a:t>
            </a:r>
            <a:r>
              <a:rPr lang="pl-PL" dirty="0" err="1"/>
              <a:t>optimise</a:t>
            </a:r>
            <a:r>
              <a:rPr lang="pl-PL" dirty="0"/>
              <a:t> the </a:t>
            </a:r>
            <a:r>
              <a:rPr lang="pl-PL" dirty="0" err="1"/>
              <a:t>algorithm</a:t>
            </a:r>
            <a:r>
              <a:rPr lang="pl-PL" dirty="0"/>
              <a:t> and </a:t>
            </a:r>
            <a:r>
              <a:rPr lang="pl-PL" dirty="0" err="1"/>
              <a:t>remove</a:t>
            </a:r>
            <a:r>
              <a:rPr lang="pl-PL" dirty="0"/>
              <a:t> the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bring</a:t>
            </a:r>
            <a:r>
              <a:rPr lang="pl-PL" dirty="0"/>
              <a:t> </a:t>
            </a:r>
            <a:r>
              <a:rPr lang="pl-PL" dirty="0" err="1"/>
              <a:t>little</a:t>
            </a:r>
            <a:r>
              <a:rPr lang="pl-PL" dirty="0"/>
              <a:t> to no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, we </a:t>
            </a:r>
            <a:r>
              <a:rPr lang="pl-PL" dirty="0" err="1"/>
              <a:t>decided</a:t>
            </a:r>
            <a:r>
              <a:rPr lang="pl-PL" dirty="0"/>
              <a:t> to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correlated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.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experiments</a:t>
            </a:r>
            <a:r>
              <a:rPr lang="pl-PL" dirty="0"/>
              <a:t> we </a:t>
            </a:r>
            <a:r>
              <a:rPr lang="pl-PL" dirty="0" err="1"/>
              <a:t>decided</a:t>
            </a:r>
            <a:r>
              <a:rPr lang="pl-PL" dirty="0"/>
              <a:t> to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/>
              <a:t>correlated</a:t>
            </a:r>
            <a:r>
              <a:rPr lang="pl-PL" dirty="0"/>
              <a:t> by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0.75.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reduced</a:t>
            </a:r>
            <a:r>
              <a:rPr lang="pl-PL" dirty="0"/>
              <a:t> the </a:t>
            </a:r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roughly</a:t>
            </a:r>
            <a:r>
              <a:rPr lang="pl-PL" dirty="0"/>
              <a:t> in half</a:t>
            </a:r>
          </a:p>
        </p:txBody>
      </p:sp>
      <p:pic>
        <p:nvPicPr>
          <p:cNvPr id="5" name="Picture 4" descr="A picture containing display&#10;&#10;Description automatically generated">
            <a:extLst>
              <a:ext uri="{FF2B5EF4-FFF2-40B4-BE49-F238E27FC236}">
                <a16:creationId xmlns:a16="http://schemas.microsoft.com/office/drawing/2014/main" id="{70E2A7B5-187D-A7DF-4F20-F7923539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74" y="2244436"/>
            <a:ext cx="4539033" cy="44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1321-EC69-A0E6-925E-EFA626DF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1D15-E642-25D3-F055-F43A9636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135292"/>
          </a:xfrm>
        </p:spPr>
        <p:txBody>
          <a:bodyPr/>
          <a:lstStyle/>
          <a:p>
            <a:r>
              <a:rPr lang="pl-PL" dirty="0"/>
              <a:t>For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model we </a:t>
            </a:r>
            <a:r>
              <a:rPr lang="pl-PL" dirty="0" err="1"/>
              <a:t>decided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model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took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target </a:t>
            </a:r>
            <a:r>
              <a:rPr lang="pl-PL" dirty="0" err="1"/>
              <a:t>values</a:t>
            </a:r>
            <a:r>
              <a:rPr lang="pl-PL" dirty="0"/>
              <a:t> from the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day</a:t>
            </a:r>
            <a:r>
              <a:rPr lang="pl-PL" dirty="0"/>
              <a:t>, and </a:t>
            </a:r>
            <a:r>
              <a:rPr lang="pl-PL" dirty="0" err="1"/>
              <a:t>values</a:t>
            </a:r>
            <a:r>
              <a:rPr lang="pl-PL" dirty="0"/>
              <a:t> from 2, 4 and 8 </a:t>
            </a:r>
            <a:r>
              <a:rPr lang="pl-PL" dirty="0" err="1"/>
              <a:t>days</a:t>
            </a:r>
            <a:r>
              <a:rPr lang="pl-PL" dirty="0"/>
              <a:t> </a:t>
            </a:r>
            <a:r>
              <a:rPr lang="pl-PL" dirty="0" err="1"/>
              <a:t>earlier</a:t>
            </a:r>
            <a:endParaRPr lang="pl-PL" dirty="0">
              <a:solidFill>
                <a:schemeClr val="tx1"/>
              </a:solidFill>
              <a:effectLst/>
            </a:endParaRPr>
          </a:p>
          <a:p>
            <a:r>
              <a:rPr lang="pl-PL" dirty="0">
                <a:solidFill>
                  <a:schemeClr val="tx1"/>
                </a:solidFill>
              </a:rPr>
              <a:t>Model was </a:t>
            </a:r>
            <a:r>
              <a:rPr lang="pl-PL" dirty="0" err="1">
                <a:solidFill>
                  <a:schemeClr val="tx1"/>
                </a:solidFill>
              </a:rPr>
              <a:t>training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around</a:t>
            </a:r>
            <a:r>
              <a:rPr lang="pl-PL" dirty="0">
                <a:solidFill>
                  <a:schemeClr val="tx1"/>
                </a:solidFill>
              </a:rPr>
              <a:t> 4 – 5 </a:t>
            </a:r>
            <a:r>
              <a:rPr lang="pl-PL" dirty="0" err="1">
                <a:solidFill>
                  <a:schemeClr val="tx1"/>
                </a:solidFill>
              </a:rPr>
              <a:t>hours</a:t>
            </a:r>
            <a:r>
              <a:rPr lang="pl-PL" dirty="0">
                <a:solidFill>
                  <a:schemeClr val="tx1"/>
                </a:solidFill>
              </a:rPr>
              <a:t> , but the </a:t>
            </a:r>
            <a:r>
              <a:rPr lang="pl-PL" dirty="0" err="1">
                <a:solidFill>
                  <a:schemeClr val="tx1"/>
                </a:solidFill>
              </a:rPr>
              <a:t>result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wasn’t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very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promising</a:t>
            </a:r>
            <a:endParaRPr lang="pl-PL" dirty="0">
              <a:solidFill>
                <a:schemeClr val="tx1"/>
              </a:solidFill>
            </a:endParaRPr>
          </a:p>
          <a:p>
            <a:endParaRPr lang="en-GB" b="0" dirty="0">
              <a:solidFill>
                <a:schemeClr val="tx1"/>
              </a:solidFill>
              <a:effectLst/>
            </a:endParaRP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50F7E-1915-1E8D-B86B-2B02C09B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91" y="4773337"/>
            <a:ext cx="5042039" cy="8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1321-EC69-A0E6-925E-EFA626DF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second</a:t>
            </a:r>
            <a:r>
              <a:rPr lang="pl-PL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1D15-E642-25D3-F055-F43A9636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682286"/>
          </a:xfrm>
        </p:spPr>
        <p:txBody>
          <a:bodyPr/>
          <a:lstStyle/>
          <a:p>
            <a:r>
              <a:rPr lang="pl-PL" dirty="0"/>
              <a:t>For </a:t>
            </a:r>
            <a:r>
              <a:rPr lang="pl-PL" dirty="0" err="1"/>
              <a:t>this</a:t>
            </a:r>
            <a:r>
              <a:rPr lang="pl-PL" dirty="0"/>
              <a:t> model, we </a:t>
            </a:r>
            <a:r>
              <a:rPr lang="pl-PL" dirty="0" err="1"/>
              <a:t>tried</a:t>
            </a:r>
            <a:r>
              <a:rPr lang="pl-PL" dirty="0"/>
              <a:t> </a:t>
            </a:r>
            <a:r>
              <a:rPr lang="pl-PL" dirty="0" err="1"/>
              <a:t>reducing</a:t>
            </a:r>
            <a:r>
              <a:rPr lang="pl-PL" dirty="0"/>
              <a:t> the </a:t>
            </a:r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retained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to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six</a:t>
            </a:r>
            <a:r>
              <a:rPr lang="pl-PL" dirty="0"/>
              <a:t>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hours</a:t>
            </a:r>
            <a:r>
              <a:rPr lang="pl-PL" dirty="0"/>
              <a:t>.</a:t>
            </a:r>
          </a:p>
          <a:p>
            <a:r>
              <a:rPr lang="pl-PL" dirty="0"/>
              <a:t>Model was </a:t>
            </a:r>
            <a:r>
              <a:rPr lang="pl-PL" dirty="0" err="1"/>
              <a:t>training</a:t>
            </a:r>
            <a:r>
              <a:rPr lang="pl-PL" dirty="0"/>
              <a:t> for </a:t>
            </a:r>
            <a:r>
              <a:rPr lang="pl-PL" dirty="0" err="1"/>
              <a:t>around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hour</a:t>
            </a:r>
            <a:r>
              <a:rPr lang="pl-PL" dirty="0"/>
              <a:t>, and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produced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E97C5-1930-0439-AF5B-666C0E26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62" y="4683114"/>
            <a:ext cx="6134685" cy="10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2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009F5EF-575C-40E7-A9C5-EC1F2A554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451F4C-A3A1-4FF3-AEA5-AE3EFF175B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775A23-75CA-4614-9647-C9B2CE742C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 design</Template>
  <TotalTime>240</TotalTime>
  <Words>502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MARS EXPRESS SPACECRAFT</vt:lpstr>
      <vt:lpstr>Agenda</vt:lpstr>
      <vt:lpstr>Dataset Context</vt:lpstr>
      <vt:lpstr>Dataset Breakdown</vt:lpstr>
      <vt:lpstr>Data preparation</vt:lpstr>
      <vt:lpstr>interpolation</vt:lpstr>
      <vt:lpstr>Correlation</vt:lpstr>
      <vt:lpstr>First model</vt:lpstr>
      <vt:lpstr>second model</vt:lpstr>
      <vt:lpstr>PowerPoint Presentation</vt:lpstr>
      <vt:lpstr>Normal regression 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EXPRESS SPACECRAFT</dc:title>
  <dc:creator>Tymoteusz Białkowski</dc:creator>
  <cp:lastModifiedBy>Michał Machowski</cp:lastModifiedBy>
  <cp:revision>5</cp:revision>
  <dcterms:created xsi:type="dcterms:W3CDTF">2023-01-24T16:30:31Z</dcterms:created>
  <dcterms:modified xsi:type="dcterms:W3CDTF">2023-01-24T21:24:30Z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