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83" r:id="rId16"/>
    <p:sldId id="287" r:id="rId17"/>
    <p:sldId id="285" r:id="rId18"/>
    <p:sldId id="28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A2B55-513D-4760-B63A-81262567036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44D9-A9BB-4904-9B0F-4A63095A77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7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189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0632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4723804" y="1877598"/>
            <a:ext cx="3750470" cy="42901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69726" y="1877598"/>
            <a:ext cx="3750470" cy="4290190"/>
          </a:xfrm>
          <a:prstGeom prst="rect">
            <a:avLst/>
          </a:prstGeom>
        </p:spPr>
        <p:txBody>
          <a:bodyPr/>
          <a:lstStyle>
            <a:lvl1pPr marL="93362" indent="-93362">
              <a:defRPr b="1"/>
            </a:lvl1pPr>
            <a:lvl2pPr marL="311206" indent="-93362">
              <a:defRPr b="1"/>
            </a:lvl2pPr>
            <a:lvl3pPr marL="529051" indent="-93362">
              <a:defRPr b="1"/>
            </a:lvl3pPr>
            <a:lvl4pPr marL="746895" indent="-93362">
              <a:defRPr b="1"/>
            </a:lvl4pPr>
            <a:lvl5pPr marL="964739" indent="-93362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5193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0103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669726" y="707546"/>
            <a:ext cx="3750470" cy="54429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4723804" y="3576339"/>
            <a:ext cx="3750470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4728176" y="707546"/>
            <a:ext cx="3750470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01625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892968" y="4443045"/>
            <a:ext cx="7358064" cy="18945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572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892968" y="3144985"/>
            <a:ext cx="7358064" cy="2040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8251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00853"/>
            <a:ext cx="9140215" cy="66562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98996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0406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92968" y="1218902"/>
            <a:ext cx="7358064" cy="22534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3533005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1082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129605" y="534205"/>
            <a:ext cx="6875860" cy="40388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3466" y="6410465"/>
            <a:ext cx="288140" cy="28628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270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92968" y="2302283"/>
            <a:ext cx="7358064" cy="22534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4883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4723804" y="534205"/>
            <a:ext cx="3750470" cy="56162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69726" y="534205"/>
            <a:ext cx="3750470" cy="2721455"/>
          </a:xfrm>
          <a:prstGeom prst="rect">
            <a:avLst/>
          </a:prstGeom>
        </p:spPr>
        <p:txBody>
          <a:bodyPr anchor="b"/>
          <a:lstStyle>
            <a:lvl1pPr>
              <a:defRPr sz="2096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9726" y="3350996"/>
            <a:ext cx="3750470" cy="279945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89573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016625"/>
            <a:ext cx="1371599" cy="603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92275" y="6237287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900" y="0"/>
                </a:lnTo>
              </a:path>
            </a:pathLst>
          </a:custGeom>
          <a:ln w="1905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1023" y="80718"/>
            <a:ext cx="1401952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86" y="2004360"/>
            <a:ext cx="8359775" cy="157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31390" y="6399276"/>
            <a:ext cx="15817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5684" y="6399276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9727" y="404200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1877598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3466" y="6414799"/>
            <a:ext cx="288140" cy="286280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144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69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 spd="med"/>
  <p:txStyles>
    <p:titleStyle>
      <a:lvl1pPr marL="0" marR="0" indent="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1452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29045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43568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58091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72614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87137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01660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16183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94130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376521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65891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94130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223693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1506084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1788475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070866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2353257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523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9045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568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8091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2614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7137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1660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6183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madrat" TargetMode="External"/><Relationship Id="rId2" Type="http://schemas.openxmlformats.org/officeDocument/2006/relationships/hyperlink" Target="https://github.com/pik-piam/madr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ietrich@pik-potsdam.d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magpiemodel/tutorials" TargetMode="External"/><Relationship Id="rId4" Type="http://schemas.openxmlformats.org/officeDocument/2006/relationships/hyperlink" Target="https://creativecommons.org/licenses/by-sa/4.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gwdg.de/pub/misc/cran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k-potsdam.de/members/dietrich/tau-data.zi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5781675"/>
            <a:ext cx="8686800" cy="1038225"/>
            <a:chOff x="228600" y="5781675"/>
            <a:chExt cx="8686800" cy="1038225"/>
          </a:xfrm>
        </p:grpSpPr>
        <p:sp>
          <p:nvSpPr>
            <p:cNvPr id="3" name="object 3"/>
            <p:cNvSpPr/>
            <p:nvPr/>
          </p:nvSpPr>
          <p:spPr>
            <a:xfrm>
              <a:off x="228600" y="5791200"/>
              <a:ext cx="1468437" cy="1028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791200"/>
              <a:ext cx="8686800" cy="0"/>
            </a:xfrm>
            <a:custGeom>
              <a:avLst/>
              <a:gdLst/>
              <a:ahLst/>
              <a:cxnLst/>
              <a:rect l="l" t="t" r="r" b="b"/>
              <a:pathLst>
                <a:path w="8686800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19050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4800" y="838200"/>
            <a:ext cx="5867399" cy="1165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1023" y="2292254"/>
            <a:ext cx="655193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2230" marR="5080" indent="-132016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</a:rPr>
              <a:t>Bringing </a:t>
            </a:r>
            <a:r>
              <a:rPr sz="3200" spc="-10" dirty="0">
                <a:solidFill>
                  <a:srgbClr val="000000"/>
                </a:solidFill>
              </a:rPr>
              <a:t>structure into data </a:t>
            </a:r>
            <a:r>
              <a:rPr sz="3200" spc="-5" dirty="0">
                <a:solidFill>
                  <a:srgbClr val="000000"/>
                </a:solidFill>
              </a:rPr>
              <a:t>processing  work-flows for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MAgPIE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2057400" y="4038600"/>
            <a:ext cx="5200841" cy="1682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CA" sz="2000" b="1" spc="-10" dirty="0" smtClean="0">
                <a:latin typeface="Calibri"/>
                <a:cs typeface="Calibri"/>
              </a:rPr>
              <a:t>David M Chen, Kristine </a:t>
            </a:r>
            <a:r>
              <a:rPr lang="en-CA" sz="2000" b="1" spc="-10" dirty="0" err="1" smtClean="0">
                <a:latin typeface="Calibri"/>
                <a:cs typeface="Calibri"/>
              </a:rPr>
              <a:t>Karstens</a:t>
            </a:r>
            <a:r>
              <a:rPr lang="en-CA" sz="2000" b="1" spc="-10" dirty="0" smtClean="0">
                <a:latin typeface="Calibri"/>
                <a:cs typeface="Calibri"/>
              </a:rPr>
              <a:t>, 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10" dirty="0" err="1" smtClean="0">
                <a:latin typeface="Calibri"/>
                <a:cs typeface="Calibri"/>
              </a:rPr>
              <a:t>Miodrag</a:t>
            </a:r>
            <a:r>
              <a:rPr sz="2000" b="1" spc="-10" dirty="0" smtClean="0">
                <a:latin typeface="Calibri"/>
                <a:cs typeface="Calibri"/>
              </a:rPr>
              <a:t> </a:t>
            </a:r>
            <a:r>
              <a:rPr sz="2000" b="1" spc="-10" dirty="0" err="1" smtClean="0">
                <a:latin typeface="Calibri"/>
                <a:cs typeface="Calibri"/>
              </a:rPr>
              <a:t>Stevanović</a:t>
            </a:r>
            <a:r>
              <a:rPr sz="2000" b="1" spc="-10" dirty="0" smtClean="0">
                <a:latin typeface="Calibri"/>
                <a:cs typeface="Calibri"/>
              </a:rPr>
              <a:t>, </a:t>
            </a:r>
            <a:r>
              <a:rPr sz="2000" b="1" spc="-10" dirty="0">
                <a:latin typeface="Calibri"/>
                <a:cs typeface="Calibri"/>
              </a:rPr>
              <a:t>Jan Philipp Dietrich </a:t>
            </a:r>
            <a:r>
              <a:rPr sz="2000" b="1" spc="-15" dirty="0">
                <a:latin typeface="Calibri"/>
                <a:cs typeface="Calibri"/>
              </a:rPr>
              <a:t>et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Calibri"/>
              <a:cs typeface="Calibri"/>
            </a:endParaRPr>
          </a:p>
          <a:p>
            <a:pPr marL="682625" marR="674370" algn="ctr">
              <a:lnSpc>
                <a:spcPct val="143900"/>
              </a:lnSpc>
            </a:pPr>
            <a:r>
              <a:rPr sz="1600" b="1" spc="5" dirty="0">
                <a:latin typeface="Calibri"/>
                <a:cs typeface="Calibri"/>
              </a:rPr>
              <a:t>MAgPIE </a:t>
            </a:r>
            <a:r>
              <a:rPr sz="1600" b="1" spc="-5" dirty="0">
                <a:latin typeface="Calibri"/>
                <a:cs typeface="Calibri"/>
              </a:rPr>
              <a:t>training </a:t>
            </a:r>
            <a:r>
              <a:rPr sz="1600" b="1" dirty="0" smtClean="0">
                <a:latin typeface="Calibri"/>
                <a:cs typeface="Calibri"/>
              </a:rPr>
              <a:t>workshop,</a:t>
            </a:r>
            <a:r>
              <a:rPr lang="en-CA" sz="1600" b="1" dirty="0" smtClean="0">
                <a:latin typeface="Calibri"/>
                <a:cs typeface="Calibri"/>
              </a:rPr>
              <a:t>MADRAT tutorial </a:t>
            </a:r>
            <a:r>
              <a:rPr sz="1600" b="1" spc="5" dirty="0" smtClean="0">
                <a:latin typeface="Calibri"/>
                <a:cs typeface="Calibri"/>
              </a:rPr>
              <a:t>1</a:t>
            </a:r>
            <a:r>
              <a:rPr lang="en-CA" sz="1600" b="1" spc="5" dirty="0" smtClean="0">
                <a:latin typeface="Calibri"/>
                <a:cs typeface="Calibri"/>
              </a:rPr>
              <a:t>1</a:t>
            </a:r>
            <a:r>
              <a:rPr sz="1600" b="1" spc="5" dirty="0" smtClean="0">
                <a:latin typeface="Calibri"/>
                <a:cs typeface="Calibri"/>
              </a:rPr>
              <a:t>-</a:t>
            </a:r>
            <a:r>
              <a:rPr lang="en-CA" sz="1600" b="1" spc="5" dirty="0" smtClean="0">
                <a:latin typeface="Calibri"/>
                <a:cs typeface="Calibri"/>
              </a:rPr>
              <a:t>12</a:t>
            </a:r>
            <a:r>
              <a:rPr sz="1600" b="1" spc="5" dirty="0" smtClean="0">
                <a:latin typeface="Calibri"/>
                <a:cs typeface="Calibri"/>
              </a:rPr>
              <a:t>-20</a:t>
            </a:r>
            <a:r>
              <a:rPr lang="en-CA" sz="1600" b="1" spc="5" dirty="0" smtClean="0">
                <a:latin typeface="Calibri"/>
                <a:cs typeface="Calibri"/>
              </a:rPr>
              <a:t>20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132244" y="0"/>
            <a:ext cx="4960620" cy="6858000"/>
            <a:chOff x="2132244" y="0"/>
            <a:chExt cx="4960620" cy="6858000"/>
          </a:xfrm>
        </p:grpSpPr>
        <p:sp>
          <p:nvSpPr>
            <p:cNvPr id="4" name="object 4"/>
            <p:cNvSpPr/>
            <p:nvPr/>
          </p:nvSpPr>
          <p:spPr>
            <a:xfrm>
              <a:off x="2146300" y="0"/>
              <a:ext cx="484981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2244" y="1052741"/>
              <a:ext cx="1791674" cy="1296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1800" y="3068959"/>
              <a:ext cx="1791682" cy="1296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0596" y="1772818"/>
              <a:ext cx="1791680" cy="1296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2133" y="127351"/>
            <a:ext cx="5265872" cy="487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333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Unanticipated side</a:t>
            </a:r>
            <a:r>
              <a:rPr sz="2400" spc="-125" dirty="0"/>
              <a:t> </a:t>
            </a:r>
            <a:r>
              <a:rPr sz="2400" dirty="0"/>
              <a:t>effects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11" y="1223675"/>
            <a:ext cx="4133215" cy="3227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lot of low hanging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fruits:</a:t>
            </a:r>
            <a:endParaRPr sz="20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10"/>
              </a:spcBef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Meta-data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generation</a:t>
            </a: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dirty="0">
                <a:latin typeface="Arial"/>
                <a:cs typeface="Arial"/>
              </a:rPr>
              <a:t>Sanity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checks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5" dirty="0">
                <a:latin typeface="Arial"/>
                <a:cs typeface="Arial"/>
              </a:rPr>
              <a:t>processing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networks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caching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dirty="0">
                <a:latin typeface="Arial"/>
                <a:cs typeface="Arial"/>
              </a:rPr>
              <a:t>Structured log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 smtClean="0">
                <a:latin typeface="Arial"/>
                <a:cs typeface="Arial"/>
              </a:rPr>
              <a:t>User</a:t>
            </a:r>
            <a:r>
              <a:rPr lang="en-CA" sz="2000" b="1" spc="-10" dirty="0" smtClean="0">
                <a:latin typeface="Arial"/>
                <a:cs typeface="Arial"/>
              </a:rPr>
              <a:t>s</a:t>
            </a:r>
            <a:r>
              <a:rPr sz="2000" b="1" spc="-10" dirty="0" smtClean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report </a:t>
            </a:r>
            <a:r>
              <a:rPr sz="2000" b="1" spc="-5" dirty="0">
                <a:latin typeface="Arial"/>
                <a:cs typeface="Arial"/>
              </a:rPr>
              <a:t>faster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Broader </a:t>
            </a:r>
            <a:r>
              <a:rPr sz="2000" b="1" spc="-5" dirty="0">
                <a:latin typeface="Arial"/>
                <a:cs typeface="Arial"/>
              </a:rPr>
              <a:t>usage than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planned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11" y="5003195"/>
            <a:ext cx="75177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Change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focus: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b="1" spc="-10" dirty="0">
                <a:latin typeface="Arial"/>
                <a:cs typeface="Arial"/>
              </a:rPr>
              <a:t>Spatial </a:t>
            </a:r>
            <a:r>
              <a:rPr sz="2000" b="1" spc="-5" dirty="0">
                <a:latin typeface="Arial"/>
                <a:cs typeface="Arial"/>
              </a:rPr>
              <a:t>aggregation </a:t>
            </a:r>
            <a:r>
              <a:rPr sz="2000" b="1" spc="-10" dirty="0">
                <a:latin typeface="Arial"/>
                <a:cs typeface="Arial"/>
              </a:rPr>
              <a:t>→ </a:t>
            </a:r>
            <a:r>
              <a:rPr sz="2000" b="1" spc="-5" dirty="0">
                <a:latin typeface="Arial"/>
                <a:cs typeface="Arial"/>
              </a:rPr>
              <a:t>reproducibility and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transparency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MADRaT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331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9933"/>
                </a:solidFill>
                <a:latin typeface="Calibri"/>
                <a:cs typeface="Calibri"/>
              </a:rPr>
              <a:t>“May All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Data be </a:t>
            </a:r>
            <a:r>
              <a:rPr sz="2800" b="1" dirty="0">
                <a:solidFill>
                  <a:srgbClr val="FF9933"/>
                </a:solidFill>
                <a:latin typeface="Calibri"/>
                <a:cs typeface="Calibri"/>
              </a:rPr>
              <a:t>Reproducible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and</a:t>
            </a:r>
            <a:r>
              <a:rPr sz="2800" b="1" spc="-160" dirty="0">
                <a:solidFill>
                  <a:srgbClr val="FF9933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Transparent”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2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package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License: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BSD2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Git: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https://github.com/pik-piam/madrat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CRAN:</a:t>
            </a:r>
            <a:r>
              <a:rPr sz="2000" spc="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https://CRAN.R-project.org/package=madrat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Contact: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4"/>
              </a:rPr>
              <a:t>dietrich@pik-potsdam.de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17648"/>
            <a:ext cx="26821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CA" dirty="0" err="1" smtClean="0"/>
              <a:t>Magclass</a:t>
            </a:r>
            <a:r>
              <a:rPr lang="en-CA" dirty="0" smtClean="0"/>
              <a:t> Objects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2662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u="sng" dirty="0" smtClean="0">
                <a:latin typeface="Calibri"/>
                <a:cs typeface="Calibri"/>
              </a:rPr>
              <a:t>Basic </a:t>
            </a:r>
            <a:r>
              <a:rPr lang="en-CA" sz="2800" u="sng" dirty="0" smtClean="0">
                <a:latin typeface="Calibri"/>
                <a:cs typeface="Calibri"/>
              </a:rPr>
              <a:t>element in</a:t>
            </a:r>
            <a:r>
              <a:rPr lang="en-CA" sz="2800" u="sng" dirty="0" smtClean="0">
                <a:latin typeface="Calibri"/>
                <a:cs typeface="Calibri"/>
              </a:rPr>
              <a:t> </a:t>
            </a:r>
            <a:r>
              <a:rPr lang="en-CA" sz="2800" u="sng" dirty="0" err="1" smtClean="0">
                <a:latin typeface="Calibri"/>
                <a:cs typeface="Calibri"/>
              </a:rPr>
              <a:t>MADRaT</a:t>
            </a:r>
            <a:r>
              <a:rPr lang="en-CA" sz="2800" u="sng" dirty="0" smtClean="0">
                <a:latin typeface="Calibri"/>
                <a:cs typeface="Calibri"/>
              </a:rPr>
              <a:t>:</a:t>
            </a:r>
            <a:r>
              <a:rPr lang="en-CA" sz="2800" dirty="0" smtClean="0">
                <a:latin typeface="Calibri"/>
                <a:cs typeface="Calibri"/>
              </a:rPr>
              <a:t> </a:t>
            </a:r>
            <a:r>
              <a:rPr lang="en-CA" sz="2800" dirty="0" err="1" smtClean="0">
                <a:latin typeface="Calibri"/>
                <a:cs typeface="Calibri"/>
              </a:rPr>
              <a:t>MAgPIE</a:t>
            </a:r>
            <a:r>
              <a:rPr lang="en-CA" sz="2800" dirty="0" smtClean="0">
                <a:latin typeface="Calibri"/>
                <a:cs typeface="Calibri"/>
              </a:rPr>
              <a:t> objects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Array consisting of 3 dimensions:</a:t>
            </a: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1</a:t>
            </a:r>
            <a:r>
              <a:rPr lang="en-CA" sz="2800" baseline="30000" dirty="0" smtClean="0">
                <a:latin typeface="Calibri"/>
                <a:cs typeface="Calibri"/>
              </a:rPr>
              <a:t>st</a:t>
            </a:r>
            <a:r>
              <a:rPr lang="en-CA" sz="2800" dirty="0" smtClean="0">
                <a:latin typeface="Calibri"/>
                <a:cs typeface="Calibri"/>
              </a:rPr>
              <a:t> dim: Spatial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2</a:t>
            </a:r>
            <a:r>
              <a:rPr lang="en-CA" sz="2800" baseline="30000" dirty="0" smtClean="0">
                <a:latin typeface="Calibri"/>
                <a:cs typeface="Calibri"/>
              </a:rPr>
              <a:t>nd</a:t>
            </a:r>
            <a:r>
              <a:rPr lang="en-CA" sz="2800" dirty="0" smtClean="0">
                <a:latin typeface="Calibri"/>
                <a:cs typeface="Calibri"/>
              </a:rPr>
              <a:t> dim: Temporal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3</a:t>
            </a:r>
            <a:r>
              <a:rPr lang="en-CA" sz="2800" baseline="30000" dirty="0" smtClean="0">
                <a:latin typeface="Calibri"/>
                <a:cs typeface="Calibri"/>
              </a:rPr>
              <a:t>rd</a:t>
            </a:r>
            <a:r>
              <a:rPr lang="en-CA" sz="2800" dirty="0" smtClean="0">
                <a:latin typeface="Calibri"/>
                <a:cs typeface="Calibri"/>
              </a:rPr>
              <a:t> dim: Data</a:t>
            </a:r>
            <a:endParaRPr lang="en-CA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3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17648"/>
            <a:ext cx="26821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CA" dirty="0" err="1" smtClean="0"/>
              <a:t>Magclass</a:t>
            </a:r>
            <a:r>
              <a:rPr lang="en-CA" dirty="0" smtClean="0"/>
              <a:t> Objects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3550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u="sng" dirty="0" smtClean="0">
                <a:latin typeface="Calibri"/>
                <a:cs typeface="Calibri"/>
              </a:rPr>
              <a:t>Basic </a:t>
            </a:r>
            <a:r>
              <a:rPr lang="en-CA" sz="2800" u="sng" dirty="0" smtClean="0">
                <a:latin typeface="Calibri"/>
                <a:cs typeface="Calibri"/>
              </a:rPr>
              <a:t>element in</a:t>
            </a:r>
            <a:r>
              <a:rPr lang="en-CA" sz="2800" u="sng" dirty="0" smtClean="0">
                <a:latin typeface="Calibri"/>
                <a:cs typeface="Calibri"/>
              </a:rPr>
              <a:t> </a:t>
            </a:r>
            <a:r>
              <a:rPr lang="en-CA" sz="2800" u="sng" dirty="0" err="1" smtClean="0">
                <a:latin typeface="Calibri"/>
                <a:cs typeface="Calibri"/>
              </a:rPr>
              <a:t>MADRaT</a:t>
            </a:r>
            <a:r>
              <a:rPr lang="en-CA" sz="2800" u="sng" dirty="0" smtClean="0">
                <a:latin typeface="Calibri"/>
                <a:cs typeface="Calibri"/>
              </a:rPr>
              <a:t>: </a:t>
            </a:r>
            <a:r>
              <a:rPr lang="en-CA" sz="2800" dirty="0" err="1" smtClean="0">
                <a:latin typeface="Calibri"/>
                <a:cs typeface="Calibri"/>
              </a:rPr>
              <a:t>MAgPIE</a:t>
            </a:r>
            <a:r>
              <a:rPr lang="en-CA" sz="2800" dirty="0" smtClean="0">
                <a:latin typeface="Calibri"/>
                <a:cs typeface="Calibri"/>
              </a:rPr>
              <a:t> objects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Array consisting of: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3 dimensions (</a:t>
            </a:r>
            <a:r>
              <a:rPr lang="en-CA" sz="2800" dirty="0" err="1" smtClean="0">
                <a:latin typeface="Calibri"/>
                <a:cs typeface="Calibri"/>
              </a:rPr>
              <a:t>Subdimensions</a:t>
            </a:r>
            <a:r>
              <a:rPr lang="en-CA" sz="2800" dirty="0" smtClean="0">
                <a:latin typeface="Calibri"/>
                <a:cs typeface="Calibri"/>
              </a:rPr>
              <a:t> possible):</a:t>
            </a: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1</a:t>
            </a:r>
            <a:r>
              <a:rPr lang="en-CA" sz="2800" baseline="30000" dirty="0" smtClean="0">
                <a:latin typeface="Calibri"/>
                <a:cs typeface="Calibri"/>
              </a:rPr>
              <a:t>st</a:t>
            </a:r>
            <a:r>
              <a:rPr lang="en-CA" sz="2800" dirty="0" smtClean="0">
                <a:latin typeface="Calibri"/>
                <a:cs typeface="Calibri"/>
              </a:rPr>
              <a:t> dim: Spatial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2</a:t>
            </a:r>
            <a:r>
              <a:rPr lang="en-CA" sz="2800" baseline="30000" dirty="0" smtClean="0">
                <a:latin typeface="Calibri"/>
                <a:cs typeface="Calibri"/>
              </a:rPr>
              <a:t>nd</a:t>
            </a:r>
            <a:r>
              <a:rPr lang="en-CA" sz="2800" dirty="0" smtClean="0">
                <a:latin typeface="Calibri"/>
                <a:cs typeface="Calibri"/>
              </a:rPr>
              <a:t> dim: Temporal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3</a:t>
            </a:r>
            <a:r>
              <a:rPr lang="en-CA" sz="2800" baseline="30000" dirty="0" smtClean="0">
                <a:latin typeface="Calibri"/>
                <a:cs typeface="Calibri"/>
              </a:rPr>
              <a:t>rd</a:t>
            </a:r>
            <a:r>
              <a:rPr lang="en-CA" sz="2800" dirty="0" smtClean="0">
                <a:latin typeface="Calibri"/>
                <a:cs typeface="Calibri"/>
              </a:rPr>
              <a:t> dim: Data</a:t>
            </a:r>
            <a:endParaRPr lang="en-CA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73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1314" y="-418737"/>
            <a:ext cx="3560072" cy="1901412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87767" y="6567361"/>
            <a:ext cx="853467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14" name="Group"/>
          <p:cNvSpPr/>
          <p:nvPr/>
        </p:nvSpPr>
        <p:spPr>
          <a:xfrm>
            <a:off x="269950" y="968187"/>
            <a:ext cx="2862427" cy="55925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defRPr sz="1000" b="0">
                <a:solidFill>
                  <a:srgbClr val="000000"/>
                </a:solidFill>
              </a:defRPr>
            </a:pPr>
            <a:endParaRPr sz="635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19" name="Basics"/>
          <p:cNvSpPr txBox="1"/>
          <p:nvPr/>
        </p:nvSpPr>
        <p:spPr>
          <a:xfrm>
            <a:off x="738166" y="1032091"/>
            <a:ext cx="1923867" cy="235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de-DE" sz="1779" kern="0" dirty="0" err="1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MADRaT</a:t>
            </a:r>
            <a:r>
              <a:rPr lang="de-DE" sz="1779" kern="0" dirty="0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  </a:t>
            </a:r>
            <a:r>
              <a:rPr lang="de-DE" sz="1779" kern="0" dirty="0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Workflow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39879" y="5772967"/>
            <a:ext cx="2639075" cy="63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371142" hangingPunct="0">
              <a:lnSpc>
                <a:spcPct val="9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b="1" kern="0" dirty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29681" y="6573930"/>
            <a:ext cx="7193223" cy="1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 algn="r" defTabSz="371142" hangingPunct="0">
              <a:lnSpc>
                <a:spcPct val="90000"/>
              </a:lnSpc>
              <a:defRPr sz="900" b="0">
                <a:solidFill>
                  <a:srgbClr val="000000"/>
                </a:solidFill>
              </a:defRPr>
            </a:pP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  <a:hlinkClick r:id="rId4"/>
              </a:rPr>
              <a:t>CC BY SA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David M Chen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david.chen@pik-potsdam.de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lang="de-DE" sz="572" kern="0" dirty="0">
                <a:solidFill>
                  <a:srgbClr val="000000"/>
                </a:solidFill>
                <a:latin typeface="Source Sans Pro"/>
                <a:sym typeface="Source Sans Pro"/>
                <a:hlinkClick r:id="rId5"/>
              </a:rPr>
              <a:t>https://github.com/magpiemodel/tutorials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package version 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1.83.3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Updated: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12.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20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20</a:t>
            </a:r>
            <a:endParaRPr sz="572" kern="0" dirty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26" name="Manipulate Variables"/>
          <p:cNvSpPr txBox="1"/>
          <p:nvPr/>
        </p:nvSpPr>
        <p:spPr>
          <a:xfrm>
            <a:off x="5623912" y="909796"/>
            <a:ext cx="1539146" cy="16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ts val="44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Magclass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Basics</a:t>
            </a:r>
          </a:p>
        </p:txBody>
      </p:sp>
      <p:sp>
        <p:nvSpPr>
          <p:cNvPr id="330" name="Line"/>
          <p:cNvSpPr/>
          <p:nvPr/>
        </p:nvSpPr>
        <p:spPr>
          <a:xfrm>
            <a:off x="339879" y="974630"/>
            <a:ext cx="2630366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309635" y="229453"/>
            <a:ext cx="5503883" cy="85006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CA" dirty="0" err="1" smtClean="0">
                <a:solidFill>
                  <a:schemeClr val="tx1"/>
                </a:solidFill>
              </a:rPr>
              <a:t>MADRaT</a:t>
            </a:r>
            <a:r>
              <a:rPr lang="en-CA" dirty="0" smtClean="0">
                <a:solidFill>
                  <a:schemeClr val="tx1"/>
                </a:solidFill>
              </a:rPr>
              <a:t> Cheat Sheet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sz="1906" dirty="0">
                <a:solidFill>
                  <a:schemeClr val="tx1"/>
                </a:solidFill>
              </a:rPr>
              <a:t>library(</a:t>
            </a:r>
            <a:r>
              <a:rPr lang="en-CA" sz="1906" dirty="0" err="1">
                <a:solidFill>
                  <a:schemeClr val="tx1"/>
                </a:solidFill>
              </a:rPr>
              <a:t>madrat</a:t>
            </a:r>
            <a:r>
              <a:rPr lang="en-CA" sz="1906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0" name="Line"/>
          <p:cNvSpPr/>
          <p:nvPr/>
        </p:nvSpPr>
        <p:spPr>
          <a:xfrm>
            <a:off x="3177906" y="729039"/>
            <a:ext cx="451748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3178284" y="927794"/>
            <a:ext cx="1850168" cy="246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>
            <a:spAutoFit/>
          </a:bodyPr>
          <a:lstStyle/>
          <a:p>
            <a:pPr defTabSz="371142" hangingPunct="0">
              <a:lnSpc>
                <a:spcPct val="90000"/>
              </a:lnSpc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271" kern="0" dirty="0">
                <a:solidFill>
                  <a:srgbClr val="000000"/>
                </a:solidFill>
                <a:latin typeface="Source Sans Pro Light"/>
                <a:sym typeface="Source Sans Pro"/>
              </a:rPr>
              <a:t>Array with 3 Dimensions</a:t>
            </a:r>
            <a:endParaRPr sz="1271" kern="0" dirty="0">
              <a:solidFill>
                <a:srgbClr val="000000"/>
              </a:solidFill>
              <a:latin typeface="Source Sans Pro Light"/>
              <a:sym typeface="Source Sans Pro Light"/>
            </a:endParaRPr>
          </a:p>
        </p:txBody>
      </p:sp>
      <p:sp>
        <p:nvSpPr>
          <p:cNvPr id="358" name="Line"/>
          <p:cNvSpPr/>
          <p:nvPr/>
        </p:nvSpPr>
        <p:spPr>
          <a:xfrm>
            <a:off x="5569636" y="2068106"/>
            <a:ext cx="3115170" cy="4814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67" name="    "/>
          <p:cNvSpPr txBox="1"/>
          <p:nvPr/>
        </p:nvSpPr>
        <p:spPr>
          <a:xfrm>
            <a:off x="6808609" y="3848663"/>
            <a:ext cx="70078" cy="353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668" tIns="34668" rIns="34668" bIns="34668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defTabSz="371142" hangingPunct="0"/>
            <a:endParaRPr sz="1842" kern="0"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3180769" y="5016997"/>
            <a:ext cx="2374622" cy="153515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#' 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@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importFrom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toolCodeLabels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#' @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importFrom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digest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digest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.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onLoad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function(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libname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pkgname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::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(packages=c(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::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getConfig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("packages"),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pkgname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), 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.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cfgchecks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=FALSE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 .verbose=FALSE)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# add labels for common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ctype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selections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labels &lt;- NULL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for(t in c("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c","n","h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")) 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ncells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c(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(10,90,10),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(100,900,100),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(1000,10000,1000))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for(n in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ncells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 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paste0(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t,n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  labels[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] &lt;- digest::digest(list(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ctype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=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),"md5")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}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}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toolCodeLabels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(add=labels)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}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#create an own warning function which redirects calls to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warning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(0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,...)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 create a own stop function which redirects calls to stop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stop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(-1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,...)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 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create an own cat function which redirects calls to cat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cat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,...)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3178284" y="753224"/>
            <a:ext cx="1434952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Magpie Objects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sp>
        <p:nvSpPr>
          <p:cNvPr id="388" name="Word balloons"/>
          <p:cNvSpPr/>
          <p:nvPr/>
        </p:nvSpPr>
        <p:spPr>
          <a:xfrm>
            <a:off x="4233062" y="3511097"/>
            <a:ext cx="1007483" cy="542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 defTabSz="371142" hangingPunct="0"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</a:pPr>
            <a:r>
              <a:rPr lang="en-CA" sz="762" b="1" kern="0" dirty="0">
                <a:latin typeface="Source Sans Pro"/>
                <a:sym typeface="Source Sans Pro"/>
              </a:rPr>
              <a:t>   </a:t>
            </a:r>
            <a:r>
              <a:rPr lang="en-CA" sz="762" b="1" kern="0" dirty="0" err="1">
                <a:latin typeface="Source Sans Pro"/>
                <a:sym typeface="Source Sans Pro"/>
              </a:rPr>
              <a:t>Madrat</a:t>
            </a:r>
            <a:r>
              <a:rPr lang="en-CA" sz="762" b="1" kern="0" dirty="0">
                <a:latin typeface="Source Sans Pro"/>
                <a:sym typeface="Source Sans Pro"/>
              </a:rPr>
              <a:t> caches</a:t>
            </a:r>
          </a:p>
          <a:p>
            <a:pPr defTabSz="371142" hangingPunct="0"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</a:pPr>
            <a:r>
              <a:rPr lang="en-CA" sz="762" b="1" kern="0" dirty="0">
                <a:latin typeface="Source Sans Pro"/>
                <a:sym typeface="Source Sans Pro"/>
              </a:rPr>
              <a:t> </a:t>
            </a:r>
            <a:r>
              <a:rPr lang="en-CA" sz="762" b="1" kern="0" dirty="0">
                <a:latin typeface="Source Sans Pro"/>
                <a:sym typeface="Source Sans Pro"/>
              </a:rPr>
              <a:t> functions for efficient re-calculation</a:t>
            </a:r>
            <a:endParaRPr sz="762" b="1" kern="0" dirty="0">
              <a:latin typeface="Source Sans Pro"/>
              <a:sym typeface="Source Sans Pro"/>
            </a:endParaRPr>
          </a:p>
        </p:txBody>
      </p:sp>
      <p:graphicFrame>
        <p:nvGraphicFramePr>
          <p:cNvPr id="397" name="Table"/>
          <p:cNvGraphicFramePr/>
          <p:nvPr>
            <p:extLst/>
          </p:nvPr>
        </p:nvGraphicFramePr>
        <p:xfrm>
          <a:off x="5591171" y="3430957"/>
          <a:ext cx="3237272" cy="2337191"/>
        </p:xfrm>
        <a:graphic>
          <a:graphicData uri="http://schemas.openxmlformats.org/drawingml/2006/table">
            <a:tbl>
              <a:tblPr firstRow="1"/>
              <a:tblGrid>
                <a:gridCol w="74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910">
                <a:tc gridSpan="2"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Spatial</a:t>
                      </a:r>
                      <a:endParaRPr kumimoji="0" lang="de-DE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LnTx/>
                        <a:uFillTx/>
                        <a:latin typeface="Source Sans Pro Light"/>
                        <a:sym typeface="Helvetica Ligh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25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toolCountryFill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Fills in/matches incomplete </a:t>
                      </a:r>
                      <a:r>
                        <a:rPr lang="en-CA" sz="600" baseline="0" dirty="0" smtClean="0"/>
                        <a:t>country dimension with NA / given value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toolAggregate</a:t>
                      </a:r>
                      <a:r>
                        <a:rPr lang="en-CA" sz="600" dirty="0" smtClean="0"/>
                        <a:t>()</a:t>
                      </a:r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aseline="0" dirty="0" smtClean="0"/>
                        <a:t>Weighted aggregation, mapping file needed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482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e-DE" sz="6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toolCountry2isocode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Converts country names to ISO3 code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2426"/>
                  </a:ext>
                </a:extLst>
              </a:tr>
              <a:tr h="169433">
                <a:tc gridSpan="2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Temporal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376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time_interpolate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Linearly</a:t>
                      </a:r>
                      <a:r>
                        <a:rPr lang="en-CA" sz="600" baseline="0" dirty="0" smtClean="0"/>
                        <a:t> interpolates values between years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673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toolHoldConstant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Hold values constant for</a:t>
                      </a:r>
                      <a:r>
                        <a:rPr lang="en-CA" sz="600" baseline="0" dirty="0" smtClean="0"/>
                        <a:t> given years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74122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toolHoldConstantBeyondEnd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Extend</a:t>
                      </a:r>
                      <a:r>
                        <a:rPr lang="en-CA" sz="600" baseline="0" dirty="0" smtClean="0"/>
                        <a:t> magpie object to 2150, holding missing years constant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9488"/>
                  </a:ext>
                </a:extLst>
              </a:tr>
              <a:tr h="1633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cs typeface="Helvetica"/>
                          <a:sym typeface="Helvetica Light"/>
                        </a:rPr>
                        <a:t>Data Analysis</a:t>
                      </a:r>
                      <a:endParaRPr kumimoji="0" lang="en-CA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81674"/>
                  </a:ext>
                </a:extLst>
              </a:tr>
              <a:tr h="9692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mbind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bind</a:t>
                      </a:r>
                      <a:r>
                        <a:rPr lang="en-CA" sz="600" baseline="0" dirty="0" smtClean="0"/>
                        <a:t> 2 magpie objects along a dim, like </a:t>
                      </a:r>
                      <a:r>
                        <a:rPr lang="en-CA" sz="600" baseline="0" dirty="0" err="1" smtClean="0"/>
                        <a:t>abind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401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add_columns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Add new column to a given dimension “dim”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7199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add_dimension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Add new dimension,</a:t>
                      </a:r>
                      <a:r>
                        <a:rPr lang="en-CA" sz="600" baseline="0" dirty="0" smtClean="0"/>
                        <a:t> with name of first column in new dim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672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calibrate_it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Calibrate</a:t>
                      </a:r>
                      <a:r>
                        <a:rPr lang="en-CA" sz="600" baseline="0" dirty="0" smtClean="0"/>
                        <a:t> one dataset to another over time, using set functions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8046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dimOrder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Re-order dimensions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4750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="1" dirty="0" err="1" smtClean="0"/>
                        <a:t>dimSums</a:t>
                      </a:r>
                      <a:endParaRPr sz="600"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="1" dirty="0" smtClean="0"/>
                        <a:t>Very useful! Sum over dims and sub-dimensions </a:t>
                      </a:r>
                      <a:endParaRPr sz="600"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08088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magpply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Like apply family of functions, to replace loops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3259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read.magpie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Read magpie</a:t>
                      </a:r>
                      <a:r>
                        <a:rPr lang="en-CA" sz="600" baseline="0" dirty="0" smtClean="0"/>
                        <a:t> .</a:t>
                      </a:r>
                      <a:r>
                        <a:rPr lang="en-CA" sz="600" baseline="0" dirty="0" err="1" smtClean="0"/>
                        <a:t>mz</a:t>
                      </a:r>
                      <a:r>
                        <a:rPr lang="en-CA" sz="600" baseline="0" dirty="0" smtClean="0"/>
                        <a:t> files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6441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write.magpie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write</a:t>
                      </a:r>
                      <a:r>
                        <a:rPr lang="en-CA" sz="600" baseline="0" dirty="0" smtClean="0"/>
                        <a:t> a magpie object </a:t>
                      </a:r>
                      <a:r>
                        <a:rPr lang="en-CA" sz="600" baseline="0" dirty="0" err="1" smtClean="0"/>
                        <a:t>ot</a:t>
                      </a:r>
                      <a:r>
                        <a:rPr lang="en-CA" sz="600" baseline="0" dirty="0" smtClean="0"/>
                        <a:t> file, various file formats incl. ncdf4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8298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6999" y="1336962"/>
            <a:ext cx="2798662" cy="5386202"/>
            <a:chOff x="323327" y="1874959"/>
            <a:chExt cx="4334127" cy="7642148"/>
          </a:xfrm>
        </p:grpSpPr>
        <p:sp>
          <p:nvSpPr>
            <p:cNvPr id="323" name="Thank you for making a new cheatsheet for R! These cheatsheets have an important job:"/>
            <p:cNvSpPr txBox="1"/>
            <p:nvPr/>
          </p:nvSpPr>
          <p:spPr>
            <a:xfrm>
              <a:off x="323327" y="1874959"/>
              <a:ext cx="4334127" cy="76421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normAutofit/>
            </a:bodyPr>
            <a:lstStyle/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DCDEE0">
                      <a:lumMod val="10000"/>
                    </a:srgbClr>
                  </a:solidFill>
                  <a:latin typeface="Bahnschrift SemiBold" panose="020B0502040204020203" pitchFamily="34" charset="0"/>
                  <a:sym typeface="Source Sans Pro"/>
                </a:rPr>
                <a:t>INPUT DATA</a:t>
              </a:r>
              <a:endParaRPr lang="en-CA" sz="1144" kern="0" dirty="0">
                <a:solidFill>
                  <a:srgbClr val="DCDEE0">
                    <a:lumMod val="10000"/>
                  </a:srgbClr>
                </a:solidFill>
                <a:latin typeface="Bahnschrift SemiBold" panose="020B0502040204020203" pitchFamily="34" charset="0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downloadSource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readSource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”, convert=TRUE)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     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FALSE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       “</a:t>
              </a:r>
              <a:r>
                <a:rPr lang="en-CA" sz="1016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onlycorrect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convertSource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correctSource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398" kern="0" dirty="0">
                  <a:solidFill>
                    <a:srgbClr val="4C4C4C"/>
                  </a:solidFill>
                  <a:latin typeface="Bahnschrift SemiBold" panose="020B0502040204020203" pitchFamily="34" charset="0"/>
                  <a:sym typeface="Source Sans Pro"/>
                </a:rPr>
                <a:t>Magpie Object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CALCULATIONS</a:t>
              </a:r>
              <a:endParaRPr lang="en-CA" sz="1144" kern="0" dirty="0">
                <a:solidFill>
                  <a:srgbClr val="000000"/>
                </a:solidFill>
                <a:latin typeface="Bahnschrift SemiBold" panose="020B0502040204020203" pitchFamily="34" charset="0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calcOutput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calcY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”, aggregate=TRUE)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       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 FALSE</a:t>
              </a: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RETRIEVE </a:t>
              </a:r>
              <a:endParaRPr lang="de-DE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fullMAgPIE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revision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=12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, 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mainfolder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="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pathtowhereallfilesarestored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")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MODEL INPUT</a:t>
              </a:r>
              <a:endParaRPr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2515558" y="2477772"/>
              <a:ext cx="9872" cy="514962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505522" y="3375694"/>
              <a:ext cx="20071" cy="53043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7" name="Straight Arrow Connector 166"/>
          <p:cNvCxnSpPr/>
          <p:nvPr/>
        </p:nvCxnSpPr>
        <p:spPr>
          <a:xfrm>
            <a:off x="1688956" y="3140489"/>
            <a:ext cx="755" cy="337424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1747393" y="1840282"/>
            <a:ext cx="1148835" cy="175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668" tIns="34668" rIns="34668" bIns="34668" numCol="1" spcCol="38100" rtlCol="0" anchor="ctr">
            <a:spAutoFit/>
          </a:bodyPr>
          <a:lstStyle/>
          <a:p>
            <a:pPr algn="ctr" defTabSz="371142" hangingPunct="0">
              <a:lnSpc>
                <a:spcPct val="90000"/>
              </a:lnSpc>
              <a:buClr>
                <a:srgbClr val="DE6A10">
                  <a:hueOff val="384618"/>
                  <a:satOff val="3869"/>
                  <a:lumOff val="5802"/>
                </a:srgbClr>
              </a:buClr>
              <a:defRPr b="0">
                <a:solidFill>
                  <a:srgbClr val="000000"/>
                </a:solidFill>
              </a:defRPr>
            </a:pPr>
            <a:r>
              <a:rPr lang="en-CA" sz="762" kern="0" dirty="0">
                <a:solidFill>
                  <a:srgbClr val="0365C0"/>
                </a:solidFill>
                <a:latin typeface="Source Sans Pro"/>
                <a:sym typeface="Source Sans Pro"/>
              </a:rPr>
              <a:t>Metadata documentation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36277" y="1150470"/>
            <a:ext cx="2215037" cy="1251018"/>
            <a:chOff x="4875324" y="2339073"/>
            <a:chExt cx="3486633" cy="1969194"/>
          </a:xfrm>
        </p:grpSpPr>
        <p:grpSp>
          <p:nvGrpSpPr>
            <p:cNvPr id="23" name="Group 22"/>
            <p:cNvGrpSpPr/>
            <p:nvPr/>
          </p:nvGrpSpPr>
          <p:grpSpPr>
            <a:xfrm>
              <a:off x="4875324" y="2339073"/>
              <a:ext cx="3486633" cy="1968837"/>
              <a:chOff x="4875324" y="2321444"/>
              <a:chExt cx="3008551" cy="672722"/>
            </a:xfrm>
          </p:grpSpPr>
          <p:grpSp>
            <p:nvGrpSpPr>
              <p:cNvPr id="352" name="Group"/>
              <p:cNvGrpSpPr/>
              <p:nvPr/>
            </p:nvGrpSpPr>
            <p:grpSpPr>
              <a:xfrm>
                <a:off x="4875324" y="2326991"/>
                <a:ext cx="938528" cy="667175"/>
                <a:chOff x="0" y="12700"/>
                <a:chExt cx="938527" cy="667173"/>
              </a:xfrm>
            </p:grpSpPr>
            <p:sp>
              <p:nvSpPr>
                <p:cNvPr id="350" name="Rectangle"/>
                <p:cNvSpPr/>
                <p:nvPr/>
              </p:nvSpPr>
              <p:spPr>
                <a:xfrm>
                  <a:off x="0" y="12700"/>
                  <a:ext cx="938527" cy="667173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2377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668" tIns="34668" rIns="34668" bIns="34668" numCol="1" anchor="ctr">
                  <a:noAutofit/>
                </a:bodyPr>
                <a:lstStyle/>
                <a:p>
                  <a:pPr defTabSz="371142" hangingPunct="0">
                    <a:lnSpc>
                      <a:spcPct val="80000"/>
                    </a:lnSpc>
                    <a:defRPr sz="1000" b="0">
                      <a:solidFill>
                        <a:srgbClr val="000000"/>
                      </a:solidFill>
                    </a:defRPr>
                  </a:pPr>
                  <a:endParaRPr sz="635" kern="0">
                    <a:solidFill>
                      <a:srgbClr val="000000"/>
                    </a:solidFill>
                    <a:latin typeface="Source Sans Pro"/>
                    <a:sym typeface="Source Sans Pro"/>
                  </a:endParaRPr>
                </a:p>
              </p:txBody>
            </p:sp>
            <p:sp>
              <p:nvSpPr>
                <p:cNvPr id="351" name="Section 3"/>
                <p:cNvSpPr txBox="1"/>
                <p:nvPr/>
              </p:nvSpPr>
              <p:spPr>
                <a:xfrm>
                  <a:off x="8220" y="16217"/>
                  <a:ext cx="916629" cy="563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8068" tIns="8068" rIns="8068" bIns="8068" numCol="1" anchor="t">
                  <a:spAutoFit/>
                </a:bodyPr>
                <a:lstStyle/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1</a:t>
                  </a: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: Spatial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Cellular</a:t>
                  </a:r>
                  <a:endParaRPr lang="en-CA" sz="762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59199 cells</a:t>
                  </a: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Country</a:t>
                  </a:r>
                  <a:endParaRPr lang="en-CA" sz="762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249 ISO3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Region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12 Magpie Regions</a:t>
                  </a:r>
                  <a:endParaRPr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</p:txBody>
            </p:sp>
          </p:grpSp>
          <p:sp>
            <p:nvSpPr>
              <p:cNvPr id="187" name="Rectangle"/>
              <p:cNvSpPr/>
              <p:nvPr/>
            </p:nvSpPr>
            <p:spPr>
              <a:xfrm>
                <a:off x="5902743" y="2321444"/>
                <a:ext cx="905903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defTabSz="371142" hangingPunct="0">
                  <a:lnSpc>
                    <a:spcPct val="80000"/>
                  </a:lnSpc>
                  <a:defRPr sz="1000" b="0">
                    <a:solidFill>
                      <a:srgbClr val="000000"/>
                    </a:solidFill>
                  </a:defRPr>
                </a:pPr>
                <a:endParaRPr sz="635" kern="0">
                  <a:solidFill>
                    <a:srgbClr val="000000"/>
                  </a:solidFill>
                  <a:latin typeface="Source Sans Pro"/>
                  <a:sym typeface="Source Sans Pro"/>
                </a:endParaR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6905758" y="2323513"/>
                <a:ext cx="978117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defTabSz="371142" hangingPunct="0">
                  <a:lnSpc>
                    <a:spcPct val="80000"/>
                  </a:lnSpc>
                  <a:defRPr sz="1000" b="0">
                    <a:solidFill>
                      <a:srgbClr val="000000"/>
                    </a:solidFill>
                  </a:defRPr>
                </a:pPr>
                <a:endParaRPr sz="635" kern="0">
                  <a:solidFill>
                    <a:srgbClr val="000000"/>
                  </a:solidFill>
                  <a:latin typeface="Source Sans Pro"/>
                  <a:sym typeface="Source Sans Pro"/>
                </a:endParaRPr>
              </a:p>
            </p:txBody>
          </p:sp>
        </p:grpSp>
        <p:sp>
          <p:nvSpPr>
            <p:cNvPr id="194" name="Section 3"/>
            <p:cNvSpPr txBox="1"/>
            <p:nvPr/>
          </p:nvSpPr>
          <p:spPr>
            <a:xfrm>
              <a:off x="6084053" y="2363399"/>
              <a:ext cx="1048932" cy="150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8068" tIns="8068" rIns="8068" bIns="8068" numCol="1" anchor="t">
              <a:spAutoFit/>
            </a:bodyPr>
            <a:lstStyle/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2</a:t>
              </a: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:Temporal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Years</a:t>
              </a: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1965-2150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Call with: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char “y1965” 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OR 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 err="1">
                  <a:solidFill>
                    <a:srgbClr val="424242"/>
                  </a:solidFill>
                  <a:latin typeface="Source Sans Pro"/>
                  <a:sym typeface="Source Sans Pro"/>
                </a:rPr>
                <a:t>int</a:t>
              </a: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 1965</a:t>
              </a: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</p:txBody>
        </p:sp>
        <p:sp>
          <p:nvSpPr>
            <p:cNvPr id="195" name="Section 3"/>
            <p:cNvSpPr txBox="1"/>
            <p:nvPr/>
          </p:nvSpPr>
          <p:spPr>
            <a:xfrm>
              <a:off x="7272321" y="2363035"/>
              <a:ext cx="1087523" cy="194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8068" tIns="8068" rIns="8068" bIns="8068" numCol="1" anchor="t">
              <a:spAutoFit/>
            </a:bodyPr>
            <a:lstStyle/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3: Data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 err="1">
                  <a:solidFill>
                    <a:srgbClr val="424242"/>
                  </a:solidFill>
                  <a:latin typeface="Source Sans Pro"/>
                  <a:sym typeface="Source Sans Pro"/>
                </a:rPr>
                <a:t>Subdimensions</a:t>
              </a: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concatenated with “.”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Avoid using “.”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i</a:t>
              </a: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n naming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39102" y="3674609"/>
            <a:ext cx="821503" cy="313991"/>
            <a:chOff x="1748297" y="5940136"/>
            <a:chExt cx="1293106" cy="494245"/>
          </a:xfrm>
        </p:grpSpPr>
        <p:cxnSp>
          <p:nvCxnSpPr>
            <p:cNvPr id="205" name="Straight Arrow Connector 204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5" name="Group 214"/>
          <p:cNvGrpSpPr/>
          <p:nvPr/>
        </p:nvGrpSpPr>
        <p:grpSpPr>
          <a:xfrm>
            <a:off x="1237727" y="4687851"/>
            <a:ext cx="821503" cy="313991"/>
            <a:chOff x="1748297" y="5940136"/>
            <a:chExt cx="1293106" cy="494245"/>
          </a:xfrm>
        </p:grpSpPr>
        <p:cxnSp>
          <p:nvCxnSpPr>
            <p:cNvPr id="216" name="Straight Arrow Connector 215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99" y="6441406"/>
            <a:ext cx="918501" cy="4027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181" y="11777"/>
            <a:ext cx="717262" cy="717262"/>
          </a:xfrm>
          <a:prstGeom prst="rect">
            <a:avLst/>
          </a:prstGeom>
        </p:spPr>
      </p:pic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5629202" y="2119548"/>
          <a:ext cx="3173925" cy="1177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1217">
                  <a:extLst>
                    <a:ext uri="{9D8B030D-6E8A-4147-A177-3AD203B41FA5}">
                      <a16:colId xmlns:a16="http://schemas.microsoft.com/office/drawing/2014/main" val="3371419109"/>
                    </a:ext>
                  </a:extLst>
                </a:gridCol>
                <a:gridCol w="1932708">
                  <a:extLst>
                    <a:ext uri="{9D8B030D-6E8A-4147-A177-3AD203B41FA5}">
                      <a16:colId xmlns:a16="http://schemas.microsoft.com/office/drawing/2014/main" val="2455000269"/>
                    </a:ext>
                  </a:extLst>
                </a:gridCol>
              </a:tblGrid>
              <a:tr h="235592">
                <a:tc>
                  <a:txBody>
                    <a:bodyPr/>
                    <a:lstStyle/>
                    <a:p>
                      <a:r>
                        <a:rPr lang="en-CA" sz="900" b="0" dirty="0" err="1" smtClean="0"/>
                        <a:t>as.magpie</a:t>
                      </a:r>
                      <a:r>
                        <a:rPr lang="en-CA" sz="900" b="0" dirty="0" smtClean="0"/>
                        <a:t>()</a:t>
                      </a:r>
                      <a:endParaRPr lang="de-DE" sz="900" b="0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b="0" dirty="0" smtClean="0"/>
                        <a:t>Converts</a:t>
                      </a:r>
                      <a:r>
                        <a:rPr lang="en-CA" sz="900" b="0" baseline="0" dirty="0" smtClean="0"/>
                        <a:t> </a:t>
                      </a:r>
                      <a:r>
                        <a:rPr lang="en-CA" sz="900" b="0" dirty="0" err="1" smtClean="0"/>
                        <a:t>dataframe</a:t>
                      </a:r>
                      <a:r>
                        <a:rPr lang="en-CA" sz="900" b="0" dirty="0" smtClean="0"/>
                        <a:t> to </a:t>
                      </a:r>
                      <a:r>
                        <a:rPr lang="en-CA" sz="900" b="0" dirty="0" err="1" smtClean="0"/>
                        <a:t>magclass</a:t>
                      </a:r>
                      <a:endParaRPr lang="de-DE" sz="900" b="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225168778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getItems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baseline="0" dirty="0" smtClean="0"/>
                        <a:t>List of all dimension names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1658780500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getRegions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Vector of object</a:t>
                      </a:r>
                      <a:r>
                        <a:rPr lang="en-CA" sz="900" baseline="0" dirty="0" smtClean="0"/>
                        <a:t> regions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2408332727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getYears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Vector of years as char</a:t>
                      </a:r>
                      <a:r>
                        <a:rPr lang="en-CA" sz="900" baseline="0" dirty="0" smtClean="0"/>
                        <a:t> or </a:t>
                      </a:r>
                      <a:r>
                        <a:rPr lang="en-CA" sz="900" baseline="0" dirty="0" err="1" smtClean="0"/>
                        <a:t>int</a:t>
                      </a:r>
                      <a:r>
                        <a:rPr lang="en-CA" sz="900" baseline="0" dirty="0" smtClean="0"/>
                        <a:t> class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499439998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getNames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Vector of names</a:t>
                      </a:r>
                      <a:r>
                        <a:rPr lang="en-CA" sz="900" baseline="0" dirty="0" smtClean="0"/>
                        <a:t> of data</a:t>
                      </a:r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4020231589"/>
                  </a:ext>
                </a:extLst>
              </a:tr>
            </a:tbl>
          </a:graphicData>
        </a:graphic>
      </p:graphicFrame>
      <p:sp>
        <p:nvSpPr>
          <p:cNvPr id="230" name="Useful Elements"/>
          <p:cNvSpPr txBox="1"/>
          <p:nvPr/>
        </p:nvSpPr>
        <p:spPr>
          <a:xfrm>
            <a:off x="3173988" y="2460089"/>
            <a:ext cx="1656336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</a:t>
            </a: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Config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1701212" y="5633522"/>
            <a:ext cx="755" cy="337424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ggplot(mpg, aes(hwy, cty)) +…"/>
          <p:cNvSpPr txBox="1"/>
          <p:nvPr/>
        </p:nvSpPr>
        <p:spPr>
          <a:xfrm>
            <a:off x="3181815" y="2687673"/>
            <a:ext cx="2333451" cy="182914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See </a:t>
            </a:r>
            <a:r>
              <a:rPr lang="en-CA" sz="762" kern="0" dirty="0" err="1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config</a:t>
            </a: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 settings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library(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)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getConfig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Turn Cache on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forcecahe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=TRUE)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FF0000"/>
                </a:solidFill>
                <a:latin typeface="Menlo"/>
                <a:sym typeface="Menlo"/>
              </a:rPr>
              <a:t> </a:t>
            </a:r>
            <a:r>
              <a:rPr lang="en-CA" sz="762" kern="0" dirty="0">
                <a:solidFill>
                  <a:srgbClr val="FF0000"/>
                </a:solidFill>
                <a:latin typeface="Menlo"/>
                <a:sym typeface="Menlo"/>
              </a:rPr>
              <a:t> </a:t>
            </a: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 NOTE:  Running a function with cache on and an existing cache file means further developments will not appear in results ## 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C82506">
                  <a:lumMod val="75000"/>
                </a:srgbClr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Get Mappings folder 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4C4C4C"/>
                </a:solidFill>
                <a:latin typeface="Menlo"/>
                <a:sym typeface="Menlo"/>
              </a:rPr>
              <a:t>getConfig</a:t>
            </a:r>
            <a:r>
              <a:rPr lang="en-CA" sz="762" kern="0" dirty="0">
                <a:solidFill>
                  <a:srgbClr val="4C4C4C"/>
                </a:solidFill>
                <a:latin typeface="Menlo"/>
                <a:sym typeface="Menlo"/>
              </a:rPr>
              <a:t>(“</a:t>
            </a:r>
            <a:r>
              <a:rPr lang="en-CA" sz="762" kern="0" dirty="0" err="1">
                <a:solidFill>
                  <a:srgbClr val="4C4C4C"/>
                </a:solidFill>
                <a:latin typeface="Menlo"/>
                <a:sym typeface="Menlo"/>
              </a:rPr>
              <a:t>mappingfolder</a:t>
            </a:r>
            <a:r>
              <a:rPr lang="en-CA" sz="762" kern="0" dirty="0">
                <a:solidFill>
                  <a:srgbClr val="4C4C4C"/>
                </a:solidFill>
                <a:latin typeface="Menlo"/>
                <a:sym typeface="Menlo"/>
              </a:rPr>
              <a:t>”)</a:t>
            </a:r>
            <a:endParaRPr lang="en-CA" sz="762" kern="0" dirty="0">
              <a:solidFill>
                <a:srgbClr val="4C4C4C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C82506">
                  <a:lumMod val="75000"/>
                </a:srgbClr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Change region mapping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regionmapping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=“new_mapping.csv”) </a:t>
            </a:r>
            <a:endParaRPr sz="762" kern="0" dirty="0">
              <a:solidFill>
                <a:srgbClr val="000000"/>
              </a:solidFill>
              <a:latin typeface="Menlo"/>
              <a:sym typeface="Menlo"/>
            </a:endParaRPr>
          </a:p>
        </p:txBody>
      </p:sp>
      <p:sp>
        <p:nvSpPr>
          <p:cNvPr id="69" name="Useful Elements"/>
          <p:cNvSpPr txBox="1"/>
          <p:nvPr/>
        </p:nvSpPr>
        <p:spPr>
          <a:xfrm>
            <a:off x="3137047" y="4554991"/>
            <a:ext cx="2486866" cy="48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25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Link a Package to </a:t>
            </a:r>
            <a:r>
              <a:rPr lang="en-CA" sz="1525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</a:t>
            </a:r>
            <a:endParaRPr lang="en-CA" sz="1525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144" kern="0" dirty="0">
                <a:solidFill>
                  <a:srgbClr val="4C4C4C"/>
                </a:solidFill>
                <a:latin typeface="Source Sans Pro"/>
                <a:sym typeface="Source Sans Pro"/>
              </a:rPr>
              <a:t>Save the code below as </a:t>
            </a:r>
            <a:r>
              <a:rPr lang="en-CA" sz="1144" kern="0" dirty="0" err="1">
                <a:solidFill>
                  <a:srgbClr val="4C4C4C"/>
                </a:solidFill>
                <a:latin typeface="Source Sans Pro"/>
                <a:sym typeface="Source Sans Pro"/>
              </a:rPr>
              <a:t>madrat.R</a:t>
            </a:r>
            <a:r>
              <a:rPr lang="en-CA" sz="1144" kern="0" dirty="0">
                <a:solidFill>
                  <a:srgbClr val="4C4C4C"/>
                </a:solidFill>
                <a:latin typeface="Source Sans Pro"/>
                <a:sym typeface="Source Sans Pro"/>
              </a:rPr>
              <a:t> in R folder of package</a:t>
            </a:r>
            <a:endParaRPr sz="1144" kern="0" dirty="0">
              <a:solidFill>
                <a:srgbClr val="4C4C4C"/>
              </a:solidFill>
              <a:latin typeface="Source Sans Pro"/>
              <a:sym typeface="Source Sans Pro"/>
            </a:endParaRPr>
          </a:p>
        </p:txBody>
      </p:sp>
      <p:sp>
        <p:nvSpPr>
          <p:cNvPr id="383" name="Useful Elements"/>
          <p:cNvSpPr txBox="1"/>
          <p:nvPr/>
        </p:nvSpPr>
        <p:spPr>
          <a:xfrm>
            <a:off x="5588678" y="1679451"/>
            <a:ext cx="2457668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Useful </a:t>
            </a: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magclass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Functions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7897" y="5598864"/>
            <a:ext cx="2916183" cy="1030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endParaRPr lang="de-DE"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de-DE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Build</a:t>
            </a:r>
            <a:r>
              <a:rPr lang="de-DE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a </a:t>
            </a:r>
            <a:r>
              <a:rPr lang="de-DE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MADRaT-linked</a:t>
            </a:r>
            <a:r>
              <a:rPr lang="de-DE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</a:t>
            </a:r>
            <a:r>
              <a:rPr lang="de-DE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library</a:t>
            </a:r>
            <a:endParaRPr lang="de-DE"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#run</a:t>
            </a: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endParaRPr lang="en-CA" sz="889" i="1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lucode2::</a:t>
            </a:r>
            <a:r>
              <a:rPr lang="en-CA" sz="889" i="1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buildLibrary</a:t>
            </a: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()</a:t>
            </a: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endParaRPr lang="en-CA" sz="889" i="1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#Need 0 Errors, warnings, notes before commit</a:t>
            </a:r>
            <a:endParaRPr lang="en-CA" sz="889" i="1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6193" y="1792720"/>
            <a:ext cx="2796722" cy="434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668" tIns="34668" rIns="34668" bIns="34668" numCol="1" spcCol="38100" rtlCol="0" anchor="ctr">
            <a:spAutoFit/>
          </a:bodyPr>
          <a:lstStyle/>
          <a:p>
            <a:pPr marL="0" lvl="1" defTabSz="371142" hangingPunct="0">
              <a:lnSpc>
                <a:spcPct val="15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016" kern="0" dirty="0">
                <a:solidFill>
                  <a:srgbClr val="4C4C4C"/>
                </a:solidFill>
                <a:latin typeface="Source Sans Pro"/>
                <a:sym typeface="Source Sans Pro"/>
              </a:rPr>
              <a:t>Further documentation in ?</a:t>
            </a:r>
            <a:r>
              <a:rPr lang="en-CA" sz="1016" kern="0" dirty="0" err="1">
                <a:solidFill>
                  <a:srgbClr val="4C4C4C"/>
                </a:solidFill>
                <a:latin typeface="Source Sans Pro"/>
                <a:sym typeface="Source Sans Pro"/>
              </a:rPr>
              <a:t>magclass</a:t>
            </a:r>
            <a:r>
              <a:rPr lang="en-CA" sz="1016" kern="0" dirty="0">
                <a:solidFill>
                  <a:srgbClr val="4C4C4C"/>
                </a:solidFill>
                <a:latin typeface="Source Sans Pro"/>
                <a:sym typeface="Source Sans Pro"/>
              </a:rPr>
              <a:t>::function()</a:t>
            </a:r>
          </a:p>
          <a:p>
            <a:pPr defTabSz="371142" hangingPunct="0">
              <a:spcBef>
                <a:spcPts val="127"/>
              </a:spcBef>
            </a:pPr>
            <a:endParaRPr lang="de-DE" sz="762" b="1" kern="0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588679" y="1055980"/>
            <a:ext cx="1823772" cy="620170"/>
            <a:chOff x="8804577" y="1445581"/>
            <a:chExt cx="2870753" cy="976194"/>
          </a:xfrm>
        </p:grpSpPr>
        <p:sp>
          <p:nvSpPr>
            <p:cNvPr id="10" name="Rectangle 9"/>
            <p:cNvSpPr/>
            <p:nvPr/>
          </p:nvSpPr>
          <p:spPr>
            <a:xfrm>
              <a:off x="8939239" y="1601155"/>
              <a:ext cx="2736091" cy="2578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668" tIns="34668" rIns="34668" bIns="34668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371142" hangingPunct="0">
                <a:lnSpc>
                  <a:spcPct val="80000"/>
                </a:lnSpc>
              </a:pPr>
              <a:endParaRPr lang="de-DE" sz="76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04577" y="1445581"/>
              <a:ext cx="2778599" cy="976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371142" hangingPunct="0">
                <a:lnSpc>
                  <a:spcPct val="150000"/>
                </a:lnSpc>
                <a:defRPr sz="2500" b="0">
                  <a:solidFill>
                    <a:srgbClr val="628DB5"/>
                  </a:solidFill>
                </a:defRPr>
              </a:pPr>
              <a:r>
                <a:rPr lang="en-CA" sz="1271" i="1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Subset: </a:t>
              </a:r>
              <a:r>
                <a:rPr lang="en-CA" sz="1271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mag[subset,,]</a:t>
              </a:r>
            </a:p>
            <a:p>
              <a:pPr marL="0" lvl="1" defTabSz="371142" hangingPunct="0">
                <a:lnSpc>
                  <a:spcPct val="150000"/>
                </a:lnSpc>
                <a:defRPr sz="2500" b="0">
                  <a:solidFill>
                    <a:srgbClr val="628DB5"/>
                  </a:solidFill>
                </a:defRPr>
              </a:pPr>
              <a:r>
                <a:rPr lang="en-CA" sz="1016" i="1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Avoid: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mag[subset]</a:t>
              </a:r>
              <a:endParaRPr lang="en-CA" sz="1016" kern="0" dirty="0">
                <a:solidFill>
                  <a:srgbClr val="DCDEE0">
                    <a:lumMod val="10000"/>
                  </a:srgbClr>
                </a:solidFill>
                <a:latin typeface="Source Sans Pro"/>
                <a:sym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4098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85800"/>
            <a:ext cx="2910777" cy="1138482"/>
          </a:xfrm>
        </p:spPr>
        <p:txBody>
          <a:bodyPr/>
          <a:lstStyle/>
          <a:p>
            <a:r>
              <a:rPr lang="en-CA" dirty="0" err="1" smtClean="0"/>
              <a:t>Magclass</a:t>
            </a:r>
            <a:r>
              <a:rPr lang="en-CA" dirty="0" smtClean="0"/>
              <a:t> Exercise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00" y="1143001"/>
            <a:ext cx="8359775" cy="4708981"/>
          </a:xfrm>
        </p:spPr>
        <p:txBody>
          <a:bodyPr/>
          <a:lstStyle/>
          <a:p>
            <a:r>
              <a:rPr lang="en-CA" dirty="0" smtClean="0"/>
              <a:t>load </a:t>
            </a:r>
            <a:r>
              <a:rPr lang="en-CA" dirty="0" err="1" smtClean="0"/>
              <a:t>madrat</a:t>
            </a:r>
            <a:r>
              <a:rPr lang="en-CA" dirty="0" smtClean="0"/>
              <a:t> in R via library(</a:t>
            </a:r>
            <a:r>
              <a:rPr lang="en-CA" dirty="0" err="1" smtClean="0"/>
              <a:t>madrat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dirty="0" err="1" smtClean="0"/>
              <a:t>population_magpie</a:t>
            </a:r>
            <a:r>
              <a:rPr lang="en-CA" dirty="0" smtClean="0"/>
              <a:t> is automatically loaded by </a:t>
            </a:r>
            <a:r>
              <a:rPr lang="en-CA" dirty="0" err="1" smtClean="0"/>
              <a:t>madrat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Assign it to pop by </a:t>
            </a:r>
          </a:p>
          <a:p>
            <a:endParaRPr lang="en-CA" dirty="0" smtClean="0"/>
          </a:p>
          <a:p>
            <a:r>
              <a:rPr lang="en-CA" dirty="0" smtClean="0"/>
              <a:t>pop &lt;- </a:t>
            </a:r>
            <a:r>
              <a:rPr lang="en-CA" dirty="0" err="1" smtClean="0"/>
              <a:t>population_magpie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Using </a:t>
            </a:r>
            <a:r>
              <a:rPr lang="en-CA" dirty="0" err="1" smtClean="0"/>
              <a:t>magclass</a:t>
            </a:r>
            <a:r>
              <a:rPr lang="en-CA" dirty="0" smtClean="0"/>
              <a:t> functions, answer these questions: </a:t>
            </a:r>
          </a:p>
          <a:p>
            <a:endParaRPr lang="en-CA" dirty="0"/>
          </a:p>
          <a:p>
            <a:r>
              <a:rPr lang="en-CA" i="1" dirty="0" smtClean="0"/>
              <a:t>1. What is the global population in 2100 for scenario A2? B1?</a:t>
            </a:r>
          </a:p>
          <a:p>
            <a:endParaRPr lang="en-CA" i="1" dirty="0"/>
          </a:p>
          <a:p>
            <a:r>
              <a:rPr lang="en-CA" i="1" dirty="0" smtClean="0"/>
              <a:t>2. How does is the population of Sub-Saharan Africa (AFR) as share of global total change over the years?</a:t>
            </a:r>
          </a:p>
          <a:p>
            <a:endParaRPr lang="en-CA" i="1" dirty="0"/>
          </a:p>
          <a:p>
            <a:r>
              <a:rPr lang="en-CA" i="1" dirty="0" smtClean="0"/>
              <a:t>3. Get population values for the years 2046-2049 by linearly interpolating between 2045 and 2050 values. </a:t>
            </a:r>
          </a:p>
        </p:txBody>
      </p:sp>
    </p:spTree>
    <p:extLst>
      <p:ext uri="{BB962C8B-B14F-4D97-AF65-F5344CB8AC3E}">
        <p14:creationId xmlns:p14="http://schemas.microsoft.com/office/powerpoint/2010/main" val="41753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45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038" y="431086"/>
            <a:ext cx="7814650" cy="551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1390" y="6399276"/>
            <a:ext cx="1547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Name, </a:t>
            </a:r>
            <a:r>
              <a:rPr sz="1200" spc="-10" dirty="0">
                <a:solidFill>
                  <a:srgbClr val="818181"/>
                </a:solidFill>
                <a:latin typeface="Calibri"/>
                <a:cs typeface="Calibri"/>
              </a:rPr>
              <a:t>Research</a:t>
            </a: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 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780" y="349714"/>
            <a:ext cx="7804978" cy="278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1390" y="6399276"/>
            <a:ext cx="1547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Name, </a:t>
            </a:r>
            <a:r>
              <a:rPr sz="1200" spc="-10" dirty="0">
                <a:solidFill>
                  <a:srgbClr val="818181"/>
                </a:solidFill>
                <a:latin typeface="Calibri"/>
                <a:cs typeface="Calibri"/>
              </a:rPr>
              <a:t>Research</a:t>
            </a: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 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</a:t>
            </a:r>
            <a:r>
              <a:rPr sz="2400" spc="-90" dirty="0"/>
              <a:t> </a:t>
            </a:r>
            <a:r>
              <a:rPr sz="2400" dirty="0"/>
              <a:t>problem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30250" y="2643187"/>
            <a:ext cx="8261350" cy="1700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1344176"/>
            <a:ext cx="451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Preparing input data for the model</a:t>
            </a:r>
            <a:endParaRPr lang="de-D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524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</a:t>
            </a:r>
            <a:r>
              <a:rPr sz="2400" spc="-35" dirty="0"/>
              <a:t> </a:t>
            </a:r>
            <a:r>
              <a:rPr sz="2400" dirty="0"/>
              <a:t>Workshop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568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Workshop - Software</a:t>
            </a:r>
            <a:r>
              <a:rPr sz="2400" spc="-114" dirty="0"/>
              <a:t> </a:t>
            </a:r>
            <a:r>
              <a:rPr sz="2400" dirty="0"/>
              <a:t>requirements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491" y="1367692"/>
            <a:ext cx="6593205" cy="3054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https://www.r-project.org/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https://ftp.gwdg.de/pub/misc/cran/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Rstudio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https://www.rstudio.com/products/rstudio/download/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Libraries: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814069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›	</a:t>
            </a:r>
            <a:r>
              <a:rPr sz="2000" spc="-5" dirty="0">
                <a:solidFill>
                  <a:srgbClr val="0070C0"/>
                </a:solidFill>
                <a:latin typeface="Courier New"/>
                <a:cs typeface="Courier New"/>
              </a:rPr>
              <a:t>install.packages("madrat")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814069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›	</a:t>
            </a:r>
            <a:r>
              <a:rPr sz="2000" spc="-10" dirty="0">
                <a:solidFill>
                  <a:srgbClr val="0070C0"/>
                </a:solidFill>
                <a:latin typeface="Courier New"/>
                <a:cs typeface="Courier New"/>
              </a:rPr>
              <a:t>install.packages("magclass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")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353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Workshop –</a:t>
            </a:r>
            <a:r>
              <a:rPr sz="2400" spc="-95" dirty="0"/>
              <a:t> </a:t>
            </a:r>
            <a:r>
              <a:rPr sz="2400" spc="-5" dirty="0"/>
              <a:t>Setup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236" y="1367692"/>
            <a:ext cx="55670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Load library and </a:t>
            </a:r>
            <a:r>
              <a:rPr sz="2000" spc="-5" dirty="0">
                <a:latin typeface="Arial"/>
                <a:cs typeface="Arial"/>
              </a:rPr>
              <a:t>configure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madrat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mainfolder: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186" y="2004360"/>
          <a:ext cx="8359775" cy="157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826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0"/>
                        </a:lnSpc>
                      </a:pP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library(madrat)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15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getConfig()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Initialize</a:t>
                      </a:r>
                      <a:r>
                        <a:rPr sz="1400" spc="-6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madrat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config with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400" spc="1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settings..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8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madrat</a:t>
                      </a:r>
                      <a:r>
                        <a:rPr sz="1400" spc="-4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mainfolder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for data storage not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set!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Do you want to set it now?</a:t>
                      </a:r>
                      <a:r>
                        <a:rPr sz="1400" spc="-13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(y/n)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16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ts val="1655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Please enter</a:t>
                      </a:r>
                      <a:r>
                        <a:rPr sz="1400" spc="-9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folder path:</a:t>
                      </a:r>
                      <a:r>
                        <a:rPr sz="1400" spc="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“~/inputdata”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413" y="3546908"/>
            <a:ext cx="875030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Directory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does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not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exist. Should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it be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created?</a:t>
            </a:r>
            <a:r>
              <a:rPr sz="1400" spc="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(y/n)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Should this path be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added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to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your global .Rprofile to be used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permanently?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(y/n)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86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50" dirty="0"/>
              <a:t> </a:t>
            </a:r>
            <a:r>
              <a:rPr sz="2400" spc="-5" dirty="0">
                <a:latin typeface="Courier New"/>
                <a:cs typeface="Courier New"/>
              </a:rPr>
              <a:t>downloadSource()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236" y="1367692"/>
            <a:ext cx="6496050" cy="83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"/>
                <a:cs typeface="Arial"/>
              </a:rPr>
              <a:t>Download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source </a:t>
            </a:r>
            <a:r>
              <a:rPr sz="2000" spc="-10" dirty="0">
                <a:latin typeface="Arial"/>
                <a:cs typeface="Arial"/>
              </a:rPr>
              <a:t>data by using the </a:t>
            </a:r>
            <a:r>
              <a:rPr sz="2000" b="1" i="1" spc="-5" dirty="0">
                <a:latin typeface="Arial"/>
                <a:cs typeface="Arial"/>
              </a:rPr>
              <a:t>wrapper</a:t>
            </a:r>
            <a:r>
              <a:rPr sz="2000" b="1" i="1" spc="2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downloadSource("Tau", overwrite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TRUE)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13" y="3248332"/>
            <a:ext cx="7898130" cy="19386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534660">
              <a:lnSpc>
                <a:spcPts val="1630"/>
              </a:lnSpc>
              <a:spcBef>
                <a:spcPts val="185"/>
              </a:spcBef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madrat:::downloadTau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5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2700" marR="5080" indent="-63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download.fil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  <a:hlinkClick r:id="rId2"/>
              </a:rPr>
              <a:t>e("http://www.p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ik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  <a:hlinkClick r:id="rId2"/>
              </a:rPr>
              <a:t>-potsdam.de/members/dietrich/tau-data.zip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destfile =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"tau-data.zip")</a:t>
            </a:r>
            <a:endParaRPr sz="1400">
              <a:latin typeface="Courier New"/>
              <a:cs typeface="Courier New"/>
            </a:endParaRPr>
          </a:p>
          <a:p>
            <a:pPr marL="12700" marR="532066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unzip("tau-data.zip")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unlink("tau-data.zip")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9259" y="401796"/>
            <a:ext cx="48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9933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9933"/>
                </a:solidFill>
                <a:latin typeface="Calibri"/>
                <a:cs typeface="Calibri"/>
              </a:rPr>
              <a:t>/</a:t>
            </a:r>
            <a:r>
              <a:rPr sz="2400" b="1" spc="5" dirty="0">
                <a:solidFill>
                  <a:srgbClr val="FF9933"/>
                </a:solidFill>
                <a:latin typeface="Calibri"/>
                <a:cs typeface="Calibri"/>
              </a:rPr>
              <a:t>III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36" y="1367692"/>
            <a:ext cx="8976360" cy="328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Read the data </a:t>
            </a:r>
            <a:r>
              <a:rPr sz="2000" spc="-15" dirty="0">
                <a:latin typeface="Arial"/>
                <a:cs typeface="Arial"/>
              </a:rPr>
              <a:t>available in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source.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x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readSource(type="Tau", subtype="paper",</a:t>
            </a:r>
            <a:r>
              <a:rPr sz="1400" spc="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convert=FALSE)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Three </a:t>
            </a:r>
            <a:r>
              <a:rPr sz="2000" spc="-5" dirty="0">
                <a:latin typeface="Arial"/>
                <a:cs typeface="Arial"/>
              </a:rPr>
              <a:t>steps, </a:t>
            </a:r>
            <a:r>
              <a:rPr sz="2000" spc="-10" dirty="0">
                <a:latin typeface="Arial"/>
                <a:cs typeface="Arial"/>
              </a:rPr>
              <a:t>i.e. three </a:t>
            </a:r>
            <a:r>
              <a:rPr sz="2000" b="1" i="1" spc="-5" dirty="0">
                <a:latin typeface="Arial"/>
                <a:cs typeface="Arial"/>
              </a:rPr>
              <a:t>wrapper</a:t>
            </a:r>
            <a:r>
              <a:rPr sz="2000" b="1" i="1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functions: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readSource()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ts val="2315"/>
              </a:lnSpc>
              <a:spcBef>
                <a:spcPts val="170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reads the data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a magclass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correctSource()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ts val="2315"/>
              </a:lnSpc>
              <a:spcBef>
                <a:spcPts val="165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(optional) </a:t>
            </a:r>
            <a:r>
              <a:rPr sz="2000" spc="-5" dirty="0">
                <a:latin typeface="Arial"/>
                <a:cs typeface="Arial"/>
              </a:rPr>
              <a:t>removes </a:t>
            </a:r>
            <a:r>
              <a:rPr sz="2000" spc="-10" dirty="0">
                <a:latin typeface="Arial"/>
                <a:cs typeface="Arial"/>
              </a:rPr>
              <a:t>duplicates, replacing NAs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convertSource()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ct val="100000"/>
              </a:lnSpc>
              <a:spcBef>
                <a:spcPts val="170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compatibility conversion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flexible aggregation (ISO </a:t>
            </a:r>
            <a:r>
              <a:rPr sz="2000" spc="-5" dirty="0">
                <a:latin typeface="Arial"/>
                <a:cs typeface="Arial"/>
              </a:rPr>
              <a:t>country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standard).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9259" y="401796"/>
            <a:ext cx="56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933"/>
                </a:solidFill>
                <a:latin typeface="Calibri"/>
                <a:cs typeface="Calibri"/>
              </a:rPr>
              <a:t>II/III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34" y="1349404"/>
            <a:ext cx="8313420" cy="4643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readSrouce()</a:t>
            </a:r>
            <a:r>
              <a:rPr sz="2000" spc="-4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madrat:::readTau</a:t>
            </a:r>
            <a:endParaRPr sz="1400">
              <a:latin typeface="Courier New"/>
              <a:cs typeface="Courier New"/>
            </a:endParaRPr>
          </a:p>
          <a:p>
            <a:pPr marL="59055" marR="515874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function(subtype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"paper")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399540" marR="2331720" indent="-134112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files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c(paper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"tau_data_1995-2000.mz",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historical =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"tau_xref_history_country.mz")</a:t>
            </a:r>
            <a:endParaRPr sz="1400">
              <a:latin typeface="Courier New"/>
              <a:cs typeface="Courier New"/>
            </a:endParaRPr>
          </a:p>
          <a:p>
            <a:pPr marL="59055" marR="36703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file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toolSubtypeSelect(subtype,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files)  # x &lt;-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read.magpie(file)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x[x == -999] &lt;- NA</a:t>
            </a:r>
            <a:endParaRPr sz="1400">
              <a:latin typeface="Courier New"/>
              <a:cs typeface="Courier New"/>
            </a:endParaRPr>
          </a:p>
          <a:p>
            <a:pPr marL="59055" marR="707326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9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return(x)  #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83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Read-in the data as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magclass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other modifications are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6000"/>
              </a:lnSpc>
            </a:pP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correctSource()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particular </a:t>
            </a:r>
            <a:r>
              <a:rPr sz="2000" spc="-5" dirty="0">
                <a:latin typeface="Courier New"/>
                <a:cs typeface="Courier New"/>
              </a:rPr>
              <a:t>correctTau()</a:t>
            </a:r>
            <a:r>
              <a:rPr sz="2000" spc="-4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function, </a:t>
            </a:r>
            <a:r>
              <a:rPr sz="2000" spc="-10" dirty="0">
                <a:latin typeface="Arial"/>
                <a:cs typeface="Arial"/>
              </a:rPr>
              <a:t>if  needed.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82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r>
              <a:rPr sz="2400" spc="-980" dirty="0">
                <a:latin typeface="Courier New"/>
                <a:cs typeface="Courier New"/>
              </a:rPr>
              <a:t> </a:t>
            </a:r>
            <a:r>
              <a:rPr sz="2400" dirty="0"/>
              <a:t>III/III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845347"/>
            <a:ext cx="7834630" cy="5057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latin typeface="Arial"/>
                <a:cs typeface="Arial"/>
              </a:rPr>
              <a:t>Lastly, </a:t>
            </a: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convertSrouce() </a:t>
            </a:r>
            <a:r>
              <a:rPr sz="2000" spc="-25" dirty="0">
                <a:latin typeface="Arial"/>
                <a:cs typeface="Arial"/>
              </a:rPr>
              <a:t>type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 marL="59055" marR="5530850">
              <a:lnSpc>
                <a:spcPct val="100000"/>
              </a:lnSpc>
              <a:spcBef>
                <a:spcPts val="1705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madrat:::convertTau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(x)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x[, , "tau"]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x[, ,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"xref"]</a:t>
            </a:r>
            <a:endParaRPr sz="1400">
              <a:latin typeface="Courier New"/>
              <a:cs typeface="Courier New"/>
            </a:endParaRPr>
          </a:p>
          <a:p>
            <a:pPr marL="59055" marR="329565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xref[is.na(tau)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|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is.nan(tau)]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&lt;- 10^-10  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tau[is.na(tau)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|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is.nan(tau)]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</a:t>
            </a:r>
            <a:r>
              <a:rPr sz="1400" spc="3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if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(ncells(x)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59199)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8419" marR="457771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iso_cell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sysdata$iso_cell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iso_cell[,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2]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getCells(x)</a:t>
            </a:r>
            <a:endParaRPr sz="1400">
              <a:latin typeface="Courier New"/>
              <a:cs typeface="Courier New"/>
            </a:endParaRPr>
          </a:p>
          <a:p>
            <a:pPr marL="58419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toolAggregate(tau,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rel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iso_cell, weight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collapseNames(xref))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toolAggregate(xref,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rel =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iso_cell)</a:t>
            </a:r>
            <a:endParaRPr sz="14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58419" marR="85471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toolCountryFill(tau,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fill = 1, TLS = "IDN", HKG = "CHN",  # SGP = "CHN", BHR =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"QAT")</a:t>
            </a:r>
            <a:endParaRPr sz="1400">
              <a:latin typeface="Courier New"/>
              <a:cs typeface="Courier New"/>
            </a:endParaRPr>
          </a:p>
          <a:p>
            <a:pPr marL="57785" marR="18116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toolCountryFill(xref,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fill = 0,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verbosity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2)  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return(mbind(tau,</a:t>
            </a:r>
            <a:r>
              <a:rPr sz="14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xref))</a:t>
            </a:r>
            <a:endParaRPr sz="14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Fill out the </a:t>
            </a:r>
            <a:r>
              <a:rPr sz="1800" spc="5" dirty="0">
                <a:latin typeface="Arial"/>
                <a:cs typeface="Arial"/>
              </a:rPr>
              <a:t>missing </a:t>
            </a:r>
            <a:r>
              <a:rPr sz="1800" dirty="0">
                <a:latin typeface="Arial"/>
                <a:cs typeface="Arial"/>
              </a:rPr>
              <a:t>ISO-country data: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toolCountryFill()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calcOutput()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706" y="935644"/>
            <a:ext cx="8430260" cy="488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Extract information </a:t>
            </a:r>
            <a:r>
              <a:rPr sz="2000" dirty="0">
                <a:latin typeface="Arial"/>
                <a:cs typeface="Arial"/>
              </a:rPr>
              <a:t>form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source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x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calcOutput(“TauTotal”, aggregate=FALSE,</a:t>
            </a:r>
            <a:r>
              <a:rPr sz="1400" spc="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supplementary=FALSE)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12700" marR="5959475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madrat:::calcTauTotal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readSource("Tau",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"paper")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collapseNames(tau[,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"tau.total"])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weight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collapseNames(tau[,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sz="1400" spc="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"xref.total"])</a:t>
            </a:r>
            <a:endParaRPr sz="1400">
              <a:latin typeface="Courier New"/>
              <a:cs typeface="Courier New"/>
            </a:endParaRPr>
          </a:p>
          <a:p>
            <a:pPr marL="12700" marR="117729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return(list(x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x,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weight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weight, min = 0, max = 10,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unit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"1",  # description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"Agricultural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Land Use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Intensity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Tau",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note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c("data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based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on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Dietrich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J.P.,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Schmitz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C.,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Müller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C., Fader</a:t>
            </a:r>
            <a:r>
              <a:rPr sz="1400" spc="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M.,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Lotze-Campen H., Popp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"Measuring agricultural land-use intensity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- 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global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analysis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using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model-assisted approach", "Ecological Modelling, Volume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232,  # 10 May 2012, Pages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109-118,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ISSN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0304-3800,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10.1016/j."preprint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2700" marR="373062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doi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"10.1016/j.ecolmodel.2012.03.002")))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49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0" dirty="0"/>
              <a:t> </a:t>
            </a:r>
            <a:r>
              <a:rPr sz="2400" spc="-5" dirty="0">
                <a:latin typeface="Courier New"/>
                <a:cs typeface="Courier New"/>
              </a:rPr>
              <a:t>retrieveData()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935644"/>
            <a:ext cx="7941309" cy="4721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Prepare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dataset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collection of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72415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retrieveData("example",</a:t>
            </a:r>
            <a:r>
              <a:rPr sz="1400" spc="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rev=1)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59055" marR="553148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madrat:::fullEXAMPLE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(rev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59055" marR="106870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writeLines("This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is 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test", paste0(getConfig("outputfolder"),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"/test.txt"))</a:t>
            </a:r>
            <a:endParaRPr sz="1400">
              <a:latin typeface="Courier New"/>
              <a:cs typeface="Courier New"/>
            </a:endParaRPr>
          </a:p>
          <a:p>
            <a:pPr marL="59055" marR="319786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file2destination("test.txt", "testfolder")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if (rev &gt;=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055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calcOutput("TauTotal", years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1995,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round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2,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file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"fm_tau1995.cs4",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destination =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"testfolder/input")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Creates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1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Creates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tgz </a:t>
            </a:r>
            <a:r>
              <a:rPr sz="1800" spc="5" dirty="0">
                <a:latin typeface="Arial"/>
                <a:cs typeface="Arial"/>
              </a:rPr>
              <a:t>packaged </a:t>
            </a:r>
            <a:r>
              <a:rPr sz="1800" dirty="0">
                <a:latin typeface="Arial"/>
                <a:cs typeface="Arial"/>
              </a:rPr>
              <a:t>compressed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1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Puts the data in the </a:t>
            </a:r>
            <a:r>
              <a:rPr sz="1800" spc="-5" dirty="0">
                <a:latin typeface="Courier New"/>
                <a:cs typeface="Courier New"/>
              </a:rPr>
              <a:t>“output” </a:t>
            </a:r>
            <a:r>
              <a:rPr sz="1800" dirty="0">
                <a:latin typeface="Arial"/>
                <a:cs typeface="Arial"/>
              </a:rPr>
              <a:t>directory in the defined madrat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mainfolder.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4192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Use </a:t>
            </a:r>
            <a:r>
              <a:rPr sz="2400" spc="5" dirty="0"/>
              <a:t>own functions with</a:t>
            </a:r>
            <a:r>
              <a:rPr sz="2400" spc="-200" dirty="0"/>
              <a:t> </a:t>
            </a:r>
            <a:r>
              <a:rPr sz="2400" spc="-10" dirty="0"/>
              <a:t>MADRaT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935644"/>
            <a:ext cx="8684895" cy="444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Source </a:t>
            </a:r>
            <a:r>
              <a:rPr sz="2000" spc="-25" dirty="0">
                <a:latin typeface="Arial"/>
                <a:cs typeface="Arial"/>
              </a:rPr>
              <a:t>your </a:t>
            </a:r>
            <a:r>
              <a:rPr sz="2000" spc="-20" dirty="0">
                <a:latin typeface="Arial"/>
                <a:cs typeface="Arial"/>
              </a:rPr>
              <a:t>own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the global environment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setConfig(globalenv=TRUE):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spcBef>
                <a:spcPts val="1560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library(madrat)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add global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environment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to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madrat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search</a:t>
            </a:r>
            <a:r>
              <a:rPr sz="1400" spc="3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path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setConfig(globalenv=TRUE)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define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simple</a:t>
            </a:r>
            <a:r>
              <a:rPr sz="14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calc-function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calcPi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function()</a:t>
            </a:r>
            <a:r>
              <a:rPr sz="1400" spc="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out &lt;-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toolCountryFill(NULL,fill=pi)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return(list(x=out,</a:t>
            </a:r>
            <a:endParaRPr sz="1400">
              <a:latin typeface="Courier New"/>
              <a:cs typeface="Courier New"/>
            </a:endParaRPr>
          </a:p>
          <a:p>
            <a:pPr marL="972819" marR="6531609">
              <a:lnSpc>
                <a:spcPct val="100000"/>
              </a:lnSpc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weight=out,  unit="1",</a:t>
            </a:r>
            <a:endParaRPr sz="14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description="Just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 pi"))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rund calcPi through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wrapper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calcOutput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calcOutput("Pi")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356870" marR="220979" indent="-344805">
              <a:lnSpc>
                <a:spcPct val="100000"/>
              </a:lnSpc>
              <a:spcBef>
                <a:spcPts val="121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5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procedure also for all other </a:t>
            </a:r>
            <a:r>
              <a:rPr sz="1800" spc="-10" dirty="0">
                <a:latin typeface="Arial"/>
                <a:cs typeface="Arial"/>
              </a:rPr>
              <a:t>MADRaT </a:t>
            </a:r>
            <a:r>
              <a:rPr sz="1800" dirty="0">
                <a:latin typeface="Arial"/>
                <a:cs typeface="Arial"/>
              </a:rPr>
              <a:t>functions: </a:t>
            </a:r>
            <a:r>
              <a:rPr sz="1800" spc="-5" dirty="0">
                <a:latin typeface="Courier New"/>
                <a:cs typeface="Courier New"/>
              </a:rPr>
              <a:t>downloadXYZ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readXYZ</a:t>
            </a:r>
            <a:r>
              <a:rPr sz="1800" spc="-5" dirty="0">
                <a:latin typeface="Arial"/>
                <a:cs typeface="Arial"/>
              </a:rPr>
              <a:t>,  </a:t>
            </a:r>
            <a:r>
              <a:rPr sz="1800" spc="-5" dirty="0">
                <a:latin typeface="Courier New"/>
                <a:cs typeface="Courier New"/>
              </a:rPr>
              <a:t>correctXYZ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convertXYZ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Courier New"/>
                <a:cs typeface="Courier New"/>
              </a:rPr>
              <a:t>fullXYZ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Our </a:t>
            </a:r>
            <a:r>
              <a:rPr sz="2400" spc="-5" dirty="0"/>
              <a:t>attempt </a:t>
            </a:r>
            <a:r>
              <a:rPr sz="2400" dirty="0"/>
              <a:t>to solve</a:t>
            </a:r>
            <a:r>
              <a:rPr sz="2400" spc="-80" dirty="0"/>
              <a:t> </a:t>
            </a:r>
            <a:r>
              <a:rPr sz="2400" spc="5" dirty="0"/>
              <a:t>it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04812" y="776288"/>
            <a:ext cx="8480742" cy="547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131390" y="6399276"/>
            <a:ext cx="158178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1344176"/>
            <a:ext cx="3250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The </a:t>
            </a:r>
            <a:r>
              <a:rPr lang="en-CA" sz="2400" dirty="0" err="1" smtClean="0"/>
              <a:t>MADRaT</a:t>
            </a:r>
            <a:r>
              <a:rPr lang="en-CA" sz="2400" dirty="0" smtClean="0"/>
              <a:t> framework</a:t>
            </a:r>
            <a:endParaRPr lang="de-DE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566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Advanced: Create MADRaT-based R-package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352" y="897876"/>
            <a:ext cx="8537575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6350">
              <a:lnSpc>
                <a:spcPct val="106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following lines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code </a:t>
            </a:r>
            <a:r>
              <a:rPr sz="2000" spc="-10" dirty="0">
                <a:latin typeface="Arial"/>
                <a:cs typeface="Arial"/>
              </a:rPr>
              <a:t>should be added as </a:t>
            </a:r>
            <a:r>
              <a:rPr sz="2000" spc="-5" dirty="0">
                <a:latin typeface="Courier New"/>
                <a:cs typeface="Courier New"/>
              </a:rPr>
              <a:t>madrat.R </a:t>
            </a:r>
            <a:r>
              <a:rPr sz="2000" spc="-10" dirty="0">
                <a:latin typeface="Arial"/>
                <a:cs typeface="Arial"/>
              </a:rPr>
              <a:t>to the R folder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  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package: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560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###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madrat.R</a:t>
            </a:r>
            <a:endParaRPr sz="1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#' @importFrom madrat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vcat</a:t>
            </a:r>
            <a:endParaRPr sz="1400">
              <a:latin typeface="Courier New"/>
              <a:cs typeface="Courier New"/>
            </a:endParaRPr>
          </a:p>
          <a:p>
            <a:pPr marL="226060" indent="-213360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.onLoad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function(libname,</a:t>
            </a:r>
            <a:r>
              <a:rPr sz="1400" spc="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pkgname){</a:t>
            </a:r>
            <a:endParaRPr sz="1400">
              <a:latin typeface="Courier New"/>
              <a:cs typeface="Courier New"/>
            </a:endParaRPr>
          </a:p>
          <a:p>
            <a:pPr marL="226060" indent="-213995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madrat::setConfig(packages=c(madrat::getConfig("packages"),pkgname),</a:t>
            </a:r>
            <a:endParaRPr sz="1400">
              <a:latin typeface="Courier New"/>
              <a:cs typeface="Courier New"/>
            </a:endParaRPr>
          </a:p>
          <a:p>
            <a:pPr marL="2054860">
              <a:lnSpc>
                <a:spcPct val="100000"/>
              </a:lnSpc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.cfgchecks=FALSE,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.verbose=FALSE)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#create an own warning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function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which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redirects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calls to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vcat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(package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internal)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949" y="3279337"/>
          <a:ext cx="8251825" cy="1053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8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warning </a:t>
                      </a: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</a:t>
                      </a:r>
                      <a:r>
                        <a:rPr sz="1400" spc="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vcat(0,...)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create a own stop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function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which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redirects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calls</a:t>
                      </a:r>
                      <a:r>
                        <a:rPr sz="1400" spc="-4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stop (package</a:t>
                      </a:r>
                      <a:r>
                        <a:rPr sz="1400" spc="-8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internal)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78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stop 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 vcat(-1,...)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78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create an </a:t>
                      </a:r>
                      <a:r>
                        <a:rPr sz="1400" spc="-1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own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cat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function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which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redirects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calls 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cat (package</a:t>
                      </a:r>
                      <a:r>
                        <a:rPr sz="1400" spc="-6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internal)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20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cat 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</a:t>
                      </a:r>
                      <a:r>
                        <a:rPr sz="1400" spc="1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vcat(1,...)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434" y="4808835"/>
            <a:ext cx="715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ourier New"/>
                <a:cs typeface="Courier New"/>
              </a:rPr>
              <a:t>.onLoad </a:t>
            </a:r>
            <a:r>
              <a:rPr sz="1800" dirty="0">
                <a:latin typeface="Arial"/>
                <a:cs typeface="Arial"/>
              </a:rPr>
              <a:t>- the </a:t>
            </a:r>
            <a:r>
              <a:rPr sz="1800" spc="5" dirty="0">
                <a:latin typeface="Arial"/>
                <a:cs typeface="Arial"/>
              </a:rPr>
              <a:t>package </a:t>
            </a:r>
            <a:r>
              <a:rPr sz="1800" dirty="0">
                <a:latin typeface="Arial"/>
                <a:cs typeface="Arial"/>
              </a:rPr>
              <a:t>is linked to madrat as soon as it is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Our </a:t>
            </a:r>
            <a:r>
              <a:rPr sz="2400" spc="-5" dirty="0"/>
              <a:t>attempt </a:t>
            </a:r>
            <a:r>
              <a:rPr sz="2400" dirty="0"/>
              <a:t>to solve</a:t>
            </a:r>
            <a:r>
              <a:rPr sz="2400" spc="-80" dirty="0"/>
              <a:t> </a:t>
            </a:r>
            <a:r>
              <a:rPr sz="2400" spc="5" dirty="0"/>
              <a:t>it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74725" y="1124743"/>
            <a:ext cx="7192962" cy="95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4725" y="2747997"/>
            <a:ext cx="7192962" cy="985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725" y="4343400"/>
            <a:ext cx="7192962" cy="102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096332" y="980732"/>
            <a:ext cx="7580630" cy="2304415"/>
            <a:chOff x="1096332" y="980732"/>
            <a:chExt cx="7580630" cy="2304415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7859" y="980732"/>
              <a:ext cx="5328920" cy="2304415"/>
            </a:xfrm>
            <a:custGeom>
              <a:avLst/>
              <a:gdLst/>
              <a:ahLst/>
              <a:cxnLst/>
              <a:rect l="l" t="t" r="r" b="b"/>
              <a:pathLst>
                <a:path w="5328920" h="2304415">
                  <a:moveTo>
                    <a:pt x="5328589" y="0"/>
                  </a:moveTo>
                  <a:lnTo>
                    <a:pt x="0" y="0"/>
                  </a:lnTo>
                  <a:lnTo>
                    <a:pt x="0" y="2304249"/>
                  </a:lnTo>
                  <a:lnTo>
                    <a:pt x="5328589" y="2304249"/>
                  </a:lnTo>
                  <a:lnTo>
                    <a:pt x="532858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7371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Download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data</a:t>
            </a:r>
            <a:r>
              <a:rPr lang="en-CA" sz="2400" dirty="0" smtClean="0">
                <a:latin typeface="Arial"/>
                <a:cs typeface="Arial"/>
              </a:rPr>
              <a:t> (</a:t>
            </a:r>
            <a:r>
              <a:rPr lang="en-CA" sz="2400" dirty="0" err="1" smtClean="0">
                <a:latin typeface="Arial"/>
                <a:cs typeface="Arial"/>
              </a:rPr>
              <a:t>downloadSource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Read data and </a:t>
            </a:r>
            <a:r>
              <a:rPr sz="2400" spc="-5" dirty="0">
                <a:latin typeface="Arial"/>
                <a:cs typeface="Arial"/>
              </a:rPr>
              <a:t>convert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standardized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format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Bring </a:t>
            </a:r>
            <a:r>
              <a:rPr sz="2400" dirty="0">
                <a:latin typeface="Arial"/>
                <a:cs typeface="Arial"/>
              </a:rPr>
              <a:t>data 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lang="en-CA" sz="2400" spc="-5" dirty="0" smtClean="0">
                <a:latin typeface="Arial"/>
                <a:cs typeface="Arial"/>
              </a:rPr>
              <a:t>desired regional resolution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39546" y="959027"/>
            <a:ext cx="7920990" cy="2542540"/>
            <a:chOff x="539546" y="959027"/>
            <a:chExt cx="7920990" cy="2542540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546" y="959027"/>
              <a:ext cx="7920990" cy="2542540"/>
            </a:xfrm>
            <a:custGeom>
              <a:avLst/>
              <a:gdLst/>
              <a:ahLst/>
              <a:cxnLst/>
              <a:rect l="l" t="t" r="r" b="b"/>
              <a:pathLst>
                <a:path w="7920990" h="2542540">
                  <a:moveTo>
                    <a:pt x="2592286" y="237718"/>
                  </a:moveTo>
                  <a:lnTo>
                    <a:pt x="0" y="237718"/>
                  </a:lnTo>
                  <a:lnTo>
                    <a:pt x="0" y="2541981"/>
                  </a:lnTo>
                  <a:lnTo>
                    <a:pt x="2592286" y="2541981"/>
                  </a:lnTo>
                  <a:lnTo>
                    <a:pt x="2592286" y="237718"/>
                  </a:lnTo>
                  <a:close/>
                </a:path>
                <a:path w="7920990" h="2542540">
                  <a:moveTo>
                    <a:pt x="7920888" y="0"/>
                  </a:moveTo>
                  <a:lnTo>
                    <a:pt x="5328602" y="0"/>
                  </a:lnTo>
                  <a:lnTo>
                    <a:pt x="5328602" y="2304250"/>
                  </a:lnTo>
                  <a:lnTo>
                    <a:pt x="7920888" y="2304250"/>
                  </a:lnTo>
                  <a:lnTo>
                    <a:pt x="792088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67659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Calculate required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Filtering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Merging </a:t>
            </a:r>
            <a:r>
              <a:rPr sz="2400" dirty="0">
                <a:latin typeface="Arial"/>
                <a:cs typeface="Arial"/>
              </a:rPr>
              <a:t>of data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different data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sources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harmonization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Provide </a:t>
            </a:r>
            <a:r>
              <a:rPr sz="2400" dirty="0">
                <a:latin typeface="Arial"/>
                <a:cs typeface="Arial"/>
              </a:rPr>
              <a:t>spatial </a:t>
            </a:r>
            <a:r>
              <a:rPr sz="2400" spc="-5" dirty="0">
                <a:latin typeface="Arial"/>
                <a:cs typeface="Arial"/>
              </a:rPr>
              <a:t>aggregation (e.g.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weights)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467537" y="980732"/>
            <a:ext cx="7578725" cy="2304415"/>
            <a:chOff x="467537" y="980732"/>
            <a:chExt cx="7578725" cy="2304415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537" y="980732"/>
              <a:ext cx="5328920" cy="2304415"/>
            </a:xfrm>
            <a:custGeom>
              <a:avLst/>
              <a:gdLst/>
              <a:ahLst/>
              <a:cxnLst/>
              <a:rect l="l" t="t" r="r" b="b"/>
              <a:pathLst>
                <a:path w="5328920" h="2304415">
                  <a:moveTo>
                    <a:pt x="5328589" y="0"/>
                  </a:moveTo>
                  <a:lnTo>
                    <a:pt x="0" y="0"/>
                  </a:lnTo>
                  <a:lnTo>
                    <a:pt x="0" y="2304249"/>
                  </a:lnTo>
                  <a:lnTo>
                    <a:pt x="5328589" y="2304249"/>
                  </a:lnTo>
                  <a:lnTo>
                    <a:pt x="532858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6099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Collecting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Coordinate </a:t>
            </a:r>
            <a:r>
              <a:rPr sz="2400" spc="-5" dirty="0">
                <a:latin typeface="Arial"/>
                <a:cs typeface="Arial"/>
              </a:rPr>
              <a:t>packaging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aggregated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46300" y="0"/>
            <a:ext cx="484981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132244" y="0"/>
            <a:ext cx="4864100" cy="6858000"/>
            <a:chOff x="2132244" y="0"/>
            <a:chExt cx="4864100" cy="6858000"/>
          </a:xfrm>
        </p:grpSpPr>
        <p:sp>
          <p:nvSpPr>
            <p:cNvPr id="4" name="object 4"/>
            <p:cNvSpPr/>
            <p:nvPr/>
          </p:nvSpPr>
          <p:spPr>
            <a:xfrm>
              <a:off x="2146300" y="0"/>
              <a:ext cx="484981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2244" y="1052741"/>
              <a:ext cx="1791674" cy="1296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1800" y="3068959"/>
              <a:ext cx="1791682" cy="1296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1998</Words>
  <Application>Microsoft Office PowerPoint</Application>
  <PresentationFormat>On-screen Show (4:3)</PresentationFormat>
  <Paragraphs>445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FontAwesome</vt:lpstr>
      <vt:lpstr>Helvetica Light</vt:lpstr>
      <vt:lpstr>Menlo</vt:lpstr>
      <vt:lpstr>Source Sans Pro</vt:lpstr>
      <vt:lpstr>Source Sans Pro Light</vt:lpstr>
      <vt:lpstr>Source Sans Pro Semibold</vt:lpstr>
      <vt:lpstr>Arial</vt:lpstr>
      <vt:lpstr>Bahnschrift SemiBold</vt:lpstr>
      <vt:lpstr>Bahnschrift SemiLight</vt:lpstr>
      <vt:lpstr>Calibri</vt:lpstr>
      <vt:lpstr>Courier New</vt:lpstr>
      <vt:lpstr>Helvetica</vt:lpstr>
      <vt:lpstr>Times New Roman</vt:lpstr>
      <vt:lpstr>Office Theme</vt:lpstr>
      <vt:lpstr>White</vt:lpstr>
      <vt:lpstr>Bringing structure into data processing  work-flows for MAgPIE</vt:lpstr>
      <vt:lpstr>The problem</vt:lpstr>
      <vt:lpstr>Our attempt to solve it</vt:lpstr>
      <vt:lpstr>Our attempt to solve it</vt:lpstr>
      <vt:lpstr>The derived framework</vt:lpstr>
      <vt:lpstr>The derived framework</vt:lpstr>
      <vt:lpstr>The derived framework</vt:lpstr>
      <vt:lpstr>The derived framework</vt:lpstr>
      <vt:lpstr>The derived framework</vt:lpstr>
      <vt:lpstr>The derived framework</vt:lpstr>
      <vt:lpstr>Unanticipated side effects</vt:lpstr>
      <vt:lpstr>MADRaT</vt:lpstr>
      <vt:lpstr>Magclass Objects</vt:lpstr>
      <vt:lpstr>Magclass Objects</vt:lpstr>
      <vt:lpstr>MADRaT Cheat Sheet library(madrat)</vt:lpstr>
      <vt:lpstr>Magclass Exercise</vt:lpstr>
      <vt:lpstr>PowerPoint Presentation</vt:lpstr>
      <vt:lpstr>PowerPoint Presentation</vt:lpstr>
      <vt:lpstr>PowerPoint Presentation</vt:lpstr>
      <vt:lpstr>MADRaT Workshop</vt:lpstr>
      <vt:lpstr>MADRaT Workshop - Software requirements</vt:lpstr>
      <vt:lpstr>MADRaT Workshop – Setup</vt:lpstr>
      <vt:lpstr>MADRaT components: downloadSource()</vt:lpstr>
      <vt:lpstr>MADRaT components: readSource()</vt:lpstr>
      <vt:lpstr>MADRaT components: readSource()</vt:lpstr>
      <vt:lpstr>MADRaT components: readSource() III/III</vt:lpstr>
      <vt:lpstr>MADRaT components: calcOutput()</vt:lpstr>
      <vt:lpstr>MADRaT components: retrieveData()</vt:lpstr>
      <vt:lpstr>Use own functions with MADRaT</vt:lpstr>
      <vt:lpstr>Advanced: Create MADRaT-based R-package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 .</dc:creator>
  <cp:lastModifiedBy>David Chen</cp:lastModifiedBy>
  <cp:revision>17</cp:revision>
  <dcterms:created xsi:type="dcterms:W3CDTF">2020-12-10T08:02:15Z</dcterms:created>
  <dcterms:modified xsi:type="dcterms:W3CDTF">2020-12-11T09:29:38Z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2020-12-10T00:00:00Z</vt:filetime>
  </property>
</Properties>
</file>