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49" autoAdjust="0"/>
  </p:normalViewPr>
  <p:slideViewPr>
    <p:cSldViewPr snapToGrid="0">
      <p:cViewPr>
        <p:scale>
          <a:sx n="75" d="100"/>
          <a:sy n="75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47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github.com/magpiemodel/tutorials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591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3255" y="1523998"/>
            <a:ext cx="4505672" cy="880312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950261" y="1624620"/>
            <a:ext cx="3028073" cy="37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e-DE" sz="2800" dirty="0" err="1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MADRaT</a:t>
            </a:r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 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Workflow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•  </a:t>
            </a: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CA" dirty="0" smtClean="0"/>
              <a:t>David M Chen </a:t>
            </a:r>
            <a:r>
              <a:rPr dirty="0" smtClean="0"/>
              <a:t>•  </a:t>
            </a:r>
            <a:r>
              <a:rPr lang="en-CA" dirty="0" smtClean="0"/>
              <a:t>david.chen@pik-potsdam.de</a:t>
            </a:r>
            <a:r>
              <a:rPr dirty="0" smtClean="0"/>
              <a:t>•  </a:t>
            </a:r>
            <a:r>
              <a:rPr lang="de-DE" dirty="0">
                <a:hlinkClick r:id="rId5"/>
              </a:rPr>
              <a:t>https://github.com/magpiemodel/tutorials</a:t>
            </a:r>
            <a:r>
              <a:rPr dirty="0" smtClean="0"/>
              <a:t>•  </a:t>
            </a:r>
            <a:r>
              <a:rPr dirty="0"/>
              <a:t>package version  </a:t>
            </a:r>
            <a:r>
              <a:rPr lang="en-CA" dirty="0" smtClean="0"/>
              <a:t>1.83.3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lang="en-CA" dirty="0" smtClean="0"/>
              <a:t>12.</a:t>
            </a:r>
            <a:r>
              <a:rPr dirty="0" smtClean="0"/>
              <a:t>20</a:t>
            </a:r>
            <a:r>
              <a:rPr lang="en-CA" dirty="0" smtClean="0"/>
              <a:t>2</a:t>
            </a:r>
            <a:r>
              <a:rPr lang="en-CA" dirty="0" smtClean="0"/>
              <a:t>0</a:t>
            </a: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8926365" y="1419355"/>
            <a:ext cx="431528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ts val="7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Magclass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Basics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sz="1600" dirty="0" smtClean="0">
                <a:solidFill>
                  <a:schemeClr val="tx1"/>
                </a:solidFill>
              </a:rPr>
              <a:t>Further documentation in ?</a:t>
            </a:r>
            <a:r>
              <a:rPr lang="en-CA" sz="1600" dirty="0" err="1" smtClean="0">
                <a:solidFill>
                  <a:schemeClr val="tx1"/>
                </a:solidFill>
              </a:rPr>
              <a:t>magclass</a:t>
            </a:r>
            <a:r>
              <a:rPr lang="en-CA" sz="1600" dirty="0" smtClean="0">
                <a:solidFill>
                  <a:schemeClr val="tx1"/>
                </a:solidFill>
              </a:rPr>
              <a:t>::</a:t>
            </a:r>
            <a:r>
              <a:rPr lang="en-CA" sz="1600" dirty="0" smtClean="0">
                <a:solidFill>
                  <a:schemeClr val="bg2">
                    <a:lumMod val="10000"/>
                  </a:schemeClr>
                </a:solidFill>
              </a:rPr>
              <a:t>function()</a:t>
            </a:r>
            <a:endParaRPr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1338060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CA" dirty="0" err="1" smtClean="0">
                <a:solidFill>
                  <a:schemeClr val="tx1"/>
                </a:solidFill>
              </a:rPr>
              <a:t>MADRaT</a:t>
            </a:r>
            <a:r>
              <a:rPr lang="en-CA" dirty="0" smtClean="0">
                <a:solidFill>
                  <a:schemeClr val="tx1"/>
                </a:solidFill>
              </a:rPr>
              <a:t> Cheat Sheet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sz="3000" dirty="0" smtClean="0">
                <a:solidFill>
                  <a:schemeClr val="tx1"/>
                </a:solidFill>
              </a:rPr>
              <a:t>library(</a:t>
            </a:r>
            <a:r>
              <a:rPr lang="en-CA" sz="3000" dirty="0" err="1" smtClean="0">
                <a:solidFill>
                  <a:schemeClr val="tx1"/>
                </a:solidFill>
              </a:rPr>
              <a:t>madrat</a:t>
            </a:r>
            <a:r>
              <a:rPr lang="en-CA" sz="3000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0" name="Line"/>
          <p:cNvSpPr/>
          <p:nvPr/>
        </p:nvSpPr>
        <p:spPr>
          <a:xfrm>
            <a:off x="4790592" y="114756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460416"/>
            <a:ext cx="2912301" cy="38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2000" dirty="0" smtClean="0">
                <a:sym typeface="Source Sans Pro"/>
              </a:rPr>
              <a:t>Array with 3 Dimensions</a:t>
            </a:r>
            <a:endParaRPr sz="2000" dirty="0"/>
          </a:p>
        </p:txBody>
      </p:sp>
      <p:sp>
        <p:nvSpPr>
          <p:cNvPr id="358" name="Line"/>
          <p:cNvSpPr/>
          <p:nvPr/>
        </p:nvSpPr>
        <p:spPr>
          <a:xfrm flipV="1">
            <a:off x="4587037" y="4439792"/>
            <a:ext cx="9007283" cy="91093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    "/>
          <p:cNvSpPr txBox="1"/>
          <p:nvPr/>
        </p:nvSpPr>
        <p:spPr>
          <a:xfrm>
            <a:off x="10505608" y="6058049"/>
            <a:ext cx="110270" cy="55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4795099" y="7896085"/>
            <a:ext cx="3737831" cy="241853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 smtClean="0"/>
              <a:t>#' </a:t>
            </a:r>
            <a:r>
              <a:rPr lang="en-CA" sz="600" dirty="0"/>
              <a:t>@</a:t>
            </a:r>
            <a:r>
              <a:rPr lang="en-CA" sz="600" dirty="0" err="1"/>
              <a:t>importFrom</a:t>
            </a:r>
            <a:r>
              <a:rPr lang="en-CA" sz="600" dirty="0"/>
              <a:t> </a:t>
            </a:r>
            <a:r>
              <a:rPr lang="en-CA" sz="600" dirty="0" err="1"/>
              <a:t>madrat</a:t>
            </a:r>
            <a:r>
              <a:rPr lang="en-CA" sz="600" dirty="0"/>
              <a:t> </a:t>
            </a:r>
            <a:r>
              <a:rPr lang="en-CA" sz="600" dirty="0" err="1"/>
              <a:t>vcat</a:t>
            </a:r>
            <a:r>
              <a:rPr lang="en-CA" sz="600" dirty="0"/>
              <a:t> </a:t>
            </a:r>
            <a:r>
              <a:rPr lang="en-CA" sz="600" dirty="0" err="1"/>
              <a:t>toolCodeLabels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#' @</a:t>
            </a:r>
            <a:r>
              <a:rPr lang="en-CA" sz="600" dirty="0" err="1"/>
              <a:t>importFrom</a:t>
            </a:r>
            <a:r>
              <a:rPr lang="en-CA" sz="600" dirty="0"/>
              <a:t> digest </a:t>
            </a:r>
            <a:r>
              <a:rPr lang="en-CA" sz="600" dirty="0" err="1"/>
              <a:t>digest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.</a:t>
            </a:r>
            <a:r>
              <a:rPr lang="en-CA" sz="600" dirty="0" err="1"/>
              <a:t>onLoad</a:t>
            </a:r>
            <a:r>
              <a:rPr lang="en-CA" sz="600" dirty="0"/>
              <a:t> &lt;- function(</a:t>
            </a:r>
            <a:r>
              <a:rPr lang="en-CA" sz="600" dirty="0" err="1"/>
              <a:t>libname</a:t>
            </a:r>
            <a:r>
              <a:rPr lang="en-CA" sz="600" dirty="0"/>
              <a:t>, </a:t>
            </a:r>
            <a:r>
              <a:rPr lang="en-CA" sz="600" dirty="0" err="1"/>
              <a:t>pkgname</a:t>
            </a:r>
            <a:r>
              <a:rPr lang="en-CA" sz="600" dirty="0"/>
              <a:t>){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</a:t>
            </a:r>
            <a:r>
              <a:rPr lang="en-CA" sz="600" dirty="0" err="1"/>
              <a:t>madrat</a:t>
            </a:r>
            <a:r>
              <a:rPr lang="en-CA" sz="600" dirty="0"/>
              <a:t>::</a:t>
            </a:r>
            <a:r>
              <a:rPr lang="en-CA" sz="600" dirty="0" err="1"/>
              <a:t>setConfig</a:t>
            </a:r>
            <a:r>
              <a:rPr lang="en-CA" sz="600" dirty="0"/>
              <a:t>(packages=c(</a:t>
            </a:r>
            <a:r>
              <a:rPr lang="en-CA" sz="600" dirty="0" err="1"/>
              <a:t>madrat</a:t>
            </a:r>
            <a:r>
              <a:rPr lang="en-CA" sz="600" dirty="0"/>
              <a:t>::</a:t>
            </a:r>
            <a:r>
              <a:rPr lang="en-CA" sz="600" dirty="0" err="1"/>
              <a:t>getConfig</a:t>
            </a:r>
            <a:r>
              <a:rPr lang="en-CA" sz="600" dirty="0"/>
              <a:t>("packages"),</a:t>
            </a:r>
            <a:r>
              <a:rPr lang="en-CA" sz="600" dirty="0" err="1"/>
              <a:t>pkgname</a:t>
            </a:r>
            <a:r>
              <a:rPr lang="en-CA" sz="600" dirty="0"/>
              <a:t>), </a:t>
            </a:r>
            <a:r>
              <a:rPr lang="en-CA" sz="600" dirty="0" smtClean="0"/>
              <a:t>.</a:t>
            </a:r>
            <a:r>
              <a:rPr lang="en-CA" sz="600" dirty="0" err="1" smtClean="0"/>
              <a:t>cfgchecks</a:t>
            </a:r>
            <a:r>
              <a:rPr lang="en-CA" sz="600" dirty="0" smtClean="0"/>
              <a:t>=FALSE</a:t>
            </a:r>
            <a:r>
              <a:rPr lang="en-CA" sz="600" dirty="0"/>
              <a:t>, .verbose=FALSE)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# add labels for common </a:t>
            </a:r>
            <a:r>
              <a:rPr lang="en-CA" sz="600" dirty="0" err="1"/>
              <a:t>ctype</a:t>
            </a:r>
            <a:r>
              <a:rPr lang="en-CA" sz="600" dirty="0"/>
              <a:t> selections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labels &lt;- NULL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for(t in c("</a:t>
            </a:r>
            <a:r>
              <a:rPr lang="en-CA" sz="600" dirty="0" err="1"/>
              <a:t>c","n","h</a:t>
            </a:r>
            <a:r>
              <a:rPr lang="en-CA" sz="600" dirty="0"/>
              <a:t>")) 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</a:t>
            </a:r>
            <a:r>
              <a:rPr lang="en-CA" sz="600" dirty="0" err="1"/>
              <a:t>ncells</a:t>
            </a:r>
            <a:r>
              <a:rPr lang="en-CA" sz="600" dirty="0"/>
              <a:t> &lt;- c(</a:t>
            </a:r>
            <a:r>
              <a:rPr lang="en-CA" sz="600" dirty="0" err="1"/>
              <a:t>seq</a:t>
            </a:r>
            <a:r>
              <a:rPr lang="en-CA" sz="600" dirty="0"/>
              <a:t>(10,90,10),</a:t>
            </a:r>
            <a:r>
              <a:rPr lang="en-CA" sz="600" dirty="0" err="1"/>
              <a:t>seq</a:t>
            </a:r>
            <a:r>
              <a:rPr lang="en-CA" sz="600" dirty="0"/>
              <a:t>(100,900,100),</a:t>
            </a:r>
            <a:r>
              <a:rPr lang="en-CA" sz="600" dirty="0" err="1"/>
              <a:t>seq</a:t>
            </a:r>
            <a:r>
              <a:rPr lang="en-CA" sz="600" dirty="0"/>
              <a:t>(1000,10000,1000))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for(n in </a:t>
            </a:r>
            <a:r>
              <a:rPr lang="en-CA" sz="600" dirty="0" err="1"/>
              <a:t>ncells</a:t>
            </a:r>
            <a:r>
              <a:rPr lang="en-CA" sz="600" dirty="0"/>
              <a:t>) 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  </a:t>
            </a:r>
            <a:r>
              <a:rPr lang="en-CA" sz="600" dirty="0" err="1"/>
              <a:t>tmp</a:t>
            </a:r>
            <a:r>
              <a:rPr lang="en-CA" sz="600" dirty="0"/>
              <a:t> &lt;- paste0(</a:t>
            </a:r>
            <a:r>
              <a:rPr lang="en-CA" sz="600" dirty="0" err="1"/>
              <a:t>t,n</a:t>
            </a:r>
            <a:r>
              <a:rPr lang="en-CA" sz="600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  labels[</a:t>
            </a:r>
            <a:r>
              <a:rPr lang="en-CA" sz="600" dirty="0" err="1"/>
              <a:t>tmp</a:t>
            </a:r>
            <a:r>
              <a:rPr lang="en-CA" sz="600" dirty="0"/>
              <a:t>] &lt;- digest::digest(list(</a:t>
            </a:r>
            <a:r>
              <a:rPr lang="en-CA" sz="600" dirty="0" err="1"/>
              <a:t>ctype</a:t>
            </a:r>
            <a:r>
              <a:rPr lang="en-CA" sz="600" dirty="0"/>
              <a:t>=</a:t>
            </a:r>
            <a:r>
              <a:rPr lang="en-CA" sz="600" dirty="0" err="1"/>
              <a:t>tmp</a:t>
            </a:r>
            <a:r>
              <a:rPr lang="en-CA" sz="600" dirty="0"/>
              <a:t>),"md5")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  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  </a:t>
            </a:r>
            <a:r>
              <a:rPr lang="en-CA" sz="600" dirty="0" err="1"/>
              <a:t>toolCodeLabels</a:t>
            </a:r>
            <a:r>
              <a:rPr lang="en-CA" sz="600" dirty="0"/>
              <a:t>(add=labels)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 smtClean="0"/>
              <a:t>}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#create an own warning function which redirects calls to </a:t>
            </a:r>
            <a:r>
              <a:rPr lang="en-CA" sz="600" dirty="0" err="1"/>
              <a:t>vcat</a:t>
            </a:r>
            <a:r>
              <a:rPr lang="en-CA" sz="600" dirty="0"/>
              <a:t> (package internal)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warning &lt;- function(...) </a:t>
            </a:r>
            <a:r>
              <a:rPr lang="en-CA" sz="600" dirty="0" err="1"/>
              <a:t>vcat</a:t>
            </a:r>
            <a:r>
              <a:rPr lang="en-CA" sz="600" dirty="0"/>
              <a:t>(0</a:t>
            </a:r>
            <a:r>
              <a:rPr lang="en-CA" sz="600" dirty="0" smtClean="0"/>
              <a:t>,...)</a:t>
            </a:r>
            <a:endParaRPr lang="en-CA" sz="600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# create a own stop function which redirects calls to stop (package internal)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stop &lt;- function(...) </a:t>
            </a:r>
            <a:r>
              <a:rPr lang="en-CA" sz="600" dirty="0" err="1"/>
              <a:t>vcat</a:t>
            </a:r>
            <a:r>
              <a:rPr lang="en-CA" sz="600" dirty="0"/>
              <a:t>(-1</a:t>
            </a:r>
            <a:r>
              <a:rPr lang="en-CA" sz="600" dirty="0" smtClean="0"/>
              <a:t>,...)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 smtClean="0"/>
              <a:t># </a:t>
            </a:r>
            <a:r>
              <a:rPr lang="en-CA" sz="600" dirty="0"/>
              <a:t>create an own cat function which redirects calls to cat (package internal)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600" dirty="0"/>
              <a:t>cat &lt;- function(...) </a:t>
            </a:r>
            <a:r>
              <a:rPr lang="en-CA" sz="600" dirty="0" err="1"/>
              <a:t>vcat</a:t>
            </a:r>
            <a:r>
              <a:rPr lang="en-CA" sz="600" dirty="0"/>
              <a:t>(1</a:t>
            </a:r>
            <a:r>
              <a:rPr lang="en-CA" sz="600" dirty="0" smtClean="0"/>
              <a:t>,...)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600"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185609"/>
            <a:ext cx="37846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Magclass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: Magpie Objects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8" name="Word balloons"/>
          <p:cNvSpPr/>
          <p:nvPr/>
        </p:nvSpPr>
        <p:spPr>
          <a:xfrm>
            <a:off x="6451486" y="5526727"/>
            <a:ext cx="1585853" cy="853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   </a:t>
            </a:r>
            <a:r>
              <a:rPr lang="en-CA" dirty="0" err="1" smtClean="0"/>
              <a:t>Madrat</a:t>
            </a:r>
            <a:r>
              <a:rPr lang="en-CA" dirty="0" smtClean="0"/>
              <a:t> caches</a:t>
            </a:r>
          </a:p>
          <a:p>
            <a:r>
              <a:rPr lang="en-CA" dirty="0"/>
              <a:t> </a:t>
            </a:r>
            <a:r>
              <a:rPr lang="en-CA" dirty="0" smtClean="0"/>
              <a:t> functions for efficient re-calculation</a:t>
            </a:r>
            <a:endParaRPr dirty="0"/>
          </a:p>
        </p:txBody>
      </p:sp>
      <p:graphicFrame>
        <p:nvGraphicFramePr>
          <p:cNvPr id="397" name="Table"/>
          <p:cNvGraphicFramePr/>
          <p:nvPr>
            <p:extLst>
              <p:ext uri="{D42A27DB-BD31-4B8C-83A1-F6EECF244321}">
                <p14:modId xmlns:p14="http://schemas.microsoft.com/office/powerpoint/2010/main" val="2774483374"/>
              </p:ext>
            </p:extLst>
          </p:nvPr>
        </p:nvGraphicFramePr>
        <p:xfrm>
          <a:off x="8574785" y="4597053"/>
          <a:ext cx="5095707" cy="367890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66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16">
                <a:tc gridSpan="2"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Spatial</a:t>
                      </a:r>
                      <a:endParaRPr kumimoji="0" lang="de-DE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LnTx/>
                        <a:uFillTx/>
                        <a:latin typeface="Source Sans Pro Light"/>
                        <a:sym typeface="Helvetica Ligh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2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toolCountryFill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Fills </a:t>
                      </a:r>
                      <a:r>
                        <a:rPr lang="en-CA" dirty="0" smtClean="0"/>
                        <a:t>in/matches </a:t>
                      </a:r>
                      <a:r>
                        <a:rPr lang="en-CA" dirty="0" smtClean="0"/>
                        <a:t>incomplete </a:t>
                      </a:r>
                      <a:r>
                        <a:rPr lang="en-CA" baseline="0" dirty="0" smtClean="0"/>
                        <a:t>country </a:t>
                      </a:r>
                      <a:r>
                        <a:rPr lang="en-CA" baseline="0" dirty="0" smtClean="0"/>
                        <a:t>dimension with NA </a:t>
                      </a:r>
                      <a:r>
                        <a:rPr lang="en-CA" baseline="0" dirty="0" smtClean="0"/>
                        <a:t>/ given </a:t>
                      </a:r>
                      <a:r>
                        <a:rPr lang="en-CA" baseline="0" dirty="0" smtClean="0"/>
                        <a:t>value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toolAggregate</a:t>
                      </a:r>
                      <a:r>
                        <a:rPr lang="en-CA" dirty="0" smtClean="0"/>
                        <a:t>()</a:t>
                      </a:r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baseline="0" dirty="0" smtClean="0"/>
                        <a:t>Weighted aggregation, mapping file needed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4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e-DE" sz="10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toolCountry2isocode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Converts country names to ISO3 code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2426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Temporal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3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time_interpolate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Linearly</a:t>
                      </a:r>
                      <a:r>
                        <a:rPr lang="en-CA" baseline="0" dirty="0" smtClean="0"/>
                        <a:t> interpolates values between years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6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toolHoldConstant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Hold values constant for</a:t>
                      </a:r>
                      <a:r>
                        <a:rPr lang="en-CA" baseline="0" dirty="0" smtClean="0"/>
                        <a:t> given years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74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toolHoldConstantBeyondEnd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Extend</a:t>
                      </a:r>
                      <a:r>
                        <a:rPr lang="en-CA" baseline="0" dirty="0" smtClean="0"/>
                        <a:t> magpie object to 2150, holding missing years constant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488"/>
                  </a:ext>
                </a:extLst>
              </a:tr>
              <a:tr h="257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cs typeface="Helvetica"/>
                          <a:sym typeface="Helvetica Light"/>
                        </a:rPr>
                        <a:t>Data Analysis</a:t>
                      </a:r>
                      <a:endParaRPr kumimoji="0" lang="en-CA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81674"/>
                  </a:ext>
                </a:extLst>
              </a:tr>
              <a:tr h="15255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mbind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bind</a:t>
                      </a:r>
                      <a:r>
                        <a:rPr lang="en-CA" baseline="0" dirty="0" smtClean="0"/>
                        <a:t> 2 magpie objects along a dim, like </a:t>
                      </a:r>
                      <a:r>
                        <a:rPr lang="en-CA" baseline="0" dirty="0" err="1" smtClean="0"/>
                        <a:t>abind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4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add_columns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Add new column to a given dimension “dim”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71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add_dimension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Add new dimension,</a:t>
                      </a:r>
                      <a:r>
                        <a:rPr lang="en-CA" baseline="0" dirty="0" smtClean="0"/>
                        <a:t> with name of first column in new dim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calibrate_it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Calibrate</a:t>
                      </a:r>
                      <a:r>
                        <a:rPr lang="en-CA" baseline="0" dirty="0" smtClean="0"/>
                        <a:t> one dataset to another over time, using set functions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8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dimOrder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Re-order dimensions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47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b="1" dirty="0" err="1" smtClean="0"/>
                        <a:t>dimSums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b="1" dirty="0" smtClean="0"/>
                        <a:t>Very useful! Sum over dims and sub-dimensions 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08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magpply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Like apply family of functions, to replace loops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3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read.magpie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Read magpie</a:t>
                      </a:r>
                      <a:r>
                        <a:rPr lang="en-CA" baseline="0" dirty="0" smtClean="0"/>
                        <a:t> .</a:t>
                      </a:r>
                      <a:r>
                        <a:rPr lang="en-CA" baseline="0" dirty="0" err="1" smtClean="0"/>
                        <a:t>mz</a:t>
                      </a:r>
                      <a:r>
                        <a:rPr lang="en-CA" baseline="0" dirty="0" smtClean="0"/>
                        <a:t> files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6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err="1" smtClean="0"/>
                        <a:t>write.magpie</a:t>
                      </a:r>
                      <a:r>
                        <a:rPr lang="en-CA" dirty="0" smtClean="0"/>
                        <a:t>()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dirty="0" smtClean="0"/>
                        <a:t>write</a:t>
                      </a:r>
                      <a:r>
                        <a:rPr lang="en-CA" baseline="0" dirty="0" smtClean="0"/>
                        <a:t> a magpie object </a:t>
                      </a:r>
                      <a:r>
                        <a:rPr lang="en-CA" baseline="0" dirty="0" err="1" smtClean="0"/>
                        <a:t>ot</a:t>
                      </a:r>
                      <a:r>
                        <a:rPr lang="en-CA" baseline="0" dirty="0" smtClean="0"/>
                        <a:t> file, various file formats incl. ncdf4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8298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8609" y="2104476"/>
            <a:ext cx="4405302" cy="8478281"/>
            <a:chOff x="323327" y="1874959"/>
            <a:chExt cx="4334127" cy="7642148"/>
          </a:xfrm>
        </p:grpSpPr>
        <p:sp>
          <p:nvSpPr>
            <p:cNvPr id="323" name="Thank you for making a new cheatsheet for R! These cheatsheets have an important job:"/>
            <p:cNvSpPr txBox="1"/>
            <p:nvPr/>
          </p:nvSpPr>
          <p:spPr>
            <a:xfrm>
              <a:off x="323327" y="1874959"/>
              <a:ext cx="4334127" cy="76421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dirty="0" smtClean="0">
                  <a:solidFill>
                    <a:schemeClr val="bg2">
                      <a:lumMod val="10000"/>
                    </a:schemeClr>
                  </a:solidFill>
                  <a:effectLst/>
                  <a:latin typeface="Bahnschrift SemiBold" panose="020B0502040204020203" pitchFamily="34" charset="0"/>
                </a:rPr>
                <a:t>INPUT DATA</a:t>
              </a:r>
              <a:endParaRPr lang="en-CA" sz="1800" dirty="0">
                <a:solidFill>
                  <a:schemeClr val="bg2">
                    <a:lumMod val="10000"/>
                  </a:schemeClr>
                </a:solidFill>
                <a:effectLst/>
                <a:latin typeface="Bahnschrift SemiBold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downloadSource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readSource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”, convert=TRUE)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>
                  <a:solidFill>
                    <a:schemeClr val="tx1"/>
                  </a:solidFill>
                  <a:effectLst/>
                </a:rPr>
                <a:t>	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		      </a:t>
              </a:r>
              <a:r>
                <a:rPr lang="en-CA" sz="1600" dirty="0" smtClean="0">
                  <a:solidFill>
                    <a:schemeClr val="tx1"/>
                  </a:solidFill>
                  <a:effectLst/>
                </a:rPr>
                <a:t>FALSE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>
                  <a:solidFill>
                    <a:schemeClr val="tx1"/>
                  </a:solidFill>
                  <a:effectLst/>
                </a:rPr>
                <a:t>	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		       “</a:t>
              </a:r>
              <a:r>
                <a:rPr lang="en-CA" sz="1600" dirty="0" err="1" smtClean="0">
                  <a:solidFill>
                    <a:schemeClr val="tx1"/>
                  </a:solidFill>
                  <a:effectLst/>
                </a:rPr>
                <a:t>onlycorrect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convertSource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correctSource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</a:t>
              </a:r>
              <a:r>
                <a:rPr lang="en-CA" sz="1800" dirty="0">
                  <a:solidFill>
                    <a:schemeClr val="tx1"/>
                  </a:solidFill>
                </a:rPr>
                <a:t>“</a:t>
              </a:r>
              <a:r>
                <a:rPr lang="en-CA" sz="1800" dirty="0" err="1">
                  <a:solidFill>
                    <a:schemeClr val="tx1"/>
                  </a:solidFill>
                </a:rPr>
                <a:t>SourceX</a:t>
              </a:r>
              <a:r>
                <a:rPr lang="en-CA" sz="1800" dirty="0" smtClean="0">
                  <a:solidFill>
                    <a:schemeClr val="tx1"/>
                  </a:solidFill>
                </a:rPr>
                <a:t>”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)</a:t>
              </a: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200" dirty="0" smtClean="0"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Magpie Object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800" dirty="0">
                <a:solidFill>
                  <a:schemeClr val="tx1"/>
                </a:solidFill>
                <a:effectLst/>
              </a:endParaRPr>
            </a:p>
            <a:p>
              <a:pPr lvl="0" algn="ctr">
                <a:lnSpc>
                  <a:spcPct val="90000"/>
                </a:lnSpc>
                <a:spcBef>
                  <a:spcPts val="0"/>
                </a:spcBef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b="0" dirty="0" smtClean="0">
                  <a:latin typeface="Bahnschrift SemiBold" panose="020B0502040204020203" pitchFamily="34" charset="0"/>
                </a:rPr>
                <a:t>CALCULATIONS</a:t>
              </a:r>
              <a:endParaRPr lang="en-CA" sz="1800" b="0" dirty="0">
                <a:latin typeface="Bahnschrift SemiBold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calcOutput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(“</a:t>
              </a:r>
              <a:r>
                <a:rPr lang="en-CA" sz="1800" dirty="0" err="1" smtClean="0">
                  <a:solidFill>
                    <a:schemeClr val="tx1"/>
                  </a:solidFill>
                  <a:effectLst/>
                </a:rPr>
                <a:t>calcY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”, aggregate=TRUE)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800" dirty="0">
                  <a:solidFill>
                    <a:schemeClr val="tx1"/>
                  </a:solidFill>
                  <a:effectLst/>
                </a:rPr>
                <a:t>	</a:t>
              </a:r>
              <a:r>
                <a:rPr lang="en-CA" sz="1800" dirty="0" smtClean="0">
                  <a:solidFill>
                    <a:schemeClr val="tx1"/>
                  </a:solidFill>
                  <a:effectLst/>
                </a:rPr>
                <a:t>		        </a:t>
              </a:r>
              <a:r>
                <a:rPr lang="en-CA" sz="1600" dirty="0" smtClean="0">
                  <a:solidFill>
                    <a:schemeClr val="tx1"/>
                  </a:solidFill>
                  <a:effectLst/>
                </a:rPr>
                <a:t> FALSE</a:t>
              </a: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b="0" dirty="0" smtClean="0">
                  <a:latin typeface="Bahnschrift SemiBold" panose="020B0502040204020203" pitchFamily="34" charset="0"/>
                </a:rPr>
                <a:t>RETRIEVE </a:t>
              </a:r>
              <a:endParaRPr lang="de-DE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de-DE" sz="1800" dirty="0" err="1" smtClean="0">
                  <a:solidFill>
                    <a:schemeClr val="tx1"/>
                  </a:solidFill>
                  <a:effectLst/>
                </a:rPr>
                <a:t>fullMAgPIE</a:t>
              </a:r>
              <a:r>
                <a:rPr lang="de-DE" sz="1800" dirty="0" smtClean="0">
                  <a:solidFill>
                    <a:schemeClr val="tx1"/>
                  </a:solidFill>
                  <a:effectLst/>
                </a:rPr>
                <a:t>(</a:t>
              </a:r>
              <a:r>
                <a:rPr lang="de-DE" sz="1800" dirty="0" err="1" smtClean="0">
                  <a:solidFill>
                    <a:schemeClr val="tx1"/>
                  </a:solidFill>
                  <a:effectLst/>
                </a:rPr>
                <a:t>revision</a:t>
              </a:r>
              <a:r>
                <a:rPr lang="de-DE" sz="1800" dirty="0" smtClean="0">
                  <a:solidFill>
                    <a:schemeClr val="tx1"/>
                  </a:solidFill>
                  <a:effectLst/>
                </a:rPr>
                <a:t>=12</a:t>
              </a:r>
              <a:r>
                <a:rPr lang="de-DE" sz="1800" dirty="0">
                  <a:solidFill>
                    <a:schemeClr val="tx1"/>
                  </a:solidFill>
                  <a:effectLst/>
                </a:rPr>
                <a:t>, </a:t>
              </a:r>
              <a:r>
                <a:rPr lang="de-DE" sz="1800" dirty="0" err="1">
                  <a:solidFill>
                    <a:schemeClr val="tx1"/>
                  </a:solidFill>
                  <a:effectLst/>
                </a:rPr>
                <a:t>mainfolder</a:t>
              </a:r>
              <a:r>
                <a:rPr lang="de-DE" sz="1800" dirty="0">
                  <a:solidFill>
                    <a:schemeClr val="tx1"/>
                  </a:solidFill>
                  <a:effectLst/>
                </a:rPr>
                <a:t>="</a:t>
              </a:r>
              <a:r>
                <a:rPr lang="de-DE" sz="1800" dirty="0" err="1">
                  <a:solidFill>
                    <a:schemeClr val="tx1"/>
                  </a:solidFill>
                  <a:effectLst/>
                </a:rPr>
                <a:t>pathtowhereallfilesarestored</a:t>
              </a:r>
              <a:r>
                <a:rPr lang="de-DE" sz="1800" dirty="0">
                  <a:solidFill>
                    <a:schemeClr val="tx1"/>
                  </a:solidFill>
                  <a:effectLst/>
                </a:rPr>
                <a:t>")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800" dirty="0" smtClean="0">
                <a:solidFill>
                  <a:schemeClr val="tx1"/>
                </a:solidFill>
                <a:effectLst/>
              </a:endParaRPr>
            </a:p>
            <a:p>
              <a:pPr algn="ctr"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2600" b="0" dirty="0" smtClean="0">
                  <a:latin typeface="Bahnschrift SemiBold" panose="020B0502040204020203" pitchFamily="34" charset="0"/>
                </a:rPr>
                <a:t>MODEL INPUT</a:t>
              </a:r>
              <a:endParaRPr sz="1800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515558" y="2477772"/>
              <a:ext cx="9872" cy="514962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505522" y="3375694"/>
              <a:ext cx="20071" cy="53043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7" name="Straight Arrow Connector 166"/>
          <p:cNvCxnSpPr/>
          <p:nvPr/>
        </p:nvCxnSpPr>
        <p:spPr>
          <a:xfrm>
            <a:off x="2446875" y="4943362"/>
            <a:ext cx="1188" cy="531130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2543951" y="2896706"/>
            <a:ext cx="1798168" cy="276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dirty="0">
                <a:solidFill>
                  <a:schemeClr val="accent1"/>
                </a:solidFill>
              </a:rPr>
              <a:t>Metadata documentation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882472" y="1810925"/>
            <a:ext cx="3486633" cy="1970136"/>
            <a:chOff x="4875324" y="2339073"/>
            <a:chExt cx="3486633" cy="1970136"/>
          </a:xfrm>
        </p:grpSpPr>
        <p:grpSp>
          <p:nvGrpSpPr>
            <p:cNvPr id="23" name="Group 22"/>
            <p:cNvGrpSpPr/>
            <p:nvPr/>
          </p:nvGrpSpPr>
          <p:grpSpPr>
            <a:xfrm>
              <a:off x="4875324" y="2339073"/>
              <a:ext cx="3486633" cy="1968837"/>
              <a:chOff x="4875324" y="2321444"/>
              <a:chExt cx="3008551" cy="672722"/>
            </a:xfrm>
          </p:grpSpPr>
          <p:grpSp>
            <p:nvGrpSpPr>
              <p:cNvPr id="352" name="Group"/>
              <p:cNvGrpSpPr/>
              <p:nvPr/>
            </p:nvGrpSpPr>
            <p:grpSpPr>
              <a:xfrm>
                <a:off x="4875324" y="2326991"/>
                <a:ext cx="938528" cy="667175"/>
                <a:chOff x="0" y="12700"/>
                <a:chExt cx="938527" cy="667173"/>
              </a:xfrm>
            </p:grpSpPr>
            <p:sp>
              <p:nvSpPr>
                <p:cNvPr id="350" name="Rectangle"/>
                <p:cNvSpPr/>
                <p:nvPr/>
              </p:nvSpPr>
              <p:spPr>
                <a:xfrm>
                  <a:off x="0" y="12700"/>
                  <a:ext cx="938527" cy="667173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2377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51" name="Section 3"/>
                <p:cNvSpPr txBox="1"/>
                <p:nvPr/>
              </p:nvSpPr>
              <p:spPr>
                <a:xfrm>
                  <a:off x="8220" y="16217"/>
                  <a:ext cx="916630" cy="5640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2700" tIns="12700" rIns="12700" bIns="12700" numCol="1" anchor="t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/>
                    <a:t>1</a:t>
                  </a:r>
                  <a:r>
                    <a:rPr lang="en-CA" dirty="0" smtClean="0"/>
                    <a:t>: Spatial</a:t>
                  </a:r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endParaRPr lang="en-CA" dirty="0" smtClean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b="0" dirty="0" smtClean="0"/>
                    <a:t>Cellular</a:t>
                  </a:r>
                  <a:endParaRPr lang="en-CA" b="0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 smtClean="0"/>
                    <a:t>59199 cells</a:t>
                  </a:r>
                  <a:endParaRPr lang="en-CA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endParaRPr lang="en-CA" dirty="0" smtClean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b="0" dirty="0" smtClean="0"/>
                    <a:t>Country</a:t>
                  </a:r>
                  <a:endParaRPr lang="en-CA" b="0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 smtClean="0"/>
                    <a:t>249 ISO3</a:t>
                  </a:r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endParaRPr lang="en-CA" dirty="0"/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b="0" dirty="0" smtClean="0"/>
                    <a:t>Region</a:t>
                  </a:r>
                </a:p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CA" dirty="0" smtClean="0"/>
                    <a:t>12 Magpie Regions</a:t>
                  </a:r>
                  <a:endParaRPr dirty="0"/>
                </a:p>
              </p:txBody>
            </p:sp>
          </p:grpSp>
          <p:sp>
            <p:nvSpPr>
              <p:cNvPr id="187" name="Rectangle"/>
              <p:cNvSpPr/>
              <p:nvPr/>
            </p:nvSpPr>
            <p:spPr>
              <a:xfrm>
                <a:off x="5902743" y="2321444"/>
                <a:ext cx="905903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6905758" y="2323513"/>
                <a:ext cx="978117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4" name="Section 3"/>
            <p:cNvSpPr txBox="1"/>
            <p:nvPr/>
          </p:nvSpPr>
          <p:spPr>
            <a:xfrm>
              <a:off x="6084052" y="2363398"/>
              <a:ext cx="1048932" cy="1502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t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dirty="0"/>
                <a:t>2</a:t>
              </a:r>
              <a:r>
                <a:rPr lang="en-CA" dirty="0" smtClean="0"/>
                <a:t>:Temporal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Years</a:t>
              </a: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dirty="0" smtClean="0"/>
                <a:t>1965-2150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Call </a:t>
              </a:r>
              <a:r>
                <a:rPr lang="en-CA" b="0" dirty="0" smtClean="0"/>
                <a:t>with:</a:t>
              </a: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char “y1965”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OR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err="1" smtClean="0"/>
                <a:t>int</a:t>
              </a:r>
              <a:r>
                <a:rPr lang="en-CA" b="0" dirty="0" smtClean="0"/>
                <a:t> 1965</a:t>
              </a:r>
              <a:endParaRPr lang="en-CA" b="0" dirty="0"/>
            </a:p>
          </p:txBody>
        </p:sp>
        <p:sp>
          <p:nvSpPr>
            <p:cNvPr id="195" name="Section 3"/>
            <p:cNvSpPr txBox="1"/>
            <p:nvPr/>
          </p:nvSpPr>
          <p:spPr>
            <a:xfrm>
              <a:off x="7272321" y="2363035"/>
              <a:ext cx="1087523" cy="1946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t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dirty="0" smtClean="0"/>
                <a:t>3: Data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err="1" smtClean="0"/>
                <a:t>Subdimensions</a:t>
              </a: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concatenated with “.”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 smtClean="0"/>
                <a:t>Avoid using “.”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CA" b="0" dirty="0"/>
                <a:t>i</a:t>
              </a:r>
              <a:r>
                <a:rPr lang="en-CA" b="0" dirty="0" smtClean="0"/>
                <a:t>n naming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 smtClean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endParaRPr lang="en-CA" b="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38772" y="5784106"/>
            <a:ext cx="1293106" cy="494245"/>
            <a:chOff x="1748297" y="5940136"/>
            <a:chExt cx="1293106" cy="494245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5" name="Group 214"/>
          <p:cNvGrpSpPr/>
          <p:nvPr/>
        </p:nvGrpSpPr>
        <p:grpSpPr>
          <a:xfrm>
            <a:off x="1736608" y="7379024"/>
            <a:ext cx="1293106" cy="494245"/>
            <a:chOff x="1748297" y="5940136"/>
            <a:chExt cx="1293106" cy="494245"/>
          </a:xfrm>
        </p:grpSpPr>
        <p:cxnSp>
          <p:nvCxnSpPr>
            <p:cNvPr id="216" name="Straight Arrow Connector 215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09" y="10139251"/>
            <a:ext cx="1445789" cy="63395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7137" y="18538"/>
            <a:ext cx="1129024" cy="1129024"/>
          </a:xfrm>
          <a:prstGeom prst="rect">
            <a:avLst/>
          </a:prstGeom>
        </p:spPr>
      </p:pic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2412"/>
              </p:ext>
            </p:extLst>
          </p:nvPr>
        </p:nvGraphicFramePr>
        <p:xfrm>
          <a:off x="8944658" y="1842583"/>
          <a:ext cx="4423467" cy="2148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9872">
                  <a:extLst>
                    <a:ext uri="{9D8B030D-6E8A-4147-A177-3AD203B41FA5}">
                      <a16:colId xmlns:a16="http://schemas.microsoft.com/office/drawing/2014/main" val="3371419109"/>
                    </a:ext>
                  </a:extLst>
                </a:gridCol>
                <a:gridCol w="2693595">
                  <a:extLst>
                    <a:ext uri="{9D8B030D-6E8A-4147-A177-3AD203B41FA5}">
                      <a16:colId xmlns:a16="http://schemas.microsoft.com/office/drawing/2014/main" val="245500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b="0" dirty="0" err="1" smtClean="0"/>
                        <a:t>as.magpie</a:t>
                      </a:r>
                      <a:r>
                        <a:rPr lang="en-CA" sz="1400" b="0" dirty="0" smtClean="0"/>
                        <a:t>()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Converts </a:t>
                      </a:r>
                      <a:r>
                        <a:rPr lang="en-CA" sz="1400" b="0" dirty="0" smtClean="0"/>
                        <a:t>(tidy)</a:t>
                      </a:r>
                      <a:r>
                        <a:rPr lang="en-CA" sz="1400" b="0" baseline="0" dirty="0" smtClean="0"/>
                        <a:t> </a:t>
                      </a:r>
                      <a:r>
                        <a:rPr lang="en-CA" sz="1400" b="0" dirty="0" err="1" smtClean="0"/>
                        <a:t>dataframe</a:t>
                      </a:r>
                      <a:r>
                        <a:rPr lang="en-CA" sz="1400" b="0" dirty="0" smtClean="0"/>
                        <a:t> </a:t>
                      </a:r>
                      <a:r>
                        <a:rPr lang="en-CA" sz="1400" b="0" dirty="0" smtClean="0"/>
                        <a:t>to </a:t>
                      </a:r>
                      <a:r>
                        <a:rPr lang="en-CA" sz="1400" b="0" dirty="0" err="1" smtClean="0"/>
                        <a:t>magclass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fulldim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List of all dimension names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getRegions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Vector of object</a:t>
                      </a:r>
                      <a:r>
                        <a:rPr lang="en-CA" sz="1400" baseline="0" dirty="0" smtClean="0"/>
                        <a:t> regions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3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getYears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Vector of years as char</a:t>
                      </a:r>
                      <a:r>
                        <a:rPr lang="en-CA" sz="1400" baseline="0" dirty="0" smtClean="0"/>
                        <a:t> or </a:t>
                      </a:r>
                      <a:r>
                        <a:rPr lang="en-CA" sz="1400" baseline="0" dirty="0" err="1" smtClean="0"/>
                        <a:t>int</a:t>
                      </a:r>
                      <a:r>
                        <a:rPr lang="en-CA" sz="1400" baseline="0" dirty="0" smtClean="0"/>
                        <a:t> class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3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getNames</a:t>
                      </a:r>
                      <a:r>
                        <a:rPr lang="en-CA" sz="1400" dirty="0" smtClean="0"/>
                        <a:t>()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Vector of names</a:t>
                      </a:r>
                      <a:r>
                        <a:rPr lang="en-CA" sz="1400" baseline="0" dirty="0" smtClean="0"/>
                        <a:t>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31589"/>
                  </a:ext>
                </a:extLst>
              </a:tr>
            </a:tbl>
          </a:graphicData>
        </a:graphic>
      </p:graphicFrame>
      <p:sp>
        <p:nvSpPr>
          <p:cNvPr id="230" name="Useful Elements"/>
          <p:cNvSpPr txBox="1"/>
          <p:nvPr/>
        </p:nvSpPr>
        <p:spPr>
          <a:xfrm>
            <a:off x="4784426" y="3872341"/>
            <a:ext cx="26071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MADRaT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466168" y="8867581"/>
            <a:ext cx="1188" cy="531130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ggplot(mpg, aes(hwy, cty)) +…"/>
          <p:cNvSpPr txBox="1"/>
          <p:nvPr/>
        </p:nvSpPr>
        <p:spPr>
          <a:xfrm>
            <a:off x="4796745" y="4230108"/>
            <a:ext cx="3673025" cy="28801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See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settings</a:t>
            </a: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/>
              <a:t>library(</a:t>
            </a:r>
            <a:r>
              <a:rPr lang="en-CA" dirty="0" err="1" smtClean="0"/>
              <a:t>madrat</a:t>
            </a:r>
            <a:r>
              <a:rPr lang="en-CA" dirty="0" smtClean="0"/>
              <a:t>)</a:t>
            </a:r>
            <a:endParaRPr lang="en-CA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/>
              <a:t>getConfig</a:t>
            </a:r>
            <a:r>
              <a:rPr lang="en-CA" dirty="0" smtClean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Turn Cache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on</a:t>
            </a: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/>
              <a:t>setConfig</a:t>
            </a:r>
            <a:r>
              <a:rPr lang="en-CA" dirty="0" smtClean="0"/>
              <a:t>(</a:t>
            </a:r>
            <a:r>
              <a:rPr lang="en-CA" dirty="0" err="1" smtClean="0"/>
              <a:t>forcecahe</a:t>
            </a:r>
            <a:r>
              <a:rPr lang="en-CA" dirty="0" smtClean="0"/>
              <a:t>=TRUE</a:t>
            </a:r>
            <a:r>
              <a:rPr lang="en-CA" dirty="0" smtClean="0"/>
              <a:t>)</a:t>
            </a:r>
            <a:endParaRPr lang="en-CA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 NOTE: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Running a function with cache on and an existing cache file means further developments will not appear in results ##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Get Mappings folder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>
                <a:solidFill>
                  <a:schemeClr val="tx1"/>
                </a:solidFill>
              </a:rPr>
              <a:t>getConfig</a:t>
            </a:r>
            <a:r>
              <a:rPr lang="en-CA" dirty="0" smtClean="0">
                <a:solidFill>
                  <a:schemeClr val="tx1"/>
                </a:solidFill>
              </a:rPr>
              <a:t>(“</a:t>
            </a:r>
            <a:r>
              <a:rPr lang="en-CA" dirty="0" err="1" smtClean="0">
                <a:solidFill>
                  <a:schemeClr val="tx1"/>
                </a:solidFill>
              </a:rPr>
              <a:t>mappingfolder</a:t>
            </a:r>
            <a:r>
              <a:rPr lang="en-CA" dirty="0" smtClean="0">
                <a:solidFill>
                  <a:schemeClr val="tx1"/>
                </a:solidFill>
              </a:rPr>
              <a:t>”)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## Change region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mapping</a:t>
            </a:r>
            <a:endParaRPr lang="en-CA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dirty="0" err="1" smtClean="0"/>
              <a:t>setConfig</a:t>
            </a:r>
            <a:r>
              <a:rPr lang="en-CA" dirty="0" smtClean="0"/>
              <a:t>(</a:t>
            </a:r>
            <a:r>
              <a:rPr lang="en-CA" dirty="0" err="1" smtClean="0"/>
              <a:t>regionmapping</a:t>
            </a:r>
            <a:r>
              <a:rPr lang="en-CA" dirty="0" smtClean="0"/>
              <a:t>=“new_mapping.csv</a:t>
            </a:r>
            <a:r>
              <a:rPr lang="en-CA" dirty="0" smtClean="0"/>
              <a:t>”) </a:t>
            </a:r>
            <a:endParaRPr dirty="0"/>
          </a:p>
        </p:txBody>
      </p:sp>
      <p:sp>
        <p:nvSpPr>
          <p:cNvPr id="69" name="Useful Elements"/>
          <p:cNvSpPr txBox="1"/>
          <p:nvPr/>
        </p:nvSpPr>
        <p:spPr>
          <a:xfrm>
            <a:off x="4726277" y="7170064"/>
            <a:ext cx="3914511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Link a Package to </a:t>
            </a:r>
            <a:r>
              <a:rPr lang="en-CA" sz="2400" dirty="0" err="1" smtClean="0">
                <a:solidFill>
                  <a:schemeClr val="accent1">
                    <a:lumMod val="75000"/>
                  </a:schemeClr>
                </a:solidFill>
              </a:rPr>
              <a:t>MADRaT</a:t>
            </a:r>
            <a:endParaRPr lang="en-CA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CA" sz="1800" dirty="0" smtClean="0">
                <a:solidFill>
                  <a:schemeClr val="tx1"/>
                </a:solidFill>
              </a:rPr>
              <a:t>Save the code below as </a:t>
            </a:r>
            <a:r>
              <a:rPr lang="en-CA" sz="1800" dirty="0" err="1" smtClean="0">
                <a:solidFill>
                  <a:schemeClr val="tx1"/>
                </a:solidFill>
              </a:rPr>
              <a:t>madr</a:t>
            </a:r>
            <a:r>
              <a:rPr lang="en-CA" sz="1800" dirty="0" err="1" smtClean="0">
                <a:solidFill>
                  <a:schemeClr val="tx1"/>
                </a:solidFill>
              </a:rPr>
              <a:t>at.R</a:t>
            </a:r>
            <a:r>
              <a:rPr lang="en-CA" sz="1800" dirty="0" smtClean="0">
                <a:solidFill>
                  <a:schemeClr val="tx1"/>
                </a:solidFill>
              </a:rPr>
              <a:t> in R folder of package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83" name="Useful Elements"/>
          <p:cNvSpPr txBox="1"/>
          <p:nvPr/>
        </p:nvSpPr>
        <p:spPr>
          <a:xfrm>
            <a:off x="8566075" y="4174198"/>
            <a:ext cx="38536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Useful 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</a:rPr>
              <a:t>magclass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 Functions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Avenir Roman</vt:lpstr>
      <vt:lpstr>FontAwesome</vt:lpstr>
      <vt:lpstr>Helvetica Light</vt:lpstr>
      <vt:lpstr>Menlo</vt:lpstr>
      <vt:lpstr>Source Sans Pro</vt:lpstr>
      <vt:lpstr>Source Sans Pro Light</vt:lpstr>
      <vt:lpstr>Source Sans Pro Semibold</vt:lpstr>
      <vt:lpstr>Bahnschrift SemiBold</vt:lpstr>
      <vt:lpstr>Bahnschrift SemiLight</vt:lpstr>
      <vt:lpstr>Helvetica</vt:lpstr>
      <vt:lpstr>White</vt:lpstr>
      <vt:lpstr>MADRaT Cheat Sheet library(madrat)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Magclass Cheat Sheet</dc:title>
  <dc:creator>mychen</dc:creator>
  <cp:lastModifiedBy>David Chen</cp:lastModifiedBy>
  <cp:revision>36</cp:revision>
  <dcterms:modified xsi:type="dcterms:W3CDTF">2020-12-10T21:53:36Z</dcterms:modified>
</cp:coreProperties>
</file>