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4" r:id="rId2"/>
    <p:sldId id="265" r:id="rId3"/>
    <p:sldId id="266" r:id="rId4"/>
    <p:sldId id="268" r:id="rId5"/>
    <p:sldId id="267" r:id="rId6"/>
    <p:sldId id="269" r:id="rId7"/>
    <p:sldId id="270" r:id="rId8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Black" panose="02000000000000000000" pitchFamily="2" charset="0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C8FA"/>
    <a:srgbClr val="E2E2E2"/>
    <a:srgbClr val="D7D7D7"/>
    <a:srgbClr val="DA267C"/>
    <a:srgbClr val="401B5B"/>
    <a:srgbClr val="DD3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787" y="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1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16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142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96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76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7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7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9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EF6C-A5F4-40AC-8616-278B5F60EEB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3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EF6C-A5F4-40AC-8616-278B5F60EEB0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7BCC-1C90-48EC-818D-3352D7126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180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452646"/>
            <a:ext cx="12192000" cy="869047"/>
          </a:xfrm>
          <a:prstGeom prst="rect">
            <a:avLst/>
          </a:prstGeom>
          <a:solidFill>
            <a:srgbClr val="89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4" name="Group 3"/>
          <p:cNvGrpSpPr/>
          <p:nvPr/>
        </p:nvGrpSpPr>
        <p:grpSpPr>
          <a:xfrm>
            <a:off x="7079603" y="2337914"/>
            <a:ext cx="4838375" cy="2005243"/>
            <a:chOff x="5309702" y="1753435"/>
            <a:chExt cx="3628781" cy="1503932"/>
          </a:xfrm>
        </p:grpSpPr>
        <p:sp>
          <p:nvSpPr>
            <p:cNvPr id="49" name="TextBox 48"/>
            <p:cNvSpPr txBox="1"/>
            <p:nvPr/>
          </p:nvSpPr>
          <p:spPr>
            <a:xfrm>
              <a:off x="5309702" y="1753435"/>
              <a:ext cx="3628781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 dirty="0">
                  <a:latin typeface="Roboto Black" charset="0"/>
                  <a:ea typeface="Roboto Black" charset="0"/>
                  <a:cs typeface="Roboto Black" charset="0"/>
                </a:rPr>
                <a:t>SWOT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09702" y="2357120"/>
              <a:ext cx="3628781" cy="900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200" b="1">
                  <a:latin typeface="Roboto Black" charset="0"/>
                  <a:ea typeface="Roboto Black" charset="0"/>
                  <a:cs typeface="Roboto Black" charset="0"/>
                </a:rPr>
                <a:t>ANALYSIS</a:t>
              </a:r>
              <a:endParaRPr lang="en-US" sz="7200" b="1" dirty="0">
                <a:latin typeface="Roboto Black" charset="0"/>
                <a:ea typeface="Roboto Black" charset="0"/>
                <a:cs typeface="Roboto Black" charset="0"/>
              </a:endParaRP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26389" r="75347">
                        <a14:foregroundMark x1="44444" y1="24653" x2="46065" y2="25347"/>
                        <a14:foregroundMark x1="46181" y1="25926" x2="46528" y2="26620"/>
                        <a14:foregroundMark x1="51157" y1="37037" x2="46875" y2="36921"/>
                        <a14:foregroundMark x1="67245" y1="63657" x2="65741" y2="60069"/>
                        <a14:foregroundMark x1="67477" y1="64931" x2="67014" y2="59259"/>
                        <a14:foregroundMark x1="56944" y1="95023" x2="65972" y2="88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51040" y="0"/>
            <a:ext cx="6285653" cy="6285653"/>
          </a:xfrm>
          <a:prstGeom prst="rect">
            <a:avLst/>
          </a:prstGeom>
          <a:effectLst>
            <a:outerShdw blurRad="368300" dist="190500" dir="2220000" sx="102000" sy="102000" algn="ctr" rotWithShape="0">
              <a:prstClr val="black">
                <a:alpha val="22000"/>
              </a:prstClr>
            </a:outerShdw>
          </a:effectLst>
        </p:spPr>
      </p:pic>
      <p:sp>
        <p:nvSpPr>
          <p:cNvPr id="15" name="Teardrop 14"/>
          <p:cNvSpPr/>
          <p:nvPr/>
        </p:nvSpPr>
        <p:spPr>
          <a:xfrm rot="5400000">
            <a:off x="1518377" y="723020"/>
            <a:ext cx="2694127" cy="2698113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" dist="38100" dir="13500000" algn="b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6" name="Teardrop 15"/>
          <p:cNvSpPr/>
          <p:nvPr/>
        </p:nvSpPr>
        <p:spPr>
          <a:xfrm>
            <a:off x="1520372" y="3415588"/>
            <a:ext cx="2694125" cy="2698113"/>
          </a:xfrm>
          <a:prstGeom prst="teardrop">
            <a:avLst/>
          </a:prstGeom>
          <a:solidFill>
            <a:srgbClr val="BFBFBF"/>
          </a:solidFill>
          <a:ln>
            <a:noFill/>
          </a:ln>
          <a:effectLst>
            <a:outerShdw blurRad="1270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Teardrop 21"/>
          <p:cNvSpPr/>
          <p:nvPr/>
        </p:nvSpPr>
        <p:spPr>
          <a:xfrm rot="10800000">
            <a:off x="4217132" y="721026"/>
            <a:ext cx="2694125" cy="2698113"/>
          </a:xfrm>
          <a:prstGeom prst="teardrop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270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Teardrop 22"/>
          <p:cNvSpPr/>
          <p:nvPr/>
        </p:nvSpPr>
        <p:spPr>
          <a:xfrm rot="16200000">
            <a:off x="4217133" y="3413596"/>
            <a:ext cx="2694127" cy="2698113"/>
          </a:xfrm>
          <a:prstGeom prst="teardrop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2387532" y="1542373"/>
            <a:ext cx="955817" cy="2872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133" b="1" dirty="0">
                <a:latin typeface="Roboto Black" charset="0"/>
                <a:ea typeface="Roboto Black" charset="0"/>
                <a:cs typeface="Roboto Black" charset="0"/>
              </a:rPr>
              <a:t>STRENGTHS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27942" y="1870668"/>
            <a:ext cx="2274997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charset="0"/>
              <a:buChar char="•"/>
            </a:pPr>
            <a:r>
              <a:rPr lang="pl-PL" sz="1067" dirty="0">
                <a:latin typeface="Roboto" charset="0"/>
                <a:ea typeface="Roboto" charset="0"/>
                <a:cs typeface="Roboto" charset="0"/>
              </a:rPr>
              <a:t>Wysokokonkurencyjna marka</a:t>
            </a:r>
            <a:endParaRPr lang="en-US" sz="1067" dirty="0">
              <a:latin typeface="Roboto" charset="0"/>
              <a:ea typeface="Roboto" charset="0"/>
              <a:cs typeface="Roboto" charset="0"/>
            </a:endParaRP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latin typeface="Roboto" charset="0"/>
                <a:ea typeface="Roboto" charset="0"/>
                <a:cs typeface="Roboto" charset="0"/>
              </a:rPr>
              <a:t>Wsparcie CCC</a:t>
            </a:r>
            <a:endParaRPr lang="en-US" sz="1067" dirty="0">
              <a:latin typeface="Roboto" charset="0"/>
              <a:ea typeface="Roboto" charset="0"/>
              <a:cs typeface="Roboto" charset="0"/>
            </a:endParaRP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latin typeface="Roboto" charset="0"/>
                <a:ea typeface="Roboto" charset="0"/>
                <a:cs typeface="Roboto" charset="0"/>
              </a:rPr>
              <a:t>Rozpoznawalna marka w Polsce</a:t>
            </a: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latin typeface="Roboto" charset="0"/>
                <a:ea typeface="Roboto" charset="0"/>
                <a:cs typeface="Roboto" charset="0"/>
              </a:rPr>
              <a:t>Duży wybór produktów</a:t>
            </a:r>
            <a:endParaRPr lang="en-US" sz="1067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421056" y="3789388"/>
            <a:ext cx="1188788" cy="2872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133" b="1" dirty="0">
                <a:latin typeface="Roboto Black" charset="0"/>
                <a:ea typeface="Roboto Black" charset="0"/>
                <a:cs typeface="Roboto Black" charset="0"/>
              </a:rPr>
              <a:t>OPPORTUNITIES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994248" y="4248781"/>
            <a:ext cx="2274997" cy="173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charset="0"/>
              <a:buChar char="•"/>
            </a:pPr>
            <a:r>
              <a:rPr lang="pl-PL" sz="1067" dirty="0">
                <a:latin typeface="Roboto" charset="0"/>
                <a:ea typeface="Roboto" charset="0"/>
                <a:cs typeface="Roboto" charset="0"/>
              </a:rPr>
              <a:t>Rozwój zamożności Polaków</a:t>
            </a:r>
            <a:endParaRPr lang="en-US" sz="1067" dirty="0">
              <a:latin typeface="Roboto" charset="0"/>
              <a:ea typeface="Roboto" charset="0"/>
              <a:cs typeface="Roboto" charset="0"/>
            </a:endParaRP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latin typeface="Roboto" charset="0"/>
                <a:ea typeface="Roboto" charset="0"/>
                <a:cs typeface="Roboto" charset="0"/>
              </a:rPr>
              <a:t>Trend na zdrowy styl życia/sport</a:t>
            </a: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latin typeface="Roboto" charset="0"/>
                <a:ea typeface="Roboto" charset="0"/>
                <a:cs typeface="Roboto" charset="0"/>
              </a:rPr>
              <a:t>Szybki rozwój e-commerce</a:t>
            </a: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latin typeface="Roboto" charset="0"/>
                <a:ea typeface="Roboto" charset="0"/>
                <a:cs typeface="Roboto" charset="0"/>
              </a:rPr>
              <a:t>Wiele marek starych, młodych i nowopowstających</a:t>
            </a: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latin typeface="Roboto" charset="0"/>
                <a:ea typeface="Roboto" charset="0"/>
                <a:cs typeface="Roboto" charset="0"/>
              </a:rPr>
              <a:t>Popyt na produkty wysokiej jakości</a:t>
            </a:r>
          </a:p>
          <a:p>
            <a:pPr marL="228594" indent="-228594">
              <a:buFont typeface="Arial" charset="0"/>
              <a:buChar char="•"/>
            </a:pPr>
            <a:endParaRPr lang="pl-PL" sz="1067" dirty="0">
              <a:latin typeface="Roboto" charset="0"/>
              <a:ea typeface="Roboto" charset="0"/>
              <a:cs typeface="Roboto" charset="0"/>
            </a:endParaRPr>
          </a:p>
          <a:p>
            <a:pPr marL="228594" indent="-228594">
              <a:buFont typeface="Arial" charset="0"/>
              <a:buChar char="•"/>
            </a:pPr>
            <a:endParaRPr lang="en-US" sz="1067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970202" y="1188021"/>
            <a:ext cx="968641" cy="2872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133" b="1" dirty="0">
                <a:solidFill>
                  <a:schemeClr val="bg1"/>
                </a:solidFill>
                <a:latin typeface="Roboto Black" charset="0"/>
                <a:ea typeface="Roboto Black" charset="0"/>
                <a:cs typeface="Roboto Black" charset="0"/>
              </a:rPr>
              <a:t>WEAKNESSES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422115" y="1520518"/>
            <a:ext cx="2274997" cy="189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charset="0"/>
              <a:buChar char="•"/>
            </a:pPr>
            <a:r>
              <a:rPr lang="pl-PL" sz="1067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Rynek ubrań sportowych jest bardzo konkurencyjny i często mocno nasycony</a:t>
            </a:r>
            <a:endParaRPr lang="en-US" sz="1067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Produkcja najczęściej w Chinach/Azji</a:t>
            </a:r>
            <a:endParaRPr lang="en-US" sz="1067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Koncepcja oparta na cenie produktu</a:t>
            </a: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Brak pokrycia niektórych potrzeb</a:t>
            </a: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Słabe oznaczenie kategorii produktów</a:t>
            </a:r>
            <a:endParaRPr lang="en-US" sz="1067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086286" y="3661131"/>
            <a:ext cx="955817" cy="2872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133" b="1" dirty="0">
                <a:solidFill>
                  <a:schemeClr val="bg1"/>
                </a:solidFill>
                <a:latin typeface="Roboto Black" charset="0"/>
                <a:ea typeface="Roboto Black" charset="0"/>
                <a:cs typeface="Roboto Black" charset="0"/>
              </a:rPr>
              <a:t>THREATS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541418" y="4025696"/>
            <a:ext cx="1999669" cy="189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charset="0"/>
              <a:buChar char="•"/>
            </a:pPr>
            <a:r>
              <a:rPr lang="pl-PL" sz="1067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Łańcuch dostaw z Chin może być łatwo załamany przez czynniki zewnętrzne</a:t>
            </a:r>
            <a:endParaRPr lang="en-US" sz="1067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Rosnąca konkurencja ze strony platform </a:t>
            </a:r>
            <a:r>
              <a:rPr lang="pl-PL" sz="1067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marketplaceowych</a:t>
            </a:r>
            <a:endParaRPr lang="en-US" sz="1067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Nadciągająca i spodziewana recesja USA i Chin</a:t>
            </a: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Negatywny wpływ na środowisko</a:t>
            </a:r>
            <a:endParaRPr lang="en-US" sz="1067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3726019" y="2928564"/>
            <a:ext cx="977597" cy="977597"/>
          </a:xfrm>
          <a:prstGeom prst="ellipse">
            <a:avLst/>
          </a:prstGeom>
          <a:solidFill>
            <a:srgbClr val="89E2EE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883356" y="3075906"/>
            <a:ext cx="269625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67" b="1" dirty="0">
                <a:latin typeface="Roboto Black" charset="0"/>
                <a:ea typeface="Roboto Black" charset="0"/>
                <a:cs typeface="Roboto Black" charset="0"/>
              </a:rPr>
              <a:t>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288727" y="3075906"/>
            <a:ext cx="30328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67" b="1" dirty="0">
                <a:latin typeface="Roboto Black" charset="0"/>
                <a:ea typeface="Roboto Black" charset="0"/>
                <a:cs typeface="Roboto Black" charset="0"/>
              </a:rPr>
              <a:t>W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04756" y="3473233"/>
            <a:ext cx="271228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67" b="1" dirty="0">
                <a:latin typeface="Roboto Black" charset="0"/>
                <a:ea typeface="Roboto Black" charset="0"/>
                <a:cs typeface="Roboto Black" charset="0"/>
              </a:rPr>
              <a:t>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65312" y="3473233"/>
            <a:ext cx="279244" cy="256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67" b="1" dirty="0">
                <a:latin typeface="Roboto Black" charset="0"/>
                <a:ea typeface="Roboto Black" charset="0"/>
                <a:cs typeface="Roboto Black" charset="0"/>
              </a:rPr>
              <a:t>O</a:t>
            </a:r>
          </a:p>
        </p:txBody>
      </p:sp>
      <p:sp>
        <p:nvSpPr>
          <p:cNvPr id="60" name="Oval 59"/>
          <p:cNvSpPr/>
          <p:nvPr/>
        </p:nvSpPr>
        <p:spPr>
          <a:xfrm>
            <a:off x="6169399" y="767728"/>
            <a:ext cx="683904" cy="684917"/>
          </a:xfrm>
          <a:prstGeom prst="ellipse">
            <a:avLst/>
          </a:prstGeom>
          <a:solidFill>
            <a:srgbClr val="89E2EE"/>
          </a:solidFill>
          <a:ln w="3175">
            <a:noFill/>
          </a:ln>
          <a:effectLst>
            <a:outerShdw blurRad="152400" dist="38100" dir="810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71409" y="930029"/>
            <a:ext cx="392384" cy="392384"/>
          </a:xfrm>
          <a:prstGeom prst="rect">
            <a:avLst/>
          </a:prstGeom>
        </p:spPr>
      </p:pic>
      <p:sp>
        <p:nvSpPr>
          <p:cNvPr id="63" name="Oval 62"/>
          <p:cNvSpPr/>
          <p:nvPr/>
        </p:nvSpPr>
        <p:spPr>
          <a:xfrm>
            <a:off x="1516383" y="5342810"/>
            <a:ext cx="683904" cy="684917"/>
          </a:xfrm>
          <a:prstGeom prst="ellipse">
            <a:avLst/>
          </a:prstGeom>
          <a:solidFill>
            <a:srgbClr val="89E2EE"/>
          </a:solidFill>
          <a:ln w="3175">
            <a:noFill/>
          </a:ln>
          <a:effectLst>
            <a:outerShdw blurRad="152400" dist="38100" dir="18900000" algn="b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62143" y="5490557"/>
            <a:ext cx="392384" cy="392384"/>
          </a:xfrm>
          <a:prstGeom prst="rect">
            <a:avLst/>
          </a:prstGeom>
        </p:spPr>
      </p:pic>
      <p:sp>
        <p:nvSpPr>
          <p:cNvPr id="66" name="Oval 65"/>
          <p:cNvSpPr/>
          <p:nvPr/>
        </p:nvSpPr>
        <p:spPr>
          <a:xfrm>
            <a:off x="6283776" y="5275904"/>
            <a:ext cx="683904" cy="684917"/>
          </a:xfrm>
          <a:prstGeom prst="ellipse">
            <a:avLst/>
          </a:prstGeom>
          <a:solidFill>
            <a:srgbClr val="89E2EE"/>
          </a:solidFill>
          <a:ln w="3175">
            <a:noFill/>
          </a:ln>
          <a:effectLst>
            <a:outerShdw blurRad="152400" dist="38100" dir="10800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1373" y="5403219"/>
            <a:ext cx="392384" cy="392384"/>
          </a:xfrm>
          <a:prstGeom prst="rect">
            <a:avLst/>
          </a:prstGeom>
        </p:spPr>
      </p:pic>
      <p:sp>
        <p:nvSpPr>
          <p:cNvPr id="69" name="Oval 68"/>
          <p:cNvSpPr/>
          <p:nvPr/>
        </p:nvSpPr>
        <p:spPr>
          <a:xfrm>
            <a:off x="1479088" y="874770"/>
            <a:ext cx="683904" cy="684917"/>
          </a:xfrm>
          <a:prstGeom prst="ellipse">
            <a:avLst/>
          </a:prstGeom>
          <a:solidFill>
            <a:srgbClr val="89E2EE"/>
          </a:solidFill>
          <a:ln w="3175">
            <a:noFill/>
          </a:ln>
          <a:effectLst>
            <a:outerShdw blurRad="1524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4848" y="1014072"/>
            <a:ext cx="392384" cy="392384"/>
          </a:xfrm>
          <a:prstGeom prst="rect">
            <a:avLst/>
          </a:prstGeom>
        </p:spPr>
      </p:pic>
      <p:pic>
        <p:nvPicPr>
          <p:cNvPr id="5" name="Obraz 4" descr="Obraz zawierający tekst, Czcionka, Grafika, czerwony&#10;&#10;Opis wygenerowany automatycznie">
            <a:extLst>
              <a:ext uri="{FF2B5EF4-FFF2-40B4-BE49-F238E27FC236}">
                <a16:creationId xmlns:a16="http://schemas.microsoft.com/office/drawing/2014/main" id="{345B4F5C-8CAE-1102-7071-CE7831AED92A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62" y="145827"/>
            <a:ext cx="784202" cy="78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86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24BCB408-6B28-4BCA-AADB-2883BCCC6F7F}"/>
              </a:ext>
            </a:extLst>
          </p:cNvPr>
          <p:cNvSpPr/>
          <p:nvPr/>
        </p:nvSpPr>
        <p:spPr>
          <a:xfrm rot="21322262">
            <a:off x="6213004" y="2758575"/>
            <a:ext cx="5487766" cy="36625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26" name="Picture 2" descr="HalfPrice od czerwca w Galerii Młociny">
            <a:extLst>
              <a:ext uri="{FF2B5EF4-FFF2-40B4-BE49-F238E27FC236}">
                <a16:creationId xmlns:a16="http://schemas.microsoft.com/office/drawing/2014/main" id="{C5E46601-48DC-D78E-8947-EB90D8C884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alphaModFix amt="3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1" y="2321693"/>
            <a:ext cx="5397363" cy="45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1452646"/>
            <a:ext cx="12192000" cy="869047"/>
          </a:xfrm>
          <a:prstGeom prst="rect">
            <a:avLst/>
          </a:prstGeom>
          <a:solidFill>
            <a:srgbClr val="89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ardrop 14"/>
          <p:cNvSpPr/>
          <p:nvPr/>
        </p:nvSpPr>
        <p:spPr>
          <a:xfrm rot="5400000">
            <a:off x="1518377" y="723020"/>
            <a:ext cx="2694127" cy="2698113"/>
          </a:xfrm>
          <a:prstGeom prst="teardrop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" dist="38100" dir="13500000" algn="b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2387532" y="1542373"/>
            <a:ext cx="955817" cy="2872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133" b="1" dirty="0">
                <a:latin typeface="Roboto Black" charset="0"/>
                <a:ea typeface="Roboto Black" charset="0"/>
                <a:cs typeface="Roboto Black" charset="0"/>
              </a:rPr>
              <a:t>STRENGTHS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27942" y="1870668"/>
            <a:ext cx="2274997" cy="913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charset="0"/>
              <a:buChar char="•"/>
            </a:pPr>
            <a:r>
              <a:rPr lang="pl-PL" sz="1067" dirty="0">
                <a:latin typeface="Roboto" charset="0"/>
                <a:ea typeface="Roboto" charset="0"/>
                <a:cs typeface="Roboto" charset="0"/>
              </a:rPr>
              <a:t>Wysokokonkurencyjna marka</a:t>
            </a:r>
            <a:endParaRPr lang="en-US" sz="1067" dirty="0">
              <a:latin typeface="Roboto" charset="0"/>
              <a:ea typeface="Roboto" charset="0"/>
              <a:cs typeface="Roboto" charset="0"/>
            </a:endParaRP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latin typeface="Roboto" charset="0"/>
                <a:ea typeface="Roboto" charset="0"/>
                <a:cs typeface="Roboto" charset="0"/>
              </a:rPr>
              <a:t>Wsparcie CCC</a:t>
            </a:r>
            <a:endParaRPr lang="en-US" sz="1067" dirty="0">
              <a:latin typeface="Roboto" charset="0"/>
              <a:ea typeface="Roboto" charset="0"/>
              <a:cs typeface="Roboto" charset="0"/>
            </a:endParaRP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latin typeface="Roboto" charset="0"/>
                <a:ea typeface="Roboto" charset="0"/>
                <a:cs typeface="Roboto" charset="0"/>
              </a:rPr>
              <a:t>Rozpoznawalna marka w Polsce</a:t>
            </a: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latin typeface="Roboto" charset="0"/>
                <a:ea typeface="Roboto" charset="0"/>
                <a:cs typeface="Roboto" charset="0"/>
              </a:rPr>
              <a:t>Duży wybór produktów</a:t>
            </a:r>
            <a:endParaRPr lang="en-US" sz="1067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1479088" y="874770"/>
            <a:ext cx="683904" cy="684917"/>
          </a:xfrm>
          <a:prstGeom prst="ellipse">
            <a:avLst/>
          </a:prstGeom>
          <a:solidFill>
            <a:srgbClr val="89E2EE"/>
          </a:solidFill>
          <a:ln w="3175">
            <a:noFill/>
          </a:ln>
          <a:effectLst>
            <a:outerShdw blurRad="152400" dist="38100" dir="2700000" algn="t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24848" y="1014072"/>
            <a:ext cx="392384" cy="392384"/>
          </a:xfrm>
          <a:prstGeom prst="rect">
            <a:avLst/>
          </a:prstGeom>
        </p:spPr>
      </p:pic>
      <p:pic>
        <p:nvPicPr>
          <p:cNvPr id="5" name="Obraz 4" descr="Obraz zawierający tekst, Czcionka, Grafika, czerwony&#10;&#10;Opis wygenerowany automatycznie">
            <a:extLst>
              <a:ext uri="{FF2B5EF4-FFF2-40B4-BE49-F238E27FC236}">
                <a16:creationId xmlns:a16="http://schemas.microsoft.com/office/drawing/2014/main" id="{345B4F5C-8CAE-1102-7071-CE7831AED92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62" y="145827"/>
            <a:ext cx="784202" cy="78420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E4C9C53A-F79F-C0E6-3C72-BB7229B328AF}"/>
              </a:ext>
            </a:extLst>
          </p:cNvPr>
          <p:cNvSpPr txBox="1"/>
          <p:nvPr/>
        </p:nvSpPr>
        <p:spPr>
          <a:xfrm>
            <a:off x="6449973" y="3047052"/>
            <a:ext cx="5250797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 err="1"/>
              <a:t>HalfPrice</a:t>
            </a:r>
            <a:r>
              <a:rPr lang="pl-PL" dirty="0"/>
              <a:t> ma konkurencyjne produkty i ceny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To marka powstała na doświadczeniu CCC więc ma oparcie w doświadczonego partnera biznesowego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Duża ilość sklepów w Polsce. Widoczne reklamy.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Szeroki wybór asortymentu w sklepie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Możliwość dywersyfikacji marek w portfolio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/>
              <a:t>Powyższe aspekty tworzą wysoką wartość marki</a:t>
            </a:r>
          </a:p>
          <a:p>
            <a:pPr>
              <a:lnSpc>
                <a:spcPct val="150000"/>
              </a:lnSpc>
            </a:pPr>
            <a:endParaRPr lang="pl-PL" sz="1600" dirty="0"/>
          </a:p>
        </p:txBody>
      </p:sp>
    </p:spTree>
    <p:extLst>
      <p:ext uri="{BB962C8B-B14F-4D97-AF65-F5344CB8AC3E}">
        <p14:creationId xmlns:p14="http://schemas.microsoft.com/office/powerpoint/2010/main" val="322145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EB39A2-2BA8-81FC-5C1C-1C546AE321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alphaModFix amt="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37028" y="2321692"/>
            <a:ext cx="8989907" cy="453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1452646"/>
            <a:ext cx="12192000" cy="869047"/>
          </a:xfrm>
          <a:prstGeom prst="rect">
            <a:avLst/>
          </a:prstGeom>
          <a:solidFill>
            <a:srgbClr val="89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ardrop 21"/>
          <p:cNvSpPr/>
          <p:nvPr/>
        </p:nvSpPr>
        <p:spPr>
          <a:xfrm rot="10800000">
            <a:off x="9116935" y="393223"/>
            <a:ext cx="2694125" cy="2698113"/>
          </a:xfrm>
          <a:prstGeom prst="teardrop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127000" dist="38100" algn="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3" name="TextBox 72"/>
          <p:cNvSpPr txBox="1"/>
          <p:nvPr/>
        </p:nvSpPr>
        <p:spPr>
          <a:xfrm>
            <a:off x="9870005" y="860218"/>
            <a:ext cx="968641" cy="2872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133" b="1" dirty="0">
                <a:solidFill>
                  <a:schemeClr val="bg1"/>
                </a:solidFill>
                <a:latin typeface="Roboto Black" charset="0"/>
                <a:ea typeface="Roboto Black" charset="0"/>
                <a:cs typeface="Roboto Black" charset="0"/>
              </a:rPr>
              <a:t>WEAKNESSES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321918" y="1192715"/>
            <a:ext cx="2274997" cy="189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charset="0"/>
              <a:buChar char="•"/>
            </a:pPr>
            <a:r>
              <a:rPr lang="pl-PL" sz="1067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Rynek ubrań sportowych jest bardzo konkurencyjny i często mocno nasycony</a:t>
            </a:r>
            <a:endParaRPr lang="en-US" sz="1067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Produkcja najczęściej w Chinach/Azji</a:t>
            </a:r>
            <a:endParaRPr lang="en-US" sz="1067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Koncepcja oparta na cenie produktu</a:t>
            </a: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Brak pokrycia niektórych potrzeb</a:t>
            </a: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Słabe oznaczenie kategorii produktów</a:t>
            </a:r>
            <a:endParaRPr lang="en-US" sz="1067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1069202" y="439925"/>
            <a:ext cx="683904" cy="684917"/>
          </a:xfrm>
          <a:prstGeom prst="ellipse">
            <a:avLst/>
          </a:prstGeom>
          <a:solidFill>
            <a:srgbClr val="89E2EE"/>
          </a:solidFill>
          <a:ln w="3175">
            <a:noFill/>
          </a:ln>
          <a:effectLst>
            <a:outerShdw blurRad="152400" dist="38100" dir="8100000" algn="tr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71212" y="602226"/>
            <a:ext cx="392384" cy="392384"/>
          </a:xfrm>
          <a:prstGeom prst="rect">
            <a:avLst/>
          </a:prstGeom>
        </p:spPr>
      </p:pic>
      <p:pic>
        <p:nvPicPr>
          <p:cNvPr id="5" name="Obraz 4" descr="Obraz zawierający tekst, Czcionka, Grafika, czerwony&#10;&#10;Opis wygenerowany automatycznie">
            <a:extLst>
              <a:ext uri="{FF2B5EF4-FFF2-40B4-BE49-F238E27FC236}">
                <a16:creationId xmlns:a16="http://schemas.microsoft.com/office/drawing/2014/main" id="{345B4F5C-8CAE-1102-7071-CE7831AED92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62" y="145827"/>
            <a:ext cx="784202" cy="784202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35ED4009-8538-E4A9-A471-8BB30C89C55C}"/>
              </a:ext>
            </a:extLst>
          </p:cNvPr>
          <p:cNvSpPr/>
          <p:nvPr/>
        </p:nvSpPr>
        <p:spPr>
          <a:xfrm rot="21394708">
            <a:off x="277137" y="2649495"/>
            <a:ext cx="5487766" cy="36625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88C5812E-146E-668D-20A1-805639579A47}"/>
              </a:ext>
            </a:extLst>
          </p:cNvPr>
          <p:cNvSpPr txBox="1"/>
          <p:nvPr/>
        </p:nvSpPr>
        <p:spPr>
          <a:xfrm>
            <a:off x="380940" y="2649497"/>
            <a:ext cx="5250797" cy="353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Bardziej doświadczony konkurent TK </a:t>
            </a:r>
            <a:r>
              <a:rPr lang="pl-PL" sz="1600" dirty="0" err="1"/>
              <a:t>Maxx</a:t>
            </a:r>
            <a:endParaRPr lang="pl-PL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Długi łańcuch dostaw z początkiem w Azji na wielu etapach narażony jest na blokujące czynniki zewnętrzne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Koncepcja oparta na nadwyżkach/końcówkach serii więc oferta i cena jest zależna od tego co już jest na rynku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Dynamiczne zmiany oferty utrudniają oznaczenie miejsca dla poszczególnych rodzajów produktów</a:t>
            </a:r>
          </a:p>
        </p:txBody>
      </p:sp>
    </p:spTree>
    <p:extLst>
      <p:ext uri="{BB962C8B-B14F-4D97-AF65-F5344CB8AC3E}">
        <p14:creationId xmlns:p14="http://schemas.microsoft.com/office/powerpoint/2010/main" val="194814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452646"/>
            <a:ext cx="12192000" cy="869047"/>
          </a:xfrm>
          <a:prstGeom prst="rect">
            <a:avLst/>
          </a:prstGeom>
          <a:solidFill>
            <a:srgbClr val="89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Teardrop 15"/>
          <p:cNvSpPr/>
          <p:nvPr/>
        </p:nvSpPr>
        <p:spPr>
          <a:xfrm>
            <a:off x="1096364" y="930029"/>
            <a:ext cx="2694125" cy="2698113"/>
          </a:xfrm>
          <a:prstGeom prst="teardrop">
            <a:avLst/>
          </a:prstGeom>
          <a:solidFill>
            <a:srgbClr val="BFBFBF"/>
          </a:solidFill>
          <a:ln>
            <a:noFill/>
          </a:ln>
          <a:effectLst>
            <a:outerShdw blurRad="127000" dist="381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1" name="TextBox 70"/>
          <p:cNvSpPr txBox="1"/>
          <p:nvPr/>
        </p:nvSpPr>
        <p:spPr>
          <a:xfrm>
            <a:off x="1997048" y="1303829"/>
            <a:ext cx="1188788" cy="2872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133" b="1" dirty="0">
                <a:latin typeface="Roboto Black" charset="0"/>
                <a:ea typeface="Roboto Black" charset="0"/>
                <a:cs typeface="Roboto Black" charset="0"/>
              </a:rPr>
              <a:t>OPPORTUNITIES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70240" y="1763222"/>
            <a:ext cx="2274997" cy="173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charset="0"/>
              <a:buChar char="•"/>
            </a:pPr>
            <a:r>
              <a:rPr lang="pl-PL" sz="1067" dirty="0">
                <a:latin typeface="Roboto" charset="0"/>
                <a:ea typeface="Roboto" charset="0"/>
                <a:cs typeface="Roboto" charset="0"/>
              </a:rPr>
              <a:t>Rozwój zamożności Polaków</a:t>
            </a:r>
            <a:endParaRPr lang="en-US" sz="1067" dirty="0">
              <a:latin typeface="Roboto" charset="0"/>
              <a:ea typeface="Roboto" charset="0"/>
              <a:cs typeface="Roboto" charset="0"/>
            </a:endParaRP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latin typeface="Roboto" charset="0"/>
                <a:ea typeface="Roboto" charset="0"/>
                <a:cs typeface="Roboto" charset="0"/>
              </a:rPr>
              <a:t>Trend na zdrowy styl życia/sport</a:t>
            </a: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latin typeface="Roboto" charset="0"/>
                <a:ea typeface="Roboto" charset="0"/>
                <a:cs typeface="Roboto" charset="0"/>
              </a:rPr>
              <a:t>Szybki rozwój e-commerce</a:t>
            </a: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latin typeface="Roboto" charset="0"/>
                <a:ea typeface="Roboto" charset="0"/>
                <a:cs typeface="Roboto" charset="0"/>
              </a:rPr>
              <a:t>Wiele marek starych, młodych i nowopowstających</a:t>
            </a: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latin typeface="Roboto" charset="0"/>
                <a:ea typeface="Roboto" charset="0"/>
                <a:cs typeface="Roboto" charset="0"/>
              </a:rPr>
              <a:t>Popyt na produkty dobrej jakości</a:t>
            </a:r>
          </a:p>
          <a:p>
            <a:pPr marL="228594" indent="-228594">
              <a:buFont typeface="Arial" charset="0"/>
              <a:buChar char="•"/>
            </a:pPr>
            <a:endParaRPr lang="pl-PL" sz="1067" dirty="0">
              <a:latin typeface="Roboto" charset="0"/>
              <a:ea typeface="Roboto" charset="0"/>
              <a:cs typeface="Roboto" charset="0"/>
            </a:endParaRPr>
          </a:p>
          <a:p>
            <a:pPr marL="228594" indent="-228594">
              <a:buFont typeface="Arial" charset="0"/>
              <a:buChar char="•"/>
            </a:pPr>
            <a:endParaRPr lang="en-US" sz="1067" dirty="0"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1092375" y="2857251"/>
            <a:ext cx="683904" cy="684917"/>
          </a:xfrm>
          <a:prstGeom prst="ellipse">
            <a:avLst/>
          </a:prstGeom>
          <a:solidFill>
            <a:srgbClr val="89E2EE"/>
          </a:solidFill>
          <a:ln w="3175">
            <a:noFill/>
          </a:ln>
          <a:effectLst>
            <a:outerShdw blurRad="152400" dist="38100" dir="18900000" algn="bl" rotWithShape="0">
              <a:prstClr val="black">
                <a:alpha val="1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8135" y="3004998"/>
            <a:ext cx="392384" cy="392384"/>
          </a:xfrm>
          <a:prstGeom prst="rect">
            <a:avLst/>
          </a:prstGeom>
        </p:spPr>
      </p:pic>
      <p:pic>
        <p:nvPicPr>
          <p:cNvPr id="5" name="Obraz 4" descr="Obraz zawierający tekst, Czcionka, Grafika, czerwony&#10;&#10;Opis wygenerowany automatycznie">
            <a:extLst>
              <a:ext uri="{FF2B5EF4-FFF2-40B4-BE49-F238E27FC236}">
                <a16:creationId xmlns:a16="http://schemas.microsoft.com/office/drawing/2014/main" id="{345B4F5C-8CAE-1102-7071-CE7831AED92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62" y="145827"/>
            <a:ext cx="784202" cy="784202"/>
          </a:xfrm>
          <a:prstGeom prst="rect">
            <a:avLst/>
          </a:prstGeom>
        </p:spPr>
      </p:pic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D1282792-8208-5047-0573-EA9822394EB1}"/>
              </a:ext>
            </a:extLst>
          </p:cNvPr>
          <p:cNvSpPr/>
          <p:nvPr/>
        </p:nvSpPr>
        <p:spPr>
          <a:xfrm rot="153848">
            <a:off x="6461944" y="2591432"/>
            <a:ext cx="5487766" cy="366254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E76744E-7ECA-D128-F84A-5DECEDB9AE49}"/>
              </a:ext>
            </a:extLst>
          </p:cNvPr>
          <p:cNvSpPr txBox="1"/>
          <p:nvPr/>
        </p:nvSpPr>
        <p:spPr>
          <a:xfrm>
            <a:off x="6565747" y="2804737"/>
            <a:ext cx="5250797" cy="3008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Wzrost przeciętnego i minimalnego wynagrodzenia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Bardzo intensywny trend promujący sport, zdrowe odżywianie wśród kobiet jak i mężczyzn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Coraz chętniej dokonywane zakupy online umożliwiają sprzedaż niezależnie od lokalizacji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dirty="0"/>
              <a:t>Klienci coraz częściej zwracają uwagę na jakość produktów i są skłonni zaufać markom, które specjalizują się w danej kategorii.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BC2C0F6F-9022-C185-7D6A-500250B11CF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897" y="3224589"/>
            <a:ext cx="5210175" cy="363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06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>
            <a:extLst>
              <a:ext uri="{FF2B5EF4-FFF2-40B4-BE49-F238E27FC236}">
                <a16:creationId xmlns:a16="http://schemas.microsoft.com/office/drawing/2014/main" id="{84C5A83D-DFAF-0745-B2AD-F1BCDDA9726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alphaModFix amt="53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8846" y="2321693"/>
            <a:ext cx="7374598" cy="453630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1452646"/>
            <a:ext cx="12192000" cy="869047"/>
          </a:xfrm>
          <a:prstGeom prst="rect">
            <a:avLst/>
          </a:prstGeom>
          <a:solidFill>
            <a:srgbClr val="89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ardrop 22"/>
          <p:cNvSpPr/>
          <p:nvPr/>
        </p:nvSpPr>
        <p:spPr>
          <a:xfrm rot="16200000">
            <a:off x="9183718" y="928036"/>
            <a:ext cx="2694127" cy="2698113"/>
          </a:xfrm>
          <a:prstGeom prst="teardrop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1270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10052871" y="1175571"/>
            <a:ext cx="955817" cy="2872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133" b="1" dirty="0">
                <a:solidFill>
                  <a:schemeClr val="bg1"/>
                </a:solidFill>
                <a:latin typeface="Roboto Black" charset="0"/>
                <a:ea typeface="Roboto Black" charset="0"/>
                <a:cs typeface="Roboto Black" charset="0"/>
              </a:rPr>
              <a:t>THREATS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9508003" y="1540136"/>
            <a:ext cx="1999669" cy="18986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buFont typeface="Arial" charset="0"/>
              <a:buChar char="•"/>
            </a:pPr>
            <a:r>
              <a:rPr lang="pl-PL" sz="1067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Łańcuch dostaw z Chin może być łatwo załamany przez czynniki zewnętrzne</a:t>
            </a:r>
            <a:endParaRPr lang="en-US" sz="1067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Rosnąca konkurencja ze strony platform </a:t>
            </a:r>
            <a:r>
              <a:rPr lang="pl-PL" sz="1067" dirty="0" err="1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marketplaceowych</a:t>
            </a:r>
            <a:endParaRPr lang="en-US" sz="1067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Nadciągająca i spodziewana recesja USA i Chin</a:t>
            </a:r>
          </a:p>
          <a:p>
            <a:pPr marL="228594" indent="-228594">
              <a:buFont typeface="Arial" charset="0"/>
              <a:buChar char="•"/>
            </a:pPr>
            <a:r>
              <a:rPr lang="pl-PL" sz="1067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Negatywny wpływ na środowisko</a:t>
            </a:r>
            <a:endParaRPr lang="en-US" sz="1067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1250361" y="2790344"/>
            <a:ext cx="683904" cy="684917"/>
          </a:xfrm>
          <a:prstGeom prst="ellipse">
            <a:avLst/>
          </a:prstGeom>
          <a:solidFill>
            <a:srgbClr val="89E2EE"/>
          </a:solidFill>
          <a:ln w="3175">
            <a:noFill/>
          </a:ln>
          <a:effectLst>
            <a:outerShdw blurRad="152400" dist="38100" dir="10800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77958" y="2917659"/>
            <a:ext cx="392384" cy="392384"/>
          </a:xfrm>
          <a:prstGeom prst="rect">
            <a:avLst/>
          </a:prstGeom>
        </p:spPr>
      </p:pic>
      <p:pic>
        <p:nvPicPr>
          <p:cNvPr id="5" name="Obraz 4" descr="Obraz zawierający tekst, Czcionka, Grafika, czerwony&#10;&#10;Opis wygenerowany automatycznie">
            <a:extLst>
              <a:ext uri="{FF2B5EF4-FFF2-40B4-BE49-F238E27FC236}">
                <a16:creationId xmlns:a16="http://schemas.microsoft.com/office/drawing/2014/main" id="{345B4F5C-8CAE-1102-7071-CE7831AED92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62" y="145827"/>
            <a:ext cx="784202" cy="784202"/>
          </a:xfrm>
          <a:prstGeom prst="rect">
            <a:avLst/>
          </a:prstGeom>
        </p:spPr>
      </p:pic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FDAECA7B-55F2-1BBF-A6F8-48DCC83BF5E0}"/>
              </a:ext>
            </a:extLst>
          </p:cNvPr>
          <p:cNvSpPr/>
          <p:nvPr/>
        </p:nvSpPr>
        <p:spPr>
          <a:xfrm rot="21394708">
            <a:off x="277137" y="2649495"/>
            <a:ext cx="5487766" cy="366254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B74A832-7673-4278-1360-D5F4F6B71523}"/>
              </a:ext>
            </a:extLst>
          </p:cNvPr>
          <p:cNvSpPr txBox="1"/>
          <p:nvPr/>
        </p:nvSpPr>
        <p:spPr>
          <a:xfrm>
            <a:off x="395621" y="2997057"/>
            <a:ext cx="5250797" cy="296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bg1"/>
                </a:solidFill>
              </a:rPr>
              <a:t>Niezależne od </a:t>
            </a:r>
            <a:r>
              <a:rPr lang="pl-PL" sz="1400" dirty="0" err="1">
                <a:solidFill>
                  <a:schemeClr val="bg1"/>
                </a:solidFill>
              </a:rPr>
              <a:t>HalfPrice</a:t>
            </a:r>
            <a:r>
              <a:rPr lang="pl-PL" sz="1400" dirty="0">
                <a:solidFill>
                  <a:schemeClr val="bg1"/>
                </a:solidFill>
              </a:rPr>
              <a:t> czynniki blokujące łańcuch dostaw: pandemia, polityka,  cła, wojny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bg1"/>
                </a:solidFill>
              </a:rPr>
              <a:t>Silnie rozwijające się i nowo powstające platformy handlu internetowego ora zwiększenie liczby podmiotów sprzedających na tych platformach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bg1"/>
                </a:solidFill>
              </a:rPr>
              <a:t>Zła koniunktura i nastroje gospodarcze największych gospodarek światowych wpływają na koniunkturę mniejszych rynków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bg1"/>
                </a:solidFill>
              </a:rPr>
              <a:t>W powszechnej opinii przemysł modowy kojarzy się ze szkodliwym oddziaływaniem na środowisko</a:t>
            </a:r>
          </a:p>
        </p:txBody>
      </p:sp>
    </p:spTree>
    <p:extLst>
      <p:ext uri="{BB962C8B-B14F-4D97-AF65-F5344CB8AC3E}">
        <p14:creationId xmlns:p14="http://schemas.microsoft.com/office/powerpoint/2010/main" val="227736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raz 8" descr="Obraz zawierający Wieszak na ubrania, szafka/boks biurowy, butik, Handel detaliczny&#10;&#10;Opis wygenerowany automatycznie">
            <a:extLst>
              <a:ext uri="{FF2B5EF4-FFF2-40B4-BE49-F238E27FC236}">
                <a16:creationId xmlns:a16="http://schemas.microsoft.com/office/drawing/2014/main" id="{3E393A2A-A153-CC81-12CD-98CDFC2EF0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alphaModFix amt="5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2161" y="167777"/>
            <a:ext cx="11567677" cy="647525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1452646"/>
            <a:ext cx="12192000" cy="869047"/>
          </a:xfrm>
          <a:prstGeom prst="rect">
            <a:avLst/>
          </a:prstGeom>
          <a:solidFill>
            <a:srgbClr val="89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ardrop 22"/>
          <p:cNvSpPr/>
          <p:nvPr/>
        </p:nvSpPr>
        <p:spPr>
          <a:xfrm rot="16200000">
            <a:off x="9278352" y="928036"/>
            <a:ext cx="2694127" cy="2698113"/>
          </a:xfrm>
          <a:prstGeom prst="teardrop">
            <a:avLst/>
          </a:prstGeom>
          <a:solidFill>
            <a:srgbClr val="26C8FA"/>
          </a:solidFill>
          <a:ln>
            <a:noFill/>
          </a:ln>
          <a:effectLst>
            <a:outerShdw blurRad="1270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10052871" y="1175571"/>
            <a:ext cx="955817" cy="2872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pl-PL" sz="2133" b="1" dirty="0">
                <a:solidFill>
                  <a:schemeClr val="bg1"/>
                </a:solidFill>
                <a:latin typeface="Roboto Black" charset="0"/>
                <a:ea typeface="Roboto Black" charset="0"/>
                <a:cs typeface="Roboto Black" charset="0"/>
              </a:rPr>
              <a:t>CONCLUSION</a:t>
            </a:r>
            <a:endParaRPr lang="en-US" sz="2133" b="1" dirty="0">
              <a:solidFill>
                <a:schemeClr val="bg1"/>
              </a:solidFill>
              <a:latin typeface="Roboto Black" charset="0"/>
              <a:ea typeface="Roboto Black" charset="0"/>
              <a:cs typeface="Roboto Black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592644" y="1708372"/>
            <a:ext cx="2203735" cy="1079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594" indent="-228594">
              <a:lnSpc>
                <a:spcPct val="150000"/>
              </a:lnSpc>
              <a:buFont typeface="Arial" charset="0"/>
              <a:buChar char="•"/>
            </a:pPr>
            <a:r>
              <a:rPr lang="pl-PL" sz="11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Ceny</a:t>
            </a:r>
          </a:p>
          <a:p>
            <a:pPr marL="228594" indent="-228594">
              <a:lnSpc>
                <a:spcPct val="150000"/>
              </a:lnSpc>
              <a:buFont typeface="Arial" charset="0"/>
              <a:buChar char="•"/>
            </a:pPr>
            <a:r>
              <a:rPr lang="pl-PL" sz="11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Ułożenie towarów</a:t>
            </a:r>
          </a:p>
          <a:p>
            <a:pPr marL="228594" indent="-228594">
              <a:lnSpc>
                <a:spcPct val="150000"/>
              </a:lnSpc>
              <a:buFont typeface="Arial" charset="0"/>
              <a:buChar char="•"/>
            </a:pPr>
            <a:r>
              <a:rPr lang="pl-PL" sz="11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Oznaczenie kategorii</a:t>
            </a:r>
          </a:p>
          <a:p>
            <a:pPr marL="228594" indent="-228594">
              <a:lnSpc>
                <a:spcPct val="150000"/>
              </a:lnSpc>
              <a:buFont typeface="Arial" charset="0"/>
              <a:buChar char="•"/>
            </a:pPr>
            <a:r>
              <a:rPr lang="pl-PL" sz="1100" dirty="0">
                <a:solidFill>
                  <a:schemeClr val="bg1"/>
                </a:solidFill>
                <a:latin typeface="Roboto" charset="0"/>
                <a:ea typeface="Roboto" charset="0"/>
                <a:cs typeface="Roboto" charset="0"/>
              </a:rPr>
              <a:t>Uzupełnienie asortymentu</a:t>
            </a:r>
            <a:endParaRPr lang="en-US" sz="1100" dirty="0">
              <a:solidFill>
                <a:schemeClr val="bg1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66" name="Oval 65"/>
          <p:cNvSpPr/>
          <p:nvPr/>
        </p:nvSpPr>
        <p:spPr>
          <a:xfrm>
            <a:off x="11250361" y="2790344"/>
            <a:ext cx="683904" cy="684917"/>
          </a:xfrm>
          <a:prstGeom prst="ellipse">
            <a:avLst/>
          </a:prstGeom>
          <a:solidFill>
            <a:srgbClr val="89E2EE"/>
          </a:solidFill>
          <a:ln w="3175">
            <a:noFill/>
          </a:ln>
          <a:effectLst>
            <a:outerShdw blurRad="152400" dist="38100" dir="10800000" algn="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5" name="Obraz 4" descr="Obraz zawierający tekst, Czcionka, Grafika, czerwony&#10;&#10;Opis wygenerowany automatycznie">
            <a:extLst>
              <a:ext uri="{FF2B5EF4-FFF2-40B4-BE49-F238E27FC236}">
                <a16:creationId xmlns:a16="http://schemas.microsoft.com/office/drawing/2014/main" id="{345B4F5C-8CAE-1102-7071-CE7831AED92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62" y="145827"/>
            <a:ext cx="784202" cy="784202"/>
          </a:xfrm>
          <a:prstGeom prst="rect">
            <a:avLst/>
          </a:prstGeom>
        </p:spPr>
      </p:pic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FDAECA7B-55F2-1BBF-A6F8-48DCC83BF5E0}"/>
              </a:ext>
            </a:extLst>
          </p:cNvPr>
          <p:cNvSpPr/>
          <p:nvPr/>
        </p:nvSpPr>
        <p:spPr>
          <a:xfrm rot="21394708">
            <a:off x="277137" y="2649495"/>
            <a:ext cx="5487766" cy="3662541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B74A832-7673-4278-1360-D5F4F6B71523}"/>
              </a:ext>
            </a:extLst>
          </p:cNvPr>
          <p:cNvSpPr txBox="1"/>
          <p:nvPr/>
        </p:nvSpPr>
        <p:spPr>
          <a:xfrm>
            <a:off x="571305" y="3029285"/>
            <a:ext cx="5250797" cy="361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bg1"/>
                </a:solidFill>
              </a:rPr>
              <a:t>Ceny są bardzo atrakcyjne w stosunku do pierwotnej ceny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bg1"/>
                </a:solidFill>
              </a:rPr>
              <a:t>Niektóre produkty mają bardzo wysoką cenę oryginalną więc i cena HP jest wysoka pomimo -50%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bg1"/>
                </a:solidFill>
              </a:rPr>
              <a:t>Ustalenie cen min/max dla kategorii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bg1"/>
                </a:solidFill>
              </a:rPr>
              <a:t>Asortyment pomieszany utrudnia szukanie i wybieranie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bg1"/>
                </a:solidFill>
              </a:rPr>
              <a:t>Brak oznaczeń przeznaczenia produktu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bg1"/>
                </a:solidFill>
              </a:rPr>
              <a:t>Chaos w butach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bg1"/>
                </a:solidFill>
              </a:rPr>
              <a:t>Brak kominów, rękawiczek, czapek sportowych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bg1"/>
                </a:solidFill>
              </a:rPr>
              <a:t>Możliwość uzupełnienia marek ale brak miejsca</a:t>
            </a:r>
          </a:p>
          <a:p>
            <a:pPr>
              <a:lnSpc>
                <a:spcPct val="150000"/>
              </a:lnSpc>
            </a:pPr>
            <a:endParaRPr lang="pl-PL" sz="14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400" dirty="0">
              <a:solidFill>
                <a:schemeClr val="bg1"/>
              </a:solidFill>
            </a:endParaRPr>
          </a:p>
        </p:txBody>
      </p:sp>
      <p:pic>
        <p:nvPicPr>
          <p:cNvPr id="7" name="Obraz 6" descr="Obraz zawierający rysowanie, szkic, symbol, Grafika&#10;&#10;Opis wygenerowany automatycznie">
            <a:extLst>
              <a:ext uri="{FF2B5EF4-FFF2-40B4-BE49-F238E27FC236}">
                <a16:creationId xmlns:a16="http://schemas.microsoft.com/office/drawing/2014/main" id="{B03DEBA0-8A56-5956-77BF-F7080F8D355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clrChange>
              <a:clrFrom>
                <a:srgbClr val="F8FAFB"/>
              </a:clrFrom>
              <a:clrTo>
                <a:srgbClr val="F8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0543" y="2910978"/>
            <a:ext cx="454991" cy="44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73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452646"/>
            <a:ext cx="12192000" cy="869047"/>
          </a:xfrm>
          <a:prstGeom prst="rect">
            <a:avLst/>
          </a:prstGeom>
          <a:solidFill>
            <a:srgbClr val="89E2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ardrop 22"/>
          <p:cNvSpPr/>
          <p:nvPr/>
        </p:nvSpPr>
        <p:spPr>
          <a:xfrm rot="16200000">
            <a:off x="9278352" y="928036"/>
            <a:ext cx="2694127" cy="2698113"/>
          </a:xfrm>
          <a:prstGeom prst="teardrop">
            <a:avLst/>
          </a:prstGeom>
          <a:solidFill>
            <a:srgbClr val="26C8FA"/>
          </a:solidFill>
          <a:ln>
            <a:noFill/>
          </a:ln>
          <a:effectLst>
            <a:outerShdw blurRad="127000" dist="381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10052871" y="1175571"/>
            <a:ext cx="955817" cy="287259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pl-PL" sz="2133" b="1" dirty="0">
                <a:solidFill>
                  <a:schemeClr val="bg1"/>
                </a:solidFill>
                <a:latin typeface="Roboto Black" charset="0"/>
                <a:ea typeface="Roboto Black" charset="0"/>
                <a:cs typeface="Roboto Black" charset="0"/>
              </a:rPr>
              <a:t>BRANDS</a:t>
            </a:r>
            <a:endParaRPr lang="en-US" sz="2133" b="1" dirty="0">
              <a:solidFill>
                <a:schemeClr val="bg1"/>
              </a:solidFill>
              <a:latin typeface="Roboto Black" charset="0"/>
              <a:ea typeface="Roboto Black" charset="0"/>
              <a:cs typeface="Roboto Black" charset="0"/>
            </a:endParaRPr>
          </a:p>
        </p:txBody>
      </p:sp>
      <p:pic>
        <p:nvPicPr>
          <p:cNvPr id="5" name="Obraz 4" descr="Obraz zawierający tekst, Czcionka, Grafika, czerwony&#10;&#10;Opis wygenerowany automatycznie">
            <a:extLst>
              <a:ext uri="{FF2B5EF4-FFF2-40B4-BE49-F238E27FC236}">
                <a16:creationId xmlns:a16="http://schemas.microsoft.com/office/drawing/2014/main" id="{345B4F5C-8CAE-1102-7071-CE7831AED9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162" y="145827"/>
            <a:ext cx="784202" cy="784202"/>
          </a:xfrm>
          <a:prstGeom prst="rect">
            <a:avLst/>
          </a:prstGeom>
        </p:spPr>
      </p:pic>
      <p:sp>
        <p:nvSpPr>
          <p:cNvPr id="2" name="Prostokąt: zaokrąglone rogi 1">
            <a:extLst>
              <a:ext uri="{FF2B5EF4-FFF2-40B4-BE49-F238E27FC236}">
                <a16:creationId xmlns:a16="http://schemas.microsoft.com/office/drawing/2014/main" id="{FDAECA7B-55F2-1BBF-A6F8-48DCC83BF5E0}"/>
              </a:ext>
            </a:extLst>
          </p:cNvPr>
          <p:cNvSpPr/>
          <p:nvPr/>
        </p:nvSpPr>
        <p:spPr>
          <a:xfrm rot="21394708">
            <a:off x="255662" y="2459385"/>
            <a:ext cx="2636247" cy="4177843"/>
          </a:xfrm>
          <a:prstGeom prst="roundRect">
            <a:avLst/>
          </a:prstGeom>
          <a:blipFill dpi="0" rotWithShape="1">
            <a:blip r:embed="rId3" cstate="email">
              <a:alphaModFix amt="16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b="25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4B74A832-7673-4278-1360-D5F4F6B71523}"/>
              </a:ext>
            </a:extLst>
          </p:cNvPr>
          <p:cNvSpPr txBox="1"/>
          <p:nvPr/>
        </p:nvSpPr>
        <p:spPr>
          <a:xfrm>
            <a:off x="561162" y="3083396"/>
            <a:ext cx="202524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Stare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Znane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pl-P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Under </a:t>
            </a:r>
            <a:r>
              <a:rPr lang="pl-PL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Armor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Columbia Sportswear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Patagonia</a:t>
            </a: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Arc'teryx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Outdoor Research</a:t>
            </a:r>
            <a:endParaRPr lang="pl-P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Nowe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z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Potencjałem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pl-PL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Outdoor Research</a:t>
            </a:r>
            <a:endParaRPr lang="pl-P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Merrell </a:t>
            </a:r>
            <a:endParaRPr lang="pl-P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Prana </a:t>
            </a:r>
            <a:endParaRPr lang="pl-P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Mountain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Hardwear</a:t>
            </a:r>
            <a:endParaRPr lang="pl-P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Keen 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6F17F3A2-0BD2-5445-875E-D8E5817940DB}"/>
              </a:ext>
            </a:extLst>
          </p:cNvPr>
          <p:cNvSpPr>
            <a:spLocks/>
          </p:cNvSpPr>
          <p:nvPr/>
        </p:nvSpPr>
        <p:spPr>
          <a:xfrm rot="251248">
            <a:off x="3820805" y="2572935"/>
            <a:ext cx="3089534" cy="4177843"/>
          </a:xfrm>
          <a:prstGeom prst="roundRect">
            <a:avLst/>
          </a:prstGeom>
          <a:blipFill dpi="0" rotWithShape="1">
            <a:blip r:embed="rId4" cstate="email">
              <a:alphaModFix amt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F67FB1E-1B18-FF73-ED63-F682490FFCDF}"/>
              </a:ext>
            </a:extLst>
          </p:cNvPr>
          <p:cNvSpPr txBox="1"/>
          <p:nvPr/>
        </p:nvSpPr>
        <p:spPr>
          <a:xfrm>
            <a:off x="4352949" y="3015251"/>
            <a:ext cx="202524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Stare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Znane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North Face</a:t>
            </a:r>
            <a:endParaRPr lang="pl-P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l-P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Salomon</a:t>
            </a: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Haglöfs</a:t>
            </a:r>
            <a:endParaRPr lang="pl-P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Mammut </a:t>
            </a:r>
            <a:endParaRPr lang="pl-P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Fjällräven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pl-P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Nowe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z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Potencjałem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pl-PL" sz="16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Norrona</a:t>
            </a:r>
            <a:endParaRPr lang="pl-P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Isbjörn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pl-P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Devold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pl-P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Ternua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pl-P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Karpos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0F14E300-A3FA-E136-E6B0-4874728D45B7}"/>
              </a:ext>
            </a:extLst>
          </p:cNvPr>
          <p:cNvSpPr>
            <a:spLocks noChangeAspect="1"/>
          </p:cNvSpPr>
          <p:nvPr/>
        </p:nvSpPr>
        <p:spPr>
          <a:xfrm rot="21394708">
            <a:off x="7478381" y="2607077"/>
            <a:ext cx="2573793" cy="4177843"/>
          </a:xfrm>
          <a:prstGeom prst="roundRect">
            <a:avLst/>
          </a:prstGeom>
          <a:blipFill>
            <a:blip r:embed="rId5" cstate="email">
              <a:alphaModFix amt="2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046496F1-5B56-1012-381F-E9E4766ADBB4}"/>
              </a:ext>
            </a:extLst>
          </p:cNvPr>
          <p:cNvSpPr txBox="1"/>
          <p:nvPr/>
        </p:nvSpPr>
        <p:spPr>
          <a:xfrm>
            <a:off x="7740089" y="2892140"/>
            <a:ext cx="202524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Stare i Znane:</a:t>
            </a:r>
          </a:p>
          <a:p>
            <a:r>
              <a:rPr lang="pl-P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4F</a:t>
            </a:r>
          </a:p>
          <a:p>
            <a:r>
              <a:rPr lang="pl-P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Hi-</a:t>
            </a:r>
            <a:r>
              <a:rPr lang="pl-PL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Tec</a:t>
            </a:r>
            <a:endParaRPr lang="pl-P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l-PL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Mountain</a:t>
            </a:r>
            <a:r>
              <a:rPr lang="pl-P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Warehouse</a:t>
            </a:r>
            <a:r>
              <a:rPr lang="pl-P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Polska</a:t>
            </a:r>
          </a:p>
          <a:p>
            <a:r>
              <a:rPr lang="pl-PL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Hannah</a:t>
            </a:r>
            <a:r>
              <a:rPr lang="pl-P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Outdoor</a:t>
            </a:r>
            <a:endParaRPr lang="pl-P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l-PL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Nordcamp</a:t>
            </a:r>
            <a:endParaRPr lang="pl-P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pl-P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l-PL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Nowe z Potencjałem:</a:t>
            </a:r>
          </a:p>
          <a:p>
            <a:r>
              <a:rPr lang="pl-PL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Pajak</a:t>
            </a:r>
            <a:r>
              <a:rPr lang="pl-P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Sport</a:t>
            </a:r>
          </a:p>
          <a:p>
            <a:r>
              <a:rPr lang="pl-P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Terra </a:t>
            </a:r>
            <a:r>
              <a:rPr lang="pl-PL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Incognita</a:t>
            </a:r>
            <a:endParaRPr lang="pl-P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l-PL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Thermo</a:t>
            </a:r>
            <a:endParaRPr lang="pl-PL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pl-P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Conqueror</a:t>
            </a:r>
          </a:p>
          <a:p>
            <a:r>
              <a:rPr lang="pl-PL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Kocham Wspinaczkę</a:t>
            </a:r>
          </a:p>
        </p:txBody>
      </p:sp>
    </p:spTree>
    <p:extLst>
      <p:ext uri="{BB962C8B-B14F-4D97-AF65-F5344CB8AC3E}">
        <p14:creationId xmlns:p14="http://schemas.microsoft.com/office/powerpoint/2010/main" val="1764721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537</Words>
  <Application>Microsoft Office PowerPoint</Application>
  <PresentationFormat>Panoramiczny</PresentationFormat>
  <Paragraphs>121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Calibri Light</vt:lpstr>
      <vt:lpstr>Roboto</vt:lpstr>
      <vt:lpstr>Roboto Black</vt:lpstr>
      <vt:lpstr>Calibri</vt:lpstr>
      <vt:lpstr>Arial</vt:lpstr>
      <vt:lpstr>Office Theme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WindySantoso</dc:creator>
  <cp:lastModifiedBy>Michał Bany</cp:lastModifiedBy>
  <cp:revision>21</cp:revision>
  <dcterms:created xsi:type="dcterms:W3CDTF">2017-11-27T02:54:02Z</dcterms:created>
  <dcterms:modified xsi:type="dcterms:W3CDTF">2023-11-20T21:36:10Z</dcterms:modified>
</cp:coreProperties>
</file>