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70" r:id="rId7"/>
    <p:sldId id="262" r:id="rId8"/>
    <p:sldId id="263" r:id="rId9"/>
    <p:sldId id="269" r:id="rId10"/>
    <p:sldId id="275" r:id="rId11"/>
    <p:sldId id="276" r:id="rId12"/>
    <p:sldId id="277" r:id="rId13"/>
    <p:sldId id="278" r:id="rId14"/>
    <p:sldId id="264" r:id="rId15"/>
    <p:sldId id="268" r:id="rId16"/>
    <p:sldId id="265" r:id="rId17"/>
    <p:sldId id="271" r:id="rId18"/>
    <p:sldId id="272" r:id="rId19"/>
    <p:sldId id="273" r:id="rId20"/>
    <p:sldId id="266"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647"/>
    <p:restoredTop sz="96327"/>
  </p:normalViewPr>
  <p:slideViewPr>
    <p:cSldViewPr snapToGrid="0">
      <p:cViewPr varScale="1">
        <p:scale>
          <a:sx n="154" d="100"/>
          <a:sy n="154" d="100"/>
        </p:scale>
        <p:origin x="15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GB"/>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GB"/>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6/19/2023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GB"/>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GB"/>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GB"/>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6/19/2023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GB"/>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GB"/>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GB"/>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6/19/2023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GB"/>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GB"/>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6/19/2023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GB"/>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6/19/2023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eepai.org/machine-learning-glossary-and-terms/feed-forward-neural-network" TargetMode="External"/><Relationship Id="rId2" Type="http://schemas.openxmlformats.org/officeDocument/2006/relationships/hyperlink" Target="http://www.kaggle.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34594-FE41-E98D-6CE2-0F4F581D627C}"/>
              </a:ext>
            </a:extLst>
          </p:cNvPr>
          <p:cNvSpPr>
            <a:spLocks noGrp="1"/>
          </p:cNvSpPr>
          <p:nvPr>
            <p:ph type="ctrTitle"/>
          </p:nvPr>
        </p:nvSpPr>
        <p:spPr/>
        <p:txBody>
          <a:bodyPr/>
          <a:lstStyle/>
          <a:p>
            <a:r>
              <a:rPr lang="en-PL" dirty="0"/>
              <a:t>Fruit classification</a:t>
            </a:r>
            <a:br>
              <a:rPr lang="en-PL" dirty="0"/>
            </a:br>
            <a:r>
              <a:rPr lang="en-PL" sz="4400" dirty="0"/>
              <a:t>Biologically Inspired Artificial Intelligence</a:t>
            </a:r>
            <a:endParaRPr lang="en-PL" dirty="0"/>
          </a:p>
        </p:txBody>
      </p:sp>
      <p:sp>
        <p:nvSpPr>
          <p:cNvPr id="3" name="Subtitle 2">
            <a:extLst>
              <a:ext uri="{FF2B5EF4-FFF2-40B4-BE49-F238E27FC236}">
                <a16:creationId xmlns:a16="http://schemas.microsoft.com/office/drawing/2014/main" id="{26B92055-1048-753E-4300-D2A8A9687BC5}"/>
              </a:ext>
            </a:extLst>
          </p:cNvPr>
          <p:cNvSpPr>
            <a:spLocks noGrp="1"/>
          </p:cNvSpPr>
          <p:nvPr>
            <p:ph type="subTitle" idx="1"/>
          </p:nvPr>
        </p:nvSpPr>
        <p:spPr>
          <a:xfrm>
            <a:off x="810001" y="5280846"/>
            <a:ext cx="10572000" cy="841658"/>
          </a:xfrm>
        </p:spPr>
        <p:txBody>
          <a:bodyPr>
            <a:normAutofit/>
          </a:bodyPr>
          <a:lstStyle/>
          <a:p>
            <a:r>
              <a:rPr lang="en-PL" dirty="0"/>
              <a:t>Michał Lenort</a:t>
            </a:r>
          </a:p>
          <a:p>
            <a:r>
              <a:rPr lang="en-PL" dirty="0"/>
              <a:t>Jakub Gil</a:t>
            </a:r>
          </a:p>
        </p:txBody>
      </p:sp>
    </p:spTree>
    <p:extLst>
      <p:ext uri="{BB962C8B-B14F-4D97-AF65-F5344CB8AC3E}">
        <p14:creationId xmlns:p14="http://schemas.microsoft.com/office/powerpoint/2010/main" val="3820980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C1FC058-1DFD-1551-02A8-467E5C90C614}"/>
              </a:ext>
            </a:extLst>
          </p:cNvPr>
          <p:cNvSpPr>
            <a:spLocks noGrp="1"/>
          </p:cNvSpPr>
          <p:nvPr>
            <p:ph type="title"/>
          </p:nvPr>
        </p:nvSpPr>
        <p:spPr/>
        <p:txBody>
          <a:bodyPr/>
          <a:lstStyle/>
          <a:p>
            <a:pPr algn="ctr"/>
            <a:r>
              <a:rPr lang="pl-PL" dirty="0" err="1"/>
              <a:t>Optimizers</a:t>
            </a:r>
            <a:endParaRPr lang="pl-PL" dirty="0"/>
          </a:p>
        </p:txBody>
      </p:sp>
      <p:sp>
        <p:nvSpPr>
          <p:cNvPr id="3" name="Symbol zastępczy zawartości 2">
            <a:extLst>
              <a:ext uri="{FF2B5EF4-FFF2-40B4-BE49-F238E27FC236}">
                <a16:creationId xmlns:a16="http://schemas.microsoft.com/office/drawing/2014/main" id="{95A8987D-04E3-B5E9-C110-7949A6486320}"/>
              </a:ext>
            </a:extLst>
          </p:cNvPr>
          <p:cNvSpPr>
            <a:spLocks noGrp="1"/>
          </p:cNvSpPr>
          <p:nvPr>
            <p:ph idx="1"/>
          </p:nvPr>
        </p:nvSpPr>
        <p:spPr>
          <a:xfrm>
            <a:off x="818712" y="2222287"/>
            <a:ext cx="10554574" cy="4377566"/>
          </a:xfrm>
        </p:spPr>
        <p:txBody>
          <a:bodyPr/>
          <a:lstStyle/>
          <a:p>
            <a:r>
              <a:rPr lang="en-US" b="1" dirty="0"/>
              <a:t>Stochastic Gradient Descent (SGD)</a:t>
            </a:r>
            <a:r>
              <a:rPr lang="pl-PL" b="1" dirty="0"/>
              <a:t> </a:t>
            </a:r>
            <a:r>
              <a:rPr lang="pl-PL" dirty="0"/>
              <a:t>-</a:t>
            </a:r>
            <a:r>
              <a:rPr lang="en-US" dirty="0"/>
              <a:t> This is a basic optimizer that updates network weights based on the gradient of the loss function for single samples. Despite its simplicity, SGD can be effective in many cases, especially with properly selected batch size and learning rate.</a:t>
            </a:r>
            <a:endParaRPr lang="pl-PL" dirty="0"/>
          </a:p>
          <a:p>
            <a:r>
              <a:rPr lang="en-US" b="1" dirty="0"/>
              <a:t>Adam</a:t>
            </a:r>
            <a:r>
              <a:rPr lang="pl-PL" dirty="0"/>
              <a:t> - </a:t>
            </a:r>
            <a:r>
              <a:rPr lang="en-US" dirty="0"/>
              <a:t>Adam (Adaptive Moment Estimation) is a popular optimizer that combines momentum and RMSprop methods. It uses gradient moment estimation and second gradient moment estimation to adaptively adjust the learning rate for each parameter. Adam tends to work well on a wide variety of problems and does not require too many hyperparameters.</a:t>
            </a:r>
            <a:endParaRPr lang="pl-PL" dirty="0"/>
          </a:p>
        </p:txBody>
      </p:sp>
    </p:spTree>
    <p:extLst>
      <p:ext uri="{BB962C8B-B14F-4D97-AF65-F5344CB8AC3E}">
        <p14:creationId xmlns:p14="http://schemas.microsoft.com/office/powerpoint/2010/main" val="1835288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BA19874-635C-8B35-E652-2A55165FE4E1}"/>
              </a:ext>
            </a:extLst>
          </p:cNvPr>
          <p:cNvSpPr>
            <a:spLocks noGrp="1"/>
          </p:cNvSpPr>
          <p:nvPr>
            <p:ph type="title"/>
          </p:nvPr>
        </p:nvSpPr>
        <p:spPr/>
        <p:txBody>
          <a:bodyPr/>
          <a:lstStyle/>
          <a:p>
            <a:pPr algn="ctr"/>
            <a:r>
              <a:rPr lang="pl-PL" dirty="0" err="1"/>
              <a:t>Optimizers</a:t>
            </a:r>
            <a:endParaRPr lang="pl-PL" dirty="0"/>
          </a:p>
        </p:txBody>
      </p:sp>
      <p:sp>
        <p:nvSpPr>
          <p:cNvPr id="3" name="Symbol zastępczy zawartości 2">
            <a:extLst>
              <a:ext uri="{FF2B5EF4-FFF2-40B4-BE49-F238E27FC236}">
                <a16:creationId xmlns:a16="http://schemas.microsoft.com/office/drawing/2014/main" id="{1FCA9323-D7EE-3A96-302F-337A6C120895}"/>
              </a:ext>
            </a:extLst>
          </p:cNvPr>
          <p:cNvSpPr>
            <a:spLocks noGrp="1"/>
          </p:cNvSpPr>
          <p:nvPr>
            <p:ph idx="1"/>
          </p:nvPr>
        </p:nvSpPr>
        <p:spPr>
          <a:xfrm>
            <a:off x="818712" y="2222287"/>
            <a:ext cx="10554574" cy="4188525"/>
          </a:xfrm>
        </p:spPr>
        <p:txBody>
          <a:bodyPr/>
          <a:lstStyle/>
          <a:p>
            <a:r>
              <a:rPr lang="en-US" b="1" dirty="0" err="1"/>
              <a:t>Adagrad</a:t>
            </a:r>
            <a:r>
              <a:rPr lang="pl-PL" b="1" dirty="0"/>
              <a:t> </a:t>
            </a:r>
            <a:r>
              <a:rPr lang="pl-PL" dirty="0"/>
              <a:t>-</a:t>
            </a:r>
            <a:r>
              <a:rPr lang="en-US" dirty="0"/>
              <a:t> </a:t>
            </a:r>
            <a:r>
              <a:rPr lang="en-US" dirty="0" err="1"/>
              <a:t>Adagrad</a:t>
            </a:r>
            <a:r>
              <a:rPr lang="en-US" dirty="0"/>
              <a:t> (Adaptive Gradient) is an optimizer that adjusts the learning rate for each parameter based on the sum of squares of previous gradients. It is effective in cases where some parameters are more important than others.</a:t>
            </a:r>
          </a:p>
          <a:p>
            <a:r>
              <a:rPr lang="en-US" b="1" dirty="0"/>
              <a:t>RMSprop</a:t>
            </a:r>
            <a:r>
              <a:rPr lang="pl-PL" dirty="0"/>
              <a:t> -</a:t>
            </a:r>
            <a:r>
              <a:rPr lang="en-US" dirty="0"/>
              <a:t> RMSprop (Root Mean Square Propagation) is an optimizer that calculates the moving average of the squares of the prior gradients to adjust the learning rate. This helps equalize learning steps for different parameters.</a:t>
            </a:r>
            <a:endParaRPr lang="pl-PL" dirty="0"/>
          </a:p>
          <a:p>
            <a:r>
              <a:rPr lang="en-US" b="1" dirty="0" err="1"/>
              <a:t>Adadelta</a:t>
            </a:r>
            <a:r>
              <a:rPr lang="pl-PL" dirty="0"/>
              <a:t> -</a:t>
            </a:r>
            <a:r>
              <a:rPr lang="en-US" dirty="0"/>
              <a:t> </a:t>
            </a:r>
            <a:r>
              <a:rPr lang="en-US" dirty="0" err="1"/>
              <a:t>Adadelta</a:t>
            </a:r>
            <a:r>
              <a:rPr lang="en-US" dirty="0"/>
              <a:t> is an optimizer that uses an estimate of the mean squares of gradient updates to adjust the learning rate. This optimizer does not require setting a global learning rate.</a:t>
            </a:r>
            <a:endParaRPr lang="pl-PL" dirty="0"/>
          </a:p>
        </p:txBody>
      </p:sp>
    </p:spTree>
    <p:extLst>
      <p:ext uri="{BB962C8B-B14F-4D97-AF65-F5344CB8AC3E}">
        <p14:creationId xmlns:p14="http://schemas.microsoft.com/office/powerpoint/2010/main" val="2935811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BC2167A-1698-B7EB-4218-9255542C6718}"/>
              </a:ext>
            </a:extLst>
          </p:cNvPr>
          <p:cNvSpPr>
            <a:spLocks noGrp="1"/>
          </p:cNvSpPr>
          <p:nvPr>
            <p:ph type="title"/>
          </p:nvPr>
        </p:nvSpPr>
        <p:spPr/>
        <p:txBody>
          <a:bodyPr/>
          <a:lstStyle/>
          <a:p>
            <a:pPr algn="ctr"/>
            <a:r>
              <a:rPr lang="pl-PL" dirty="0" err="1"/>
              <a:t>Impact</a:t>
            </a:r>
            <a:r>
              <a:rPr lang="pl-PL" dirty="0"/>
              <a:t> of </a:t>
            </a:r>
            <a:r>
              <a:rPr lang="pl-PL" dirty="0" err="1"/>
              <a:t>optimizer</a:t>
            </a:r>
            <a:r>
              <a:rPr lang="pl-PL" dirty="0"/>
              <a:t> on </a:t>
            </a:r>
            <a:r>
              <a:rPr lang="pl-PL" dirty="0" err="1"/>
              <a:t>accuracy</a:t>
            </a:r>
            <a:endParaRPr lang="pl-PL" dirty="0"/>
          </a:p>
        </p:txBody>
      </p:sp>
      <p:sp>
        <p:nvSpPr>
          <p:cNvPr id="3" name="Symbol zastępczy zawartości 2">
            <a:extLst>
              <a:ext uri="{FF2B5EF4-FFF2-40B4-BE49-F238E27FC236}">
                <a16:creationId xmlns:a16="http://schemas.microsoft.com/office/drawing/2014/main" id="{86EC67BC-F7EA-7AE4-9FE6-8CC372DEA788}"/>
              </a:ext>
            </a:extLst>
          </p:cNvPr>
          <p:cNvSpPr>
            <a:spLocks noGrp="1"/>
          </p:cNvSpPr>
          <p:nvPr>
            <p:ph idx="1"/>
          </p:nvPr>
        </p:nvSpPr>
        <p:spPr>
          <a:xfrm>
            <a:off x="916369" y="5521400"/>
            <a:ext cx="2380447" cy="456413"/>
          </a:xfrm>
        </p:spPr>
        <p:txBody>
          <a:bodyPr>
            <a:normAutofit/>
          </a:bodyPr>
          <a:lstStyle/>
          <a:p>
            <a:pPr marL="0" indent="0" algn="ctr">
              <a:buNone/>
            </a:pPr>
            <a:r>
              <a:rPr lang="pl-PL" dirty="0"/>
              <a:t>Adam – 1.44 % </a:t>
            </a:r>
          </a:p>
        </p:txBody>
      </p:sp>
      <p:pic>
        <p:nvPicPr>
          <p:cNvPr id="5" name="Obraz 4">
            <a:extLst>
              <a:ext uri="{FF2B5EF4-FFF2-40B4-BE49-F238E27FC236}">
                <a16:creationId xmlns:a16="http://schemas.microsoft.com/office/drawing/2014/main" id="{40FE31B8-AEA7-C419-8617-44CCFAA7349A}"/>
              </a:ext>
            </a:extLst>
          </p:cNvPr>
          <p:cNvPicPr>
            <a:picLocks noChangeAspect="1"/>
          </p:cNvPicPr>
          <p:nvPr/>
        </p:nvPicPr>
        <p:blipFill>
          <a:blip r:embed="rId2"/>
          <a:stretch>
            <a:fillRect/>
          </a:stretch>
        </p:blipFill>
        <p:spPr>
          <a:xfrm>
            <a:off x="456299" y="2832082"/>
            <a:ext cx="3306808" cy="2444656"/>
          </a:xfrm>
          <a:prstGeom prst="rect">
            <a:avLst/>
          </a:prstGeom>
        </p:spPr>
      </p:pic>
      <p:pic>
        <p:nvPicPr>
          <p:cNvPr id="7" name="Obraz 6">
            <a:extLst>
              <a:ext uri="{FF2B5EF4-FFF2-40B4-BE49-F238E27FC236}">
                <a16:creationId xmlns:a16="http://schemas.microsoft.com/office/drawing/2014/main" id="{585EC551-D334-3D3E-A206-B984DFEB4D8D}"/>
              </a:ext>
            </a:extLst>
          </p:cNvPr>
          <p:cNvPicPr>
            <a:picLocks noChangeAspect="1"/>
          </p:cNvPicPr>
          <p:nvPr/>
        </p:nvPicPr>
        <p:blipFill>
          <a:blip r:embed="rId3"/>
          <a:stretch>
            <a:fillRect/>
          </a:stretch>
        </p:blipFill>
        <p:spPr>
          <a:xfrm>
            <a:off x="4390206" y="2832082"/>
            <a:ext cx="3327923" cy="2444656"/>
          </a:xfrm>
          <a:prstGeom prst="rect">
            <a:avLst/>
          </a:prstGeom>
        </p:spPr>
      </p:pic>
      <p:sp>
        <p:nvSpPr>
          <p:cNvPr id="10" name="Symbol zastępczy zawartości 2">
            <a:extLst>
              <a:ext uri="{FF2B5EF4-FFF2-40B4-BE49-F238E27FC236}">
                <a16:creationId xmlns:a16="http://schemas.microsoft.com/office/drawing/2014/main" id="{2D591E75-AB2E-404C-145C-EFEB9921F116}"/>
              </a:ext>
            </a:extLst>
          </p:cNvPr>
          <p:cNvSpPr txBox="1">
            <a:spLocks/>
          </p:cNvSpPr>
          <p:nvPr/>
        </p:nvSpPr>
        <p:spPr>
          <a:xfrm>
            <a:off x="4905775" y="5521400"/>
            <a:ext cx="2380447" cy="45641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Font typeface="Wingdings 2" charset="2"/>
              <a:buNone/>
            </a:pPr>
            <a:r>
              <a:rPr lang="pl-PL" dirty="0" err="1"/>
              <a:t>Adagrad</a:t>
            </a:r>
            <a:r>
              <a:rPr lang="pl-PL" dirty="0"/>
              <a:t> – 1.44 % </a:t>
            </a:r>
          </a:p>
        </p:txBody>
      </p:sp>
      <p:pic>
        <p:nvPicPr>
          <p:cNvPr id="12" name="Obraz 11">
            <a:extLst>
              <a:ext uri="{FF2B5EF4-FFF2-40B4-BE49-F238E27FC236}">
                <a16:creationId xmlns:a16="http://schemas.microsoft.com/office/drawing/2014/main" id="{B86A0BFC-473C-E6CD-154A-09F453552032}"/>
              </a:ext>
            </a:extLst>
          </p:cNvPr>
          <p:cNvPicPr>
            <a:picLocks noChangeAspect="1"/>
          </p:cNvPicPr>
          <p:nvPr/>
        </p:nvPicPr>
        <p:blipFill>
          <a:blip r:embed="rId4"/>
          <a:stretch>
            <a:fillRect/>
          </a:stretch>
        </p:blipFill>
        <p:spPr>
          <a:xfrm>
            <a:off x="8345228" y="2832082"/>
            <a:ext cx="3274492" cy="2444655"/>
          </a:xfrm>
          <a:prstGeom prst="rect">
            <a:avLst/>
          </a:prstGeom>
        </p:spPr>
      </p:pic>
      <p:sp>
        <p:nvSpPr>
          <p:cNvPr id="13" name="Symbol zastępczy zawartości 2">
            <a:extLst>
              <a:ext uri="{FF2B5EF4-FFF2-40B4-BE49-F238E27FC236}">
                <a16:creationId xmlns:a16="http://schemas.microsoft.com/office/drawing/2014/main" id="{3BBA164D-AC9D-A781-4ACE-DF35575FB0E0}"/>
              </a:ext>
            </a:extLst>
          </p:cNvPr>
          <p:cNvSpPr txBox="1">
            <a:spLocks/>
          </p:cNvSpPr>
          <p:nvPr/>
        </p:nvSpPr>
        <p:spPr>
          <a:xfrm>
            <a:off x="8895181" y="5521400"/>
            <a:ext cx="2380447" cy="45641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Font typeface="Wingdings 2" charset="2"/>
              <a:buNone/>
            </a:pPr>
            <a:r>
              <a:rPr lang="pl-PL" dirty="0" err="1"/>
              <a:t>RMSprop</a:t>
            </a:r>
            <a:r>
              <a:rPr lang="pl-PL" dirty="0"/>
              <a:t> – 1.44 % </a:t>
            </a:r>
          </a:p>
        </p:txBody>
      </p:sp>
    </p:spTree>
    <p:extLst>
      <p:ext uri="{BB962C8B-B14F-4D97-AF65-F5344CB8AC3E}">
        <p14:creationId xmlns:p14="http://schemas.microsoft.com/office/powerpoint/2010/main" val="375039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A025371-FC4D-B2DC-CECD-1E59B3CCF8BE}"/>
              </a:ext>
            </a:extLst>
          </p:cNvPr>
          <p:cNvSpPr>
            <a:spLocks noGrp="1"/>
          </p:cNvSpPr>
          <p:nvPr>
            <p:ph type="title"/>
          </p:nvPr>
        </p:nvSpPr>
        <p:spPr/>
        <p:txBody>
          <a:bodyPr/>
          <a:lstStyle/>
          <a:p>
            <a:pPr algn="ctr"/>
            <a:r>
              <a:rPr lang="pl-PL" dirty="0" err="1"/>
              <a:t>Impact</a:t>
            </a:r>
            <a:r>
              <a:rPr lang="pl-PL" dirty="0"/>
              <a:t> of </a:t>
            </a:r>
            <a:r>
              <a:rPr lang="pl-PL" dirty="0" err="1"/>
              <a:t>optimizer</a:t>
            </a:r>
            <a:r>
              <a:rPr lang="pl-PL" dirty="0"/>
              <a:t> on </a:t>
            </a:r>
            <a:r>
              <a:rPr lang="pl-PL" dirty="0" err="1"/>
              <a:t>accuracy</a:t>
            </a:r>
            <a:endParaRPr lang="pl-PL" dirty="0"/>
          </a:p>
        </p:txBody>
      </p:sp>
      <p:sp>
        <p:nvSpPr>
          <p:cNvPr id="3" name="Symbol zastępczy zawartości 2">
            <a:extLst>
              <a:ext uri="{FF2B5EF4-FFF2-40B4-BE49-F238E27FC236}">
                <a16:creationId xmlns:a16="http://schemas.microsoft.com/office/drawing/2014/main" id="{902544B9-96D2-B1B0-CB03-CE01C05FF7C6}"/>
              </a:ext>
            </a:extLst>
          </p:cNvPr>
          <p:cNvSpPr>
            <a:spLocks noGrp="1"/>
          </p:cNvSpPr>
          <p:nvPr>
            <p:ph idx="1"/>
          </p:nvPr>
        </p:nvSpPr>
        <p:spPr>
          <a:xfrm>
            <a:off x="1623930" y="5871527"/>
            <a:ext cx="3109801" cy="539285"/>
          </a:xfrm>
        </p:spPr>
        <p:txBody>
          <a:bodyPr/>
          <a:lstStyle/>
          <a:p>
            <a:pPr marL="0" indent="0" algn="ctr">
              <a:buNone/>
            </a:pPr>
            <a:r>
              <a:rPr lang="pl-PL" dirty="0" err="1"/>
              <a:t>Adadelta</a:t>
            </a:r>
            <a:r>
              <a:rPr lang="pl-PL" dirty="0"/>
              <a:t> – 88.91%</a:t>
            </a:r>
          </a:p>
        </p:txBody>
      </p:sp>
      <p:pic>
        <p:nvPicPr>
          <p:cNvPr id="7" name="Obraz 6">
            <a:extLst>
              <a:ext uri="{FF2B5EF4-FFF2-40B4-BE49-F238E27FC236}">
                <a16:creationId xmlns:a16="http://schemas.microsoft.com/office/drawing/2014/main" id="{FBFE0B66-13AE-00A0-A233-6336EBC98861}"/>
              </a:ext>
            </a:extLst>
          </p:cNvPr>
          <p:cNvPicPr>
            <a:picLocks noChangeAspect="1"/>
          </p:cNvPicPr>
          <p:nvPr/>
        </p:nvPicPr>
        <p:blipFill>
          <a:blip r:embed="rId2"/>
          <a:stretch>
            <a:fillRect/>
          </a:stretch>
        </p:blipFill>
        <p:spPr>
          <a:xfrm>
            <a:off x="1381334" y="2808710"/>
            <a:ext cx="3589396" cy="2726927"/>
          </a:xfrm>
          <a:prstGeom prst="rect">
            <a:avLst/>
          </a:prstGeom>
        </p:spPr>
      </p:pic>
      <p:pic>
        <p:nvPicPr>
          <p:cNvPr id="9" name="Obraz 8">
            <a:extLst>
              <a:ext uri="{FF2B5EF4-FFF2-40B4-BE49-F238E27FC236}">
                <a16:creationId xmlns:a16="http://schemas.microsoft.com/office/drawing/2014/main" id="{EE92894D-E343-1A4B-2F08-40C3D047ACE9}"/>
              </a:ext>
            </a:extLst>
          </p:cNvPr>
          <p:cNvPicPr>
            <a:picLocks noChangeAspect="1"/>
          </p:cNvPicPr>
          <p:nvPr/>
        </p:nvPicPr>
        <p:blipFill>
          <a:blip r:embed="rId3"/>
          <a:stretch>
            <a:fillRect/>
          </a:stretch>
        </p:blipFill>
        <p:spPr>
          <a:xfrm>
            <a:off x="7221272" y="2804163"/>
            <a:ext cx="3589395" cy="2731474"/>
          </a:xfrm>
          <a:prstGeom prst="rect">
            <a:avLst/>
          </a:prstGeom>
        </p:spPr>
      </p:pic>
      <p:sp>
        <p:nvSpPr>
          <p:cNvPr id="12" name="Symbol zastępczy zawartości 2">
            <a:extLst>
              <a:ext uri="{FF2B5EF4-FFF2-40B4-BE49-F238E27FC236}">
                <a16:creationId xmlns:a16="http://schemas.microsoft.com/office/drawing/2014/main" id="{50849DA3-E57C-58FA-4760-A33205D304C6}"/>
              </a:ext>
            </a:extLst>
          </p:cNvPr>
          <p:cNvSpPr txBox="1">
            <a:spLocks/>
          </p:cNvSpPr>
          <p:nvPr/>
        </p:nvSpPr>
        <p:spPr>
          <a:xfrm>
            <a:off x="7461068" y="5871527"/>
            <a:ext cx="3109801" cy="53928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Font typeface="Wingdings 2" charset="2"/>
              <a:buNone/>
            </a:pPr>
            <a:r>
              <a:rPr lang="pl-PL" dirty="0"/>
              <a:t>SGD – 93.44%</a:t>
            </a:r>
          </a:p>
        </p:txBody>
      </p:sp>
    </p:spTree>
    <p:extLst>
      <p:ext uri="{BB962C8B-B14F-4D97-AF65-F5344CB8AC3E}">
        <p14:creationId xmlns:p14="http://schemas.microsoft.com/office/powerpoint/2010/main" val="3489719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3CDC120-2F66-DA88-A66B-F5028DB4CF8F}"/>
              </a:ext>
            </a:extLst>
          </p:cNvPr>
          <p:cNvSpPr>
            <a:spLocks noGrp="1"/>
          </p:cNvSpPr>
          <p:nvPr>
            <p:ph type="title"/>
          </p:nvPr>
        </p:nvSpPr>
        <p:spPr>
          <a:xfrm>
            <a:off x="708072" y="440155"/>
            <a:ext cx="10571998" cy="970450"/>
          </a:xfrm>
        </p:spPr>
        <p:txBody>
          <a:bodyPr/>
          <a:lstStyle/>
          <a:p>
            <a:pPr algn="ctr"/>
            <a:r>
              <a:rPr lang="pl-PL" dirty="0" err="1"/>
              <a:t>Impact</a:t>
            </a:r>
            <a:r>
              <a:rPr lang="pl-PL" dirty="0"/>
              <a:t> of image </a:t>
            </a:r>
            <a:r>
              <a:rPr lang="pl-PL" dirty="0" err="1"/>
              <a:t>size</a:t>
            </a:r>
            <a:r>
              <a:rPr lang="pl-PL" dirty="0"/>
              <a:t> on </a:t>
            </a:r>
            <a:r>
              <a:rPr lang="pl-PL" dirty="0" err="1"/>
              <a:t>accuracy</a:t>
            </a:r>
            <a:endParaRPr lang="pl-PL" dirty="0"/>
          </a:p>
        </p:txBody>
      </p:sp>
      <p:sp>
        <p:nvSpPr>
          <p:cNvPr id="3" name="Symbol zastępczy zawartości 2">
            <a:extLst>
              <a:ext uri="{FF2B5EF4-FFF2-40B4-BE49-F238E27FC236}">
                <a16:creationId xmlns:a16="http://schemas.microsoft.com/office/drawing/2014/main" id="{B9A07860-2B03-8D44-C943-01EA4AA95562}"/>
              </a:ext>
            </a:extLst>
          </p:cNvPr>
          <p:cNvSpPr>
            <a:spLocks noGrp="1"/>
          </p:cNvSpPr>
          <p:nvPr>
            <p:ph idx="1"/>
          </p:nvPr>
        </p:nvSpPr>
        <p:spPr>
          <a:xfrm>
            <a:off x="7733040" y="5981907"/>
            <a:ext cx="2674775" cy="750995"/>
          </a:xfrm>
        </p:spPr>
        <p:txBody>
          <a:bodyPr/>
          <a:lstStyle/>
          <a:p>
            <a:pPr marL="0" indent="0" algn="ctr">
              <a:buNone/>
            </a:pPr>
            <a:r>
              <a:rPr lang="pl-PL" dirty="0"/>
              <a:t>75 x 75 – 90.99 %</a:t>
            </a:r>
          </a:p>
        </p:txBody>
      </p:sp>
      <p:pic>
        <p:nvPicPr>
          <p:cNvPr id="7" name="Obraz 6">
            <a:extLst>
              <a:ext uri="{FF2B5EF4-FFF2-40B4-BE49-F238E27FC236}">
                <a16:creationId xmlns:a16="http://schemas.microsoft.com/office/drawing/2014/main" id="{383258E6-D28B-44EA-F3BF-1199E0DF8DBB}"/>
              </a:ext>
            </a:extLst>
          </p:cNvPr>
          <p:cNvPicPr>
            <a:picLocks noChangeAspect="1"/>
          </p:cNvPicPr>
          <p:nvPr/>
        </p:nvPicPr>
        <p:blipFill>
          <a:blip r:embed="rId2"/>
          <a:stretch>
            <a:fillRect/>
          </a:stretch>
        </p:blipFill>
        <p:spPr>
          <a:xfrm>
            <a:off x="914643" y="2494836"/>
            <a:ext cx="4416573" cy="3387638"/>
          </a:xfrm>
          <a:prstGeom prst="rect">
            <a:avLst/>
          </a:prstGeom>
        </p:spPr>
      </p:pic>
      <p:pic>
        <p:nvPicPr>
          <p:cNvPr id="9" name="Obraz 8">
            <a:extLst>
              <a:ext uri="{FF2B5EF4-FFF2-40B4-BE49-F238E27FC236}">
                <a16:creationId xmlns:a16="http://schemas.microsoft.com/office/drawing/2014/main" id="{215EE7E7-D271-2F99-5024-3366F6E53DEE}"/>
              </a:ext>
            </a:extLst>
          </p:cNvPr>
          <p:cNvPicPr>
            <a:picLocks noChangeAspect="1"/>
          </p:cNvPicPr>
          <p:nvPr/>
        </p:nvPicPr>
        <p:blipFill>
          <a:blip r:embed="rId3"/>
          <a:stretch>
            <a:fillRect/>
          </a:stretch>
        </p:blipFill>
        <p:spPr>
          <a:xfrm>
            <a:off x="6860786" y="2494836"/>
            <a:ext cx="4419284" cy="3387638"/>
          </a:xfrm>
          <a:prstGeom prst="rect">
            <a:avLst/>
          </a:prstGeom>
        </p:spPr>
      </p:pic>
      <p:sp>
        <p:nvSpPr>
          <p:cNvPr id="12" name="Symbol zastępczy zawartości 2">
            <a:extLst>
              <a:ext uri="{FF2B5EF4-FFF2-40B4-BE49-F238E27FC236}">
                <a16:creationId xmlns:a16="http://schemas.microsoft.com/office/drawing/2014/main" id="{69FCE44E-B9E4-8F21-58FD-A68D747BD263}"/>
              </a:ext>
            </a:extLst>
          </p:cNvPr>
          <p:cNvSpPr txBox="1">
            <a:spLocks/>
          </p:cNvSpPr>
          <p:nvPr/>
        </p:nvSpPr>
        <p:spPr>
          <a:xfrm>
            <a:off x="1390545" y="5986619"/>
            <a:ext cx="3464767" cy="75099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Font typeface="Wingdings 2" charset="2"/>
              <a:buNone/>
            </a:pPr>
            <a:r>
              <a:rPr lang="pl-PL" dirty="0"/>
              <a:t>50 x 50 – 91.63 % </a:t>
            </a:r>
          </a:p>
        </p:txBody>
      </p:sp>
    </p:spTree>
    <p:extLst>
      <p:ext uri="{BB962C8B-B14F-4D97-AF65-F5344CB8AC3E}">
        <p14:creationId xmlns:p14="http://schemas.microsoft.com/office/powerpoint/2010/main" val="2135369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E274065-F003-7D4C-4846-EDE62D7EC8A9}"/>
              </a:ext>
            </a:extLst>
          </p:cNvPr>
          <p:cNvSpPr>
            <a:spLocks noGrp="1"/>
          </p:cNvSpPr>
          <p:nvPr>
            <p:ph type="title"/>
          </p:nvPr>
        </p:nvSpPr>
        <p:spPr/>
        <p:txBody>
          <a:bodyPr/>
          <a:lstStyle/>
          <a:p>
            <a:pPr algn="ctr"/>
            <a:r>
              <a:rPr lang="pl-PL" dirty="0" err="1"/>
              <a:t>Impact</a:t>
            </a:r>
            <a:r>
              <a:rPr lang="pl-PL" dirty="0"/>
              <a:t> of image </a:t>
            </a:r>
            <a:r>
              <a:rPr lang="pl-PL" dirty="0" err="1"/>
              <a:t>size</a:t>
            </a:r>
            <a:r>
              <a:rPr lang="pl-PL" dirty="0"/>
              <a:t> on </a:t>
            </a:r>
            <a:r>
              <a:rPr lang="pl-PL" dirty="0" err="1"/>
              <a:t>accuracy</a:t>
            </a:r>
            <a:endParaRPr lang="pl-PL" dirty="0"/>
          </a:p>
        </p:txBody>
      </p:sp>
      <p:sp>
        <p:nvSpPr>
          <p:cNvPr id="3" name="Symbol zastępczy zawartości 2">
            <a:extLst>
              <a:ext uri="{FF2B5EF4-FFF2-40B4-BE49-F238E27FC236}">
                <a16:creationId xmlns:a16="http://schemas.microsoft.com/office/drawing/2014/main" id="{6D402975-B85E-933F-419F-9905ADCF639C}"/>
              </a:ext>
            </a:extLst>
          </p:cNvPr>
          <p:cNvSpPr>
            <a:spLocks noGrp="1"/>
          </p:cNvSpPr>
          <p:nvPr>
            <p:ph idx="1"/>
          </p:nvPr>
        </p:nvSpPr>
        <p:spPr>
          <a:xfrm>
            <a:off x="1238541" y="5935823"/>
            <a:ext cx="3264365" cy="584552"/>
          </a:xfrm>
        </p:spPr>
        <p:txBody>
          <a:bodyPr/>
          <a:lstStyle/>
          <a:p>
            <a:pPr marL="0" indent="0" algn="ctr">
              <a:buNone/>
            </a:pPr>
            <a:r>
              <a:rPr lang="pl-PL" dirty="0"/>
              <a:t>100 x 100 – 91.6 %</a:t>
            </a:r>
          </a:p>
        </p:txBody>
      </p:sp>
      <p:pic>
        <p:nvPicPr>
          <p:cNvPr id="5" name="Obraz 4">
            <a:extLst>
              <a:ext uri="{FF2B5EF4-FFF2-40B4-BE49-F238E27FC236}">
                <a16:creationId xmlns:a16="http://schemas.microsoft.com/office/drawing/2014/main" id="{55822DB9-219F-78C8-A5E5-C27AF7C5FD3E}"/>
              </a:ext>
            </a:extLst>
          </p:cNvPr>
          <p:cNvPicPr>
            <a:picLocks noChangeAspect="1"/>
          </p:cNvPicPr>
          <p:nvPr/>
        </p:nvPicPr>
        <p:blipFill>
          <a:blip r:embed="rId2"/>
          <a:stretch>
            <a:fillRect/>
          </a:stretch>
        </p:blipFill>
        <p:spPr>
          <a:xfrm>
            <a:off x="638323" y="2440002"/>
            <a:ext cx="4464803" cy="3419192"/>
          </a:xfrm>
          <a:prstGeom prst="rect">
            <a:avLst/>
          </a:prstGeom>
        </p:spPr>
      </p:pic>
      <p:pic>
        <p:nvPicPr>
          <p:cNvPr id="7" name="Obraz 6">
            <a:extLst>
              <a:ext uri="{FF2B5EF4-FFF2-40B4-BE49-F238E27FC236}">
                <a16:creationId xmlns:a16="http://schemas.microsoft.com/office/drawing/2014/main" id="{DF9DFB1D-A6F8-35A3-464E-02B8B741F320}"/>
              </a:ext>
            </a:extLst>
          </p:cNvPr>
          <p:cNvPicPr>
            <a:picLocks noChangeAspect="1"/>
          </p:cNvPicPr>
          <p:nvPr/>
        </p:nvPicPr>
        <p:blipFill>
          <a:blip r:embed="rId3"/>
          <a:stretch>
            <a:fillRect/>
          </a:stretch>
        </p:blipFill>
        <p:spPr>
          <a:xfrm>
            <a:off x="7088876" y="2440002"/>
            <a:ext cx="4466621" cy="3419192"/>
          </a:xfrm>
          <a:prstGeom prst="rect">
            <a:avLst/>
          </a:prstGeom>
        </p:spPr>
      </p:pic>
      <p:sp>
        <p:nvSpPr>
          <p:cNvPr id="8" name="Symbol zastępczy zawartości 2">
            <a:extLst>
              <a:ext uri="{FF2B5EF4-FFF2-40B4-BE49-F238E27FC236}">
                <a16:creationId xmlns:a16="http://schemas.microsoft.com/office/drawing/2014/main" id="{2C602AD3-B391-FB3E-7E84-4F3B3AFBEC9A}"/>
              </a:ext>
            </a:extLst>
          </p:cNvPr>
          <p:cNvSpPr txBox="1">
            <a:spLocks/>
          </p:cNvSpPr>
          <p:nvPr/>
        </p:nvSpPr>
        <p:spPr>
          <a:xfrm>
            <a:off x="7690003" y="5935823"/>
            <a:ext cx="3264365" cy="584552"/>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Font typeface="Wingdings 2" charset="2"/>
              <a:buNone/>
            </a:pPr>
            <a:r>
              <a:rPr lang="pl-PL" dirty="0"/>
              <a:t>125 x 125 – 91.12 %</a:t>
            </a:r>
          </a:p>
        </p:txBody>
      </p:sp>
    </p:spTree>
    <p:extLst>
      <p:ext uri="{BB962C8B-B14F-4D97-AF65-F5344CB8AC3E}">
        <p14:creationId xmlns:p14="http://schemas.microsoft.com/office/powerpoint/2010/main" val="419932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819D4D2-72F7-67E9-4609-5A6D5EB2F24F}"/>
              </a:ext>
            </a:extLst>
          </p:cNvPr>
          <p:cNvSpPr>
            <a:spLocks noGrp="1"/>
          </p:cNvSpPr>
          <p:nvPr>
            <p:ph type="title"/>
          </p:nvPr>
        </p:nvSpPr>
        <p:spPr/>
        <p:txBody>
          <a:bodyPr/>
          <a:lstStyle/>
          <a:p>
            <a:pPr algn="ctr"/>
            <a:r>
              <a:rPr lang="pl-PL" dirty="0" err="1"/>
              <a:t>Impact</a:t>
            </a:r>
            <a:r>
              <a:rPr lang="pl-PL" dirty="0"/>
              <a:t> </a:t>
            </a:r>
            <a:r>
              <a:rPr lang="pl-PL" dirty="0" err="1"/>
              <a:t>batch</a:t>
            </a:r>
            <a:r>
              <a:rPr lang="pl-PL" dirty="0"/>
              <a:t> </a:t>
            </a:r>
            <a:r>
              <a:rPr lang="pl-PL" dirty="0" err="1"/>
              <a:t>size</a:t>
            </a:r>
            <a:r>
              <a:rPr lang="pl-PL" dirty="0"/>
              <a:t> on </a:t>
            </a:r>
            <a:r>
              <a:rPr lang="pl-PL" dirty="0" err="1"/>
              <a:t>accuracy</a:t>
            </a:r>
            <a:endParaRPr lang="pl-PL" dirty="0"/>
          </a:p>
        </p:txBody>
      </p:sp>
      <p:sp>
        <p:nvSpPr>
          <p:cNvPr id="3" name="Symbol zastępczy zawartości 2">
            <a:extLst>
              <a:ext uri="{FF2B5EF4-FFF2-40B4-BE49-F238E27FC236}">
                <a16:creationId xmlns:a16="http://schemas.microsoft.com/office/drawing/2014/main" id="{BE376275-2616-CB91-FD52-5D77BB001438}"/>
              </a:ext>
            </a:extLst>
          </p:cNvPr>
          <p:cNvSpPr>
            <a:spLocks noGrp="1"/>
          </p:cNvSpPr>
          <p:nvPr>
            <p:ph idx="1"/>
          </p:nvPr>
        </p:nvSpPr>
        <p:spPr>
          <a:xfrm>
            <a:off x="480547" y="5574587"/>
            <a:ext cx="3111315" cy="351692"/>
          </a:xfrm>
        </p:spPr>
        <p:txBody>
          <a:bodyPr>
            <a:normAutofit lnSpcReduction="10000"/>
          </a:bodyPr>
          <a:lstStyle/>
          <a:p>
            <a:pPr marL="0" indent="0">
              <a:buNone/>
            </a:pPr>
            <a:r>
              <a:rPr lang="pl-PL" dirty="0" err="1"/>
              <a:t>Batch_size</a:t>
            </a:r>
            <a:r>
              <a:rPr lang="pl-PL" dirty="0"/>
              <a:t> = 32 – 93.44%</a:t>
            </a:r>
          </a:p>
        </p:txBody>
      </p:sp>
      <p:pic>
        <p:nvPicPr>
          <p:cNvPr id="5" name="Obraz 4">
            <a:extLst>
              <a:ext uri="{FF2B5EF4-FFF2-40B4-BE49-F238E27FC236}">
                <a16:creationId xmlns:a16="http://schemas.microsoft.com/office/drawing/2014/main" id="{0A6A7B05-366F-A779-33E8-1F3B1F4CD29B}"/>
              </a:ext>
            </a:extLst>
          </p:cNvPr>
          <p:cNvPicPr>
            <a:picLocks noChangeAspect="1"/>
          </p:cNvPicPr>
          <p:nvPr/>
        </p:nvPicPr>
        <p:blipFill>
          <a:blip r:embed="rId2"/>
          <a:stretch>
            <a:fillRect/>
          </a:stretch>
        </p:blipFill>
        <p:spPr>
          <a:xfrm>
            <a:off x="250831" y="2560319"/>
            <a:ext cx="3570749" cy="2736166"/>
          </a:xfrm>
          <a:prstGeom prst="rect">
            <a:avLst/>
          </a:prstGeom>
        </p:spPr>
      </p:pic>
      <p:pic>
        <p:nvPicPr>
          <p:cNvPr id="7" name="Obraz 6">
            <a:extLst>
              <a:ext uri="{FF2B5EF4-FFF2-40B4-BE49-F238E27FC236}">
                <a16:creationId xmlns:a16="http://schemas.microsoft.com/office/drawing/2014/main" id="{1A31ABA8-73F8-2172-7927-98777B32147C}"/>
              </a:ext>
            </a:extLst>
          </p:cNvPr>
          <p:cNvPicPr>
            <a:picLocks noChangeAspect="1"/>
          </p:cNvPicPr>
          <p:nvPr/>
        </p:nvPicPr>
        <p:blipFill>
          <a:blip r:embed="rId3"/>
          <a:stretch>
            <a:fillRect/>
          </a:stretch>
        </p:blipFill>
        <p:spPr>
          <a:xfrm>
            <a:off x="4308325" y="2560319"/>
            <a:ext cx="3575350" cy="2736166"/>
          </a:xfrm>
          <a:prstGeom prst="rect">
            <a:avLst/>
          </a:prstGeom>
        </p:spPr>
      </p:pic>
      <p:pic>
        <p:nvPicPr>
          <p:cNvPr id="9" name="Obraz 8">
            <a:extLst>
              <a:ext uri="{FF2B5EF4-FFF2-40B4-BE49-F238E27FC236}">
                <a16:creationId xmlns:a16="http://schemas.microsoft.com/office/drawing/2014/main" id="{8E73770B-63E0-8AD1-8A27-4A88AEF0BA5C}"/>
              </a:ext>
            </a:extLst>
          </p:cNvPr>
          <p:cNvPicPr>
            <a:picLocks noChangeAspect="1"/>
          </p:cNvPicPr>
          <p:nvPr/>
        </p:nvPicPr>
        <p:blipFill>
          <a:blip r:embed="rId4"/>
          <a:stretch>
            <a:fillRect/>
          </a:stretch>
        </p:blipFill>
        <p:spPr>
          <a:xfrm>
            <a:off x="8360389" y="2560319"/>
            <a:ext cx="3580780" cy="2736166"/>
          </a:xfrm>
          <a:prstGeom prst="rect">
            <a:avLst/>
          </a:prstGeom>
        </p:spPr>
      </p:pic>
      <p:sp>
        <p:nvSpPr>
          <p:cNvPr id="4" name="Symbol zastępczy zawartości 2">
            <a:extLst>
              <a:ext uri="{FF2B5EF4-FFF2-40B4-BE49-F238E27FC236}">
                <a16:creationId xmlns:a16="http://schemas.microsoft.com/office/drawing/2014/main" id="{D451A233-96AD-7F20-FEA0-1A39278A3531}"/>
              </a:ext>
            </a:extLst>
          </p:cNvPr>
          <p:cNvSpPr txBox="1">
            <a:spLocks/>
          </p:cNvSpPr>
          <p:nvPr/>
        </p:nvSpPr>
        <p:spPr>
          <a:xfrm>
            <a:off x="4540341" y="5574587"/>
            <a:ext cx="3111315" cy="351692"/>
          </a:xfrm>
          <a:prstGeom prst="rect">
            <a:avLst/>
          </a:prstGeom>
          <a:effectLst>
            <a:outerShdw blurRad="50800" dir="14400000">
              <a:srgbClr val="000000">
                <a:alpha val="40000"/>
              </a:srgbClr>
            </a:outerShdw>
          </a:effectLst>
        </p:spPr>
        <p:txBody>
          <a:bodyPr vert="horz" lIns="91440" tIns="45720" rIns="91440" bIns="45720" rtlCol="0" anchor="ct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pl-PL" dirty="0" err="1"/>
              <a:t>Batch_size</a:t>
            </a:r>
            <a:r>
              <a:rPr lang="pl-PL" dirty="0"/>
              <a:t> = 64 – 91.63%</a:t>
            </a:r>
          </a:p>
        </p:txBody>
      </p:sp>
      <p:sp>
        <p:nvSpPr>
          <p:cNvPr id="6" name="Symbol zastępczy zawartości 2">
            <a:extLst>
              <a:ext uri="{FF2B5EF4-FFF2-40B4-BE49-F238E27FC236}">
                <a16:creationId xmlns:a16="http://schemas.microsoft.com/office/drawing/2014/main" id="{D264FF12-CB5A-100B-45B9-EF908B2316EF}"/>
              </a:ext>
            </a:extLst>
          </p:cNvPr>
          <p:cNvSpPr txBox="1">
            <a:spLocks/>
          </p:cNvSpPr>
          <p:nvPr/>
        </p:nvSpPr>
        <p:spPr>
          <a:xfrm>
            <a:off x="8600138" y="5574587"/>
            <a:ext cx="3111315" cy="351692"/>
          </a:xfrm>
          <a:prstGeom prst="rect">
            <a:avLst/>
          </a:prstGeom>
          <a:effectLst>
            <a:outerShdw blurRad="50800" dir="14400000">
              <a:srgbClr val="000000">
                <a:alpha val="40000"/>
              </a:srgbClr>
            </a:outerShdw>
          </a:effectLst>
        </p:spPr>
        <p:txBody>
          <a:bodyPr vert="horz" lIns="91440" tIns="45720" rIns="91440" bIns="45720" rtlCol="0" anchor="ct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pl-PL" dirty="0" err="1"/>
              <a:t>Batch_size</a:t>
            </a:r>
            <a:r>
              <a:rPr lang="pl-PL" dirty="0"/>
              <a:t> = 128 – 87.52%</a:t>
            </a:r>
          </a:p>
        </p:txBody>
      </p:sp>
    </p:spTree>
    <p:extLst>
      <p:ext uri="{BB962C8B-B14F-4D97-AF65-F5344CB8AC3E}">
        <p14:creationId xmlns:p14="http://schemas.microsoft.com/office/powerpoint/2010/main" val="3781432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7DA25AB-1B7D-52EB-29DA-F9390CE0DCDF}"/>
              </a:ext>
            </a:extLst>
          </p:cNvPr>
          <p:cNvSpPr>
            <a:spLocks noGrp="1"/>
          </p:cNvSpPr>
          <p:nvPr>
            <p:ph type="title"/>
          </p:nvPr>
        </p:nvSpPr>
        <p:spPr/>
        <p:txBody>
          <a:bodyPr/>
          <a:lstStyle/>
          <a:p>
            <a:pPr algn="ctr"/>
            <a:r>
              <a:rPr lang="pl-PL" dirty="0" err="1"/>
              <a:t>Tests</a:t>
            </a:r>
            <a:endParaRPr lang="pl-PL" dirty="0"/>
          </a:p>
        </p:txBody>
      </p:sp>
      <p:pic>
        <p:nvPicPr>
          <p:cNvPr id="5" name="Obraz 4">
            <a:extLst>
              <a:ext uri="{FF2B5EF4-FFF2-40B4-BE49-F238E27FC236}">
                <a16:creationId xmlns:a16="http://schemas.microsoft.com/office/drawing/2014/main" id="{51196A28-DFB7-544A-94E9-0B606AC0226B}"/>
              </a:ext>
            </a:extLst>
          </p:cNvPr>
          <p:cNvPicPr>
            <a:picLocks noChangeAspect="1"/>
          </p:cNvPicPr>
          <p:nvPr/>
        </p:nvPicPr>
        <p:blipFill>
          <a:blip r:embed="rId2"/>
          <a:stretch>
            <a:fillRect/>
          </a:stretch>
        </p:blipFill>
        <p:spPr>
          <a:xfrm>
            <a:off x="198029" y="2481270"/>
            <a:ext cx="3348011" cy="3659278"/>
          </a:xfrm>
          <a:prstGeom prst="rect">
            <a:avLst/>
          </a:prstGeom>
        </p:spPr>
      </p:pic>
      <p:pic>
        <p:nvPicPr>
          <p:cNvPr id="7" name="Obraz 6">
            <a:extLst>
              <a:ext uri="{FF2B5EF4-FFF2-40B4-BE49-F238E27FC236}">
                <a16:creationId xmlns:a16="http://schemas.microsoft.com/office/drawing/2014/main" id="{3811C459-4DC4-C44B-410A-38B2841385F5}"/>
              </a:ext>
            </a:extLst>
          </p:cNvPr>
          <p:cNvPicPr>
            <a:picLocks noChangeAspect="1"/>
          </p:cNvPicPr>
          <p:nvPr/>
        </p:nvPicPr>
        <p:blipFill>
          <a:blip r:embed="rId3"/>
          <a:stretch>
            <a:fillRect/>
          </a:stretch>
        </p:blipFill>
        <p:spPr>
          <a:xfrm>
            <a:off x="4413350" y="2481270"/>
            <a:ext cx="3365297" cy="3659278"/>
          </a:xfrm>
          <a:prstGeom prst="rect">
            <a:avLst/>
          </a:prstGeom>
        </p:spPr>
      </p:pic>
      <p:pic>
        <p:nvPicPr>
          <p:cNvPr id="9" name="Obraz 8">
            <a:extLst>
              <a:ext uri="{FF2B5EF4-FFF2-40B4-BE49-F238E27FC236}">
                <a16:creationId xmlns:a16="http://schemas.microsoft.com/office/drawing/2014/main" id="{E1128D1E-09DB-68CD-3902-E097599FF42D}"/>
              </a:ext>
            </a:extLst>
          </p:cNvPr>
          <p:cNvPicPr>
            <a:picLocks noChangeAspect="1"/>
          </p:cNvPicPr>
          <p:nvPr/>
        </p:nvPicPr>
        <p:blipFill>
          <a:blip r:embed="rId4"/>
          <a:stretch>
            <a:fillRect/>
          </a:stretch>
        </p:blipFill>
        <p:spPr>
          <a:xfrm>
            <a:off x="8645957" y="2481270"/>
            <a:ext cx="3348011" cy="3687440"/>
          </a:xfrm>
          <a:prstGeom prst="rect">
            <a:avLst/>
          </a:prstGeom>
        </p:spPr>
      </p:pic>
    </p:spTree>
    <p:extLst>
      <p:ext uri="{BB962C8B-B14F-4D97-AF65-F5344CB8AC3E}">
        <p14:creationId xmlns:p14="http://schemas.microsoft.com/office/powerpoint/2010/main" val="2421132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C4D6D96-BC5A-F416-6AC0-9DCF180D8041}"/>
              </a:ext>
            </a:extLst>
          </p:cNvPr>
          <p:cNvSpPr>
            <a:spLocks noGrp="1"/>
          </p:cNvSpPr>
          <p:nvPr>
            <p:ph type="title"/>
          </p:nvPr>
        </p:nvSpPr>
        <p:spPr/>
        <p:txBody>
          <a:bodyPr/>
          <a:lstStyle/>
          <a:p>
            <a:pPr algn="ctr"/>
            <a:r>
              <a:rPr lang="pl-PL" dirty="0" err="1"/>
              <a:t>Conclusions</a:t>
            </a:r>
            <a:endParaRPr lang="pl-PL" dirty="0"/>
          </a:p>
        </p:txBody>
      </p:sp>
      <p:sp>
        <p:nvSpPr>
          <p:cNvPr id="3" name="Symbol zastępczy zawartości 2">
            <a:extLst>
              <a:ext uri="{FF2B5EF4-FFF2-40B4-BE49-F238E27FC236}">
                <a16:creationId xmlns:a16="http://schemas.microsoft.com/office/drawing/2014/main" id="{AC1ED2AE-9018-3E47-30E8-5617C341B988}"/>
              </a:ext>
            </a:extLst>
          </p:cNvPr>
          <p:cNvSpPr>
            <a:spLocks noGrp="1"/>
          </p:cNvSpPr>
          <p:nvPr>
            <p:ph idx="1"/>
          </p:nvPr>
        </p:nvSpPr>
        <p:spPr>
          <a:xfrm>
            <a:off x="818712" y="2222287"/>
            <a:ext cx="10554574" cy="4091427"/>
          </a:xfrm>
        </p:spPr>
        <p:txBody>
          <a:bodyPr/>
          <a:lstStyle/>
          <a:p>
            <a:r>
              <a:rPr lang="en-US" dirty="0"/>
              <a:t>A Feedforward Neural Network (FNN) is one of the basic types of neural networks that are used to solve classification problems. An FNN consists of layers of neurons in which the signal flows in only one direction, from the input layer to the output layer, without cycles.</a:t>
            </a:r>
            <a:endParaRPr lang="pl-PL" dirty="0"/>
          </a:p>
          <a:p>
            <a:r>
              <a:rPr lang="en-US" dirty="0"/>
              <a:t>Parameter selection has a key role in training a neural network. In our project, the key param</a:t>
            </a:r>
            <a:r>
              <a:rPr lang="pl-PL" dirty="0"/>
              <a:t>e</a:t>
            </a:r>
            <a:r>
              <a:rPr lang="en-US" dirty="0" err="1"/>
              <a:t>ter</a:t>
            </a:r>
            <a:r>
              <a:rPr lang="en-US" dirty="0"/>
              <a:t> turned out to be the size of the batch, the reduction of which improved the efficiency of the network by 2%.</a:t>
            </a:r>
            <a:endParaRPr lang="pl-PL" dirty="0"/>
          </a:p>
          <a:p>
            <a:r>
              <a:rPr lang="en-US" dirty="0"/>
              <a:t>The size of the images has little effect on the effectiveness of the neural network.</a:t>
            </a:r>
            <a:endParaRPr lang="pl-PL" dirty="0"/>
          </a:p>
          <a:p>
            <a:r>
              <a:rPr lang="en-US" dirty="0"/>
              <a:t>Choosing the right optimizer is also key. The SGD optimizer is by far the best choice for FNNs, as it is the only one that provides effective training for this network.</a:t>
            </a:r>
            <a:endParaRPr lang="pl-PL" dirty="0"/>
          </a:p>
        </p:txBody>
      </p:sp>
    </p:spTree>
    <p:extLst>
      <p:ext uri="{BB962C8B-B14F-4D97-AF65-F5344CB8AC3E}">
        <p14:creationId xmlns:p14="http://schemas.microsoft.com/office/powerpoint/2010/main" val="3462143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EE0ED1B-C8F8-1247-AA72-A80EC0D045E4}"/>
              </a:ext>
            </a:extLst>
          </p:cNvPr>
          <p:cNvSpPr>
            <a:spLocks noGrp="1"/>
          </p:cNvSpPr>
          <p:nvPr>
            <p:ph type="title"/>
          </p:nvPr>
        </p:nvSpPr>
        <p:spPr/>
        <p:txBody>
          <a:bodyPr/>
          <a:lstStyle/>
          <a:p>
            <a:pPr algn="ctr"/>
            <a:r>
              <a:rPr lang="pl-PL" dirty="0" err="1"/>
              <a:t>Summary</a:t>
            </a:r>
            <a:endParaRPr lang="pl-PL" dirty="0"/>
          </a:p>
        </p:txBody>
      </p:sp>
      <p:sp>
        <p:nvSpPr>
          <p:cNvPr id="3" name="Symbol zastępczy zawartości 2">
            <a:extLst>
              <a:ext uri="{FF2B5EF4-FFF2-40B4-BE49-F238E27FC236}">
                <a16:creationId xmlns:a16="http://schemas.microsoft.com/office/drawing/2014/main" id="{2F9306E9-76D9-65EB-3F20-875AAE66163A}"/>
              </a:ext>
            </a:extLst>
          </p:cNvPr>
          <p:cNvSpPr>
            <a:spLocks noGrp="1"/>
          </p:cNvSpPr>
          <p:nvPr>
            <p:ph idx="1"/>
          </p:nvPr>
        </p:nvSpPr>
        <p:spPr/>
        <p:txBody>
          <a:bodyPr/>
          <a:lstStyle/>
          <a:p>
            <a:r>
              <a:rPr lang="en-US" b="0" i="0" dirty="0">
                <a:solidFill>
                  <a:srgbClr val="D1D5DB"/>
                </a:solidFill>
                <a:effectLst/>
                <a:latin typeface="Söhne"/>
              </a:rPr>
              <a:t>This project allowed us to learn the basics of Mac</a:t>
            </a:r>
            <a:r>
              <a:rPr lang="pl-PL" b="0" i="0" dirty="0">
                <a:solidFill>
                  <a:srgbClr val="D1D5DB"/>
                </a:solidFill>
                <a:effectLst/>
                <a:latin typeface="Söhne"/>
              </a:rPr>
              <a:t>h</a:t>
            </a:r>
            <a:r>
              <a:rPr lang="en-US" b="0" i="0" dirty="0" err="1">
                <a:solidFill>
                  <a:srgbClr val="D1D5DB"/>
                </a:solidFill>
                <a:effectLst/>
                <a:latin typeface="Söhne"/>
              </a:rPr>
              <a:t>ine</a:t>
            </a:r>
            <a:r>
              <a:rPr lang="en-US" b="0" i="0" dirty="0">
                <a:solidFill>
                  <a:srgbClr val="D1D5DB"/>
                </a:solidFill>
                <a:effectLst/>
                <a:latin typeface="Söhne"/>
              </a:rPr>
              <a:t> Learning technology. We learned how to easily and effectively create a neural network to classify a large data set. This project also allowed us to get acquainted with the basics of the Python language, and the </a:t>
            </a:r>
            <a:r>
              <a:rPr lang="en-US" b="0" i="0" dirty="0" err="1">
                <a:solidFill>
                  <a:srgbClr val="D1D5DB"/>
                </a:solidFill>
                <a:effectLst/>
                <a:latin typeface="Söhne"/>
              </a:rPr>
              <a:t>Pytorch</a:t>
            </a:r>
            <a:r>
              <a:rPr lang="en-US" b="0" i="0" dirty="0">
                <a:solidFill>
                  <a:srgbClr val="D1D5DB"/>
                </a:solidFill>
                <a:effectLst/>
                <a:latin typeface="Söhne"/>
              </a:rPr>
              <a:t> library, which greatly facilitates the creation of Neural Networks by providing ready-made tools</a:t>
            </a:r>
            <a:r>
              <a:rPr lang="pl-PL" b="0" i="0" dirty="0">
                <a:solidFill>
                  <a:srgbClr val="D1D5DB"/>
                </a:solidFill>
                <a:effectLst/>
                <a:latin typeface="Söhne"/>
              </a:rPr>
              <a:t>.</a:t>
            </a:r>
          </a:p>
          <a:p>
            <a:r>
              <a:rPr lang="pl-PL" b="0" i="0" dirty="0" err="1">
                <a:solidFill>
                  <a:srgbClr val="D1D5DB"/>
                </a:solidFill>
                <a:effectLst/>
                <a:latin typeface="Söhne"/>
              </a:rPr>
              <a:t>Summarizing</a:t>
            </a:r>
            <a:r>
              <a:rPr lang="pl-PL" b="0" i="0" dirty="0">
                <a:solidFill>
                  <a:srgbClr val="D1D5DB"/>
                </a:solidFill>
                <a:effectLst/>
                <a:latin typeface="Söhne"/>
              </a:rPr>
              <a:t>, </a:t>
            </a:r>
            <a:r>
              <a:rPr lang="en-US" b="0" i="0" dirty="0">
                <a:solidFill>
                  <a:srgbClr val="D1D5DB"/>
                </a:solidFill>
                <a:effectLst/>
                <a:latin typeface="Söhne"/>
              </a:rPr>
              <a:t>Machine Learning technology plays a crucial role in the modern world, becoming an integral part of many fields and sectors of the economy. Its importance stems from the ability to automatically extract knowledge, generate precise forecasts, and make intelligent decisions based on vast amounts of data.</a:t>
            </a:r>
            <a:r>
              <a:rPr lang="pl-PL" b="0" i="0" dirty="0">
                <a:solidFill>
                  <a:srgbClr val="D1D5DB"/>
                </a:solidFill>
                <a:effectLst/>
                <a:latin typeface="Söhne"/>
              </a:rPr>
              <a:t> </a:t>
            </a:r>
            <a:endParaRPr lang="pl-PL" dirty="0"/>
          </a:p>
        </p:txBody>
      </p:sp>
    </p:spTree>
    <p:extLst>
      <p:ext uri="{BB962C8B-B14F-4D97-AF65-F5344CB8AC3E}">
        <p14:creationId xmlns:p14="http://schemas.microsoft.com/office/powerpoint/2010/main" val="2375020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8AF8E-8BAA-9980-4A79-0D19322BC42E}"/>
              </a:ext>
            </a:extLst>
          </p:cNvPr>
          <p:cNvSpPr>
            <a:spLocks noGrp="1"/>
          </p:cNvSpPr>
          <p:nvPr>
            <p:ph type="title"/>
          </p:nvPr>
        </p:nvSpPr>
        <p:spPr/>
        <p:txBody>
          <a:bodyPr/>
          <a:lstStyle/>
          <a:p>
            <a:r>
              <a:rPr lang="en-PL" dirty="0"/>
              <a:t>Our topic</a:t>
            </a:r>
          </a:p>
        </p:txBody>
      </p:sp>
      <p:sp>
        <p:nvSpPr>
          <p:cNvPr id="3" name="Content Placeholder 2">
            <a:extLst>
              <a:ext uri="{FF2B5EF4-FFF2-40B4-BE49-F238E27FC236}">
                <a16:creationId xmlns:a16="http://schemas.microsoft.com/office/drawing/2014/main" id="{C84738D7-113C-0572-7B99-17FA1F1C402F}"/>
              </a:ext>
            </a:extLst>
          </p:cNvPr>
          <p:cNvSpPr>
            <a:spLocks noGrp="1"/>
          </p:cNvSpPr>
          <p:nvPr>
            <p:ph idx="1"/>
          </p:nvPr>
        </p:nvSpPr>
        <p:spPr>
          <a:xfrm>
            <a:off x="497054" y="2350168"/>
            <a:ext cx="10571998" cy="4060644"/>
          </a:xfrm>
        </p:spPr>
        <p:txBody>
          <a:bodyPr>
            <a:normAutofit/>
          </a:bodyPr>
          <a:lstStyle/>
          <a:p>
            <a:r>
              <a:rPr lang="en-GB" b="0" i="0" dirty="0">
                <a:effectLst/>
                <a:latin typeface="Arial" panose="020B0604020202020204" pitchFamily="34" charset="0"/>
              </a:rPr>
              <a:t>The goal of the project is to create a model that recognize fruits and vegetables in pictures.</a:t>
            </a:r>
          </a:p>
          <a:p>
            <a:r>
              <a:rPr lang="en-GB" b="0" i="0" dirty="0">
                <a:effectLst/>
                <a:latin typeface="Arial" panose="020B0604020202020204" pitchFamily="34" charset="0"/>
              </a:rPr>
              <a:t>The dataset used to train the model came from </a:t>
            </a:r>
            <a:r>
              <a:rPr lang="en-GB" b="0" i="0" dirty="0" err="1">
                <a:effectLst/>
                <a:latin typeface="Arial" panose="020B0604020202020204" pitchFamily="34" charset="0"/>
              </a:rPr>
              <a:t>kaggle.com</a:t>
            </a:r>
            <a:endParaRPr lang="en-GB" dirty="0">
              <a:latin typeface="Arial" panose="020B0604020202020204" pitchFamily="34" charset="0"/>
            </a:endParaRPr>
          </a:p>
          <a:p>
            <a:r>
              <a:rPr lang="en-GB" b="0" i="0" dirty="0">
                <a:effectLst/>
                <a:latin typeface="Arial" panose="020B0604020202020204" pitchFamily="34" charset="0"/>
              </a:rPr>
              <a:t>The dataset contains 90483 images, of which 67692 are the training set and 22688 are the test set.</a:t>
            </a:r>
          </a:p>
        </p:txBody>
      </p:sp>
    </p:spTree>
    <p:extLst>
      <p:ext uri="{BB962C8B-B14F-4D97-AF65-F5344CB8AC3E}">
        <p14:creationId xmlns:p14="http://schemas.microsoft.com/office/powerpoint/2010/main" val="1749594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EB5C6A2-E7A7-388A-8DFC-AE2A88FB5E06}"/>
              </a:ext>
            </a:extLst>
          </p:cNvPr>
          <p:cNvSpPr>
            <a:spLocks noGrp="1"/>
          </p:cNvSpPr>
          <p:nvPr>
            <p:ph type="title"/>
          </p:nvPr>
        </p:nvSpPr>
        <p:spPr/>
        <p:txBody>
          <a:bodyPr/>
          <a:lstStyle/>
          <a:p>
            <a:pPr algn="ctr"/>
            <a:r>
              <a:rPr lang="pl-PL" dirty="0"/>
              <a:t>Source</a:t>
            </a:r>
          </a:p>
        </p:txBody>
      </p:sp>
      <p:sp>
        <p:nvSpPr>
          <p:cNvPr id="3" name="Symbol zastępczy zawartości 2">
            <a:extLst>
              <a:ext uri="{FF2B5EF4-FFF2-40B4-BE49-F238E27FC236}">
                <a16:creationId xmlns:a16="http://schemas.microsoft.com/office/drawing/2014/main" id="{87744B23-808D-E0DE-AE30-71E20D51FC6F}"/>
              </a:ext>
            </a:extLst>
          </p:cNvPr>
          <p:cNvSpPr>
            <a:spLocks noGrp="1"/>
          </p:cNvSpPr>
          <p:nvPr>
            <p:ph idx="1"/>
          </p:nvPr>
        </p:nvSpPr>
        <p:spPr/>
        <p:txBody>
          <a:bodyPr/>
          <a:lstStyle/>
          <a:p>
            <a:r>
              <a:rPr lang="pl-PL" dirty="0">
                <a:hlinkClick r:id="rId2"/>
              </a:rPr>
              <a:t>www.kaggle.com</a:t>
            </a:r>
            <a:endParaRPr lang="pl-PL" dirty="0"/>
          </a:p>
          <a:p>
            <a:r>
              <a:rPr lang="pl-PL" dirty="0"/>
              <a:t>https://towardsdatascience.com/machine-learning-basics-part-1-a36d38c7916</a:t>
            </a:r>
          </a:p>
          <a:p>
            <a:r>
              <a:rPr lang="pl-PL" dirty="0"/>
              <a:t>en.wikipedia.org/</a:t>
            </a:r>
            <a:r>
              <a:rPr lang="pl-PL" dirty="0" err="1"/>
              <a:t>wiki</a:t>
            </a:r>
            <a:r>
              <a:rPr lang="pl-PL" dirty="0"/>
              <a:t>/</a:t>
            </a:r>
            <a:r>
              <a:rPr lang="pl-PL" dirty="0" err="1"/>
              <a:t>Feedforward_neural_network</a:t>
            </a:r>
            <a:endParaRPr lang="pl-PL" dirty="0"/>
          </a:p>
          <a:p>
            <a:r>
              <a:rPr lang="pl-PL" dirty="0">
                <a:hlinkClick r:id="rId3"/>
              </a:rPr>
              <a:t>https://deepai.org/machine-learning-glossary-and-terms/feed-forward-neural-network</a:t>
            </a:r>
            <a:endParaRPr lang="pl-PL" dirty="0"/>
          </a:p>
          <a:p>
            <a:endParaRPr lang="pl-PL" dirty="0"/>
          </a:p>
          <a:p>
            <a:endParaRPr lang="pl-PL" dirty="0"/>
          </a:p>
          <a:p>
            <a:endParaRPr lang="pl-PL" dirty="0"/>
          </a:p>
          <a:p>
            <a:endParaRPr lang="pl-PL" dirty="0"/>
          </a:p>
        </p:txBody>
      </p:sp>
    </p:spTree>
    <p:extLst>
      <p:ext uri="{BB962C8B-B14F-4D97-AF65-F5344CB8AC3E}">
        <p14:creationId xmlns:p14="http://schemas.microsoft.com/office/powerpoint/2010/main" val="3284372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A01907A-BF04-440F-BA0D-49BC96273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7" name="Symbol zastępczy zawartości 6">
            <a:extLst>
              <a:ext uri="{FF2B5EF4-FFF2-40B4-BE49-F238E27FC236}">
                <a16:creationId xmlns:a16="http://schemas.microsoft.com/office/drawing/2014/main" id="{D0FF720A-4326-B3AB-686D-4612231D1A79}"/>
              </a:ext>
            </a:extLst>
          </p:cNvPr>
          <p:cNvSpPr>
            <a:spLocks noGrp="1"/>
          </p:cNvSpPr>
          <p:nvPr>
            <p:ph idx="1"/>
          </p:nvPr>
        </p:nvSpPr>
        <p:spPr>
          <a:xfrm>
            <a:off x="818713" y="1610744"/>
            <a:ext cx="10554574" cy="3636511"/>
          </a:xfrm>
        </p:spPr>
        <p:txBody>
          <a:bodyPr>
            <a:normAutofit/>
          </a:bodyPr>
          <a:lstStyle/>
          <a:p>
            <a:pPr marL="0" indent="0" algn="ctr">
              <a:buNone/>
            </a:pPr>
            <a:r>
              <a:rPr lang="pl-PL" sz="3600" dirty="0"/>
              <a:t>THE END</a:t>
            </a:r>
          </a:p>
        </p:txBody>
      </p:sp>
    </p:spTree>
    <p:extLst>
      <p:ext uri="{BB962C8B-B14F-4D97-AF65-F5344CB8AC3E}">
        <p14:creationId xmlns:p14="http://schemas.microsoft.com/office/powerpoint/2010/main" val="2925930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CD97D-CD0E-9B0A-ADFB-26D3FF91137E}"/>
              </a:ext>
            </a:extLst>
          </p:cNvPr>
          <p:cNvSpPr>
            <a:spLocks noGrp="1"/>
          </p:cNvSpPr>
          <p:nvPr>
            <p:ph type="title"/>
          </p:nvPr>
        </p:nvSpPr>
        <p:spPr/>
        <p:txBody>
          <a:bodyPr/>
          <a:lstStyle/>
          <a:p>
            <a:r>
              <a:rPr lang="en-PL"/>
              <a:t>What is neural network</a:t>
            </a:r>
            <a:endParaRPr lang="en-PL" dirty="0"/>
          </a:p>
        </p:txBody>
      </p:sp>
      <p:sp>
        <p:nvSpPr>
          <p:cNvPr id="3" name="Content Placeholder 2">
            <a:extLst>
              <a:ext uri="{FF2B5EF4-FFF2-40B4-BE49-F238E27FC236}">
                <a16:creationId xmlns:a16="http://schemas.microsoft.com/office/drawing/2014/main" id="{2D710445-D672-15C9-2EF8-C38B3B86C3D4}"/>
              </a:ext>
            </a:extLst>
          </p:cNvPr>
          <p:cNvSpPr>
            <a:spLocks noGrp="1"/>
          </p:cNvSpPr>
          <p:nvPr>
            <p:ph idx="1"/>
          </p:nvPr>
        </p:nvSpPr>
        <p:spPr>
          <a:xfrm>
            <a:off x="818712" y="2222287"/>
            <a:ext cx="9728972" cy="4050176"/>
          </a:xfrm>
        </p:spPr>
        <p:txBody>
          <a:bodyPr>
            <a:normAutofit/>
          </a:bodyPr>
          <a:lstStyle/>
          <a:p>
            <a:pPr algn="l">
              <a:buFont typeface="Arial" panose="020B0604020202020204" pitchFamily="34" charset="0"/>
              <a:buChar char="•"/>
            </a:pPr>
            <a:r>
              <a:rPr lang="en-GB" b="0" i="0" dirty="0">
                <a:solidFill>
                  <a:srgbClr val="D1D5DB"/>
                </a:solidFill>
                <a:effectLst/>
                <a:latin typeface="Söhne"/>
              </a:rPr>
              <a:t>Computational model inspired by the human brain</a:t>
            </a:r>
          </a:p>
          <a:p>
            <a:pPr algn="l">
              <a:buFont typeface="Arial" panose="020B0604020202020204" pitchFamily="34" charset="0"/>
              <a:buChar char="•"/>
            </a:pPr>
            <a:r>
              <a:rPr lang="en-GB" b="0" i="0" dirty="0">
                <a:solidFill>
                  <a:srgbClr val="D1D5DB"/>
                </a:solidFill>
                <a:effectLst/>
                <a:latin typeface="Söhne"/>
              </a:rPr>
              <a:t>Interconnected nodes (neurons) organized into layers</a:t>
            </a:r>
          </a:p>
          <a:p>
            <a:pPr algn="l">
              <a:buFont typeface="Arial" panose="020B0604020202020204" pitchFamily="34" charset="0"/>
              <a:buChar char="•"/>
            </a:pPr>
            <a:r>
              <a:rPr lang="en-GB" b="0" i="0" dirty="0">
                <a:solidFill>
                  <a:srgbClr val="D1D5DB"/>
                </a:solidFill>
                <a:effectLst/>
                <a:latin typeface="Söhne"/>
              </a:rPr>
              <a:t>Neurons receive input signals, perform calculations, and produce output signals</a:t>
            </a:r>
          </a:p>
          <a:p>
            <a:pPr algn="l">
              <a:buFont typeface="Arial" panose="020B0604020202020204" pitchFamily="34" charset="0"/>
              <a:buChar char="•"/>
            </a:pPr>
            <a:r>
              <a:rPr lang="en-GB" b="0" i="0" dirty="0">
                <a:solidFill>
                  <a:srgbClr val="D1D5DB"/>
                </a:solidFill>
                <a:effectLst/>
                <a:latin typeface="Söhne"/>
              </a:rPr>
              <a:t>Learning through adjusting connection strengths (weights) based on training data</a:t>
            </a:r>
          </a:p>
          <a:p>
            <a:pPr algn="l">
              <a:buFont typeface="Arial" panose="020B0604020202020204" pitchFamily="34" charset="0"/>
              <a:buChar char="•"/>
            </a:pPr>
            <a:r>
              <a:rPr lang="en-GB" b="0" i="0" dirty="0">
                <a:solidFill>
                  <a:srgbClr val="D1D5DB"/>
                </a:solidFill>
                <a:effectLst/>
                <a:latin typeface="Söhne"/>
              </a:rPr>
              <a:t>Excels at pattern recognition, classification, regression, and decision-making</a:t>
            </a:r>
          </a:p>
          <a:p>
            <a:pPr algn="l">
              <a:buFont typeface="Arial" panose="020B0604020202020204" pitchFamily="34" charset="0"/>
              <a:buChar char="•"/>
            </a:pPr>
            <a:r>
              <a:rPr lang="en-GB" b="0" i="0" dirty="0">
                <a:solidFill>
                  <a:srgbClr val="D1D5DB"/>
                </a:solidFill>
                <a:effectLst/>
                <a:latin typeface="Söhne"/>
              </a:rPr>
              <a:t>Used in image/speech recognition, natural language processing, autonomous vehicles, etc.</a:t>
            </a:r>
          </a:p>
          <a:p>
            <a:pPr algn="l">
              <a:buFont typeface="Arial" panose="020B0604020202020204" pitchFamily="34" charset="0"/>
              <a:buChar char="•"/>
            </a:pPr>
            <a:r>
              <a:rPr lang="en-GB" b="0" i="0" dirty="0">
                <a:solidFill>
                  <a:srgbClr val="D1D5DB"/>
                </a:solidFill>
                <a:effectLst/>
                <a:latin typeface="Söhne"/>
              </a:rPr>
              <a:t>Deep learning refers to neural networks with multiple hidden layers</a:t>
            </a:r>
          </a:p>
          <a:p>
            <a:pPr algn="l">
              <a:buFont typeface="Arial" panose="020B0604020202020204" pitchFamily="34" charset="0"/>
              <a:buChar char="•"/>
            </a:pPr>
            <a:r>
              <a:rPr lang="en-GB" b="0" i="0" dirty="0">
                <a:solidFill>
                  <a:srgbClr val="D1D5DB"/>
                </a:solidFill>
                <a:effectLst/>
                <a:latin typeface="Söhne"/>
              </a:rPr>
              <a:t>Learns hierarchical representations of data</a:t>
            </a:r>
          </a:p>
          <a:p>
            <a:pPr algn="l">
              <a:buFont typeface="Arial" panose="020B0604020202020204" pitchFamily="34" charset="0"/>
              <a:buChar char="•"/>
            </a:pPr>
            <a:r>
              <a:rPr lang="en-GB" b="0" i="0" dirty="0">
                <a:solidFill>
                  <a:srgbClr val="D1D5DB"/>
                </a:solidFill>
                <a:effectLst/>
                <a:latin typeface="Söhne"/>
              </a:rPr>
              <a:t>Powerful tool for solving complex problems through learning from data and generalizing from examples.</a:t>
            </a:r>
          </a:p>
        </p:txBody>
      </p:sp>
      <p:pic>
        <p:nvPicPr>
          <p:cNvPr id="1026" name="Picture 2" descr="Neural network - Wikipedia">
            <a:extLst>
              <a:ext uri="{FF2B5EF4-FFF2-40B4-BE49-F238E27FC236}">
                <a16:creationId xmlns:a16="http://schemas.microsoft.com/office/drawing/2014/main" id="{6FA9C7BC-DB64-3319-B273-0A5185119E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2086" y="175911"/>
            <a:ext cx="3426075" cy="456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678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A5BA3AE5-0FB8-4948-A421-5CEE1A5E8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Freeform 9">
            <a:extLst>
              <a:ext uri="{FF2B5EF4-FFF2-40B4-BE49-F238E27FC236}">
                <a16:creationId xmlns:a16="http://schemas.microsoft.com/office/drawing/2014/main" id="{615FFFBF-F0D2-4BB8-BB9E-3ADC47E3B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834C68-F034-B276-3E1E-865AAE716B0D}"/>
              </a:ext>
            </a:extLst>
          </p:cNvPr>
          <p:cNvSpPr>
            <a:spLocks noGrp="1"/>
          </p:cNvSpPr>
          <p:nvPr>
            <p:ph type="title"/>
          </p:nvPr>
        </p:nvSpPr>
        <p:spPr>
          <a:xfrm>
            <a:off x="810000" y="447188"/>
            <a:ext cx="5039035" cy="1559412"/>
          </a:xfrm>
        </p:spPr>
        <p:txBody>
          <a:bodyPr>
            <a:normAutofit/>
          </a:bodyPr>
          <a:lstStyle/>
          <a:p>
            <a:r>
              <a:rPr lang="en-GB" dirty="0"/>
              <a:t>Feedforward Neural Networks</a:t>
            </a:r>
            <a:endParaRPr lang="en-PL" dirty="0"/>
          </a:p>
        </p:txBody>
      </p:sp>
      <p:sp>
        <p:nvSpPr>
          <p:cNvPr id="3" name="Content Placeholder 2">
            <a:extLst>
              <a:ext uri="{FF2B5EF4-FFF2-40B4-BE49-F238E27FC236}">
                <a16:creationId xmlns:a16="http://schemas.microsoft.com/office/drawing/2014/main" id="{2834A03A-C038-6820-55DF-CC1FC8AB266B}"/>
              </a:ext>
            </a:extLst>
          </p:cNvPr>
          <p:cNvSpPr>
            <a:spLocks noGrp="1"/>
          </p:cNvSpPr>
          <p:nvPr>
            <p:ph idx="1"/>
          </p:nvPr>
        </p:nvSpPr>
        <p:spPr>
          <a:xfrm>
            <a:off x="818712" y="2413000"/>
            <a:ext cx="5016259" cy="3632200"/>
          </a:xfrm>
        </p:spPr>
        <p:txBody>
          <a:bodyPr>
            <a:normAutofit fontScale="85000" lnSpcReduction="20000"/>
          </a:bodyPr>
          <a:lstStyle/>
          <a:p>
            <a:pPr algn="l">
              <a:buFont typeface="+mj-lt"/>
              <a:buAutoNum type="arabicPeriod"/>
            </a:pPr>
            <a:r>
              <a:rPr lang="en-GB" b="0" i="0" dirty="0">
                <a:solidFill>
                  <a:srgbClr val="D1D5DB"/>
                </a:solidFill>
                <a:effectLst/>
                <a:latin typeface="Söhne"/>
              </a:rPr>
              <a:t>Input Layer:</a:t>
            </a:r>
          </a:p>
          <a:p>
            <a:pPr marL="742950" lvl="1" indent="-285750" algn="l">
              <a:buFont typeface="+mj-lt"/>
              <a:buAutoNum type="arabicPeriod"/>
            </a:pPr>
            <a:r>
              <a:rPr lang="en-GB" b="0" i="0" dirty="0">
                <a:solidFill>
                  <a:srgbClr val="D1D5DB"/>
                </a:solidFill>
                <a:effectLst/>
                <a:latin typeface="Söhne"/>
              </a:rPr>
              <a:t>Receive the raw pixel values of the input image.</a:t>
            </a:r>
          </a:p>
          <a:p>
            <a:pPr marL="742950" lvl="1" indent="-285750" algn="l">
              <a:buFont typeface="+mj-lt"/>
              <a:buAutoNum type="arabicPeriod"/>
            </a:pPr>
            <a:r>
              <a:rPr lang="en-GB" b="0" i="0" dirty="0">
                <a:solidFill>
                  <a:srgbClr val="D1D5DB"/>
                </a:solidFill>
                <a:effectLst/>
                <a:latin typeface="Söhne"/>
              </a:rPr>
              <a:t>Each neuron in the input layer represents a specific pixel or a feature derived from the image.</a:t>
            </a:r>
          </a:p>
          <a:p>
            <a:pPr algn="l">
              <a:buFont typeface="+mj-lt"/>
              <a:buAutoNum type="arabicPeriod"/>
            </a:pPr>
            <a:r>
              <a:rPr lang="en-GB" b="0" i="0" dirty="0">
                <a:solidFill>
                  <a:srgbClr val="D1D5DB"/>
                </a:solidFill>
                <a:effectLst/>
                <a:latin typeface="Söhne"/>
              </a:rPr>
              <a:t>Hidden Layers:</a:t>
            </a:r>
          </a:p>
          <a:p>
            <a:pPr marL="742950" lvl="1" indent="-285750" algn="l">
              <a:buFont typeface="+mj-lt"/>
              <a:buAutoNum type="arabicPeriod"/>
            </a:pPr>
            <a:r>
              <a:rPr lang="en-GB" b="0" i="0" dirty="0">
                <a:solidFill>
                  <a:srgbClr val="D1D5DB"/>
                </a:solidFill>
                <a:effectLst/>
                <a:latin typeface="Söhne"/>
              </a:rPr>
              <a:t>Introduce complexity and non-linear transformations to the input data.</a:t>
            </a:r>
          </a:p>
          <a:p>
            <a:pPr algn="l">
              <a:buFont typeface="+mj-lt"/>
              <a:buAutoNum type="arabicPeriod"/>
            </a:pPr>
            <a:r>
              <a:rPr lang="en-GB" b="0" i="0" dirty="0">
                <a:solidFill>
                  <a:srgbClr val="D1D5DB"/>
                </a:solidFill>
                <a:effectLst/>
                <a:latin typeface="Söhne"/>
              </a:rPr>
              <a:t>Output Layer:</a:t>
            </a:r>
          </a:p>
          <a:p>
            <a:pPr marL="742950" lvl="1" indent="-285750" algn="l">
              <a:buFont typeface="+mj-lt"/>
              <a:buAutoNum type="arabicPeriod"/>
            </a:pPr>
            <a:r>
              <a:rPr lang="en-GB" b="0" i="0" dirty="0">
                <a:solidFill>
                  <a:srgbClr val="D1D5DB"/>
                </a:solidFill>
                <a:effectLst/>
                <a:latin typeface="Söhne"/>
              </a:rPr>
              <a:t>Provide the final classification or prediction.</a:t>
            </a:r>
          </a:p>
          <a:p>
            <a:pPr marL="742950" lvl="1" indent="-285750" algn="l">
              <a:buFont typeface="+mj-lt"/>
              <a:buAutoNum type="arabicPeriod"/>
            </a:pPr>
            <a:r>
              <a:rPr lang="en-GB" b="0" i="0" dirty="0">
                <a:solidFill>
                  <a:srgbClr val="D1D5DB"/>
                </a:solidFill>
                <a:effectLst/>
                <a:latin typeface="Söhne"/>
              </a:rPr>
              <a:t>The number of neurons in the output layer corresponds to the number of distinct classes or categories in the image classification problem.</a:t>
            </a:r>
          </a:p>
          <a:p>
            <a:pPr marL="742950" lvl="1" indent="-285750" algn="l">
              <a:buFont typeface="+mj-lt"/>
              <a:buAutoNum type="arabicPeriod"/>
            </a:pPr>
            <a:r>
              <a:rPr lang="en-GB" b="0" i="0" dirty="0">
                <a:solidFill>
                  <a:srgbClr val="D1D5DB"/>
                </a:solidFill>
                <a:effectLst/>
                <a:latin typeface="Söhne"/>
              </a:rPr>
              <a:t>The output neuron with the highest activation represents the predicted class.</a:t>
            </a:r>
          </a:p>
          <a:p>
            <a:endParaRPr lang="en-PL" dirty="0">
              <a:solidFill>
                <a:srgbClr val="FFFFFF"/>
              </a:solidFill>
            </a:endParaRPr>
          </a:p>
        </p:txBody>
      </p:sp>
      <p:sp>
        <p:nvSpPr>
          <p:cNvPr id="2059" name="Rounded Rectangle 17">
            <a:extLst>
              <a:ext uri="{FF2B5EF4-FFF2-40B4-BE49-F238E27FC236}">
                <a16:creationId xmlns:a16="http://schemas.microsoft.com/office/drawing/2014/main" id="{FD056B7E-FBD7-4858-966D-9C4DEDA7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eedforward neural network - Wikipedia">
            <a:extLst>
              <a:ext uri="{FF2B5EF4-FFF2-40B4-BE49-F238E27FC236}">
                <a16:creationId xmlns:a16="http://schemas.microsoft.com/office/drawing/2014/main" id="{16D73329-0BF5-3853-D797-7CE95A742AC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56677" y="1258529"/>
            <a:ext cx="3739722" cy="4330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314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B391CA58-2879-FF22-0BA9-E9A064CDE7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483" r="8524" b="430"/>
          <a:stretch/>
        </p:blipFill>
        <p:spPr bwMode="auto">
          <a:xfrm>
            <a:off x="20" y="10"/>
            <a:ext cx="12191980" cy="6857989"/>
          </a:xfrm>
          <a:prstGeom prst="rect">
            <a:avLst/>
          </a:prstGeom>
          <a:noFill/>
          <a:extLst>
            <a:ext uri="{909E8E84-426E-40DD-AFC4-6F175D3DCCD1}">
              <a14:hiddenFill xmlns:a14="http://schemas.microsoft.com/office/drawing/2010/main">
                <a:solidFill>
                  <a:srgbClr val="FFFFFF"/>
                </a:solidFill>
              </a14:hiddenFill>
            </a:ext>
          </a:extLst>
        </p:spPr>
      </p:pic>
      <p:sp>
        <p:nvSpPr>
          <p:cNvPr id="3081" name="Freeform 9">
            <a:extLst>
              <a:ext uri="{FF2B5EF4-FFF2-40B4-BE49-F238E27FC236}">
                <a16:creationId xmlns:a16="http://schemas.microsoft.com/office/drawing/2014/main" id="{72319FFA-0E4F-4E0B-BEBA-A9DD4B41A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alpha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6229F-8145-39F9-8485-5DAEC447558C}"/>
              </a:ext>
            </a:extLst>
          </p:cNvPr>
          <p:cNvSpPr>
            <a:spLocks noGrp="1"/>
          </p:cNvSpPr>
          <p:nvPr>
            <p:ph type="title"/>
          </p:nvPr>
        </p:nvSpPr>
        <p:spPr>
          <a:xfrm>
            <a:off x="810000" y="447188"/>
            <a:ext cx="4930400" cy="1559412"/>
          </a:xfrm>
        </p:spPr>
        <p:txBody>
          <a:bodyPr>
            <a:normAutofit/>
          </a:bodyPr>
          <a:lstStyle/>
          <a:p>
            <a:pPr>
              <a:lnSpc>
                <a:spcPct val="90000"/>
              </a:lnSpc>
            </a:pPr>
            <a:r>
              <a:rPr lang="en-PL" sz="3400"/>
              <a:t>FNN Training process for image classification</a:t>
            </a:r>
          </a:p>
        </p:txBody>
      </p:sp>
      <p:sp>
        <p:nvSpPr>
          <p:cNvPr id="3" name="Content Placeholder 2">
            <a:extLst>
              <a:ext uri="{FF2B5EF4-FFF2-40B4-BE49-F238E27FC236}">
                <a16:creationId xmlns:a16="http://schemas.microsoft.com/office/drawing/2014/main" id="{D1D530CA-9514-BB1E-211C-608122735310}"/>
              </a:ext>
            </a:extLst>
          </p:cNvPr>
          <p:cNvSpPr>
            <a:spLocks noGrp="1"/>
          </p:cNvSpPr>
          <p:nvPr>
            <p:ph idx="1"/>
          </p:nvPr>
        </p:nvSpPr>
        <p:spPr>
          <a:xfrm>
            <a:off x="818712" y="2413000"/>
            <a:ext cx="4921687" cy="3632200"/>
          </a:xfrm>
        </p:spPr>
        <p:txBody>
          <a:bodyPr>
            <a:normAutofit/>
          </a:bodyPr>
          <a:lstStyle/>
          <a:p>
            <a:pPr>
              <a:lnSpc>
                <a:spcPct val="90000"/>
              </a:lnSpc>
              <a:buFont typeface="+mj-lt"/>
              <a:buAutoNum type="arabicPeriod"/>
            </a:pPr>
            <a:r>
              <a:rPr lang="en-GB" sz="1700" b="0" i="0" dirty="0">
                <a:effectLst/>
                <a:latin typeface="Söhne"/>
              </a:rPr>
              <a:t>Data Preparation</a:t>
            </a:r>
          </a:p>
          <a:p>
            <a:pPr>
              <a:lnSpc>
                <a:spcPct val="90000"/>
              </a:lnSpc>
              <a:buFont typeface="+mj-lt"/>
              <a:buAutoNum type="arabicPeriod"/>
            </a:pPr>
            <a:r>
              <a:rPr lang="en-GB" sz="1700" b="0" i="0" dirty="0">
                <a:effectLst/>
                <a:latin typeface="Söhne"/>
              </a:rPr>
              <a:t>Data Split</a:t>
            </a:r>
          </a:p>
          <a:p>
            <a:pPr>
              <a:lnSpc>
                <a:spcPct val="90000"/>
              </a:lnSpc>
              <a:buFont typeface="+mj-lt"/>
              <a:buAutoNum type="arabicPeriod"/>
            </a:pPr>
            <a:r>
              <a:rPr lang="en-GB" sz="1700" b="0" i="0" dirty="0">
                <a:effectLst/>
                <a:latin typeface="Söhne"/>
              </a:rPr>
              <a:t>FNN Initialization</a:t>
            </a:r>
          </a:p>
          <a:p>
            <a:pPr>
              <a:lnSpc>
                <a:spcPct val="90000"/>
              </a:lnSpc>
              <a:buFont typeface="+mj-lt"/>
              <a:buAutoNum type="arabicPeriod"/>
            </a:pPr>
            <a:r>
              <a:rPr lang="en-GB" sz="1700" b="0" i="0" dirty="0">
                <a:effectLst/>
                <a:latin typeface="Söhne"/>
              </a:rPr>
              <a:t>Forward Propagation</a:t>
            </a:r>
          </a:p>
          <a:p>
            <a:pPr>
              <a:lnSpc>
                <a:spcPct val="90000"/>
              </a:lnSpc>
              <a:buFont typeface="+mj-lt"/>
              <a:buAutoNum type="arabicPeriod"/>
            </a:pPr>
            <a:r>
              <a:rPr lang="en-GB" sz="1700" b="0" i="0" dirty="0">
                <a:effectLst/>
                <a:latin typeface="Söhne"/>
              </a:rPr>
              <a:t>Loss Calculation</a:t>
            </a:r>
          </a:p>
          <a:p>
            <a:pPr>
              <a:lnSpc>
                <a:spcPct val="90000"/>
              </a:lnSpc>
              <a:buFont typeface="+mj-lt"/>
              <a:buAutoNum type="arabicPeriod"/>
            </a:pPr>
            <a:r>
              <a:rPr lang="en-GB" sz="1700" b="0" i="0" dirty="0">
                <a:effectLst/>
                <a:latin typeface="Söhne"/>
              </a:rPr>
              <a:t>Backpropagation</a:t>
            </a:r>
          </a:p>
          <a:p>
            <a:pPr>
              <a:lnSpc>
                <a:spcPct val="90000"/>
              </a:lnSpc>
              <a:buFont typeface="+mj-lt"/>
              <a:buAutoNum type="arabicPeriod"/>
            </a:pPr>
            <a:r>
              <a:rPr lang="en-GB" sz="1700" b="0" i="0" dirty="0">
                <a:effectLst/>
                <a:latin typeface="Söhne"/>
              </a:rPr>
              <a:t>Iterative Process</a:t>
            </a:r>
          </a:p>
          <a:p>
            <a:pPr>
              <a:lnSpc>
                <a:spcPct val="90000"/>
              </a:lnSpc>
              <a:buFont typeface="+mj-lt"/>
              <a:buAutoNum type="arabicPeriod"/>
            </a:pPr>
            <a:r>
              <a:rPr lang="en-GB" sz="1700" b="0" i="0" dirty="0">
                <a:effectLst/>
                <a:latin typeface="Söhne"/>
              </a:rPr>
              <a:t>Evaluation and Testing</a:t>
            </a:r>
          </a:p>
          <a:p>
            <a:pPr>
              <a:lnSpc>
                <a:spcPct val="90000"/>
              </a:lnSpc>
              <a:buFont typeface="+mj-lt"/>
              <a:buAutoNum type="arabicPeriod"/>
            </a:pPr>
            <a:r>
              <a:rPr lang="en-GB" sz="1700" b="0" i="0" dirty="0">
                <a:effectLst/>
                <a:latin typeface="Söhne"/>
              </a:rPr>
              <a:t>Feedback and Optimization</a:t>
            </a:r>
          </a:p>
          <a:p>
            <a:pPr>
              <a:lnSpc>
                <a:spcPct val="90000"/>
              </a:lnSpc>
              <a:buFont typeface="+mj-lt"/>
              <a:buAutoNum type="arabicPeriod"/>
            </a:pPr>
            <a:r>
              <a:rPr lang="en-GB" sz="1700" b="0" i="0" dirty="0">
                <a:effectLst/>
                <a:latin typeface="Söhne"/>
              </a:rPr>
              <a:t>Practical Use</a:t>
            </a:r>
          </a:p>
        </p:txBody>
      </p:sp>
    </p:spTree>
    <p:extLst>
      <p:ext uri="{BB962C8B-B14F-4D97-AF65-F5344CB8AC3E}">
        <p14:creationId xmlns:p14="http://schemas.microsoft.com/office/powerpoint/2010/main" val="3206783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D5D99F7-39C3-7613-3F0A-7BB2815DB396}"/>
              </a:ext>
            </a:extLst>
          </p:cNvPr>
          <p:cNvSpPr>
            <a:spLocks noGrp="1"/>
          </p:cNvSpPr>
          <p:nvPr>
            <p:ph type="title"/>
          </p:nvPr>
        </p:nvSpPr>
        <p:spPr/>
        <p:txBody>
          <a:bodyPr/>
          <a:lstStyle/>
          <a:p>
            <a:pPr algn="ctr"/>
            <a:r>
              <a:rPr lang="pl-PL" dirty="0" err="1"/>
              <a:t>Dataset</a:t>
            </a:r>
            <a:r>
              <a:rPr lang="pl-PL" dirty="0"/>
              <a:t> </a:t>
            </a:r>
            <a:r>
              <a:rPr lang="pl-PL" dirty="0" err="1"/>
              <a:t>properties</a:t>
            </a:r>
            <a:endParaRPr lang="pl-PL" dirty="0"/>
          </a:p>
        </p:txBody>
      </p:sp>
      <p:sp>
        <p:nvSpPr>
          <p:cNvPr id="3" name="Symbol zastępczy zawartości 2">
            <a:extLst>
              <a:ext uri="{FF2B5EF4-FFF2-40B4-BE49-F238E27FC236}">
                <a16:creationId xmlns:a16="http://schemas.microsoft.com/office/drawing/2014/main" id="{01C7619C-4469-1C30-81D1-79F2501E86E2}"/>
              </a:ext>
            </a:extLst>
          </p:cNvPr>
          <p:cNvSpPr>
            <a:spLocks noGrp="1"/>
          </p:cNvSpPr>
          <p:nvPr>
            <p:ph idx="1"/>
          </p:nvPr>
        </p:nvSpPr>
        <p:spPr/>
        <p:txBody>
          <a:bodyPr/>
          <a:lstStyle/>
          <a:p>
            <a:r>
              <a:rPr lang="en-US" dirty="0"/>
              <a:t>The total number of images: 90483.</a:t>
            </a:r>
            <a:endParaRPr lang="pl-PL" dirty="0"/>
          </a:p>
          <a:p>
            <a:r>
              <a:rPr lang="en-US" dirty="0"/>
              <a:t>Training set size: 67692 images</a:t>
            </a:r>
            <a:endParaRPr lang="pl-PL" dirty="0"/>
          </a:p>
          <a:p>
            <a:r>
              <a:rPr lang="en-US" dirty="0"/>
              <a:t>Test set size: 22688 images</a:t>
            </a:r>
            <a:endParaRPr lang="pl-PL" dirty="0"/>
          </a:p>
          <a:p>
            <a:r>
              <a:rPr lang="en-US" dirty="0"/>
              <a:t>The number of classes: 131</a:t>
            </a:r>
            <a:endParaRPr lang="pl-PL" dirty="0"/>
          </a:p>
          <a:p>
            <a:r>
              <a:rPr lang="pl-PL" dirty="0"/>
              <a:t>Image </a:t>
            </a:r>
            <a:r>
              <a:rPr lang="pl-PL" dirty="0" err="1"/>
              <a:t>size</a:t>
            </a:r>
            <a:r>
              <a:rPr lang="pl-PL" dirty="0"/>
              <a:t>: 100x100 </a:t>
            </a:r>
            <a:r>
              <a:rPr lang="pl-PL" dirty="0" err="1"/>
              <a:t>pixels</a:t>
            </a:r>
            <a:endParaRPr lang="pl-PL" dirty="0"/>
          </a:p>
        </p:txBody>
      </p:sp>
    </p:spTree>
    <p:extLst>
      <p:ext uri="{BB962C8B-B14F-4D97-AF65-F5344CB8AC3E}">
        <p14:creationId xmlns:p14="http://schemas.microsoft.com/office/powerpoint/2010/main" val="3549283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8" name="Rectangle 10">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ytuł 1">
            <a:extLst>
              <a:ext uri="{FF2B5EF4-FFF2-40B4-BE49-F238E27FC236}">
                <a16:creationId xmlns:a16="http://schemas.microsoft.com/office/drawing/2014/main" id="{8525E4FB-4A37-A040-598C-957A533E7EE6}"/>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100"/>
              <a:t>Model architecture</a:t>
            </a:r>
          </a:p>
        </p:txBody>
      </p:sp>
      <p:pic>
        <p:nvPicPr>
          <p:cNvPr id="4" name="Symbol zastępczy zawartości 3">
            <a:extLst>
              <a:ext uri="{FF2B5EF4-FFF2-40B4-BE49-F238E27FC236}">
                <a16:creationId xmlns:a16="http://schemas.microsoft.com/office/drawing/2014/main" id="{4302E0D1-93A2-128F-28D7-D41C0AD7ABE1}"/>
              </a:ext>
            </a:extLst>
          </p:cNvPr>
          <p:cNvPicPr>
            <a:picLocks noGrp="1" noChangeAspect="1"/>
          </p:cNvPicPr>
          <p:nvPr>
            <p:ph idx="1"/>
          </p:nvPr>
        </p:nvPicPr>
        <p:blipFill>
          <a:blip r:embed="rId3"/>
          <a:stretch>
            <a:fillRect/>
          </a:stretch>
        </p:blipFill>
        <p:spPr>
          <a:xfrm>
            <a:off x="5280472" y="1062406"/>
            <a:ext cx="6268062" cy="4560015"/>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40245361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2FFA736-7FFD-0360-5ACD-1E9E8060DCD6}"/>
              </a:ext>
            </a:extLst>
          </p:cNvPr>
          <p:cNvSpPr>
            <a:spLocks noGrp="1"/>
          </p:cNvSpPr>
          <p:nvPr>
            <p:ph type="title"/>
          </p:nvPr>
        </p:nvSpPr>
        <p:spPr/>
        <p:txBody>
          <a:bodyPr/>
          <a:lstStyle/>
          <a:p>
            <a:pPr algn="ctr"/>
            <a:r>
              <a:rPr lang="pl-PL" dirty="0"/>
              <a:t>Model </a:t>
            </a:r>
            <a:r>
              <a:rPr lang="pl-PL" dirty="0" err="1"/>
              <a:t>architecture</a:t>
            </a:r>
            <a:endParaRPr lang="pl-PL" dirty="0"/>
          </a:p>
        </p:txBody>
      </p:sp>
      <p:sp>
        <p:nvSpPr>
          <p:cNvPr id="3" name="Symbol zastępczy zawartości 2">
            <a:extLst>
              <a:ext uri="{FF2B5EF4-FFF2-40B4-BE49-F238E27FC236}">
                <a16:creationId xmlns:a16="http://schemas.microsoft.com/office/drawing/2014/main" id="{74DA824B-0373-0B62-5215-6567D175BBA6}"/>
              </a:ext>
            </a:extLst>
          </p:cNvPr>
          <p:cNvSpPr>
            <a:spLocks noGrp="1"/>
          </p:cNvSpPr>
          <p:nvPr>
            <p:ph idx="1"/>
          </p:nvPr>
        </p:nvSpPr>
        <p:spPr>
          <a:xfrm>
            <a:off x="818712" y="2096278"/>
            <a:ext cx="10554574" cy="3912635"/>
          </a:xfrm>
        </p:spPr>
        <p:txBody>
          <a:bodyPr/>
          <a:lstStyle/>
          <a:p>
            <a:pPr>
              <a:buFont typeface="+mj-lt"/>
              <a:buAutoNum type="arabicPeriod"/>
            </a:pPr>
            <a:r>
              <a:rPr lang="en-US" dirty="0"/>
              <a:t>Input layer (</a:t>
            </a:r>
            <a:r>
              <a:rPr lang="en-US" dirty="0" err="1"/>
              <a:t>self.in_layer</a:t>
            </a:r>
            <a:r>
              <a:rPr lang="en-US" dirty="0"/>
              <a:t>): It takes an input of size </a:t>
            </a:r>
            <a:r>
              <a:rPr lang="en-US" dirty="0" err="1"/>
              <a:t>input_length</a:t>
            </a:r>
            <a:r>
              <a:rPr lang="en-US" dirty="0"/>
              <a:t> and linearly transforms it into a space of size 8384.</a:t>
            </a:r>
            <a:endParaRPr lang="pl-PL" dirty="0"/>
          </a:p>
          <a:p>
            <a:pPr>
              <a:buFont typeface="+mj-lt"/>
              <a:buAutoNum type="arabicPeriod"/>
            </a:pPr>
            <a:r>
              <a:rPr lang="en-US" dirty="0"/>
              <a:t>First hidden layer (self.hidden1): It takes an input of size 8384 and linearly transforms it into a space of size 4192. Then, a </a:t>
            </a:r>
            <a:r>
              <a:rPr lang="en-US" dirty="0" err="1"/>
              <a:t>ReLU</a:t>
            </a:r>
            <a:r>
              <a:rPr lang="en-US" dirty="0"/>
              <a:t> activation function is applied.</a:t>
            </a:r>
            <a:endParaRPr lang="pl-PL" dirty="0"/>
          </a:p>
          <a:p>
            <a:pPr>
              <a:buFont typeface="+mj-lt"/>
              <a:buAutoNum type="arabicPeriod"/>
            </a:pPr>
            <a:r>
              <a:rPr lang="en-US" dirty="0"/>
              <a:t>Second hidden layer (self.hidden2): It takes an input of size 4192 and linearly transforms it into a space of size 2096. Then, a </a:t>
            </a:r>
            <a:r>
              <a:rPr lang="en-US" dirty="0" err="1"/>
              <a:t>ReLU</a:t>
            </a:r>
            <a:r>
              <a:rPr lang="en-US" dirty="0"/>
              <a:t> activation function is applied.</a:t>
            </a:r>
            <a:endParaRPr lang="pl-PL" dirty="0"/>
          </a:p>
          <a:p>
            <a:pPr>
              <a:buFont typeface="+mj-lt"/>
              <a:buAutoNum type="arabicPeriod"/>
            </a:pPr>
            <a:r>
              <a:rPr lang="en-US" dirty="0"/>
              <a:t>Third hidden layer (self.hidden3): It takes an input of size 2096 and linearly transforms it into a space of size 1048. Then, a </a:t>
            </a:r>
            <a:r>
              <a:rPr lang="en-US" dirty="0" err="1"/>
              <a:t>ReLU</a:t>
            </a:r>
            <a:r>
              <a:rPr lang="en-US" dirty="0"/>
              <a:t> activation function is applied.</a:t>
            </a:r>
            <a:endParaRPr lang="pl-PL" dirty="0"/>
          </a:p>
          <a:p>
            <a:pPr>
              <a:buFont typeface="+mj-lt"/>
              <a:buAutoNum type="arabicPeriod"/>
            </a:pPr>
            <a:r>
              <a:rPr lang="en-US" dirty="0"/>
              <a:t>Output layer (</a:t>
            </a:r>
            <a:r>
              <a:rPr lang="en-US" dirty="0" err="1"/>
              <a:t>self.out_layer</a:t>
            </a:r>
            <a:r>
              <a:rPr lang="en-US" dirty="0"/>
              <a:t>): It takes an input of size 1048 and linearly transforms it into a space of size </a:t>
            </a:r>
            <a:r>
              <a:rPr lang="en-US" dirty="0" err="1"/>
              <a:t>output_length</a:t>
            </a:r>
            <a:r>
              <a:rPr lang="en-US" dirty="0"/>
              <a:t>. Then, a </a:t>
            </a:r>
            <a:r>
              <a:rPr lang="en-US" dirty="0" err="1"/>
              <a:t>ReLU</a:t>
            </a:r>
            <a:r>
              <a:rPr lang="en-US" dirty="0"/>
              <a:t> activation function is applied.</a:t>
            </a:r>
            <a:endParaRPr lang="pl-PL" dirty="0"/>
          </a:p>
        </p:txBody>
      </p:sp>
    </p:spTree>
    <p:extLst>
      <p:ext uri="{BB962C8B-B14F-4D97-AF65-F5344CB8AC3E}">
        <p14:creationId xmlns:p14="http://schemas.microsoft.com/office/powerpoint/2010/main" val="4231685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EA6833F-B015-DE1E-B526-9BF740524B40}"/>
              </a:ext>
            </a:extLst>
          </p:cNvPr>
          <p:cNvSpPr>
            <a:spLocks noGrp="1"/>
          </p:cNvSpPr>
          <p:nvPr>
            <p:ph type="title"/>
          </p:nvPr>
        </p:nvSpPr>
        <p:spPr/>
        <p:txBody>
          <a:bodyPr/>
          <a:lstStyle/>
          <a:p>
            <a:pPr algn="ctr"/>
            <a:r>
              <a:rPr lang="pl-PL" dirty="0"/>
              <a:t>Training </a:t>
            </a:r>
            <a:r>
              <a:rPr lang="pl-PL" dirty="0" err="1"/>
              <a:t>function</a:t>
            </a:r>
            <a:endParaRPr lang="pl-PL" dirty="0"/>
          </a:p>
        </p:txBody>
      </p:sp>
      <p:pic>
        <p:nvPicPr>
          <p:cNvPr id="5" name="Symbol zastępczy zawartości 4">
            <a:extLst>
              <a:ext uri="{FF2B5EF4-FFF2-40B4-BE49-F238E27FC236}">
                <a16:creationId xmlns:a16="http://schemas.microsoft.com/office/drawing/2014/main" id="{7CEC39D5-A2B3-57A8-041D-0A5B922D747F}"/>
              </a:ext>
            </a:extLst>
          </p:cNvPr>
          <p:cNvPicPr>
            <a:picLocks noGrp="1" noChangeAspect="1"/>
          </p:cNvPicPr>
          <p:nvPr>
            <p:ph idx="1"/>
          </p:nvPr>
        </p:nvPicPr>
        <p:blipFill>
          <a:blip r:embed="rId2"/>
          <a:stretch>
            <a:fillRect/>
          </a:stretch>
        </p:blipFill>
        <p:spPr>
          <a:xfrm>
            <a:off x="1414250" y="2250636"/>
            <a:ext cx="9363499" cy="3847709"/>
          </a:xfrm>
        </p:spPr>
      </p:pic>
    </p:spTree>
    <p:extLst>
      <p:ext uri="{BB962C8B-B14F-4D97-AF65-F5344CB8AC3E}">
        <p14:creationId xmlns:p14="http://schemas.microsoft.com/office/powerpoint/2010/main" val="5971111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2485</TotalTime>
  <Words>1120</Words>
  <Application>Microsoft Office PowerPoint</Application>
  <PresentationFormat>Panoramiczny</PresentationFormat>
  <Paragraphs>93</Paragraphs>
  <Slides>21</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21</vt:i4>
      </vt:variant>
    </vt:vector>
  </HeadingPairs>
  <TitlesOfParts>
    <vt:vector size="26" baseType="lpstr">
      <vt:lpstr>Arial</vt:lpstr>
      <vt:lpstr>Century Gothic</vt:lpstr>
      <vt:lpstr>Söhne</vt:lpstr>
      <vt:lpstr>Wingdings 2</vt:lpstr>
      <vt:lpstr>Quotable</vt:lpstr>
      <vt:lpstr>Fruit classification Biologically Inspired Artificial Intelligence</vt:lpstr>
      <vt:lpstr>Our topic</vt:lpstr>
      <vt:lpstr>What is neural network</vt:lpstr>
      <vt:lpstr>Feedforward Neural Networks</vt:lpstr>
      <vt:lpstr>FNN Training process for image classification</vt:lpstr>
      <vt:lpstr>Dataset properties</vt:lpstr>
      <vt:lpstr>Model architecture</vt:lpstr>
      <vt:lpstr>Model architecture</vt:lpstr>
      <vt:lpstr>Training function</vt:lpstr>
      <vt:lpstr>Optimizers</vt:lpstr>
      <vt:lpstr>Optimizers</vt:lpstr>
      <vt:lpstr>Impact of optimizer on accuracy</vt:lpstr>
      <vt:lpstr>Impact of optimizer on accuracy</vt:lpstr>
      <vt:lpstr>Impact of image size on accuracy</vt:lpstr>
      <vt:lpstr>Impact of image size on accuracy</vt:lpstr>
      <vt:lpstr>Impact batch size on accuracy</vt:lpstr>
      <vt:lpstr>Tests</vt:lpstr>
      <vt:lpstr>Conclusions</vt:lpstr>
      <vt:lpstr>Summary</vt:lpstr>
      <vt:lpstr>Source</vt:lpstr>
      <vt:lpstr>Prezentacja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Fruit classification Biologically Inspired Artificial Intelligence</dc:title>
  <dc:creator>Jakub Gil (jakugil106)</dc:creator>
  <cp:lastModifiedBy>Michał Lenort (michlen957)</cp:lastModifiedBy>
  <cp:revision>10</cp:revision>
  <dcterms:created xsi:type="dcterms:W3CDTF">2023-06-12T16:26:59Z</dcterms:created>
  <dcterms:modified xsi:type="dcterms:W3CDTF">2023-06-19T22:16:50Z</dcterms:modified>
</cp:coreProperties>
</file>