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CAE9AFE-0BD3-435E-877F-16580135B9F9}">
          <p14:sldIdLst>
            <p14:sldId id="256"/>
            <p14:sldId id="257"/>
            <p14:sldId id="262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9542" autoAdjust="0"/>
  </p:normalViewPr>
  <p:slideViewPr>
    <p:cSldViewPr snapToGrid="0">
      <p:cViewPr varScale="1">
        <p:scale>
          <a:sx n="71" d="100"/>
          <a:sy n="71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110B-9B76-4083-BD50-D3391D70F3D1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61AD-7B46-4BF5-9207-2949406A7CCE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59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61AD-7B46-4BF5-9207-2949406A7C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54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ja-JP" dirty="0"/>
              <a:t>Realizzare un algoritmo che ci trovi il massimo guadagno</a:t>
            </a:r>
            <a:endParaRPr kumimoji="1" lang="ja-JP" alt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61AD-7B46-4BF5-9207-2949406A7C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536E1-E5C8-BB8B-D769-45743151A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C647D1-12F3-0CF0-54A6-9F17EF7C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it-IT" altLang="ja-JP"/>
              <a:t>Fare clic per modificare lo stile del sottotitolo dello schema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2BFD01-F62B-7307-BE29-89A294A4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BC92-1CF2-40D3-AF30-8F9711537D83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F7831-AE59-ED82-E2F6-4D899C57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381B9F-8812-E1B6-100E-41A97B3D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68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96C2E-74A7-896A-2B37-D07D3496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C4BFFD-FF1E-FB26-442A-3AAABA74A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39F4ED-CC23-32A6-C85B-C861F1D2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D346-E05D-4388-8633-E942D465BD79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9F9617-71A6-B18A-E3E3-E71FC753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E8CE-7198-0BA8-E63B-BD65FE73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2D1DDE-30B8-11E0-791C-F8BCF6D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BFCCB-2F28-C190-A9A8-7A6B25CE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802D3F-2605-2F2A-6BB4-F9F677CE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B15D-2FFC-4DF3-8873-22713DDB5751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612816-80B1-781B-D9F8-C8DA81B0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F456CC-2B1E-08E5-15AF-6922F013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61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B4BE2-6CCC-BE65-B185-DBFF767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218ED-B9B2-3DAF-691F-F0501F9B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320653-A638-BC93-274A-ED5CB9EB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36EB-24DC-48B5-9528-E9C99CD0E9E5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2BB8FA-7D43-C3D7-A852-57EE995D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67E44-305B-B119-8D34-9F58EDC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BCEEF-07A5-CC74-6CAA-281C4C27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2F5EB5-F407-9C21-E1DA-F42A84AF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52AF5C-2E68-8D9F-9F38-58153A56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F9F0-E10A-4A1F-92C5-D5BD708D203D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93D3AB-7C9B-5C56-0497-3189566E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098F-5C94-5773-665C-B8875448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8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A6FDD-AA36-73E6-9DB4-949B2667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867C0-270C-7E71-009C-6598C78BE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6C3581-3140-3B70-4BF8-9FE209D6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86846A-892A-08AC-9A8B-32635298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9EBA-F746-4735-8F59-950C1FAC2D7C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437957-5776-37D5-AA8A-CF9F547D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72C489-AAEA-B99D-87AC-C5EFAC53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7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E060F-847C-67C5-38DF-31868E29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EA5FC5-FD74-9F38-BD3A-DDA8D57E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9FB7B0-56E8-1321-069E-9C0A6DA8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003829-CE85-A87C-F4D4-4B4DBD235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0C7617-1877-8BFE-C331-6A79E01D3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D0F2A7-BACD-BAAA-9F20-84B3127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F839-063F-4C5F-A8A9-FD1D53E0A498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BC6228-5F24-D970-900C-24470E61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24E7D2-5E79-66AA-9298-60DDA84D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75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2D5962-36CB-572F-77B4-14D38801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A279DB-9E74-820D-7916-D63D03A4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903F-B5D7-4D01-8C0D-E3978031E019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A8BC72-4658-C2D9-73A2-219CDAD6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847CC2-77C4-9466-40E8-CE39987A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DBD256-4C7E-C1A0-02FB-5D1F3CD0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7E-8C8E-465B-AE98-CC6734562576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A8B832-5554-409F-6971-7EEE13C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F2707-232F-6A0C-2F08-46C1F139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3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ABFD6-70F9-F528-3717-D6AD6ACC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B3F974-DD24-2536-0523-50816462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861280-4379-78F3-FEDF-8E8E5F33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45A7F1-D0D1-753D-C648-4DE95F3E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C6DF-FCDD-490E-BDF3-A71718B4087E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88BC25-DBEF-A9CC-E746-46B35A76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0C29C1-5450-DC73-AC3E-D9DF35E9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1D632-5698-78AE-6D6D-5CBFBA77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92F779-008F-6A44-EDF7-31918E52B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F43C98-E485-BCAD-B04B-FA22A59A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37E0A-878D-4C56-E152-22202CF2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215-1951-461D-9432-26C9B25E7CC7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C93A0B-12C6-D24C-A376-845F939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51F96-346B-5EA1-8316-D444DCD6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08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3C4F5C-C272-0545-0677-A4781EEF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FC8158-52BA-6FF9-10D3-4811E2A5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83CC3-D07C-4980-631F-DFBB90D0C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9C970-6B6E-4CF2-9959-3F4E99759F48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025E9-605F-866B-D6F6-E5B8875B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54EE4B-0FF4-B3BA-FAB1-EEF57037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6F8E66-C02A-2DC7-DCE6-1DB43B9DD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kumimoji="1" lang="it-IT" altLang="ja-JP" b="1" dirty="0"/>
              <a:t>Figure Panini</a:t>
            </a:r>
            <a:endParaRPr kumimoji="1" lang="ja-JP" altLang="en-US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F43AC5-BBB6-F183-E367-690DD18F0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it-IT" altLang="ja-JP" dirty="0"/>
              <a:t>Michea Colautti</a:t>
            </a:r>
            <a:endParaRPr kumimoji="1" lang="it-IT" altLang="ja-JP" dirty="0"/>
          </a:p>
          <a:p>
            <a:pPr algn="l"/>
            <a:r>
              <a:rPr kumimoji="1" lang="it-IT" altLang="ja-JP" dirty="0"/>
              <a:t>Juli</a:t>
            </a:r>
            <a:r>
              <a:rPr lang="it-IT" altLang="ja-JP" dirty="0"/>
              <a:t>an Cummaudo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alcio/football americano, sport, attrezzature sportive, Calcio&#10;&#10;Descrizione generata automaticamente">
            <a:extLst>
              <a:ext uri="{FF2B5EF4-FFF2-40B4-BE49-F238E27FC236}">
                <a16:creationId xmlns:a16="http://schemas.microsoft.com/office/drawing/2014/main" id="{1AB3E2D8-1A2A-74A9-D2EC-6C979E5F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3" b="4104"/>
          <a:stretch/>
        </p:blipFill>
        <p:spPr>
          <a:xfrm>
            <a:off x="5640572" y="1796223"/>
            <a:ext cx="5608830" cy="3154977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58B5CA-316E-E823-0B58-9141F84A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4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F0950-F528-AB6E-4021-8223C3A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b="1" dirty="0"/>
              <a:t>Il problema</a:t>
            </a:r>
            <a:endParaRPr kumimoji="1" lang="ja-JP" alt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345944-34D7-BF0E-4761-19ECEEA9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it-IT" altLang="ja-JP" dirty="0"/>
              <a:t>Compravendita di figurine panini</a:t>
            </a:r>
          </a:p>
          <a:p>
            <a:r>
              <a:rPr lang="it-IT" altLang="ja-JP" dirty="0"/>
              <a:t>Partendo da 1 CHF, trovare il miglior guadagno</a:t>
            </a:r>
            <a:endParaRPr kumimoji="1" lang="it-IT" altLang="ja-JP" dirty="0"/>
          </a:p>
          <a:p>
            <a:endParaRPr kumimoji="1" lang="it-IT" altLang="ja-JP" dirty="0"/>
          </a:p>
          <a:p>
            <a:endParaRPr lang="it-IT" altLang="ja-JP" dirty="0"/>
          </a:p>
          <a:p>
            <a:endParaRPr kumimoji="1" lang="it-IT" altLang="ja-JP" dirty="0"/>
          </a:p>
          <a:p>
            <a:endParaRPr lang="it-IT" altLang="ja-JP" dirty="0"/>
          </a:p>
          <a:p>
            <a:r>
              <a:rPr lang="it-IT" altLang="ja-JP" dirty="0"/>
              <a:t>1/5 * 7 = 1.40 CHF</a:t>
            </a:r>
            <a:endParaRPr kumimoji="1" lang="it-IT" altLang="ja-JP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E29203-A6A8-9E81-0AB0-C575D43C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3" y="2891987"/>
            <a:ext cx="8449854" cy="172426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B616BD97-4B04-89F2-598A-FBA4F7490EA8}"/>
              </a:ext>
            </a:extLst>
          </p:cNvPr>
          <p:cNvSpPr/>
          <p:nvPr/>
        </p:nvSpPr>
        <p:spPr>
          <a:xfrm>
            <a:off x="3596640" y="3677920"/>
            <a:ext cx="441960" cy="4038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69FD01-E5D3-4A59-6915-8DF7353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3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931 0.04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68C36-565A-81D0-9F06-B4558613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b="1" dirty="0"/>
              <a:t>Esempio completo</a:t>
            </a:r>
            <a:endParaRPr kumimoji="1" lang="ja-JP" altLang="en-US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268D550-1409-2290-901A-3E0FDE548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804"/>
            <a:ext cx="10515600" cy="2873276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FA6E2F8-65BB-A609-BAF7-121F9092C367}"/>
              </a:ext>
            </a:extLst>
          </p:cNvPr>
          <p:cNvSpPr/>
          <p:nvPr/>
        </p:nvSpPr>
        <p:spPr>
          <a:xfrm>
            <a:off x="5913120" y="3331442"/>
            <a:ext cx="403860" cy="36679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CD7E0F5-E25E-3ECF-8F1C-407236F6F6FE}"/>
              </a:ext>
            </a:extLst>
          </p:cNvPr>
          <p:cNvSpPr txBox="1">
            <a:spLocks/>
          </p:cNvSpPr>
          <p:nvPr/>
        </p:nvSpPr>
        <p:spPr>
          <a:xfrm>
            <a:off x="838200" y="4502425"/>
            <a:ext cx="10515600" cy="170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altLang="ja-JP" dirty="0"/>
          </a:p>
          <a:p>
            <a:r>
              <a:rPr lang="it-IT" altLang="ja-JP" dirty="0"/>
              <a:t>1/5 * 10 = 2 CHF</a:t>
            </a:r>
          </a:p>
          <a:p>
            <a:r>
              <a:rPr lang="it-IT" altLang="ja-JP" dirty="0"/>
              <a:t>2/4 * 6 = 3 CHF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E28AD6B-5EB5-432E-615A-F5D5D2EB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5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0.11641 0.05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41 0.05347 L -0.23607 0.05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06 0.05347 L -0.11849 0.1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856660-FB8F-D752-CC1E-34EC5D84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kumimoji="1" lang="it-IT" altLang="ja-JP" sz="5400" b="1" dirty="0"/>
              <a:t>L’algoritmo: matrici usate</a:t>
            </a:r>
            <a:endParaRPr kumimoji="1" lang="ja-JP" altLang="en-US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83F05E-4907-F658-7AE5-3AEB53CE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2203079"/>
            <a:ext cx="10440409" cy="383196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it-IT" altLang="ja-JP" sz="2000" dirty="0"/>
          </a:p>
          <a:p>
            <a:pPr marL="0" indent="0">
              <a:buNone/>
            </a:pPr>
            <a:r>
              <a:rPr lang="it-IT" altLang="ja-JP" sz="2000" dirty="0" err="1"/>
              <a:t>dp</a:t>
            </a:r>
            <a:r>
              <a:rPr lang="it-IT" altLang="ja-JP" sz="2000" dirty="0"/>
              <a:t>[][] = contiene i soldi e le carte possedute</a:t>
            </a:r>
          </a:p>
          <a:p>
            <a:pPr marL="0" indent="0">
              <a:buNone/>
            </a:pPr>
            <a:r>
              <a:rPr lang="it-IT" altLang="ja-JP" sz="2000" dirty="0" err="1"/>
              <a:t>dp</a:t>
            </a:r>
            <a:r>
              <a:rPr lang="it-IT" altLang="ja-JP" sz="2000" dirty="0"/>
              <a:t>[i][0] = ad ogni posizione i ho i soldi del giorno</a:t>
            </a:r>
          </a:p>
          <a:p>
            <a:pPr marL="0" indent="0">
              <a:buNone/>
            </a:pPr>
            <a:r>
              <a:rPr lang="it-IT" altLang="ja-JP" sz="2000" dirty="0" err="1"/>
              <a:t>dp</a:t>
            </a:r>
            <a:r>
              <a:rPr lang="it-IT" altLang="ja-JP" sz="2000" dirty="0"/>
              <a:t>[0][j] = ad ogni indice j posso avere o non avere una carta</a:t>
            </a:r>
          </a:p>
          <a:p>
            <a:pPr marL="0" indent="0">
              <a:buNone/>
            </a:pPr>
            <a:r>
              <a:rPr lang="it-IT" altLang="ja-JP" sz="2000" dirty="0" err="1"/>
              <a:t>buy</a:t>
            </a:r>
            <a:r>
              <a:rPr lang="it-IT" altLang="ja-JP" sz="2000" dirty="0"/>
              <a:t>[][] = matrice con tutti i prezzi delle carte</a:t>
            </a:r>
          </a:p>
          <a:p>
            <a:pPr marL="0" indent="0">
              <a:buNone/>
            </a:pPr>
            <a:r>
              <a:rPr lang="it-IT" altLang="ja-JP" sz="2000" dirty="0"/>
              <a:t>sell[][] = matrice con tutti i prezzi di vendita</a:t>
            </a:r>
          </a:p>
          <a:p>
            <a:pPr marL="0" indent="0">
              <a:buNone/>
            </a:pPr>
            <a:endParaRPr lang="it-IT" altLang="ja-JP" sz="2000" dirty="0"/>
          </a:p>
          <a:p>
            <a:pPr marL="0" indent="0">
              <a:buNone/>
            </a:pPr>
            <a:endParaRPr lang="it-IT" altLang="ja-JP" sz="2000" dirty="0"/>
          </a:p>
          <a:p>
            <a:pPr marL="0" indent="0">
              <a:buNone/>
            </a:pPr>
            <a:r>
              <a:rPr lang="it-IT" altLang="ja-JP" sz="2000" dirty="0"/>
              <a:t>Eseguiamo un ciclo sui giorni totali con </a:t>
            </a:r>
            <a:r>
              <a:rPr lang="it-IT" altLang="ja-JP" sz="2000" dirty="0" err="1"/>
              <a:t>dp</a:t>
            </a:r>
            <a:r>
              <a:rPr lang="it-IT" altLang="ja-JP" sz="2000" dirty="0"/>
              <a:t>[i][0]</a:t>
            </a:r>
          </a:p>
          <a:p>
            <a:pPr marL="0" indent="0">
              <a:buNone/>
            </a:pPr>
            <a:r>
              <a:rPr lang="it-IT" altLang="ja-JP" sz="2000" dirty="0"/>
              <a:t>Mentre eseguiamo un ciclo sui calciatori con </a:t>
            </a:r>
            <a:r>
              <a:rPr lang="it-IT" altLang="ja-JP" sz="2000" dirty="0" err="1"/>
              <a:t>dp</a:t>
            </a:r>
            <a:r>
              <a:rPr lang="it-IT" altLang="ja-JP" sz="2000" dirty="0"/>
              <a:t>[0][j]</a:t>
            </a:r>
          </a:p>
          <a:p>
            <a:pPr marL="0" indent="0">
              <a:buNone/>
            </a:pPr>
            <a:endParaRPr lang="it-IT" altLang="ja-JP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FB0E9B-7F31-40BB-C73B-742FBFF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7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88EDA-1E6B-5F3A-0A4F-CD401AC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b="1" dirty="0"/>
              <a:t>L’algoritmo: </a:t>
            </a:r>
            <a:r>
              <a:rPr kumimoji="1" lang="it-IT" altLang="ja-JP" b="1" dirty="0" err="1"/>
              <a:t>metacodice</a:t>
            </a:r>
            <a:endParaRPr kumimoji="1" lang="ja-JP" alt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0FD32-1B86-4C71-C8C5-AE3AAD22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79078"/>
          </a:xfrm>
          <a:ln w="28575">
            <a:solidFill>
              <a:schemeClr val="bg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425"/>
              </a:lnSpc>
              <a:buNone/>
            </a:pPr>
            <a:endParaRPr lang="it-CH" altLang="ja-JP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 Giorni){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 &lt; Giocatori){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soldiVendendoCarta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* sell[i-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soldiVendendoCarta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soldiVendendoCarta</a:t>
            </a:r>
            <a:endParaRPr lang="it-CH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 &lt; Giocatori){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cartaComprata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/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cartaComprata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cartaComprata</a:t>
            </a:r>
            <a:endParaRPr lang="it-CH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C13200-2E62-B198-B91A-2B81C9C5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79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9F7DB0-475B-E9F8-BF6A-8935B79E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kumimoji="1" lang="it-IT" altLang="ja-JP" sz="5400" b="1" dirty="0"/>
              <a:t>Difficoltà del progetto</a:t>
            </a:r>
            <a:endParaRPr kumimoji="1" lang="ja-JP" altLang="en-US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33B34B-4A1A-C3A1-55F6-00584473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kumimoji="1" lang="it-IT" altLang="ja-JP" sz="3600" dirty="0"/>
              <a:t>Capire il problema</a:t>
            </a:r>
          </a:p>
          <a:p>
            <a:r>
              <a:rPr lang="it-IT" altLang="ja-JP" sz="3600" dirty="0" err="1"/>
              <a:t>Problem</a:t>
            </a:r>
            <a:r>
              <a:rPr lang="it-IT" altLang="ja-JP" sz="3600" dirty="0"/>
              <a:t> solving</a:t>
            </a:r>
          </a:p>
          <a:p>
            <a:r>
              <a:rPr kumimoji="1" lang="it-IT" altLang="ja-JP" sz="3600" dirty="0"/>
              <a:t>Quale approccio usare</a:t>
            </a:r>
            <a:endParaRPr kumimoji="1" lang="ja-JP" alt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6712FD-CE46-3D3A-F5B9-2A7C9DCA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8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88F3B-FC11-F11E-6140-C1D7DE75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b="1" dirty="0"/>
              <a:t>Risultato finale </a:t>
            </a:r>
            <a:endParaRPr kumimoji="1" lang="ja-JP" alt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CA5E2D-206D-1055-6ADD-C3D487DC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it-IT" altLang="ja-JP" dirty="0"/>
              <a:t>Algoritmo con complessità: O(</a:t>
            </a:r>
            <a:r>
              <a:rPr kumimoji="1" lang="it-IT" altLang="ja-JP" b="1" dirty="0"/>
              <a:t>N*F</a:t>
            </a:r>
            <a:r>
              <a:rPr kumimoji="1" lang="it-IT" altLang="ja-JP" dirty="0"/>
              <a:t>)</a:t>
            </a:r>
          </a:p>
          <a:p>
            <a:r>
              <a:rPr kumimoji="1" lang="it-IT" altLang="ja-JP" dirty="0"/>
              <a:t>Tempistiche per risoluzioni: </a:t>
            </a:r>
            <a:endParaRPr kumimoji="1" lang="ja-JP" alt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6C21A8-0E08-6793-4DB7-1C155894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Immagine 5" descr="Immagine che contiene testo, Carattere, ricevuta, numero&#10;&#10;Descrizione generata automaticamente">
            <a:extLst>
              <a:ext uri="{FF2B5EF4-FFF2-40B4-BE49-F238E27FC236}">
                <a16:creationId xmlns:a16="http://schemas.microsoft.com/office/drawing/2014/main" id="{EE89D0A0-F3ED-D443-0B27-680FCB84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666750" y="2853522"/>
            <a:ext cx="10779386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78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Consolas</vt:lpstr>
      <vt:lpstr>Tema di Office</vt:lpstr>
      <vt:lpstr>Figure Panini</vt:lpstr>
      <vt:lpstr>Il problema</vt:lpstr>
      <vt:lpstr>Esempio completo</vt:lpstr>
      <vt:lpstr>L’algoritmo: matrici usate</vt:lpstr>
      <vt:lpstr>L’algoritmo: metacodice</vt:lpstr>
      <vt:lpstr>Difficoltà del progetto</vt:lpstr>
      <vt:lpstr>Risultato finale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Cummaudo Julian</dc:creator>
  <cp:lastModifiedBy>Cummaudo Julian</cp:lastModifiedBy>
  <cp:revision>12</cp:revision>
  <dcterms:created xsi:type="dcterms:W3CDTF">2024-12-05T13:35:52Z</dcterms:created>
  <dcterms:modified xsi:type="dcterms:W3CDTF">2024-12-18T15:41:15Z</dcterms:modified>
</cp:coreProperties>
</file>