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81" r:id="rId2"/>
    <p:sldId id="277" r:id="rId3"/>
    <p:sldId id="294" r:id="rId4"/>
    <p:sldId id="300" r:id="rId5"/>
    <p:sldId id="301" r:id="rId6"/>
    <p:sldId id="303" r:id="rId7"/>
    <p:sldId id="302" r:id="rId8"/>
    <p:sldId id="304" r:id="rId9"/>
    <p:sldId id="305" r:id="rId10"/>
    <p:sldId id="306" r:id="rId11"/>
    <p:sldId id="307" r:id="rId12"/>
    <p:sldId id="317" r:id="rId13"/>
    <p:sldId id="297" r:id="rId14"/>
    <p:sldId id="319" r:id="rId15"/>
    <p:sldId id="321" r:id="rId16"/>
    <p:sldId id="295" r:id="rId17"/>
    <p:sldId id="318" r:id="rId18"/>
    <p:sldId id="296" r:id="rId19"/>
    <p:sldId id="289" r:id="rId20"/>
    <p:sldId id="320" r:id="rId21"/>
    <p:sldId id="282" r:id="rId22"/>
    <p:sldId id="286" r:id="rId23"/>
    <p:sldId id="287" r:id="rId24"/>
    <p:sldId id="288" r:id="rId25"/>
    <p:sldId id="308" r:id="rId26"/>
    <p:sldId id="309" r:id="rId27"/>
    <p:sldId id="311" r:id="rId28"/>
    <p:sldId id="310" r:id="rId29"/>
    <p:sldId id="313" r:id="rId30"/>
    <p:sldId id="314" r:id="rId31"/>
    <p:sldId id="315" r:id="rId32"/>
    <p:sldId id="316" r:id="rId33"/>
    <p:sldId id="283" r:id="rId34"/>
    <p:sldId id="291" r:id="rId35"/>
    <p:sldId id="292" r:id="rId36"/>
    <p:sldId id="299" r:id="rId37"/>
    <p:sldId id="293" r:id="rId38"/>
    <p:sldId id="298" r:id="rId39"/>
    <p:sldId id="290" r:id="rId40"/>
    <p:sldId id="260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6"/>
    <p:restoredTop sz="97037" autoAdjust="0"/>
  </p:normalViewPr>
  <p:slideViewPr>
    <p:cSldViewPr>
      <p:cViewPr>
        <p:scale>
          <a:sx n="94" d="100"/>
          <a:sy n="94" d="100"/>
        </p:scale>
        <p:origin x="-972" y="-5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4" d="100"/>
          <a:sy n="124" d="100"/>
        </p:scale>
        <p:origin x="55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027F8-38BA-074D-8C9D-72ACB882740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D5972-EC64-6547-843B-B957166E1A65}" type="datetimeFigureOut">
              <a:rPr kumimoji="1" lang="zh-CN" altLang="en-US" smtClean="0"/>
              <a:t>2017/6/12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2763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EA6B4-2F7A-2E49-A440-85B3C6F22989}" type="datetimeFigureOut">
              <a:rPr kumimoji="1" lang="zh-CN" altLang="en-US" smtClean="0"/>
              <a:t>2017/6/12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AD047-1262-6644-9481-AF8C92021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5193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AD047-1262-6644-9481-AF8C9202111A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3423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67408" y="1772816"/>
            <a:ext cx="8839189" cy="1470025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  <a:latin typeface="FZLanTingHeiS-B-GB" charset="0"/>
                <a:ea typeface="FZLanTingHeiS-B-GB" charset="0"/>
                <a:cs typeface="FZLanTingHeiS-B-GB" charset="0"/>
              </a:defRPr>
            </a:lvl1pPr>
          </a:lstStyle>
          <a:p>
            <a:r>
              <a:rPr lang="en-US" altLang="zh-CN" dirty="0" smtClean="0"/>
              <a:t>PPT</a:t>
            </a:r>
            <a:r>
              <a:rPr lang="zh-CN" altLang="en-US" dirty="0" smtClean="0"/>
              <a:t>标题内容示意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3" y="424142"/>
            <a:ext cx="1702070" cy="4694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0114-5744-406A-9522-A16D38F96E18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3D81-CBC2-429A-84F7-8976D044D2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0114-5744-406A-9522-A16D38F96E18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3D81-CBC2-429A-84F7-8976D044D2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0114-5744-406A-9522-A16D38F96E18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3D81-CBC2-429A-84F7-8976D044D2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0114-5744-406A-9522-A16D38F96E18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3D81-CBC2-429A-84F7-8976D044D2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0114-5744-406A-9522-A16D38F96E18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3D81-CBC2-429A-84F7-8976D044D2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0114-5744-406A-9522-A16D38F96E18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3D81-CBC2-429A-84F7-8976D044D2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85648" y="1052736"/>
            <a:ext cx="2286016" cy="1143000"/>
          </a:xfrm>
        </p:spPr>
        <p:txBody>
          <a:bodyPr>
            <a:normAutofit/>
          </a:bodyPr>
          <a:lstStyle>
            <a:lvl1pPr algn="l">
              <a:defRPr sz="4100">
                <a:solidFill>
                  <a:schemeClr val="bg1"/>
                </a:solidFill>
                <a:latin typeface="FZLanTingHeiS-R-GB" charset="0"/>
                <a:ea typeface="FZLanTingHeiS-R-GB" charset="0"/>
                <a:cs typeface="FZLanTingHeiS-R-GB" charset="0"/>
              </a:defRPr>
            </a:lvl1pPr>
          </a:lstStyle>
          <a:p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536160" y="712132"/>
            <a:ext cx="3168352" cy="48051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aseline="0">
                <a:solidFill>
                  <a:schemeClr val="bg1"/>
                </a:solidFill>
                <a:latin typeface="FZLanTingHeiS-R-GB" charset="0"/>
                <a:ea typeface="FZLanTingHeiS-R-GB" charset="0"/>
                <a:cs typeface="FZLanTingHeiS-R-GB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1 </a:t>
            </a:r>
            <a:r>
              <a:rPr lang="zh-CN" altLang="en-US" dirty="0" smtClean="0"/>
              <a:t>此处填写章节标题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416" y="2111950"/>
            <a:ext cx="10441160" cy="4197370"/>
          </a:xfrm>
        </p:spPr>
        <p:txBody>
          <a:bodyPr anchor="t">
            <a:normAutofit/>
          </a:bodyPr>
          <a:lstStyle>
            <a:lvl1pPr algn="l">
              <a:lnSpc>
                <a:spcPct val="150000"/>
              </a:lnSpc>
              <a:defRPr sz="1800" b="0" i="0" cap="all">
                <a:solidFill>
                  <a:schemeClr val="tx1"/>
                </a:solidFill>
                <a:latin typeface="FZLanTingHeiS-R-GB" charset="0"/>
                <a:ea typeface="FZLanTingHeiS-R-GB" charset="0"/>
                <a:cs typeface="FZLanTingHeiS-R-GB" charset="0"/>
              </a:defRPr>
            </a:lvl1pPr>
          </a:lstStyle>
          <a:p>
            <a:r>
              <a:rPr lang="zh-CN" altLang="en-US" dirty="0" smtClean="0"/>
              <a:t>字体为方正兰亭细黑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416" y="1124744"/>
            <a:ext cx="3816424" cy="478020"/>
          </a:xfrm>
        </p:spPr>
        <p:txBody>
          <a:bodyPr anchor="b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FZLanTingHeiS-B-GB" charset="0"/>
                <a:ea typeface="FZLanTingHeiS-B-GB" charset="0"/>
                <a:cs typeface="FZLanTingHeiS-B-GB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主标题示意</a:t>
            </a:r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6572253" y="2285992"/>
            <a:ext cx="4953035" cy="17859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2800" b="0" cap="all">
                <a:solidFill>
                  <a:schemeClr val="bg1"/>
                </a:solidFill>
                <a:latin typeface="汉仪旗黑-60S" pitchFamily="18" charset="-122"/>
                <a:ea typeface="汉仪旗黑-60S" pitchFamily="18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all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汉仪旗黑-40S" pitchFamily="18" charset="-122"/>
              <a:ea typeface="汉仪旗黑-40S" pitchFamily="18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all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汉仪旗黑-40S" pitchFamily="18" charset="-122"/>
              <a:ea typeface="汉仪旗黑-40S" pitchFamily="18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all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汉仪旗黑-40S" pitchFamily="18" charset="-122"/>
              <a:ea typeface="汉仪旗黑-40S" pitchFamily="18" charset="-122"/>
              <a:cs typeface="+mj-cs"/>
            </a:endParaRPr>
          </a:p>
        </p:txBody>
      </p:sp>
      <p:sp>
        <p:nvSpPr>
          <p:cNvPr id="11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9772002" y="620688"/>
            <a:ext cx="1508574" cy="28803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300">
                <a:solidFill>
                  <a:schemeClr val="tx1"/>
                </a:solidFill>
                <a:latin typeface="FZLanTingHeiS-R-GB" charset="0"/>
                <a:ea typeface="FZLanTingHeiS-R-GB" charset="0"/>
                <a:cs typeface="FZLanTingHeiS-R-GB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美好生活触手可得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839416" y="1633930"/>
            <a:ext cx="3816424" cy="478020"/>
          </a:xfrm>
        </p:spPr>
        <p:txBody>
          <a:bodyPr anchor="b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  <a:latin typeface="FZLanTingHeiS-R-GB" charset="0"/>
                <a:ea typeface="FZLanTingHeiS-R-GB" charset="0"/>
                <a:cs typeface="FZLanTingHeiS-R-GB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81693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5016" y="2132856"/>
            <a:ext cx="5715040" cy="1857388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FZLanTingHeiS-R-GB" charset="0"/>
                <a:ea typeface="FZLanTingHeiS-R-GB" charset="0"/>
                <a:cs typeface="FZLanTingHeiS-R-GB" charset="0"/>
              </a:defRPr>
            </a:lvl1pPr>
          </a:lstStyle>
          <a:p>
            <a:r>
              <a:rPr lang="zh-CN" altLang="en-US" dirty="0" smtClean="0"/>
              <a:t>二级标题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5016" y="2132856"/>
            <a:ext cx="5715040" cy="1857388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FZLanTingHeiS-R-GB" charset="0"/>
                <a:ea typeface="FZLanTingHeiS-R-GB" charset="0"/>
                <a:cs typeface="FZLanTingHeiS-R-GB" charset="0"/>
              </a:defRPr>
            </a:lvl1pPr>
          </a:lstStyle>
          <a:p>
            <a:r>
              <a:rPr lang="zh-CN" altLang="en-US" dirty="0" smtClean="0"/>
              <a:t>二级标题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983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5016" y="2132856"/>
            <a:ext cx="5715040" cy="1857388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FZLanTingHeiS-R-GB" charset="0"/>
                <a:ea typeface="FZLanTingHeiS-R-GB" charset="0"/>
                <a:cs typeface="FZLanTingHeiS-R-GB" charset="0"/>
              </a:defRPr>
            </a:lvl1pPr>
          </a:lstStyle>
          <a:p>
            <a:r>
              <a:rPr lang="zh-CN" altLang="en-US" dirty="0" smtClean="0"/>
              <a:t>二级标题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076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5016" y="2132856"/>
            <a:ext cx="5715040" cy="1857388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FZLanTingHeiS-R-GB" charset="0"/>
                <a:ea typeface="FZLanTingHeiS-R-GB" charset="0"/>
                <a:cs typeface="FZLanTingHeiS-R-GB" charset="0"/>
              </a:defRPr>
            </a:lvl1pPr>
          </a:lstStyle>
          <a:p>
            <a:r>
              <a:rPr lang="zh-CN" altLang="en-US" dirty="0" smtClean="0"/>
              <a:t>二级标题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84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30" cy="6858000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5016" y="2132856"/>
            <a:ext cx="5715040" cy="1857388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FZLanTingHeiS-R-GB" charset="0"/>
                <a:ea typeface="FZLanTingHeiS-R-GB" charset="0"/>
                <a:cs typeface="FZLanTingHeiS-R-GB" charset="0"/>
              </a:defRPr>
            </a:lvl1pPr>
          </a:lstStyle>
          <a:p>
            <a:r>
              <a:rPr lang="zh-CN" altLang="en-US" dirty="0" smtClean="0"/>
              <a:t>二级标题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9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3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3" y="424142"/>
            <a:ext cx="1702070" cy="469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C0114-5744-406A-9522-A16D38F96E18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43D81-CBC2-429A-84F7-8976D044D2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52" r:id="rId4"/>
    <p:sldLayoutId id="2147483660" r:id="rId5"/>
    <p:sldLayoutId id="2147483663" r:id="rId6"/>
    <p:sldLayoutId id="2147483665" r:id="rId7"/>
    <p:sldLayoutId id="2147483667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assandra</a:t>
            </a:r>
            <a:r>
              <a:rPr kumimoji="1" lang="zh-CN" altLang="en-US" dirty="0" smtClean="0"/>
              <a:t>在饿了么的应用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67408" y="3242841"/>
            <a:ext cx="518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latin typeface="FZLanTingHeiS-R-GB" charset="0"/>
                <a:ea typeface="FZLanTingHeiS-R-GB" charset="0"/>
                <a:cs typeface="FZLanTingHeiS-R-GB" charset="0"/>
              </a:rPr>
              <a:t>主讲人：翟玉勇</a:t>
            </a:r>
          </a:p>
          <a:p>
            <a:r>
              <a:rPr kumimoji="1" lang="zh-CN" altLang="en-US" sz="2400" dirty="0" smtClean="0">
                <a:solidFill>
                  <a:schemeClr val="bg1"/>
                </a:solidFill>
                <a:latin typeface="FZLanTingHeiS-R-GB" charset="0"/>
                <a:ea typeface="FZLanTingHeiS-R-GB" charset="0"/>
                <a:cs typeface="FZLanTingHeiS-R-GB" charset="0"/>
              </a:rPr>
              <a:t>时间：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FZLanTingHeiS-R-GB" charset="0"/>
                <a:ea typeface="FZLanTingHeiS-R-GB" charset="0"/>
                <a:cs typeface="FZLanTingHeiS-R-GB" charset="0"/>
              </a:rPr>
              <a:t>2017.06.11</a:t>
            </a:r>
            <a:endParaRPr kumimoji="1" lang="zh-CN" altLang="en-US" sz="2400" dirty="0">
              <a:solidFill>
                <a:schemeClr val="bg1"/>
              </a:solidFill>
              <a:latin typeface="FZLanTingHeiS-R-GB" charset="0"/>
              <a:ea typeface="FZLanTingHeiS-R-GB" charset="0"/>
              <a:cs typeface="FZLanTingHeiS-R-G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14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16" y="1124744"/>
            <a:ext cx="7272808" cy="478020"/>
          </a:xfrm>
        </p:spPr>
        <p:txBody>
          <a:bodyPr>
            <a:noAutofit/>
          </a:bodyPr>
          <a:lstStyle/>
          <a:p>
            <a:r>
              <a:rPr kumimoji="1" lang="zh-CN" altLang="en-US" sz="2800" dirty="0" smtClean="0">
                <a:latin typeface="+mn-ea"/>
              </a:rPr>
              <a:t>一致性哈希和虚拟节点 </a:t>
            </a:r>
            <a:endParaRPr kumimoji="1" lang="zh-CN" altLang="en-US" sz="2800" dirty="0">
              <a:latin typeface="+mn-ea"/>
              <a:ea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9" y="390312"/>
            <a:ext cx="1797346" cy="48619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1628800"/>
            <a:ext cx="10337800" cy="486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6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16" y="1124744"/>
            <a:ext cx="7272808" cy="478020"/>
          </a:xfrm>
        </p:spPr>
        <p:txBody>
          <a:bodyPr>
            <a:noAutofit/>
          </a:bodyPr>
          <a:lstStyle/>
          <a:p>
            <a:r>
              <a:rPr kumimoji="1" lang="en-US" altLang="zh-CN" sz="2800" dirty="0" smtClean="0">
                <a:latin typeface="+mn-ea"/>
              </a:rPr>
              <a:t>Replica</a:t>
            </a:r>
            <a:r>
              <a:rPr kumimoji="1" lang="zh-CN" altLang="en-US" sz="2800" dirty="0" smtClean="0">
                <a:latin typeface="+mn-ea"/>
              </a:rPr>
              <a:t> </a:t>
            </a:r>
            <a:r>
              <a:rPr kumimoji="1" lang="en-US" altLang="zh-CN" sz="2800" dirty="0">
                <a:latin typeface="+mn-ea"/>
              </a:rPr>
              <a:t>Strategy</a:t>
            </a:r>
            <a:r>
              <a:rPr kumimoji="1" lang="zh-CN" altLang="en-US" sz="2800" dirty="0">
                <a:latin typeface="+mn-ea"/>
              </a:rPr>
              <a:t> </a:t>
            </a:r>
            <a:r>
              <a:rPr kumimoji="1" lang="zh-CN" altLang="en-US" sz="2800" dirty="0" smtClean="0">
                <a:latin typeface="+mn-ea"/>
              </a:rPr>
              <a:t> </a:t>
            </a:r>
            <a:endParaRPr kumimoji="1" lang="zh-CN" altLang="en-US" sz="2800" dirty="0">
              <a:latin typeface="+mn-ea"/>
              <a:ea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9" y="390312"/>
            <a:ext cx="1797346" cy="48619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3432" y="2276872"/>
            <a:ext cx="964907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latin typeface="+mn-ea"/>
              </a:rPr>
              <a:t>   </a:t>
            </a:r>
            <a:r>
              <a:rPr kumimoji="1" lang="en-US" altLang="zh-CN" sz="1600" dirty="0" smtClean="0">
                <a:latin typeface="+mn-ea"/>
              </a:rPr>
              <a:t>Cassandra</a:t>
            </a:r>
            <a:r>
              <a:rPr kumimoji="1" lang="zh-CN" altLang="en-US" sz="1600" dirty="0" smtClean="0">
                <a:latin typeface="+mn-ea"/>
              </a:rPr>
              <a:t>在多个节点中存放</a:t>
            </a:r>
            <a:r>
              <a:rPr kumimoji="1" lang="en-US" altLang="zh-CN" sz="1600" dirty="0" smtClean="0">
                <a:latin typeface="+mn-ea"/>
              </a:rPr>
              <a:t>replicas</a:t>
            </a:r>
            <a:r>
              <a:rPr kumimoji="1" lang="zh-CN" altLang="en-US" sz="1600" dirty="0" smtClean="0">
                <a:latin typeface="+mn-ea"/>
              </a:rPr>
              <a:t>以保证可靠性和容错性。</a:t>
            </a:r>
            <a:r>
              <a:rPr kumimoji="1" lang="en-US" altLang="zh-CN" sz="1600" dirty="0" smtClean="0">
                <a:latin typeface="+mn-ea"/>
              </a:rPr>
              <a:t>Replica</a:t>
            </a:r>
            <a:r>
              <a:rPr kumimoji="1" lang="zh-CN" altLang="en-US" sz="1600" dirty="0" smtClean="0">
                <a:latin typeface="+mn-ea"/>
              </a:rPr>
              <a:t> </a:t>
            </a:r>
            <a:r>
              <a:rPr kumimoji="1" lang="en-US" altLang="zh-CN" sz="1600" dirty="0" smtClean="0">
                <a:latin typeface="+mn-ea"/>
              </a:rPr>
              <a:t>Strategy</a:t>
            </a:r>
            <a:r>
              <a:rPr kumimoji="1" lang="zh-CN" altLang="en-US" sz="1600" dirty="0" smtClean="0">
                <a:latin typeface="+mn-ea"/>
              </a:rPr>
              <a:t>决定放置</a:t>
            </a:r>
            <a:r>
              <a:rPr kumimoji="1" lang="en-US" altLang="zh-CN" sz="1600" dirty="0" smtClean="0">
                <a:latin typeface="+mn-ea"/>
              </a:rPr>
              <a:t>replicas</a:t>
            </a:r>
            <a:r>
              <a:rPr kumimoji="1" lang="zh-CN" altLang="en-US" sz="1600" dirty="0" smtClean="0">
                <a:latin typeface="+mn-ea"/>
              </a:rPr>
              <a:t>的节点，</a:t>
            </a:r>
            <a:r>
              <a:rPr kumimoji="1" lang="en-US" altLang="zh-CN" sz="1600" dirty="0" smtClean="0">
                <a:latin typeface="+mn-ea"/>
              </a:rPr>
              <a:t>replicas</a:t>
            </a:r>
            <a:r>
              <a:rPr kumimoji="1" lang="zh-CN" altLang="en-US" sz="1600" dirty="0" smtClean="0">
                <a:latin typeface="+mn-ea"/>
              </a:rPr>
              <a:t>的数目由复制因子确定，比如通常设置</a:t>
            </a:r>
            <a:r>
              <a:rPr kumimoji="1" lang="en-US" altLang="zh-CN" sz="1600" dirty="0" smtClean="0">
                <a:latin typeface="+mn-ea"/>
              </a:rPr>
              <a:t>3</a:t>
            </a:r>
            <a:r>
              <a:rPr kumimoji="1" lang="zh-CN" altLang="en-US" sz="1600" dirty="0" smtClean="0">
                <a:latin typeface="+mn-ea"/>
              </a:rPr>
              <a:t>表示每行数据有三份拷贝，每份数据存储在不同的节点。</a:t>
            </a:r>
          </a:p>
          <a:p>
            <a:endParaRPr kumimoji="1" lang="zh-CN" altLang="en-US" sz="1600" dirty="0">
              <a:latin typeface="+mn-ea"/>
            </a:endParaRPr>
          </a:p>
          <a:p>
            <a:r>
              <a:rPr kumimoji="1" lang="zh-CN" altLang="en-US" sz="1600" dirty="0" smtClean="0">
                <a:latin typeface="+mn-ea"/>
              </a:rPr>
              <a:t>当前可用的两种复制策略：</a:t>
            </a:r>
          </a:p>
          <a:p>
            <a:endParaRPr kumimoji="1" lang="zh-CN" altLang="en-US" sz="1600" dirty="0">
              <a:latin typeface="+mn-ea"/>
            </a:endParaRPr>
          </a:p>
          <a:p>
            <a:r>
              <a:rPr kumimoji="1" lang="zh-CN" altLang="en-US" sz="1600" dirty="0" smtClean="0">
                <a:latin typeface="+mn-ea"/>
              </a:rPr>
              <a:t>1</a:t>
            </a:r>
            <a:r>
              <a:rPr kumimoji="1" lang="en-US" altLang="zh-CN" sz="1600" dirty="0" smtClean="0">
                <a:latin typeface="+mn-ea"/>
              </a:rPr>
              <a:t>.</a:t>
            </a:r>
            <a:r>
              <a:rPr kumimoji="1" lang="en-US" altLang="zh-CN" sz="1600" dirty="0" err="1" smtClean="0">
                <a:latin typeface="+mn-ea"/>
              </a:rPr>
              <a:t>SimpleStrategy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zh-CN" altLang="en-US" sz="1600" dirty="0" smtClean="0">
                <a:latin typeface="+mn-ea"/>
              </a:rPr>
              <a:t>仅用于但数据中心</a:t>
            </a:r>
          </a:p>
          <a:p>
            <a:r>
              <a:rPr kumimoji="1" lang="zh-CN" altLang="en-US" sz="1600" dirty="0">
                <a:latin typeface="+mn-ea"/>
              </a:rPr>
              <a:t> </a:t>
            </a:r>
            <a:r>
              <a:rPr kumimoji="1" lang="zh-CN" altLang="en-US" sz="1600" dirty="0" smtClean="0">
                <a:latin typeface="+mn-ea"/>
              </a:rPr>
              <a:t> </a:t>
            </a:r>
          </a:p>
          <a:p>
            <a:r>
              <a:rPr kumimoji="1" lang="zh-CN" altLang="en-US" sz="1600" dirty="0">
                <a:latin typeface="+mn-ea"/>
              </a:rPr>
              <a:t> </a:t>
            </a:r>
            <a:r>
              <a:rPr kumimoji="1" lang="zh-CN" altLang="en-US" sz="1600" dirty="0" smtClean="0">
                <a:latin typeface="+mn-ea"/>
              </a:rPr>
              <a:t>  </a:t>
            </a:r>
            <a:r>
              <a:rPr kumimoji="1" lang="en-US" altLang="zh-CN" sz="1200" dirty="0" smtClean="0">
                <a:latin typeface="+mn-ea"/>
              </a:rPr>
              <a:t>CREATE </a:t>
            </a:r>
            <a:r>
              <a:rPr kumimoji="1" lang="en-US" altLang="zh-CN" sz="1200" dirty="0">
                <a:latin typeface="+mn-ea"/>
              </a:rPr>
              <a:t>KEYSPACE </a:t>
            </a:r>
            <a:r>
              <a:rPr kumimoji="1" lang="en-US" altLang="zh-CN" sz="1200" dirty="0" err="1">
                <a:latin typeface="+mn-ea"/>
              </a:rPr>
              <a:t>dw</a:t>
            </a:r>
            <a:r>
              <a:rPr kumimoji="1" lang="en-US" altLang="zh-CN" sz="1200" dirty="0">
                <a:latin typeface="+mn-ea"/>
              </a:rPr>
              <a:t> WITH replication = {'class': </a:t>
            </a:r>
            <a:r>
              <a:rPr kumimoji="1" lang="en-US" altLang="zh-CN" sz="1200" dirty="0" smtClean="0">
                <a:latin typeface="+mn-ea"/>
              </a:rPr>
              <a:t>'</a:t>
            </a:r>
            <a:r>
              <a:rPr kumimoji="1" lang="en-US" altLang="zh-CN" sz="1200" dirty="0" err="1" smtClean="0">
                <a:latin typeface="+mn-ea"/>
              </a:rPr>
              <a:t>SimpleStrategy</a:t>
            </a:r>
            <a:r>
              <a:rPr kumimoji="1" lang="en-US" altLang="zh-CN" sz="1200" dirty="0" smtClean="0">
                <a:latin typeface="+mn-ea"/>
              </a:rPr>
              <a:t>'</a:t>
            </a:r>
            <a:r>
              <a:rPr kumimoji="1" lang="en-US" altLang="zh-CN" sz="1200" dirty="0">
                <a:latin typeface="+mn-ea"/>
              </a:rPr>
              <a:t>, </a:t>
            </a:r>
            <a:r>
              <a:rPr kumimoji="1" lang="en-US" altLang="zh-CN" sz="1200" dirty="0" smtClean="0">
                <a:latin typeface="+mn-ea"/>
              </a:rPr>
              <a:t>‘</a:t>
            </a:r>
            <a:r>
              <a:rPr lang="en-US" altLang="zh-CN" sz="1200" dirty="0" err="1">
                <a:latin typeface="+mn-ea"/>
              </a:rPr>
              <a:t>replication_factor</a:t>
            </a:r>
            <a:r>
              <a:rPr kumimoji="1" lang="en-US" altLang="zh-CN" sz="1200" dirty="0" smtClean="0">
                <a:latin typeface="+mn-ea"/>
              </a:rPr>
              <a:t>' </a:t>
            </a:r>
            <a:r>
              <a:rPr kumimoji="1" lang="en-US" altLang="zh-CN" sz="1200" dirty="0">
                <a:latin typeface="+mn-ea"/>
              </a:rPr>
              <a:t>: </a:t>
            </a:r>
            <a:r>
              <a:rPr kumimoji="1" lang="en-US" altLang="zh-CN" sz="1200" dirty="0" smtClean="0">
                <a:latin typeface="+mn-ea"/>
              </a:rPr>
              <a:t>3}</a:t>
            </a:r>
            <a:endParaRPr kumimoji="1" lang="zh-CN" altLang="en-US" sz="1200" dirty="0" smtClean="0">
              <a:latin typeface="+mn-ea"/>
            </a:endParaRPr>
          </a:p>
          <a:p>
            <a:endParaRPr kumimoji="1" lang="zh-CN" altLang="en-US" sz="1600" dirty="0">
              <a:latin typeface="+mn-ea"/>
            </a:endParaRPr>
          </a:p>
          <a:p>
            <a:r>
              <a:rPr kumimoji="1" lang="zh-CN" altLang="en-US" sz="1600" dirty="0" smtClean="0">
                <a:latin typeface="+mn-ea"/>
              </a:rPr>
              <a:t>2</a:t>
            </a:r>
            <a:r>
              <a:rPr kumimoji="1" lang="en-US" altLang="zh-CN" sz="1600" dirty="0" smtClean="0">
                <a:latin typeface="+mn-ea"/>
              </a:rPr>
              <a:t>.</a:t>
            </a:r>
            <a:r>
              <a:rPr kumimoji="1" lang="en-US" altLang="zh-CN" sz="1600" dirty="0" err="1" smtClean="0">
                <a:latin typeface="+mn-ea"/>
              </a:rPr>
              <a:t>NetworkTopologyStrategy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zh-CN" altLang="en-US" sz="1600" dirty="0" smtClean="0">
                <a:latin typeface="+mn-ea"/>
              </a:rPr>
              <a:t>用于多</a:t>
            </a:r>
            <a:r>
              <a:rPr kumimoji="1" lang="en-US" altLang="zh-CN" sz="1600" dirty="0" smtClean="0">
                <a:latin typeface="+mn-ea"/>
              </a:rPr>
              <a:t>IDC</a:t>
            </a:r>
            <a:r>
              <a:rPr kumimoji="1" lang="zh-CN" altLang="en-US" sz="1600" dirty="0" smtClean="0">
                <a:latin typeface="+mn-ea"/>
              </a:rPr>
              <a:t>场景，可指定每个</a:t>
            </a:r>
            <a:r>
              <a:rPr kumimoji="1" lang="en-US" altLang="zh-CN" sz="1600" dirty="0" smtClean="0">
                <a:latin typeface="+mn-ea"/>
              </a:rPr>
              <a:t>IDC</a:t>
            </a:r>
            <a:r>
              <a:rPr kumimoji="1" lang="zh-CN" altLang="en-US" sz="1600" dirty="0" smtClean="0">
                <a:latin typeface="+mn-ea"/>
              </a:rPr>
              <a:t>有多少</a:t>
            </a:r>
            <a:r>
              <a:rPr kumimoji="1" lang="en-US" altLang="zh-CN" sz="1600" dirty="0" smtClean="0">
                <a:latin typeface="+mn-ea"/>
              </a:rPr>
              <a:t>replicas</a:t>
            </a:r>
          </a:p>
          <a:p>
            <a:r>
              <a:rPr kumimoji="1" lang="zh-CN" altLang="zh-CN" sz="1600" dirty="0">
                <a:latin typeface="+mn-ea"/>
              </a:rPr>
              <a:t> </a:t>
            </a:r>
            <a:r>
              <a:rPr kumimoji="1" lang="zh-CN" altLang="en-US" sz="1600" dirty="0" smtClean="0">
                <a:latin typeface="+mn-ea"/>
              </a:rPr>
              <a:t>  </a:t>
            </a:r>
          </a:p>
          <a:p>
            <a:r>
              <a:rPr kumimoji="1" lang="zh-CN" altLang="en-US" sz="1600" dirty="0">
                <a:latin typeface="+mn-ea"/>
              </a:rPr>
              <a:t> </a:t>
            </a:r>
            <a:r>
              <a:rPr kumimoji="1" lang="zh-CN" altLang="en-US" sz="1600" dirty="0" smtClean="0">
                <a:latin typeface="+mn-ea"/>
              </a:rPr>
              <a:t>  </a:t>
            </a:r>
            <a:r>
              <a:rPr kumimoji="1" lang="en-US" altLang="zh-CN" sz="1200" dirty="0" smtClean="0">
                <a:latin typeface="+mn-ea"/>
              </a:rPr>
              <a:t>CREATE </a:t>
            </a:r>
            <a:r>
              <a:rPr kumimoji="1" lang="en-US" altLang="zh-CN" sz="1200" dirty="0">
                <a:latin typeface="+mn-ea"/>
              </a:rPr>
              <a:t>KEYSPACE </a:t>
            </a:r>
            <a:r>
              <a:rPr kumimoji="1" lang="en-US" altLang="zh-CN" sz="1200" dirty="0" err="1">
                <a:latin typeface="+mn-ea"/>
              </a:rPr>
              <a:t>dw</a:t>
            </a:r>
            <a:r>
              <a:rPr kumimoji="1" lang="en-US" altLang="zh-CN" sz="1200" dirty="0">
                <a:latin typeface="+mn-ea"/>
              </a:rPr>
              <a:t> WITH replication = {'class': '</a:t>
            </a:r>
            <a:r>
              <a:rPr kumimoji="1" lang="en-US" altLang="zh-CN" sz="1200" dirty="0" err="1">
                <a:latin typeface="+mn-ea"/>
              </a:rPr>
              <a:t>NetworkTopologyStrategy</a:t>
            </a:r>
            <a:r>
              <a:rPr kumimoji="1" lang="en-US" altLang="zh-CN" sz="1200" dirty="0">
                <a:latin typeface="+mn-ea"/>
              </a:rPr>
              <a:t>', 'DC</a:t>
            </a:r>
            <a:r>
              <a:rPr kumimoji="1" lang="en-US" altLang="zh-CN" sz="1200" dirty="0" smtClean="0">
                <a:latin typeface="+mn-ea"/>
              </a:rPr>
              <a:t>-SH' </a:t>
            </a:r>
            <a:r>
              <a:rPr kumimoji="1" lang="en-US" altLang="zh-CN" sz="1200" dirty="0">
                <a:latin typeface="+mn-ea"/>
              </a:rPr>
              <a:t>: 2, '</a:t>
            </a:r>
            <a:r>
              <a:rPr kumimoji="1" lang="en-US" altLang="zh-CN" sz="1200" dirty="0" smtClean="0">
                <a:latin typeface="+mn-ea"/>
              </a:rPr>
              <a:t>DC-BG' </a:t>
            </a:r>
            <a:r>
              <a:rPr kumimoji="1" lang="en-US" altLang="zh-CN" sz="1200" dirty="0">
                <a:latin typeface="+mn-ea"/>
              </a:rPr>
              <a:t>: 2}</a:t>
            </a:r>
            <a:endParaRPr kumimoji="1" lang="zh-CN" altLang="en-US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872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16" y="1124744"/>
            <a:ext cx="7272808" cy="478020"/>
          </a:xfrm>
        </p:spPr>
        <p:txBody>
          <a:bodyPr>
            <a:noAutofit/>
          </a:bodyPr>
          <a:lstStyle/>
          <a:p>
            <a:r>
              <a:rPr kumimoji="1" lang="en-US" altLang="zh-CN" sz="2800" dirty="0" smtClean="0">
                <a:latin typeface="+mn-ea"/>
              </a:rPr>
              <a:t>Cassandra</a:t>
            </a:r>
            <a:r>
              <a:rPr kumimoji="1" lang="zh-CN" altLang="en-US" sz="2800" dirty="0" smtClean="0">
                <a:latin typeface="+mn-ea"/>
              </a:rPr>
              <a:t>主要的数据结构</a:t>
            </a:r>
            <a:endParaRPr kumimoji="1" lang="zh-CN" altLang="en-US" sz="2800" dirty="0">
              <a:latin typeface="+mn-ea"/>
              <a:ea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9" y="390312"/>
            <a:ext cx="1797346" cy="48619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3432" y="2276872"/>
            <a:ext cx="9649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latin typeface="+mn-ea"/>
              </a:rPr>
              <a:t>1</a:t>
            </a:r>
            <a:r>
              <a:rPr kumimoji="1" lang="en-US" altLang="zh-CN" sz="1600" dirty="0" smtClean="0">
                <a:latin typeface="+mn-ea"/>
              </a:rPr>
              <a:t>.</a:t>
            </a:r>
            <a:r>
              <a:rPr kumimoji="1" lang="en-US" altLang="zh-CN" sz="1600" dirty="0" err="1" smtClean="0">
                <a:latin typeface="+mn-ea"/>
              </a:rPr>
              <a:t>Memtable</a:t>
            </a:r>
            <a:endParaRPr kumimoji="1" lang="en-US" altLang="zh-CN" sz="1600" dirty="0" smtClean="0">
              <a:latin typeface="+mn-ea"/>
            </a:endParaRPr>
          </a:p>
          <a:p>
            <a:r>
              <a:rPr kumimoji="1" lang="zh-CN" altLang="zh-CN" sz="1600" dirty="0">
                <a:latin typeface="+mn-ea"/>
              </a:rPr>
              <a:t> </a:t>
            </a:r>
            <a:r>
              <a:rPr kumimoji="1" lang="zh-CN" altLang="en-US" sz="1600" dirty="0" smtClean="0">
                <a:latin typeface="+mn-ea"/>
              </a:rPr>
              <a:t>     跳表</a:t>
            </a:r>
            <a:endParaRPr kumimoji="1" lang="en-US" altLang="zh-CN" sz="1600" dirty="0" smtClean="0">
              <a:latin typeface="+mn-ea"/>
            </a:endParaRPr>
          </a:p>
          <a:p>
            <a:endParaRPr kumimoji="1" lang="en-US" altLang="zh-CN" sz="1600" dirty="0">
              <a:latin typeface="+mn-ea"/>
            </a:endParaRPr>
          </a:p>
          <a:p>
            <a:r>
              <a:rPr kumimoji="1" lang="zh-CN" altLang="zh-CN" sz="1600" dirty="0" smtClean="0">
                <a:latin typeface="+mn-ea"/>
              </a:rPr>
              <a:t>2</a:t>
            </a:r>
            <a:r>
              <a:rPr kumimoji="1" lang="en-US" altLang="zh-CN" sz="1600" dirty="0" smtClean="0">
                <a:latin typeface="+mn-ea"/>
              </a:rPr>
              <a:t>.</a:t>
            </a:r>
            <a:r>
              <a:rPr kumimoji="1" lang="en-US" altLang="zh-CN" sz="1600" dirty="0" err="1" smtClean="0">
                <a:latin typeface="+mn-ea"/>
              </a:rPr>
              <a:t>SSTable</a:t>
            </a:r>
            <a:endParaRPr kumimoji="1" lang="en-US" altLang="zh-CN" sz="1600" dirty="0" smtClean="0">
              <a:latin typeface="+mn-ea"/>
            </a:endParaRPr>
          </a:p>
          <a:p>
            <a:endParaRPr kumimoji="1" lang="en-US" altLang="zh-CN" sz="1600" dirty="0">
              <a:latin typeface="+mn-ea"/>
            </a:endParaRPr>
          </a:p>
          <a:p>
            <a:r>
              <a:rPr kumimoji="1" lang="zh-CN" altLang="zh-CN" sz="1600" dirty="0" smtClean="0">
                <a:latin typeface="+mn-ea"/>
              </a:rPr>
              <a:t>3</a:t>
            </a:r>
            <a:r>
              <a:rPr kumimoji="1" lang="en-US" altLang="zh-CN" sz="1600" dirty="0" smtClean="0">
                <a:latin typeface="+mn-ea"/>
              </a:rPr>
              <a:t>.Bloom filter</a:t>
            </a:r>
            <a:endParaRPr kumimoji="1" lang="zh-CN" altLang="en-US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728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16" y="1124744"/>
            <a:ext cx="7272808" cy="478020"/>
          </a:xfrm>
        </p:spPr>
        <p:txBody>
          <a:bodyPr>
            <a:noAutofit/>
          </a:bodyPr>
          <a:lstStyle/>
          <a:p>
            <a:r>
              <a:rPr kumimoji="1" lang="en-US" altLang="zh-CN" sz="2800" dirty="0" err="1" smtClean="0">
                <a:latin typeface="+mn-ea"/>
                <a:ea typeface="+mn-ea"/>
              </a:rPr>
              <a:t>SSTable</a:t>
            </a:r>
            <a:endParaRPr kumimoji="1" lang="zh-CN" altLang="en-US" sz="2800" dirty="0">
              <a:latin typeface="+mn-ea"/>
              <a:ea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9" y="390312"/>
            <a:ext cx="1797346" cy="48619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71464" y="2276872"/>
            <a:ext cx="914501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000" dirty="0" smtClean="0"/>
          </a:p>
          <a:p>
            <a:pPr marL="342900" indent="-342900">
              <a:buAutoNum type="arabicPeriod"/>
            </a:pPr>
            <a:endParaRPr kumimoji="1" lang="zh-CN" altLang="en-US" dirty="0"/>
          </a:p>
          <a:p>
            <a:endParaRPr kumimoji="1" lang="zh-CN" altLang="en-US" sz="20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700808"/>
            <a:ext cx="10369152" cy="1460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5400" y="3573016"/>
            <a:ext cx="55991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Data </a:t>
            </a:r>
            <a:r>
              <a:rPr kumimoji="1" lang="zh-CN" altLang="en-US" dirty="0" smtClean="0"/>
              <a:t> 真正的数据</a:t>
            </a:r>
          </a:p>
          <a:p>
            <a:r>
              <a:rPr kumimoji="1" lang="en-US" altLang="zh-CN" dirty="0" smtClean="0"/>
              <a:t>Filter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bloom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filter</a:t>
            </a:r>
          </a:p>
          <a:p>
            <a:r>
              <a:rPr kumimoji="1" lang="en-US" altLang="zh-CN" dirty="0" smtClean="0"/>
              <a:t>Index</a:t>
            </a:r>
            <a:r>
              <a:rPr kumimoji="1" lang="zh-CN" altLang="en-US" dirty="0" smtClean="0"/>
              <a:t>  索引文件，保存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数据位置的映射关系</a:t>
            </a:r>
            <a:endParaRPr kumimoji="1" lang="en-US" altLang="zh-CN" dirty="0" smtClean="0"/>
          </a:p>
          <a:p>
            <a:r>
              <a:rPr kumimoji="1" lang="en-US" altLang="zh-CN" dirty="0" smtClean="0"/>
              <a:t>Summary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index</a:t>
            </a:r>
            <a:r>
              <a:rPr kumimoji="1" lang="zh-CN" altLang="en-US" dirty="0" smtClean="0"/>
              <a:t>采样数据</a:t>
            </a:r>
            <a:r>
              <a:rPr kumimoji="1" lang="en-US" altLang="zh-CN" dirty="0" smtClean="0"/>
              <a:t> </a:t>
            </a:r>
          </a:p>
          <a:p>
            <a:r>
              <a:rPr lang="en-US" altLang="zh-CN" dirty="0" smtClean="0"/>
              <a:t>Statistics</a:t>
            </a:r>
            <a:r>
              <a:rPr lang="zh-CN" altLang="en-US" dirty="0" smtClean="0"/>
              <a:t> 存放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中</a:t>
            </a:r>
            <a:r>
              <a:rPr lang="en-US" altLang="zh-CN" dirty="0" smtClean="0"/>
              <a:t>columns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row</a:t>
            </a:r>
            <a:r>
              <a:rPr lang="zh-CN" altLang="en-US" dirty="0" smtClean="0"/>
              <a:t>个数信息</a:t>
            </a:r>
          </a:p>
          <a:p>
            <a:r>
              <a:rPr lang="en-US" altLang="zh-CN" dirty="0" err="1" smtClean="0"/>
              <a:t>CompressionInfo</a:t>
            </a:r>
            <a:r>
              <a:rPr lang="zh-CN" altLang="en-US" dirty="0" smtClean="0"/>
              <a:t> 存放</a:t>
            </a:r>
            <a:r>
              <a:rPr lang="en-US" altLang="zh-CN" dirty="0" smtClean="0"/>
              <a:t>compression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06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16" y="1124744"/>
            <a:ext cx="7272808" cy="478020"/>
          </a:xfrm>
        </p:spPr>
        <p:txBody>
          <a:bodyPr>
            <a:noAutofit/>
          </a:bodyPr>
          <a:lstStyle/>
          <a:p>
            <a:r>
              <a:rPr kumimoji="1" lang="en-US" altLang="zh-CN" sz="2800" dirty="0" smtClean="0">
                <a:latin typeface="+mn-ea"/>
              </a:rPr>
              <a:t>CQL</a:t>
            </a:r>
            <a:r>
              <a:rPr kumimoji="1" lang="zh-CN" altLang="en-US" sz="2800" dirty="0" smtClean="0">
                <a:latin typeface="+mn-ea"/>
              </a:rPr>
              <a:t>语言</a:t>
            </a:r>
            <a:endParaRPr kumimoji="1" lang="zh-CN" altLang="en-US" sz="2800" dirty="0">
              <a:latin typeface="+mn-ea"/>
              <a:ea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9" y="390312"/>
            <a:ext cx="1797346" cy="48619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55440" y="2132856"/>
            <a:ext cx="96490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+mn-ea"/>
              </a:rPr>
              <a:t>1.Cql</a:t>
            </a:r>
            <a:r>
              <a:rPr kumimoji="1" lang="zh-CN" altLang="en-US" dirty="0" smtClean="0">
                <a:latin typeface="+mn-ea"/>
              </a:rPr>
              <a:t>类似于</a:t>
            </a:r>
            <a:r>
              <a:rPr kumimoji="1" lang="en-US" altLang="zh-CN" dirty="0" smtClean="0">
                <a:latin typeface="+mn-ea"/>
              </a:rPr>
              <a:t>SQL</a:t>
            </a:r>
          </a:p>
          <a:p>
            <a:endParaRPr kumimoji="1" lang="en-US" altLang="zh-CN" dirty="0">
              <a:latin typeface="+mn-ea"/>
            </a:endParaRPr>
          </a:p>
          <a:p>
            <a:r>
              <a:rPr kumimoji="1" lang="zh-CN" altLang="zh-CN" dirty="0" smtClean="0">
                <a:latin typeface="+mn-ea"/>
              </a:rPr>
              <a:t>2</a:t>
            </a:r>
            <a:r>
              <a:rPr kumimoji="1" lang="en-US" altLang="zh-CN" dirty="0" smtClean="0">
                <a:latin typeface="+mn-ea"/>
              </a:rPr>
              <a:t>.DDL</a:t>
            </a:r>
            <a:r>
              <a:rPr kumimoji="1" lang="zh-CN" altLang="en-US" dirty="0" smtClean="0">
                <a:latin typeface="+mn-ea"/>
              </a:rPr>
              <a:t>操作</a:t>
            </a:r>
            <a:r>
              <a:rPr kumimoji="1" lang="en-US" altLang="zh-CN" dirty="0" smtClean="0">
                <a:latin typeface="+mn-ea"/>
              </a:rPr>
              <a:t>create</a:t>
            </a:r>
            <a:r>
              <a:rPr kumimoji="1" lang="zh-CN" altLang="en-US" dirty="0" smtClean="0">
                <a:latin typeface="+mn-ea"/>
              </a:rPr>
              <a:t> </a:t>
            </a:r>
            <a:r>
              <a:rPr kumimoji="1" lang="en-US" altLang="zh-CN" dirty="0" smtClean="0">
                <a:latin typeface="+mn-ea"/>
              </a:rPr>
              <a:t>table</a:t>
            </a:r>
            <a:r>
              <a:rPr kumimoji="1" lang="zh-CN" altLang="en-US" dirty="0" smtClean="0">
                <a:latin typeface="+mn-ea"/>
              </a:rPr>
              <a:t>，</a:t>
            </a:r>
            <a:r>
              <a:rPr kumimoji="1" lang="en-US" altLang="zh-CN" dirty="0" smtClean="0">
                <a:latin typeface="+mn-ea"/>
              </a:rPr>
              <a:t>drop</a:t>
            </a:r>
            <a:r>
              <a:rPr kumimoji="1" lang="zh-CN" altLang="en-US" dirty="0" smtClean="0">
                <a:latin typeface="+mn-ea"/>
              </a:rPr>
              <a:t> </a:t>
            </a:r>
            <a:r>
              <a:rPr kumimoji="1" lang="en-US" altLang="zh-CN" dirty="0" smtClean="0">
                <a:latin typeface="+mn-ea"/>
              </a:rPr>
              <a:t>table</a:t>
            </a:r>
            <a:r>
              <a:rPr kumimoji="1" lang="zh-CN" altLang="en-US" dirty="0" smtClean="0">
                <a:latin typeface="+mn-ea"/>
              </a:rPr>
              <a:t>等等</a:t>
            </a:r>
          </a:p>
          <a:p>
            <a:endParaRPr kumimoji="1" lang="zh-CN" altLang="en-US" dirty="0">
              <a:latin typeface="+mn-ea"/>
            </a:endParaRPr>
          </a:p>
          <a:p>
            <a:r>
              <a:rPr kumimoji="1" lang="zh-CN" altLang="en-US" dirty="0" smtClean="0">
                <a:latin typeface="+mn-ea"/>
              </a:rPr>
              <a:t>3</a:t>
            </a:r>
            <a:r>
              <a:rPr kumimoji="1" lang="en-US" altLang="zh-CN" dirty="0" smtClean="0">
                <a:latin typeface="+mn-ea"/>
              </a:rPr>
              <a:t>.</a:t>
            </a:r>
            <a:r>
              <a:rPr kumimoji="1" lang="zh-CN" altLang="en-US" dirty="0" smtClean="0">
                <a:latin typeface="+mn-ea"/>
              </a:rPr>
              <a:t>支持</a:t>
            </a:r>
            <a:r>
              <a:rPr kumimoji="1" lang="en-US" altLang="zh-CN" dirty="0" smtClean="0">
                <a:latin typeface="+mn-ea"/>
              </a:rPr>
              <a:t>DML</a:t>
            </a:r>
            <a:r>
              <a:rPr kumimoji="1" lang="zh-CN" altLang="en-US" dirty="0" smtClean="0">
                <a:latin typeface="+mn-ea"/>
              </a:rPr>
              <a:t>操作</a:t>
            </a:r>
            <a:r>
              <a:rPr kumimoji="1" lang="en-US" altLang="zh-CN" dirty="0" smtClean="0">
                <a:latin typeface="+mn-ea"/>
              </a:rPr>
              <a:t>INSERT</a:t>
            </a:r>
            <a:r>
              <a:rPr kumimoji="1" lang="zh-CN" altLang="en-US" dirty="0">
                <a:latin typeface="+mn-ea"/>
              </a:rPr>
              <a:t>、</a:t>
            </a:r>
            <a:r>
              <a:rPr kumimoji="1" lang="en-US" altLang="zh-CN" dirty="0" smtClean="0">
                <a:latin typeface="+mn-ea"/>
              </a:rPr>
              <a:t>UPDATE</a:t>
            </a:r>
            <a:r>
              <a:rPr kumimoji="1" lang="zh-CN" altLang="en-US" dirty="0" smtClean="0">
                <a:latin typeface="+mn-ea"/>
              </a:rPr>
              <a:t>、</a:t>
            </a:r>
            <a:r>
              <a:rPr kumimoji="1" lang="en-US" altLang="zh-CN" dirty="0" smtClean="0">
                <a:latin typeface="+mn-ea"/>
              </a:rPr>
              <a:t>DELETE</a:t>
            </a:r>
            <a:r>
              <a:rPr kumimoji="1" lang="zh-CN" altLang="en-US" dirty="0" smtClean="0">
                <a:latin typeface="+mn-ea"/>
              </a:rPr>
              <a:t>等等</a:t>
            </a:r>
          </a:p>
          <a:p>
            <a:endParaRPr kumimoji="1" lang="zh-CN" altLang="en-US" dirty="0">
              <a:latin typeface="+mn-ea"/>
            </a:endParaRPr>
          </a:p>
          <a:p>
            <a:r>
              <a:rPr kumimoji="1" lang="zh-CN" altLang="en-US" dirty="0" smtClean="0">
                <a:latin typeface="+mn-ea"/>
              </a:rPr>
              <a:t>4</a:t>
            </a:r>
            <a:r>
              <a:rPr kumimoji="1" lang="en-US" altLang="zh-CN" dirty="0" smtClean="0">
                <a:latin typeface="+mn-ea"/>
              </a:rPr>
              <a:t>.</a:t>
            </a:r>
            <a:r>
              <a:rPr kumimoji="1" lang="zh-CN" altLang="en-US" dirty="0" smtClean="0">
                <a:latin typeface="+mn-ea"/>
              </a:rPr>
              <a:t>查询数据通过</a:t>
            </a:r>
            <a:r>
              <a:rPr kumimoji="1" lang="en-US" altLang="zh-CN" dirty="0" smtClean="0">
                <a:latin typeface="+mn-ea"/>
              </a:rPr>
              <a:t>select</a:t>
            </a:r>
          </a:p>
          <a:p>
            <a:endParaRPr kumimoji="1" lang="en-US" altLang="zh-CN" dirty="0">
              <a:latin typeface="+mn-ea"/>
            </a:endParaRPr>
          </a:p>
          <a:p>
            <a:endParaRPr kumimoji="1"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273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16" y="1124744"/>
            <a:ext cx="7272808" cy="478020"/>
          </a:xfrm>
        </p:spPr>
        <p:txBody>
          <a:bodyPr>
            <a:noAutofit/>
          </a:bodyPr>
          <a:lstStyle/>
          <a:p>
            <a:r>
              <a:rPr kumimoji="1" lang="en-US" altLang="zh-CN" sz="2800" dirty="0" smtClean="0">
                <a:latin typeface="+mn-ea"/>
              </a:rPr>
              <a:t>Client</a:t>
            </a:r>
            <a:r>
              <a:rPr kumimoji="1" lang="zh-CN" altLang="en-US" sz="2800" dirty="0" smtClean="0">
                <a:latin typeface="+mn-ea"/>
              </a:rPr>
              <a:t>请求</a:t>
            </a:r>
            <a:r>
              <a:rPr kumimoji="1" lang="en-US" altLang="zh-CN" sz="2800" dirty="0" smtClean="0">
                <a:latin typeface="+mn-ea"/>
              </a:rPr>
              <a:t>-</a:t>
            </a:r>
            <a:r>
              <a:rPr kumimoji="1" lang="zh-CN" altLang="en-US" sz="2800" dirty="0" smtClean="0">
                <a:latin typeface="+mn-ea"/>
              </a:rPr>
              <a:t>写请求</a:t>
            </a:r>
            <a:endParaRPr kumimoji="1" lang="zh-CN" altLang="en-US" sz="2800" dirty="0">
              <a:latin typeface="+mn-ea"/>
              <a:ea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9" y="390312"/>
            <a:ext cx="1797346" cy="48619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2276872"/>
            <a:ext cx="52705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2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9" y="390312"/>
            <a:ext cx="1797346" cy="48619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1384" y="1052736"/>
            <a:ext cx="9793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latin typeface="+mn-ea"/>
              </a:rPr>
              <a:t>Cassandra</a:t>
            </a:r>
            <a:r>
              <a:rPr kumimoji="1" lang="zh-CN" altLang="en-US" sz="2800" dirty="0" smtClean="0">
                <a:latin typeface="+mn-ea"/>
              </a:rPr>
              <a:t>写路径</a:t>
            </a:r>
            <a:endParaRPr kumimoji="1" lang="zh-CN" altLang="en-US" sz="2800" dirty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980728"/>
            <a:ext cx="10291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6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16" y="1124744"/>
            <a:ext cx="7272808" cy="478020"/>
          </a:xfrm>
        </p:spPr>
        <p:txBody>
          <a:bodyPr>
            <a:noAutofit/>
          </a:bodyPr>
          <a:lstStyle/>
          <a:p>
            <a:r>
              <a:rPr kumimoji="1" lang="en-US" altLang="zh-CN" sz="2800" dirty="0" smtClean="0">
                <a:latin typeface="+mn-ea"/>
              </a:rPr>
              <a:t>Client</a:t>
            </a:r>
            <a:r>
              <a:rPr kumimoji="1" lang="zh-CN" altLang="en-US" sz="2800" dirty="0" smtClean="0">
                <a:latin typeface="+mn-ea"/>
              </a:rPr>
              <a:t>请求</a:t>
            </a:r>
            <a:r>
              <a:rPr kumimoji="1" lang="en-US" altLang="zh-CN" sz="2800" dirty="0" smtClean="0">
                <a:latin typeface="+mn-ea"/>
              </a:rPr>
              <a:t>-</a:t>
            </a:r>
            <a:r>
              <a:rPr kumimoji="1" lang="zh-CN" altLang="en-US" sz="2800" dirty="0" smtClean="0">
                <a:latin typeface="+mn-ea"/>
              </a:rPr>
              <a:t>读请求</a:t>
            </a:r>
            <a:endParaRPr kumimoji="1" lang="zh-CN" altLang="en-US" sz="2800" dirty="0">
              <a:latin typeface="+mn-ea"/>
              <a:ea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9" y="390312"/>
            <a:ext cx="1797346" cy="4861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2204864"/>
            <a:ext cx="53086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9" y="390312"/>
            <a:ext cx="1797346" cy="48619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1384" y="1052736"/>
            <a:ext cx="9793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latin typeface="+mn-ea"/>
              </a:rPr>
              <a:t>Cassandra</a:t>
            </a:r>
            <a:r>
              <a:rPr kumimoji="1" lang="zh-CN" altLang="en-US" sz="2800" dirty="0" smtClean="0">
                <a:latin typeface="+mn-ea"/>
              </a:rPr>
              <a:t>读路径</a:t>
            </a:r>
            <a:endParaRPr kumimoji="1" lang="zh-CN" altLang="en-US" sz="28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0768"/>
            <a:ext cx="12192000" cy="650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5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16" y="1124744"/>
            <a:ext cx="7272808" cy="478020"/>
          </a:xfrm>
        </p:spPr>
        <p:txBody>
          <a:bodyPr>
            <a:noAutofit/>
          </a:bodyPr>
          <a:lstStyle/>
          <a:p>
            <a:r>
              <a:rPr kumimoji="1" lang="en-US" altLang="zh-CN" sz="2800" dirty="0" smtClean="0">
                <a:latin typeface="+mn-ea"/>
                <a:ea typeface="+mn-ea"/>
              </a:rPr>
              <a:t>Cassandra</a:t>
            </a:r>
            <a:r>
              <a:rPr kumimoji="1" lang="zh-CN" altLang="en-US" sz="2800" dirty="0" smtClean="0">
                <a:latin typeface="+mn-ea"/>
                <a:ea typeface="+mn-ea"/>
              </a:rPr>
              <a:t>一致性保障</a:t>
            </a:r>
            <a:endParaRPr kumimoji="1" lang="zh-CN" altLang="en-US" sz="2800" dirty="0">
              <a:latin typeface="+mn-ea"/>
              <a:ea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9" y="390312"/>
            <a:ext cx="1797346" cy="48619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71464" y="2276872"/>
            <a:ext cx="91450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+mn-ea"/>
              </a:rPr>
              <a:t>1.Hinted</a:t>
            </a:r>
            <a:r>
              <a:rPr kumimoji="1" lang="zh-CN" altLang="en-US" sz="2000" dirty="0" smtClean="0">
                <a:latin typeface="+mn-ea"/>
              </a:rPr>
              <a:t> </a:t>
            </a:r>
            <a:r>
              <a:rPr kumimoji="1" lang="en-US" altLang="zh-CN" sz="2000" dirty="0" smtClean="0">
                <a:latin typeface="+mn-ea"/>
              </a:rPr>
              <a:t>Handoff</a:t>
            </a:r>
          </a:p>
          <a:p>
            <a:endParaRPr kumimoji="1" lang="en-US" altLang="zh-CN" sz="2000" dirty="0" smtClean="0">
              <a:latin typeface="+mn-ea"/>
            </a:endParaRPr>
          </a:p>
          <a:p>
            <a:r>
              <a:rPr kumimoji="1" lang="zh-CN" altLang="zh-CN" sz="2000" dirty="0">
                <a:latin typeface="+mn-ea"/>
              </a:rPr>
              <a:t>2</a:t>
            </a:r>
            <a:r>
              <a:rPr kumimoji="1" lang="en-US" altLang="zh-CN" sz="2000" dirty="0" smtClean="0">
                <a:latin typeface="+mn-ea"/>
              </a:rPr>
              <a:t>.Read</a:t>
            </a:r>
            <a:r>
              <a:rPr kumimoji="1" lang="zh-CN" altLang="en-US" sz="2000" dirty="0" smtClean="0">
                <a:latin typeface="+mn-ea"/>
              </a:rPr>
              <a:t> </a:t>
            </a:r>
            <a:r>
              <a:rPr kumimoji="1" lang="en-US" altLang="zh-CN" sz="2000" dirty="0" smtClean="0">
                <a:latin typeface="+mn-ea"/>
              </a:rPr>
              <a:t>Repair</a:t>
            </a:r>
          </a:p>
          <a:p>
            <a:endParaRPr kumimoji="1" lang="en-US" altLang="zh-CN" sz="2000" dirty="0">
              <a:latin typeface="+mn-ea"/>
            </a:endParaRPr>
          </a:p>
          <a:p>
            <a:r>
              <a:rPr kumimoji="1" lang="zh-CN" altLang="zh-CN" sz="2000" dirty="0" smtClean="0">
                <a:latin typeface="+mn-ea"/>
              </a:rPr>
              <a:t>3</a:t>
            </a:r>
            <a:r>
              <a:rPr kumimoji="1" lang="en-US" altLang="zh-CN" sz="2000" dirty="0" smtClean="0">
                <a:latin typeface="+mn-ea"/>
              </a:rPr>
              <a:t>.Anti-Entropy</a:t>
            </a:r>
            <a:r>
              <a:rPr kumimoji="1" lang="zh-CN" altLang="en-US" sz="2000" dirty="0" smtClean="0">
                <a:latin typeface="+mn-ea"/>
              </a:rPr>
              <a:t> </a:t>
            </a:r>
            <a:r>
              <a:rPr kumimoji="1" lang="en-US" altLang="zh-CN" sz="2000" dirty="0" smtClean="0">
                <a:latin typeface="+mn-ea"/>
              </a:rPr>
              <a:t>Node</a:t>
            </a:r>
            <a:r>
              <a:rPr kumimoji="1" lang="zh-CN" altLang="en-US" sz="2000" dirty="0" smtClean="0">
                <a:latin typeface="+mn-ea"/>
              </a:rPr>
              <a:t> </a:t>
            </a:r>
            <a:r>
              <a:rPr kumimoji="1" lang="en-US" altLang="zh-CN" sz="2000" dirty="0" smtClean="0">
                <a:latin typeface="+mn-ea"/>
              </a:rPr>
              <a:t>Repair</a:t>
            </a:r>
            <a:endParaRPr kumimoji="1"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805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16" y="1916832"/>
            <a:ext cx="10513168" cy="4197370"/>
          </a:xfrm>
        </p:spPr>
        <p:txBody>
          <a:bodyPr>
            <a:noAutofit/>
          </a:bodyPr>
          <a:lstStyle/>
          <a:p>
            <a:r>
              <a:rPr kumimoji="1" lang="en-US" altLang="zh-CN" sz="2000" cap="none" dirty="0" smtClean="0">
                <a:latin typeface="+mn-ea"/>
                <a:ea typeface="+mn-ea"/>
              </a:rPr>
              <a:t>1.Cassandra</a:t>
            </a:r>
            <a:r>
              <a:rPr kumimoji="1" lang="zh-CN" altLang="en-US" sz="2000" cap="none" dirty="0" smtClean="0">
                <a:latin typeface="+mn-ea"/>
                <a:ea typeface="+mn-ea"/>
              </a:rPr>
              <a:t>的基本原理介绍</a:t>
            </a:r>
            <a:r>
              <a:rPr kumimoji="1" lang="en-US" altLang="zh-CN" sz="2000" cap="none" dirty="0" smtClean="0">
                <a:latin typeface="+mn-ea"/>
                <a:ea typeface="+mn-ea"/>
              </a:rPr>
              <a:t/>
            </a:r>
            <a:br>
              <a:rPr kumimoji="1" lang="en-US" altLang="zh-CN" sz="2000" cap="none" dirty="0" smtClean="0">
                <a:latin typeface="+mn-ea"/>
                <a:ea typeface="+mn-ea"/>
              </a:rPr>
            </a:br>
            <a:r>
              <a:rPr kumimoji="1" lang="zh-CN" altLang="en-US" sz="2000" cap="none" dirty="0" smtClean="0">
                <a:latin typeface="+mn-ea"/>
                <a:ea typeface="+mn-ea"/>
              </a:rPr>
              <a:t/>
            </a:r>
            <a:br>
              <a:rPr kumimoji="1" lang="zh-CN" altLang="en-US" sz="2000" cap="none" dirty="0" smtClean="0">
                <a:latin typeface="+mn-ea"/>
                <a:ea typeface="+mn-ea"/>
              </a:rPr>
            </a:br>
            <a:r>
              <a:rPr kumimoji="1" lang="en-US" altLang="zh-CN" sz="2000" cap="none" dirty="0" smtClean="0">
                <a:latin typeface="+mn-ea"/>
                <a:ea typeface="+mn-ea"/>
              </a:rPr>
              <a:t>2.</a:t>
            </a:r>
            <a:r>
              <a:rPr kumimoji="1" lang="zh-CN" altLang="en-US" sz="2000" cap="none" dirty="0" smtClean="0">
                <a:latin typeface="+mn-ea"/>
                <a:ea typeface="+mn-ea"/>
              </a:rPr>
              <a:t>为什么选择</a:t>
            </a:r>
            <a:r>
              <a:rPr kumimoji="1" lang="en-US" altLang="zh-CN" sz="2000" cap="none" dirty="0" smtClean="0">
                <a:latin typeface="+mn-ea"/>
                <a:ea typeface="+mn-ea"/>
              </a:rPr>
              <a:t>Cassandra</a:t>
            </a:r>
            <a:r>
              <a:rPr kumimoji="1" lang="zh-CN" altLang="en-US" sz="2000" cap="none" dirty="0" smtClean="0">
                <a:latin typeface="+mn-ea"/>
                <a:ea typeface="+mn-ea"/>
              </a:rPr>
              <a:t/>
            </a:r>
            <a:br>
              <a:rPr kumimoji="1" lang="zh-CN" altLang="en-US" sz="2000" cap="none" dirty="0" smtClean="0">
                <a:latin typeface="+mn-ea"/>
                <a:ea typeface="+mn-ea"/>
              </a:rPr>
            </a:br>
            <a:r>
              <a:rPr kumimoji="1" lang="zh-CN" altLang="en-US" sz="2000" cap="none" dirty="0" smtClean="0">
                <a:latin typeface="+mn-ea"/>
                <a:ea typeface="+mn-ea"/>
              </a:rPr>
              <a:t/>
            </a:r>
            <a:br>
              <a:rPr kumimoji="1" lang="zh-CN" altLang="en-US" sz="2000" cap="none" dirty="0" smtClean="0">
                <a:latin typeface="+mn-ea"/>
                <a:ea typeface="+mn-ea"/>
              </a:rPr>
            </a:br>
            <a:r>
              <a:rPr kumimoji="1" lang="zh-CN" altLang="en-US" sz="2000" cap="none" dirty="0" smtClean="0">
                <a:latin typeface="+mn-ea"/>
                <a:ea typeface="+mn-ea"/>
              </a:rPr>
              <a:t>3</a:t>
            </a:r>
            <a:r>
              <a:rPr kumimoji="1" lang="en-US" altLang="zh-CN" sz="2000" cap="none" dirty="0" smtClean="0">
                <a:latin typeface="+mn-ea"/>
                <a:ea typeface="+mn-ea"/>
              </a:rPr>
              <a:t>.</a:t>
            </a:r>
            <a:r>
              <a:rPr kumimoji="1" lang="zh-CN" altLang="en-US" sz="2000" cap="none" dirty="0" smtClean="0">
                <a:latin typeface="+mn-ea"/>
                <a:ea typeface="+mn-ea"/>
              </a:rPr>
              <a:t>饿了么</a:t>
            </a:r>
            <a:r>
              <a:rPr kumimoji="1" lang="en-US" altLang="zh-CN" sz="2000" cap="none" dirty="0">
                <a:latin typeface="+mn-ea"/>
                <a:ea typeface="+mn-ea"/>
              </a:rPr>
              <a:t>C</a:t>
            </a:r>
            <a:r>
              <a:rPr kumimoji="1" lang="en-US" altLang="zh-CN" sz="2000" cap="none" dirty="0" smtClean="0">
                <a:latin typeface="+mn-ea"/>
                <a:ea typeface="+mn-ea"/>
              </a:rPr>
              <a:t>assandra</a:t>
            </a:r>
            <a:r>
              <a:rPr kumimoji="1" lang="zh-CN" altLang="en-US" sz="2000" cap="none" dirty="0" smtClean="0">
                <a:latin typeface="+mn-ea"/>
                <a:ea typeface="+mn-ea"/>
              </a:rPr>
              <a:t>实践</a:t>
            </a:r>
            <a:r>
              <a:rPr kumimoji="1" lang="zh-CN" altLang="en-US" sz="2000" cap="none" dirty="0">
                <a:latin typeface="+mn-ea"/>
                <a:ea typeface="+mn-ea"/>
              </a:rPr>
              <a:t/>
            </a:r>
            <a:br>
              <a:rPr kumimoji="1" lang="zh-CN" altLang="en-US" sz="2000" cap="none" dirty="0">
                <a:latin typeface="+mn-ea"/>
                <a:ea typeface="+mn-ea"/>
              </a:rPr>
            </a:br>
            <a:r>
              <a:rPr kumimoji="1" lang="zh-CN" altLang="en-US" sz="2000" cap="none" dirty="0" smtClean="0">
                <a:latin typeface="+mn-ea"/>
                <a:ea typeface="+mn-ea"/>
              </a:rPr>
              <a:t/>
            </a:r>
            <a:br>
              <a:rPr kumimoji="1" lang="zh-CN" altLang="en-US" sz="2000" cap="none" dirty="0" smtClean="0">
                <a:latin typeface="+mn-ea"/>
                <a:ea typeface="+mn-ea"/>
              </a:rPr>
            </a:br>
            <a:r>
              <a:rPr kumimoji="1" lang="en-US" altLang="zh-CN" sz="2000" cap="none" dirty="0" smtClean="0">
                <a:latin typeface="+mn-ea"/>
                <a:ea typeface="+mn-ea"/>
              </a:rPr>
              <a:t>4</a:t>
            </a:r>
            <a:r>
              <a:rPr kumimoji="1" lang="zh-CN" altLang="en-US" sz="2000" cap="none" dirty="0" smtClean="0">
                <a:latin typeface="+mn-ea"/>
                <a:ea typeface="+mn-ea"/>
              </a:rPr>
              <a:t>.大数据离线平台和</a:t>
            </a:r>
            <a:r>
              <a:rPr kumimoji="1" lang="en-US" altLang="zh-CN" sz="2000" cap="none" dirty="0" smtClean="0">
                <a:latin typeface="+mn-ea"/>
                <a:ea typeface="+mn-ea"/>
              </a:rPr>
              <a:t>Cassandra</a:t>
            </a:r>
            <a:r>
              <a:rPr kumimoji="1" lang="zh-CN" altLang="en-US" sz="2000" cap="none" dirty="0" smtClean="0">
                <a:latin typeface="+mn-ea"/>
                <a:ea typeface="+mn-ea"/>
              </a:rPr>
              <a:t>的整合</a:t>
            </a:r>
            <a:endParaRPr kumimoji="1" lang="zh-CN" altLang="en-US" sz="2000" cap="none" dirty="0">
              <a:latin typeface="+mn-ea"/>
              <a:ea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2800" dirty="0" smtClean="0">
                <a:latin typeface="+mn-ea"/>
                <a:ea typeface="+mn-ea"/>
              </a:rPr>
              <a:t>概述</a:t>
            </a:r>
            <a:endParaRPr kumimoji="1" lang="zh-CN" altLang="en-US" sz="2800" dirty="0">
              <a:latin typeface="+mn-ea"/>
              <a:ea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9" y="390312"/>
            <a:ext cx="1797346" cy="48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9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16" y="1124744"/>
            <a:ext cx="7272808" cy="478020"/>
          </a:xfrm>
        </p:spPr>
        <p:txBody>
          <a:bodyPr>
            <a:noAutofit/>
          </a:bodyPr>
          <a:lstStyle/>
          <a:p>
            <a:r>
              <a:rPr kumimoji="1" lang="zh-CN" altLang="en-US" sz="2800" dirty="0" smtClean="0">
                <a:latin typeface="+mn-ea"/>
                <a:ea typeface="+mn-ea"/>
              </a:rPr>
              <a:t>为什么选择</a:t>
            </a:r>
            <a:r>
              <a:rPr kumimoji="1" lang="en-US" altLang="zh-CN" sz="2800" dirty="0" smtClean="0">
                <a:latin typeface="+mn-ea"/>
                <a:ea typeface="+mn-ea"/>
              </a:rPr>
              <a:t>Cassandra</a:t>
            </a:r>
            <a:endParaRPr kumimoji="1" lang="zh-CN" altLang="en-US" sz="2800" dirty="0">
              <a:latin typeface="+mn-ea"/>
              <a:ea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9" y="390312"/>
            <a:ext cx="1797346" cy="48619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71464" y="2276872"/>
            <a:ext cx="914501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+mn-ea"/>
              </a:rPr>
              <a:t>1.</a:t>
            </a:r>
            <a:r>
              <a:rPr kumimoji="1" lang="zh-CN" altLang="en-US" sz="2000" dirty="0" smtClean="0">
                <a:latin typeface="+mn-ea"/>
              </a:rPr>
              <a:t>运维成本</a:t>
            </a:r>
          </a:p>
          <a:p>
            <a:r>
              <a:rPr kumimoji="1" lang="zh-CN" altLang="en-US" sz="2000" dirty="0">
                <a:latin typeface="+mn-ea"/>
              </a:rPr>
              <a:t> </a:t>
            </a:r>
            <a:r>
              <a:rPr kumimoji="1" lang="zh-CN" altLang="en-US" sz="2000" dirty="0" smtClean="0">
                <a:latin typeface="+mn-ea"/>
              </a:rPr>
              <a:t> </a:t>
            </a:r>
            <a:r>
              <a:rPr kumimoji="1" lang="zh-CN" altLang="en-US" sz="1600" dirty="0" smtClean="0">
                <a:latin typeface="+mn-ea"/>
              </a:rPr>
              <a:t>   </a:t>
            </a:r>
            <a:r>
              <a:rPr kumimoji="1" lang="en-US" altLang="zh-CN" sz="1600" dirty="0" smtClean="0">
                <a:latin typeface="+mn-ea"/>
              </a:rPr>
              <a:t>1</a:t>
            </a:r>
            <a:r>
              <a:rPr kumimoji="1" lang="zh-CN" altLang="en-US" sz="1600" dirty="0" smtClean="0">
                <a:latin typeface="+mn-ea"/>
              </a:rPr>
              <a:t>)部署简单</a:t>
            </a:r>
          </a:p>
          <a:p>
            <a:r>
              <a:rPr kumimoji="1" lang="zh-CN" altLang="en-US" sz="1600" dirty="0">
                <a:latin typeface="+mn-ea"/>
              </a:rPr>
              <a:t> </a:t>
            </a:r>
            <a:r>
              <a:rPr kumimoji="1" lang="zh-CN" altLang="en-US" sz="1600" dirty="0" smtClean="0">
                <a:latin typeface="+mn-ea"/>
              </a:rPr>
              <a:t>   </a:t>
            </a:r>
            <a:r>
              <a:rPr kumimoji="1" lang="en-US" altLang="zh-CN" sz="1600" dirty="0" smtClean="0">
                <a:latin typeface="+mn-ea"/>
              </a:rPr>
              <a:t>2)</a:t>
            </a:r>
            <a:r>
              <a:rPr kumimoji="1" lang="zh-CN" altLang="en-US" sz="1600" dirty="0" smtClean="0">
                <a:latin typeface="+mn-ea"/>
              </a:rPr>
              <a:t>只需要运维一个组件</a:t>
            </a:r>
          </a:p>
          <a:p>
            <a:r>
              <a:rPr kumimoji="1" lang="zh-CN" altLang="en-US" sz="1600" dirty="0">
                <a:latin typeface="+mn-ea"/>
              </a:rPr>
              <a:t> </a:t>
            </a:r>
            <a:r>
              <a:rPr kumimoji="1" lang="zh-CN" altLang="en-US" sz="1600" dirty="0" smtClean="0">
                <a:latin typeface="+mn-ea"/>
              </a:rPr>
              <a:t>   </a:t>
            </a:r>
            <a:r>
              <a:rPr kumimoji="1" lang="en-US" altLang="zh-CN" sz="1600" dirty="0" smtClean="0">
                <a:latin typeface="+mn-ea"/>
              </a:rPr>
              <a:t>3)</a:t>
            </a:r>
            <a:r>
              <a:rPr kumimoji="1" lang="zh-CN" altLang="en-US" sz="1600" dirty="0" smtClean="0">
                <a:latin typeface="+mn-ea"/>
              </a:rPr>
              <a:t>监控成本低</a:t>
            </a:r>
          </a:p>
          <a:p>
            <a:pPr marL="342900" indent="-342900">
              <a:buAutoNum type="arabicPeriod"/>
            </a:pPr>
            <a:endParaRPr kumimoji="1" lang="zh-CN" altLang="en-US" dirty="0">
              <a:latin typeface="+mn-ea"/>
            </a:endParaRPr>
          </a:p>
          <a:p>
            <a:r>
              <a:rPr kumimoji="1" lang="zh-CN" altLang="zh-CN" sz="2000" dirty="0" smtClean="0">
                <a:latin typeface="+mn-ea"/>
              </a:rPr>
              <a:t>2</a:t>
            </a:r>
            <a:r>
              <a:rPr kumimoji="1" lang="en-US" altLang="zh-CN" sz="2000" dirty="0" smtClean="0">
                <a:latin typeface="+mn-ea"/>
              </a:rPr>
              <a:t>.</a:t>
            </a:r>
            <a:r>
              <a:rPr kumimoji="1" lang="zh-CN" altLang="en-US" sz="2000" dirty="0" smtClean="0">
                <a:latin typeface="+mn-ea"/>
              </a:rPr>
              <a:t>开发成本</a:t>
            </a:r>
          </a:p>
          <a:p>
            <a:r>
              <a:rPr kumimoji="1" lang="zh-CN" altLang="en-US" sz="2000" dirty="0">
                <a:latin typeface="+mn-ea"/>
              </a:rPr>
              <a:t> </a:t>
            </a:r>
            <a:r>
              <a:rPr kumimoji="1" lang="zh-CN" altLang="en-US" sz="2000" dirty="0" smtClean="0">
                <a:latin typeface="+mn-ea"/>
              </a:rPr>
              <a:t>  </a:t>
            </a:r>
            <a:r>
              <a:rPr kumimoji="1" lang="en-US" altLang="zh-CN" sz="1600" dirty="0" smtClean="0">
                <a:latin typeface="+mn-ea"/>
              </a:rPr>
              <a:t>1</a:t>
            </a:r>
            <a:r>
              <a:rPr kumimoji="1" lang="zh-CN" altLang="en-US" sz="1600" dirty="0" smtClean="0">
                <a:latin typeface="+mn-ea"/>
              </a:rPr>
              <a:t>)类似</a:t>
            </a:r>
            <a:r>
              <a:rPr kumimoji="1" lang="en-US" altLang="zh-CN" sz="1600" dirty="0" err="1" smtClean="0">
                <a:latin typeface="+mn-ea"/>
              </a:rPr>
              <a:t>sql</a:t>
            </a:r>
            <a:r>
              <a:rPr kumimoji="1" lang="zh-CN" altLang="en-US" sz="1600" dirty="0" smtClean="0">
                <a:latin typeface="+mn-ea"/>
              </a:rPr>
              <a:t>的</a:t>
            </a:r>
            <a:r>
              <a:rPr kumimoji="1" lang="en-US" altLang="zh-CN" sz="1600" dirty="0" err="1" smtClean="0">
                <a:latin typeface="+mn-ea"/>
              </a:rPr>
              <a:t>cql</a:t>
            </a:r>
            <a:r>
              <a:rPr kumimoji="1" lang="zh-CN" altLang="en-US" sz="1600" dirty="0" smtClean="0">
                <a:latin typeface="+mn-ea"/>
              </a:rPr>
              <a:t>语言，对开发友好，低成本上手</a:t>
            </a:r>
          </a:p>
          <a:p>
            <a:r>
              <a:rPr kumimoji="1" lang="zh-CN" altLang="en-US" sz="1600" dirty="0">
                <a:latin typeface="+mn-ea"/>
              </a:rPr>
              <a:t> </a:t>
            </a:r>
            <a:r>
              <a:rPr kumimoji="1" lang="zh-CN" altLang="en-US" sz="1600" dirty="0" smtClean="0">
                <a:latin typeface="+mn-ea"/>
              </a:rPr>
              <a:t>   </a:t>
            </a:r>
            <a:r>
              <a:rPr kumimoji="1" lang="en-US" altLang="zh-CN" sz="1600" dirty="0" smtClean="0">
                <a:latin typeface="+mn-ea"/>
              </a:rPr>
              <a:t>2)</a:t>
            </a:r>
            <a:r>
              <a:rPr kumimoji="1" lang="en-US" altLang="zh-CN" sz="1600" dirty="0" err="1" smtClean="0">
                <a:latin typeface="+mn-ea"/>
              </a:rPr>
              <a:t>DataStax</a:t>
            </a:r>
            <a:r>
              <a:rPr kumimoji="1" lang="zh-CN" altLang="en-US" sz="1600" dirty="0" smtClean="0">
                <a:latin typeface="+mn-ea"/>
              </a:rPr>
              <a:t>公司提供的强大的</a:t>
            </a:r>
            <a:r>
              <a:rPr kumimoji="1" lang="en-US" altLang="zh-CN" sz="1600" dirty="0" smtClean="0">
                <a:latin typeface="+mn-ea"/>
              </a:rPr>
              <a:t>java</a:t>
            </a:r>
            <a:r>
              <a:rPr kumimoji="1" lang="zh-CN" altLang="en-US" sz="1600" dirty="0" smtClean="0">
                <a:latin typeface="+mn-ea"/>
              </a:rPr>
              <a:t> </a:t>
            </a:r>
            <a:r>
              <a:rPr kumimoji="1" lang="en-US" altLang="zh-CN" sz="1600" dirty="0" smtClean="0">
                <a:latin typeface="+mn-ea"/>
              </a:rPr>
              <a:t>client</a:t>
            </a:r>
          </a:p>
          <a:p>
            <a:r>
              <a:rPr kumimoji="1" lang="zh-CN" altLang="zh-CN" sz="1600" dirty="0">
                <a:latin typeface="+mn-ea"/>
              </a:rPr>
              <a:t> </a:t>
            </a:r>
            <a:r>
              <a:rPr kumimoji="1" lang="zh-CN" altLang="en-US" sz="1600" dirty="0" smtClean="0">
                <a:latin typeface="+mn-ea"/>
              </a:rPr>
              <a:t>   </a:t>
            </a:r>
            <a:r>
              <a:rPr kumimoji="1" lang="en-US" altLang="zh-CN" sz="1600" dirty="0" smtClean="0">
                <a:latin typeface="+mn-ea"/>
              </a:rPr>
              <a:t>3)</a:t>
            </a:r>
            <a:r>
              <a:rPr kumimoji="1" lang="zh-CN" altLang="en-US" sz="1600" dirty="0" smtClean="0">
                <a:latin typeface="+mn-ea"/>
              </a:rPr>
              <a:t>可调节的数据一致性</a:t>
            </a:r>
          </a:p>
          <a:p>
            <a:r>
              <a:rPr kumimoji="1" lang="en-US" altLang="zh-CN" sz="1600" dirty="0">
                <a:latin typeface="+mn-ea"/>
              </a:rPr>
              <a:t> </a:t>
            </a:r>
            <a:r>
              <a:rPr kumimoji="1" lang="en-US" altLang="zh-CN" sz="1600" dirty="0" smtClean="0">
                <a:latin typeface="+mn-ea"/>
              </a:rPr>
              <a:t>  4)</a:t>
            </a:r>
            <a:r>
              <a:rPr kumimoji="1" lang="zh-CN" altLang="en-US" sz="1600" dirty="0" smtClean="0">
                <a:latin typeface="+mn-ea"/>
              </a:rPr>
              <a:t>异步接口</a:t>
            </a:r>
          </a:p>
          <a:p>
            <a:endParaRPr kumimoji="1" lang="zh-CN" altLang="en-US" sz="1600" dirty="0">
              <a:latin typeface="+mn-ea"/>
            </a:endParaRPr>
          </a:p>
          <a:p>
            <a:r>
              <a:rPr kumimoji="1" lang="zh-CN" altLang="en-US" sz="1600" dirty="0" smtClean="0">
                <a:latin typeface="+mn-ea"/>
              </a:rPr>
              <a:t>3</a:t>
            </a:r>
            <a:r>
              <a:rPr kumimoji="1" lang="en-US" altLang="zh-CN" sz="1600" dirty="0" smtClean="0">
                <a:latin typeface="+mn-ea"/>
              </a:rPr>
              <a:t>.</a:t>
            </a:r>
            <a:r>
              <a:rPr kumimoji="1" lang="zh-CN" altLang="en-US" sz="1600" dirty="0" smtClean="0">
                <a:latin typeface="+mn-ea"/>
              </a:rPr>
              <a:t>适用场景</a:t>
            </a:r>
          </a:p>
          <a:p>
            <a:r>
              <a:rPr kumimoji="1" lang="zh-CN" altLang="en-US" sz="1600" dirty="0">
                <a:latin typeface="+mn-ea"/>
              </a:rPr>
              <a:t> </a:t>
            </a:r>
            <a:r>
              <a:rPr kumimoji="1" lang="zh-CN" altLang="en-US" sz="1600" dirty="0" smtClean="0">
                <a:latin typeface="+mn-ea"/>
              </a:rPr>
              <a:t>   </a:t>
            </a:r>
            <a:r>
              <a:rPr kumimoji="1" lang="en-US" altLang="zh-CN" sz="1600" dirty="0" smtClean="0">
                <a:latin typeface="+mn-ea"/>
              </a:rPr>
              <a:t>1)Cassandra</a:t>
            </a:r>
            <a:r>
              <a:rPr kumimoji="1" lang="zh-CN" altLang="en-US" sz="1600" dirty="0" smtClean="0">
                <a:latin typeface="+mn-ea"/>
              </a:rPr>
              <a:t>自带多</a:t>
            </a:r>
            <a:r>
              <a:rPr kumimoji="1" lang="en-US" altLang="zh-CN" sz="1600" dirty="0" err="1" smtClean="0">
                <a:latin typeface="+mn-ea"/>
              </a:rPr>
              <a:t>idc</a:t>
            </a:r>
            <a:r>
              <a:rPr kumimoji="1" lang="zh-CN" altLang="en-US" sz="1600" dirty="0" smtClean="0">
                <a:latin typeface="+mn-ea"/>
              </a:rPr>
              <a:t>策略</a:t>
            </a:r>
          </a:p>
          <a:p>
            <a:r>
              <a:rPr kumimoji="1" lang="zh-CN" altLang="en-US" sz="1600" dirty="0">
                <a:latin typeface="+mn-ea"/>
              </a:rPr>
              <a:t> </a:t>
            </a:r>
            <a:r>
              <a:rPr kumimoji="1" lang="zh-CN" altLang="en-US" sz="1600" dirty="0" smtClean="0">
                <a:latin typeface="+mn-ea"/>
              </a:rPr>
              <a:t>   </a:t>
            </a:r>
            <a:r>
              <a:rPr kumimoji="1" lang="en-US" altLang="zh-CN" sz="1600" dirty="0" smtClean="0">
                <a:latin typeface="+mn-ea"/>
              </a:rPr>
              <a:t>2)</a:t>
            </a:r>
            <a:r>
              <a:rPr kumimoji="1" lang="zh-CN" altLang="en-US" sz="1600" dirty="0" smtClean="0">
                <a:latin typeface="+mn-ea"/>
              </a:rPr>
              <a:t>我们的业务需求</a:t>
            </a:r>
          </a:p>
          <a:p>
            <a:pPr marL="342900" indent="-342900">
              <a:buAutoNum type="arabicPeriod"/>
            </a:pPr>
            <a:endParaRPr kumimoji="1"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799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16" y="1124744"/>
            <a:ext cx="7272808" cy="478020"/>
          </a:xfrm>
        </p:spPr>
        <p:txBody>
          <a:bodyPr>
            <a:noAutofit/>
          </a:bodyPr>
          <a:lstStyle/>
          <a:p>
            <a:r>
              <a:rPr kumimoji="1" lang="en-US" altLang="zh-CN" sz="2800" dirty="0" smtClean="0">
                <a:latin typeface="+mn-ea"/>
                <a:ea typeface="+mn-ea"/>
              </a:rPr>
              <a:t>Cassandra</a:t>
            </a:r>
            <a:r>
              <a:rPr kumimoji="1" lang="zh-CN" altLang="en-US" sz="2800" dirty="0" smtClean="0">
                <a:latin typeface="+mn-ea"/>
                <a:ea typeface="+mn-ea"/>
              </a:rPr>
              <a:t>在饿了么的实践</a:t>
            </a:r>
            <a:endParaRPr kumimoji="1" lang="zh-CN" altLang="en-US" sz="2800" dirty="0">
              <a:latin typeface="+mn-ea"/>
              <a:ea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9" y="390312"/>
            <a:ext cx="1797346" cy="48619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71464" y="2276872"/>
            <a:ext cx="91450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+mn-ea"/>
              </a:rPr>
              <a:t>1.</a:t>
            </a:r>
            <a:r>
              <a:rPr kumimoji="1" lang="zh-CN" altLang="en-US" sz="2000" dirty="0" smtClean="0">
                <a:latin typeface="+mn-ea"/>
              </a:rPr>
              <a:t>生产应用</a:t>
            </a:r>
          </a:p>
          <a:p>
            <a:r>
              <a:rPr kumimoji="1" lang="zh-CN" altLang="en-US" sz="2000" dirty="0">
                <a:latin typeface="+mn-ea"/>
              </a:rPr>
              <a:t> </a:t>
            </a:r>
            <a:r>
              <a:rPr kumimoji="1" lang="zh-CN" altLang="en-US" sz="2000" dirty="0" smtClean="0">
                <a:latin typeface="+mn-ea"/>
              </a:rPr>
              <a:t>  </a:t>
            </a:r>
            <a:r>
              <a:rPr kumimoji="1" lang="en-US" altLang="zh-CN" sz="1600" dirty="0" smtClean="0">
                <a:latin typeface="+mn-ea"/>
              </a:rPr>
              <a:t>1)</a:t>
            </a:r>
            <a:r>
              <a:rPr kumimoji="1" lang="zh-CN" altLang="en-US" sz="1600" dirty="0" smtClean="0">
                <a:latin typeface="+mn-ea"/>
              </a:rPr>
              <a:t>用户画像</a:t>
            </a:r>
          </a:p>
          <a:p>
            <a:r>
              <a:rPr kumimoji="1" lang="zh-CN" altLang="en-US" sz="1600" dirty="0">
                <a:latin typeface="+mn-ea"/>
              </a:rPr>
              <a:t> </a:t>
            </a:r>
            <a:r>
              <a:rPr kumimoji="1" lang="zh-CN" altLang="en-US" sz="1600" dirty="0" smtClean="0">
                <a:latin typeface="+mn-ea"/>
              </a:rPr>
              <a:t>   </a:t>
            </a:r>
            <a:r>
              <a:rPr kumimoji="1" lang="en-US" altLang="zh-CN" sz="1600" dirty="0" smtClean="0">
                <a:latin typeface="+mn-ea"/>
              </a:rPr>
              <a:t>2)</a:t>
            </a:r>
            <a:r>
              <a:rPr kumimoji="1" lang="zh-CN" altLang="en-US" sz="1600" dirty="0" smtClean="0">
                <a:latin typeface="+mn-ea"/>
              </a:rPr>
              <a:t>历史订单</a:t>
            </a:r>
          </a:p>
          <a:p>
            <a:r>
              <a:rPr kumimoji="1" lang="zh-CN" altLang="en-US" sz="1600" dirty="0">
                <a:latin typeface="+mn-ea"/>
              </a:rPr>
              <a:t> </a:t>
            </a:r>
            <a:r>
              <a:rPr kumimoji="1" lang="zh-CN" altLang="en-US" sz="1600" dirty="0" smtClean="0">
                <a:latin typeface="+mn-ea"/>
              </a:rPr>
              <a:t>   </a:t>
            </a:r>
            <a:r>
              <a:rPr kumimoji="1" lang="en-US" altLang="zh-CN" sz="1600" dirty="0" smtClean="0">
                <a:latin typeface="+mn-ea"/>
              </a:rPr>
              <a:t>3</a:t>
            </a:r>
            <a:r>
              <a:rPr kumimoji="1" lang="zh-CN" altLang="en-US" sz="1600" dirty="0" smtClean="0">
                <a:latin typeface="+mn-ea"/>
              </a:rPr>
              <a:t>)</a:t>
            </a:r>
            <a:r>
              <a:rPr kumimoji="1" lang="en-US" altLang="zh-CN" sz="1600" dirty="0" err="1" smtClean="0">
                <a:latin typeface="+mn-ea"/>
              </a:rPr>
              <a:t>dt.api</a:t>
            </a:r>
            <a:endParaRPr kumimoji="1" lang="en-US" altLang="zh-CN" sz="1600" dirty="0" smtClean="0">
              <a:latin typeface="+mn-ea"/>
            </a:endParaRPr>
          </a:p>
          <a:p>
            <a:endParaRPr kumimoji="1" lang="en-US" altLang="zh-CN" sz="2000" dirty="0">
              <a:latin typeface="+mn-ea"/>
            </a:endParaRPr>
          </a:p>
          <a:p>
            <a:r>
              <a:rPr kumimoji="1" lang="zh-CN" altLang="zh-CN" sz="2000" dirty="0" smtClean="0">
                <a:latin typeface="+mn-ea"/>
              </a:rPr>
              <a:t>2</a:t>
            </a:r>
            <a:r>
              <a:rPr kumimoji="1" lang="en-US" altLang="zh-CN" sz="2000" dirty="0" smtClean="0">
                <a:latin typeface="+mn-ea"/>
              </a:rPr>
              <a:t>.Client</a:t>
            </a:r>
            <a:r>
              <a:rPr kumimoji="1" lang="zh-CN" altLang="en-US" sz="2000" dirty="0" smtClean="0">
                <a:latin typeface="+mn-ea"/>
              </a:rPr>
              <a:t>选择</a:t>
            </a:r>
          </a:p>
          <a:p>
            <a:endParaRPr kumimoji="1" lang="zh-CN" altLang="en-US" sz="2000" dirty="0" smtClean="0">
              <a:latin typeface="+mn-ea"/>
            </a:endParaRPr>
          </a:p>
          <a:p>
            <a:r>
              <a:rPr kumimoji="1" lang="zh-CN" altLang="en-US" sz="2000" dirty="0" smtClean="0">
                <a:latin typeface="+mn-ea"/>
              </a:rPr>
              <a:t>3</a:t>
            </a:r>
            <a:r>
              <a:rPr kumimoji="1" lang="en-US" altLang="zh-CN" sz="2000" dirty="0" smtClean="0">
                <a:latin typeface="+mn-ea"/>
              </a:rPr>
              <a:t>.</a:t>
            </a:r>
            <a:r>
              <a:rPr kumimoji="1" lang="zh-CN" altLang="en-US" sz="2000" dirty="0" smtClean="0">
                <a:latin typeface="+mn-ea"/>
              </a:rPr>
              <a:t>运维和监控</a:t>
            </a:r>
          </a:p>
          <a:p>
            <a:endParaRPr kumimoji="1" lang="zh-CN" altLang="en-US" sz="2000" dirty="0" smtClean="0">
              <a:latin typeface="+mn-ea"/>
            </a:endParaRPr>
          </a:p>
          <a:p>
            <a:r>
              <a:rPr kumimoji="1" lang="zh-CN" altLang="en-US" sz="2000" dirty="0" smtClean="0">
                <a:latin typeface="+mn-ea"/>
              </a:rPr>
              <a:t>4</a:t>
            </a:r>
            <a:r>
              <a:rPr kumimoji="1" lang="en-US" altLang="zh-CN" sz="2000" dirty="0" smtClean="0">
                <a:latin typeface="+mn-ea"/>
              </a:rPr>
              <a:t>.</a:t>
            </a:r>
            <a:r>
              <a:rPr kumimoji="1" lang="zh-CN" altLang="en-US" sz="2000" dirty="0" smtClean="0">
                <a:latin typeface="+mn-ea"/>
              </a:rPr>
              <a:t>性能调优</a:t>
            </a:r>
            <a:endParaRPr kumimoji="1"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970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9" y="390312"/>
            <a:ext cx="1797346" cy="48619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39416" y="1988840"/>
            <a:ext cx="914501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+mn-ea"/>
              </a:rPr>
              <a:t>1.5 node</a:t>
            </a:r>
          </a:p>
          <a:p>
            <a:endParaRPr kumimoji="1" lang="en-US" altLang="zh-CN" sz="2000" dirty="0" smtClean="0">
              <a:latin typeface="+mn-ea"/>
            </a:endParaRPr>
          </a:p>
          <a:p>
            <a:r>
              <a:rPr kumimoji="1" lang="zh-CN" altLang="zh-CN" sz="2000" dirty="0">
                <a:latin typeface="+mn-ea"/>
              </a:rPr>
              <a:t>2</a:t>
            </a:r>
            <a:r>
              <a:rPr kumimoji="1" lang="en-US" altLang="zh-CN" sz="2000" dirty="0" smtClean="0">
                <a:latin typeface="+mn-ea"/>
              </a:rPr>
              <a:t>.2.4</a:t>
            </a:r>
            <a:r>
              <a:rPr kumimoji="1" lang="zh-CN" altLang="en-US" sz="2000" dirty="0" smtClean="0">
                <a:latin typeface="+mn-ea"/>
              </a:rPr>
              <a:t>亿</a:t>
            </a:r>
            <a:r>
              <a:rPr kumimoji="1" lang="en-US" altLang="zh-CN" sz="2000" dirty="0" smtClean="0">
                <a:latin typeface="+mn-ea"/>
              </a:rPr>
              <a:t>+</a:t>
            </a:r>
            <a:r>
              <a:rPr kumimoji="1" lang="zh-CN" altLang="en-US" sz="2000" dirty="0" smtClean="0">
                <a:latin typeface="+mn-ea"/>
              </a:rPr>
              <a:t>用户数据</a:t>
            </a:r>
          </a:p>
          <a:p>
            <a:endParaRPr kumimoji="1" lang="zh-CN" altLang="en-US" sz="2000" dirty="0" smtClean="0">
              <a:latin typeface="+mn-ea"/>
            </a:endParaRPr>
          </a:p>
          <a:p>
            <a:r>
              <a:rPr kumimoji="1" lang="zh-CN" altLang="en-US" sz="2000" dirty="0"/>
              <a:t>3</a:t>
            </a:r>
            <a:r>
              <a:rPr kumimoji="1" lang="en-US" altLang="zh-CN" sz="2000" dirty="0" smtClean="0"/>
              <a:t>.</a:t>
            </a:r>
            <a:r>
              <a:rPr kumimoji="1" lang="zh-CN" altLang="en-US" sz="2000" dirty="0" smtClean="0"/>
              <a:t> </a:t>
            </a:r>
            <a:r>
              <a:rPr kumimoji="1" lang="zh-CN" altLang="zh-CN" sz="2000" dirty="0" smtClean="0">
                <a:latin typeface="+mn-ea"/>
              </a:rPr>
              <a:t>1</a:t>
            </a:r>
            <a:r>
              <a:rPr kumimoji="1" lang="en-US" altLang="zh-CN" sz="2000" dirty="0" smtClean="0">
                <a:latin typeface="+mn-ea"/>
              </a:rPr>
              <a:t>00+</a:t>
            </a:r>
            <a:r>
              <a:rPr kumimoji="1" lang="zh-CN" altLang="en-US" sz="2000" dirty="0" smtClean="0">
                <a:latin typeface="+mn-ea"/>
              </a:rPr>
              <a:t>用户属性</a:t>
            </a:r>
          </a:p>
          <a:p>
            <a:endParaRPr kumimoji="1" lang="zh-CN" altLang="en-US" sz="2000" dirty="0">
              <a:latin typeface="+mn-ea"/>
            </a:endParaRPr>
          </a:p>
          <a:p>
            <a:r>
              <a:rPr kumimoji="1" lang="zh-CN" altLang="en-US" sz="2000" dirty="0">
                <a:latin typeface="+mn-ea"/>
              </a:rPr>
              <a:t>4</a:t>
            </a:r>
            <a:r>
              <a:rPr kumimoji="1" lang="en-US" altLang="zh-CN" sz="2000" dirty="0" smtClean="0">
                <a:latin typeface="+mn-ea"/>
              </a:rPr>
              <a:t>.</a:t>
            </a:r>
            <a:r>
              <a:rPr kumimoji="1" lang="zh-CN" altLang="en-US" sz="2000" dirty="0" smtClean="0">
                <a:latin typeface="+mn-ea"/>
              </a:rPr>
              <a:t>每天</a:t>
            </a:r>
            <a:r>
              <a:rPr kumimoji="1" lang="en-US" altLang="zh-CN" sz="2000" dirty="0" smtClean="0">
                <a:latin typeface="+mn-ea"/>
              </a:rPr>
              <a:t>5000</a:t>
            </a:r>
            <a:r>
              <a:rPr kumimoji="1" lang="zh-CN" altLang="en-US" sz="2000" dirty="0" smtClean="0">
                <a:latin typeface="+mn-ea"/>
              </a:rPr>
              <a:t>万</a:t>
            </a:r>
            <a:r>
              <a:rPr kumimoji="1" lang="en-US" altLang="zh-CN" sz="2000" dirty="0" smtClean="0">
                <a:latin typeface="+mn-ea"/>
              </a:rPr>
              <a:t>+</a:t>
            </a:r>
            <a:r>
              <a:rPr kumimoji="1" lang="zh-CN" altLang="en-US" sz="2000" dirty="0" smtClean="0">
                <a:latin typeface="+mn-ea"/>
              </a:rPr>
              <a:t>数据更新</a:t>
            </a:r>
          </a:p>
          <a:p>
            <a:endParaRPr kumimoji="1" lang="zh-CN" altLang="en-US" sz="2000" dirty="0">
              <a:latin typeface="+mn-ea"/>
            </a:endParaRPr>
          </a:p>
          <a:p>
            <a:r>
              <a:rPr kumimoji="1" lang="zh-CN" altLang="en-US" sz="2000" dirty="0">
                <a:latin typeface="+mn-ea"/>
              </a:rPr>
              <a:t>5</a:t>
            </a:r>
            <a:r>
              <a:rPr kumimoji="1" lang="en-US" altLang="zh-CN" sz="2000" dirty="0" smtClean="0">
                <a:latin typeface="+mn-ea"/>
              </a:rPr>
              <a:t>.Scheme</a:t>
            </a:r>
            <a:r>
              <a:rPr kumimoji="1" lang="zh-CN" altLang="en-US" sz="2000" dirty="0" smtClean="0">
                <a:latin typeface="+mn-ea"/>
              </a:rPr>
              <a:t>变更频繁</a:t>
            </a:r>
            <a:r>
              <a:rPr kumimoji="1" lang="en-US" altLang="zh-CN" sz="2000" dirty="0" smtClean="0">
                <a:latin typeface="+mn-ea"/>
              </a:rPr>
              <a:t>(</a:t>
            </a:r>
            <a:r>
              <a:rPr kumimoji="1" lang="zh-CN" altLang="en-US" sz="2000" dirty="0" smtClean="0">
                <a:latin typeface="+mn-ea"/>
              </a:rPr>
              <a:t>加字段</a:t>
            </a:r>
            <a:r>
              <a:rPr kumimoji="1" lang="en-US" altLang="zh-CN" sz="2000" dirty="0" smtClean="0">
                <a:latin typeface="+mn-ea"/>
              </a:rPr>
              <a:t>)</a:t>
            </a:r>
          </a:p>
          <a:p>
            <a:endParaRPr kumimoji="1" lang="en-US" altLang="zh-CN" sz="2000" dirty="0">
              <a:latin typeface="+mn-ea"/>
            </a:endParaRPr>
          </a:p>
          <a:p>
            <a:r>
              <a:rPr kumimoji="1" lang="zh-CN" altLang="zh-CN" sz="2000" dirty="0">
                <a:latin typeface="+mn-ea"/>
              </a:rPr>
              <a:t>6</a:t>
            </a:r>
            <a:r>
              <a:rPr kumimoji="1" lang="en-US" altLang="zh-CN" sz="2000" dirty="0" smtClean="0">
                <a:latin typeface="+mn-ea"/>
              </a:rPr>
              <a:t>.</a:t>
            </a:r>
            <a:r>
              <a:rPr kumimoji="1" lang="zh-CN" altLang="en-US" sz="2000" dirty="0" smtClean="0">
                <a:latin typeface="+mn-ea"/>
              </a:rPr>
              <a:t>9</a:t>
            </a:r>
            <a:r>
              <a:rPr kumimoji="1" lang="en-US" altLang="zh-CN" sz="2000" dirty="0" smtClean="0">
                <a:latin typeface="+mn-ea"/>
              </a:rPr>
              <a:t>9%</a:t>
            </a:r>
            <a:r>
              <a:rPr kumimoji="1" lang="zh-CN" altLang="en-US" sz="2000" dirty="0" smtClean="0">
                <a:latin typeface="+mn-ea"/>
              </a:rPr>
              <a:t>读延时</a:t>
            </a:r>
            <a:r>
              <a:rPr kumimoji="1" lang="en-US" altLang="zh-CN" sz="2000" dirty="0" smtClean="0">
                <a:latin typeface="+mn-ea"/>
              </a:rPr>
              <a:t>3-5ms</a:t>
            </a:r>
            <a:r>
              <a:rPr kumimoji="1" lang="zh-CN" altLang="en-US" sz="2000" dirty="0" smtClean="0">
                <a:latin typeface="+mn-ea"/>
              </a:rPr>
              <a:t> </a:t>
            </a:r>
          </a:p>
          <a:p>
            <a:endParaRPr kumimoji="1" lang="zh-CN" altLang="en-US" sz="2000" dirty="0" smtClean="0"/>
          </a:p>
          <a:p>
            <a:endParaRPr kumimoji="1"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839416" y="1124744"/>
            <a:ext cx="7272808" cy="478020"/>
          </a:xfrm>
        </p:spPr>
        <p:txBody>
          <a:bodyPr>
            <a:noAutofit/>
          </a:bodyPr>
          <a:lstStyle/>
          <a:p>
            <a:r>
              <a:rPr kumimoji="1" lang="zh-CN" altLang="en-US" sz="2800" dirty="0" smtClean="0">
                <a:latin typeface="+mn-ea"/>
                <a:ea typeface="+mn-ea"/>
              </a:rPr>
              <a:t>生产应用</a:t>
            </a:r>
            <a:r>
              <a:rPr kumimoji="1" lang="en-US" altLang="zh-CN" sz="2800" dirty="0" smtClean="0">
                <a:latin typeface="+mn-ea"/>
                <a:ea typeface="+mn-ea"/>
              </a:rPr>
              <a:t>-</a:t>
            </a:r>
            <a:r>
              <a:rPr kumimoji="1" lang="zh-CN" altLang="en-US" sz="2800" dirty="0" smtClean="0">
                <a:latin typeface="+mn-ea"/>
                <a:ea typeface="+mn-ea"/>
              </a:rPr>
              <a:t>用户画像</a:t>
            </a:r>
            <a:endParaRPr kumimoji="1" lang="zh-CN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001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9" y="390312"/>
            <a:ext cx="1797346" cy="48619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39416" y="1988840"/>
            <a:ext cx="914501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+mn-ea"/>
              </a:rPr>
              <a:t>1</a:t>
            </a:r>
            <a:r>
              <a:rPr kumimoji="1" lang="en-US" altLang="zh-CN" sz="2000" dirty="0" smtClean="0">
                <a:latin typeface="+mn-ea"/>
              </a:rPr>
              <a:t>.</a:t>
            </a:r>
            <a:r>
              <a:rPr kumimoji="1" lang="en-US" altLang="zh-CN" sz="2000" dirty="0" err="1" smtClean="0">
                <a:latin typeface="+mn-ea"/>
              </a:rPr>
              <a:t>Sata</a:t>
            </a:r>
            <a:r>
              <a:rPr kumimoji="1" lang="zh-CN" altLang="en-US" sz="2000" dirty="0" smtClean="0">
                <a:latin typeface="+mn-ea"/>
              </a:rPr>
              <a:t>盘集群 平均响应时间小于</a:t>
            </a:r>
            <a:r>
              <a:rPr kumimoji="1" lang="en-US" altLang="zh-CN" sz="2000" dirty="0" smtClean="0">
                <a:latin typeface="+mn-ea"/>
              </a:rPr>
              <a:t>80ms</a:t>
            </a:r>
          </a:p>
          <a:p>
            <a:endParaRPr kumimoji="1" lang="en-US" altLang="zh-CN" sz="2000" dirty="0">
              <a:latin typeface="+mn-ea"/>
            </a:endParaRPr>
          </a:p>
          <a:p>
            <a:r>
              <a:rPr kumimoji="1" lang="zh-CN" altLang="zh-CN" sz="2000" dirty="0">
                <a:latin typeface="+mn-ea"/>
              </a:rPr>
              <a:t>2</a:t>
            </a:r>
            <a:r>
              <a:rPr kumimoji="1" lang="en-US" altLang="zh-CN" sz="2000" dirty="0" smtClean="0">
                <a:latin typeface="+mn-ea"/>
              </a:rPr>
              <a:t>.15+</a:t>
            </a:r>
            <a:r>
              <a:rPr kumimoji="1" lang="zh-CN" altLang="en-US" sz="2000" dirty="0" smtClean="0">
                <a:latin typeface="+mn-ea"/>
              </a:rPr>
              <a:t> </a:t>
            </a:r>
            <a:r>
              <a:rPr kumimoji="1" lang="en-US" altLang="zh-CN" sz="2000" dirty="0" smtClean="0">
                <a:latin typeface="+mn-ea"/>
              </a:rPr>
              <a:t>node</a:t>
            </a:r>
            <a:endParaRPr kumimoji="1" lang="zh-CN" altLang="en-US" sz="2000" dirty="0" smtClean="0"/>
          </a:p>
          <a:p>
            <a:endParaRPr kumimoji="1"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839416" y="1124744"/>
            <a:ext cx="7272808" cy="478020"/>
          </a:xfrm>
        </p:spPr>
        <p:txBody>
          <a:bodyPr>
            <a:noAutofit/>
          </a:bodyPr>
          <a:lstStyle/>
          <a:p>
            <a:r>
              <a:rPr kumimoji="1" lang="zh-CN" altLang="en-US" sz="2800" dirty="0" smtClean="0">
                <a:latin typeface="+mn-ea"/>
                <a:ea typeface="+mn-ea"/>
              </a:rPr>
              <a:t>生产应用</a:t>
            </a:r>
            <a:r>
              <a:rPr kumimoji="1" lang="en-US" altLang="zh-CN" sz="2800" dirty="0" smtClean="0">
                <a:latin typeface="+mn-ea"/>
                <a:ea typeface="+mn-ea"/>
              </a:rPr>
              <a:t>-</a:t>
            </a:r>
            <a:r>
              <a:rPr kumimoji="1" lang="zh-CN" altLang="en-US" sz="2800" dirty="0" smtClean="0">
                <a:latin typeface="+mn-ea"/>
                <a:ea typeface="+mn-ea"/>
              </a:rPr>
              <a:t>历史订单</a:t>
            </a:r>
            <a:endParaRPr kumimoji="1" lang="zh-CN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204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9" y="390312"/>
            <a:ext cx="1797346" cy="48619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39416" y="1988840"/>
            <a:ext cx="914501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+mn-ea"/>
              </a:rPr>
              <a:t>饿了么大数据平台自助化数据接口平台</a:t>
            </a:r>
          </a:p>
          <a:p>
            <a:endParaRPr kumimoji="1" lang="zh-CN" altLang="en-US" sz="2000" dirty="0" smtClean="0">
              <a:latin typeface="+mn-ea"/>
            </a:endParaRPr>
          </a:p>
          <a:p>
            <a:r>
              <a:rPr kumimoji="1" lang="zh-CN" altLang="en-US" sz="2000" dirty="0" smtClean="0">
                <a:latin typeface="+mn-ea"/>
              </a:rPr>
              <a:t>1</a:t>
            </a:r>
            <a:r>
              <a:rPr kumimoji="1" lang="en-US" altLang="zh-CN" sz="2000" dirty="0" smtClean="0">
                <a:latin typeface="+mn-ea"/>
              </a:rPr>
              <a:t>.One</a:t>
            </a:r>
            <a:r>
              <a:rPr kumimoji="1" lang="zh-CN" altLang="en-US" sz="2000" dirty="0" smtClean="0">
                <a:latin typeface="+mn-ea"/>
              </a:rPr>
              <a:t> </a:t>
            </a:r>
            <a:r>
              <a:rPr kumimoji="1" lang="en-US" altLang="zh-CN" sz="2000" dirty="0" err="1" smtClean="0">
                <a:latin typeface="+mn-ea"/>
              </a:rPr>
              <a:t>sql</a:t>
            </a:r>
            <a:r>
              <a:rPr kumimoji="1" lang="zh-CN" altLang="en-US" sz="2000" dirty="0" smtClean="0">
                <a:latin typeface="+mn-ea"/>
              </a:rPr>
              <a:t> </a:t>
            </a:r>
            <a:r>
              <a:rPr kumimoji="1" lang="en-US" altLang="zh-CN" sz="2000" dirty="0" smtClean="0">
                <a:latin typeface="+mn-ea"/>
              </a:rPr>
              <a:t>one</a:t>
            </a:r>
            <a:r>
              <a:rPr kumimoji="1" lang="zh-CN" altLang="en-US" sz="2000" dirty="0" smtClean="0">
                <a:latin typeface="+mn-ea"/>
              </a:rPr>
              <a:t> </a:t>
            </a:r>
            <a:r>
              <a:rPr kumimoji="1" lang="en-US" altLang="zh-CN" sz="2000" dirty="0" err="1" smtClean="0">
                <a:latin typeface="+mn-ea"/>
              </a:rPr>
              <a:t>api</a:t>
            </a:r>
            <a:r>
              <a:rPr kumimoji="1" lang="zh-CN" altLang="en-US" sz="2000" dirty="0" smtClean="0">
                <a:latin typeface="+mn-ea"/>
              </a:rPr>
              <a:t> </a:t>
            </a:r>
          </a:p>
          <a:p>
            <a:endParaRPr kumimoji="1" lang="zh-CN" altLang="en-US" sz="2000" dirty="0">
              <a:latin typeface="+mn-ea"/>
            </a:endParaRPr>
          </a:p>
          <a:p>
            <a:r>
              <a:rPr kumimoji="1" lang="zh-CN" altLang="en-US" sz="2000" dirty="0" smtClean="0">
                <a:latin typeface="+mn-ea"/>
              </a:rPr>
              <a:t>2</a:t>
            </a:r>
            <a:r>
              <a:rPr kumimoji="1" lang="en-US" altLang="zh-CN" sz="2000" dirty="0" smtClean="0">
                <a:latin typeface="+mn-ea"/>
              </a:rPr>
              <a:t>.50+</a:t>
            </a:r>
            <a:r>
              <a:rPr kumimoji="1" lang="zh-CN" altLang="en-US" sz="2000" dirty="0">
                <a:latin typeface="+mn-ea"/>
              </a:rPr>
              <a:t> </a:t>
            </a:r>
            <a:r>
              <a:rPr kumimoji="1" lang="en-US" altLang="zh-CN" sz="2000" dirty="0">
                <a:latin typeface="+mn-ea"/>
              </a:rPr>
              <a:t>C</a:t>
            </a:r>
            <a:r>
              <a:rPr kumimoji="1" lang="en-US" altLang="zh-CN" sz="2000" dirty="0" smtClean="0">
                <a:latin typeface="+mn-ea"/>
              </a:rPr>
              <a:t>assandra</a:t>
            </a:r>
            <a:r>
              <a:rPr kumimoji="1" lang="zh-CN" altLang="en-US" sz="2000" dirty="0" smtClean="0">
                <a:latin typeface="+mn-ea"/>
              </a:rPr>
              <a:t> </a:t>
            </a:r>
            <a:r>
              <a:rPr kumimoji="1" lang="en-US" altLang="zh-CN" sz="2000" dirty="0" err="1" smtClean="0">
                <a:latin typeface="+mn-ea"/>
              </a:rPr>
              <a:t>cql</a:t>
            </a:r>
            <a:r>
              <a:rPr kumimoji="1" lang="zh-CN" altLang="en-US" sz="2000" dirty="0" smtClean="0">
                <a:latin typeface="+mn-ea"/>
              </a:rPr>
              <a:t> </a:t>
            </a:r>
            <a:r>
              <a:rPr kumimoji="1" lang="en-US" altLang="zh-CN" sz="2000" dirty="0" err="1" smtClean="0">
                <a:latin typeface="+mn-ea"/>
              </a:rPr>
              <a:t>api</a:t>
            </a:r>
            <a:endParaRPr kumimoji="1" lang="zh-CN" altLang="en-US" sz="2000" dirty="0" smtClean="0">
              <a:latin typeface="+mn-ea"/>
            </a:endParaRPr>
          </a:p>
          <a:p>
            <a:endParaRPr kumimoji="1" lang="zh-CN" altLang="en-US" sz="2000" dirty="0" smtClean="0">
              <a:latin typeface="+mn-ea"/>
            </a:endParaRPr>
          </a:p>
          <a:p>
            <a:r>
              <a:rPr kumimoji="1" lang="zh-CN" altLang="en-US" sz="2000" dirty="0" smtClean="0"/>
              <a:t> </a:t>
            </a:r>
          </a:p>
          <a:p>
            <a:endParaRPr kumimoji="1"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839416" y="1124744"/>
            <a:ext cx="7272808" cy="478020"/>
          </a:xfrm>
        </p:spPr>
        <p:txBody>
          <a:bodyPr>
            <a:noAutofit/>
          </a:bodyPr>
          <a:lstStyle/>
          <a:p>
            <a:r>
              <a:rPr kumimoji="1" lang="zh-CN" altLang="en-US" sz="2800" dirty="0" smtClean="0">
                <a:latin typeface="+mn-ea"/>
                <a:ea typeface="+mn-ea"/>
              </a:rPr>
              <a:t>生产应用</a:t>
            </a:r>
            <a:r>
              <a:rPr kumimoji="1" lang="en-US" altLang="zh-CN" sz="2800" dirty="0" smtClean="0">
                <a:latin typeface="+mn-ea"/>
                <a:ea typeface="+mn-ea"/>
              </a:rPr>
              <a:t>-</a:t>
            </a:r>
            <a:r>
              <a:rPr kumimoji="1" lang="en-US" altLang="zh-CN" sz="2800" dirty="0" err="1" smtClean="0">
                <a:latin typeface="+mn-ea"/>
                <a:ea typeface="+mn-ea"/>
              </a:rPr>
              <a:t>dt.api</a:t>
            </a:r>
            <a:endParaRPr kumimoji="1" lang="zh-CN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627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9" y="390312"/>
            <a:ext cx="1797346" cy="48619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39416" y="1988840"/>
            <a:ext cx="914501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+mn-ea"/>
              </a:rPr>
              <a:t>1</a:t>
            </a:r>
            <a:r>
              <a:rPr kumimoji="1" lang="zh-CN" altLang="en-US" sz="2000" dirty="0" smtClean="0">
                <a:latin typeface="+mn-ea"/>
              </a:rPr>
              <a:t>.</a:t>
            </a:r>
            <a:r>
              <a:rPr kumimoji="1" lang="en-US" altLang="zh-CN" sz="2000" dirty="0" err="1" smtClean="0">
                <a:latin typeface="+mn-ea"/>
              </a:rPr>
              <a:t>Jdbc</a:t>
            </a:r>
            <a:endParaRPr kumimoji="1" lang="en-US" altLang="zh-CN" sz="2000" dirty="0" smtClean="0">
              <a:latin typeface="+mn-ea"/>
            </a:endParaRPr>
          </a:p>
          <a:p>
            <a:endParaRPr kumimoji="1" lang="en-US" altLang="zh-CN" sz="2000" dirty="0" smtClean="0">
              <a:latin typeface="+mn-ea"/>
            </a:endParaRPr>
          </a:p>
          <a:p>
            <a:r>
              <a:rPr kumimoji="1" lang="zh-CN" altLang="en-US" sz="2000" dirty="0">
                <a:latin typeface="+mn-ea"/>
              </a:rPr>
              <a:t>2</a:t>
            </a:r>
            <a:r>
              <a:rPr kumimoji="1" lang="en-US" altLang="zh-CN" sz="2000" dirty="0" smtClean="0">
                <a:latin typeface="+mn-ea"/>
              </a:rPr>
              <a:t>.Thrift</a:t>
            </a:r>
            <a:r>
              <a:rPr kumimoji="1" lang="zh-CN" altLang="en-US" sz="2000" dirty="0" smtClean="0">
                <a:latin typeface="+mn-ea"/>
              </a:rPr>
              <a:t> </a:t>
            </a:r>
            <a:r>
              <a:rPr kumimoji="1" lang="en-US" altLang="zh-CN" sz="2000" dirty="0" err="1" smtClean="0">
                <a:latin typeface="+mn-ea"/>
              </a:rPr>
              <a:t>api</a:t>
            </a:r>
            <a:endParaRPr kumimoji="1" lang="en-US" altLang="zh-CN" sz="2000" dirty="0" smtClean="0">
              <a:latin typeface="+mn-ea"/>
            </a:endParaRPr>
          </a:p>
          <a:p>
            <a:endParaRPr kumimoji="1" lang="zh-CN" altLang="en-US" sz="2000" dirty="0">
              <a:latin typeface="+mn-ea"/>
            </a:endParaRPr>
          </a:p>
          <a:p>
            <a:r>
              <a:rPr kumimoji="1" lang="zh-CN" altLang="en-US" sz="2000" dirty="0">
                <a:latin typeface="+mn-ea"/>
              </a:rPr>
              <a:t>3</a:t>
            </a:r>
            <a:r>
              <a:rPr kumimoji="1" lang="en-US" altLang="zh-CN" sz="2000" dirty="0" smtClean="0">
                <a:latin typeface="+mn-ea"/>
              </a:rPr>
              <a:t>.</a:t>
            </a:r>
            <a:r>
              <a:rPr kumimoji="1" lang="en-US" altLang="zh-CN" sz="2000" dirty="0" err="1" smtClean="0">
                <a:latin typeface="+mn-ea"/>
              </a:rPr>
              <a:t>Datastax</a:t>
            </a:r>
            <a:r>
              <a:rPr kumimoji="1" lang="zh-CN" altLang="en-US" sz="2000" dirty="0" smtClean="0">
                <a:latin typeface="+mn-ea"/>
              </a:rPr>
              <a:t> </a:t>
            </a:r>
            <a:r>
              <a:rPr kumimoji="1" lang="en-US" altLang="zh-CN" sz="2000" dirty="0" smtClean="0">
                <a:latin typeface="+mn-ea"/>
              </a:rPr>
              <a:t>java</a:t>
            </a:r>
            <a:r>
              <a:rPr kumimoji="1" lang="zh-CN" altLang="en-US" sz="2000" dirty="0" smtClean="0">
                <a:latin typeface="+mn-ea"/>
              </a:rPr>
              <a:t> </a:t>
            </a:r>
            <a:r>
              <a:rPr kumimoji="1" lang="en-US" altLang="zh-CN" sz="2000" dirty="0" smtClean="0">
                <a:latin typeface="+mn-ea"/>
              </a:rPr>
              <a:t>driver</a:t>
            </a:r>
            <a:r>
              <a:rPr kumimoji="1" lang="zh-CN" altLang="en-US" sz="2000" dirty="0" smtClean="0">
                <a:latin typeface="+mn-ea"/>
              </a:rPr>
              <a:t>(推荐使用</a:t>
            </a:r>
            <a:r>
              <a:rPr kumimoji="1" lang="en-US" altLang="zh-CN" sz="2000" dirty="0" smtClean="0">
                <a:latin typeface="+mn-ea"/>
              </a:rPr>
              <a:t>)</a:t>
            </a:r>
            <a:endParaRPr kumimoji="1" lang="zh-CN" altLang="en-US" sz="2000" dirty="0" smtClean="0">
              <a:latin typeface="+mn-ea"/>
            </a:endParaRPr>
          </a:p>
          <a:p>
            <a:endParaRPr kumimoji="1" lang="zh-CN" altLang="en-US" sz="2000" dirty="0" smtClean="0">
              <a:latin typeface="+mn-ea"/>
            </a:endParaRPr>
          </a:p>
          <a:p>
            <a:r>
              <a:rPr kumimoji="1" lang="zh-CN" altLang="en-US" sz="2000" dirty="0" smtClean="0"/>
              <a:t> </a:t>
            </a:r>
          </a:p>
          <a:p>
            <a:endParaRPr kumimoji="1"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839416" y="1124744"/>
            <a:ext cx="7272808" cy="478020"/>
          </a:xfrm>
        </p:spPr>
        <p:txBody>
          <a:bodyPr>
            <a:noAutofit/>
          </a:bodyPr>
          <a:lstStyle/>
          <a:p>
            <a:r>
              <a:rPr kumimoji="1" lang="en-US" altLang="zh-CN" sz="2800" dirty="0" smtClean="0">
                <a:latin typeface="+mn-ea"/>
                <a:ea typeface="+mn-ea"/>
              </a:rPr>
              <a:t>Cassandra</a:t>
            </a:r>
            <a:r>
              <a:rPr kumimoji="1" lang="zh-CN" altLang="en-US" sz="2800" dirty="0" smtClean="0">
                <a:latin typeface="+mn-ea"/>
                <a:ea typeface="+mn-ea"/>
              </a:rPr>
              <a:t>客户端选择</a:t>
            </a:r>
            <a:endParaRPr kumimoji="1" lang="zh-CN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219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9" y="390312"/>
            <a:ext cx="1797346" cy="48619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39416" y="1988840"/>
            <a:ext cx="914501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+mn-ea"/>
              </a:rPr>
              <a:t>1</a:t>
            </a:r>
            <a:r>
              <a:rPr kumimoji="1" lang="zh-CN" altLang="en-US" sz="2000" dirty="0" smtClean="0">
                <a:latin typeface="+mn-ea"/>
              </a:rPr>
              <a:t>.</a:t>
            </a:r>
            <a:r>
              <a:rPr kumimoji="1" lang="en-US" altLang="zh-CN" sz="2000" dirty="0" smtClean="0">
                <a:latin typeface="+mn-ea"/>
              </a:rPr>
              <a:t>Sync</a:t>
            </a:r>
            <a:r>
              <a:rPr kumimoji="1" lang="zh-CN" altLang="en-US" sz="2000" dirty="0" smtClean="0">
                <a:latin typeface="+mn-ea"/>
              </a:rPr>
              <a:t>和</a:t>
            </a:r>
            <a:r>
              <a:rPr kumimoji="1" lang="en-US" altLang="zh-CN" sz="2000" dirty="0" err="1" smtClean="0">
                <a:latin typeface="+mn-ea"/>
              </a:rPr>
              <a:t>Async</a:t>
            </a:r>
            <a:r>
              <a:rPr kumimoji="1" lang="zh-CN" altLang="en-US" sz="2000" dirty="0" smtClean="0">
                <a:latin typeface="+mn-ea"/>
              </a:rPr>
              <a:t> </a:t>
            </a:r>
            <a:r>
              <a:rPr kumimoji="1" lang="en-US" altLang="zh-CN" sz="2000" dirty="0" err="1" smtClean="0">
                <a:latin typeface="+mn-ea"/>
              </a:rPr>
              <a:t>api</a:t>
            </a:r>
            <a:endParaRPr kumimoji="1" lang="en-US" altLang="zh-CN" sz="2000" dirty="0" smtClean="0">
              <a:latin typeface="+mn-ea"/>
            </a:endParaRPr>
          </a:p>
          <a:p>
            <a:endParaRPr kumimoji="1" lang="en-US" altLang="zh-CN" sz="2000" dirty="0">
              <a:latin typeface="+mn-ea"/>
            </a:endParaRPr>
          </a:p>
          <a:p>
            <a:r>
              <a:rPr kumimoji="1" lang="zh-CN" altLang="zh-CN" sz="2000" dirty="0" smtClean="0">
                <a:latin typeface="+mn-ea"/>
              </a:rPr>
              <a:t>2</a:t>
            </a:r>
            <a:r>
              <a:rPr kumimoji="1" lang="en-US" altLang="zh-CN" sz="2000" dirty="0" smtClean="0">
                <a:latin typeface="+mn-ea"/>
              </a:rPr>
              <a:t>.</a:t>
            </a:r>
            <a:r>
              <a:rPr kumimoji="1" lang="zh-CN" altLang="en-US" sz="2000" dirty="0" smtClean="0">
                <a:latin typeface="+mn-ea"/>
              </a:rPr>
              <a:t>连接池</a:t>
            </a:r>
          </a:p>
          <a:p>
            <a:endParaRPr kumimoji="1" lang="en-US" altLang="zh-CN" sz="2000" dirty="0">
              <a:latin typeface="+mn-ea"/>
            </a:endParaRPr>
          </a:p>
          <a:p>
            <a:r>
              <a:rPr kumimoji="1" lang="zh-CN" altLang="zh-CN" sz="2000" dirty="0" smtClean="0">
                <a:latin typeface="+mn-ea"/>
              </a:rPr>
              <a:t>3</a:t>
            </a:r>
            <a:r>
              <a:rPr kumimoji="1" lang="en-US" altLang="zh-CN" sz="2000" dirty="0" smtClean="0">
                <a:latin typeface="+mn-ea"/>
              </a:rPr>
              <a:t>.</a:t>
            </a:r>
            <a:r>
              <a:rPr kumimoji="1" lang="zh-CN" altLang="en-US" sz="2000" dirty="0" smtClean="0">
                <a:latin typeface="+mn-ea"/>
              </a:rPr>
              <a:t>自动节点发现</a:t>
            </a:r>
          </a:p>
          <a:p>
            <a:endParaRPr kumimoji="1" lang="zh-CN" altLang="en-US" sz="2000" dirty="0">
              <a:latin typeface="+mn-ea"/>
            </a:endParaRPr>
          </a:p>
          <a:p>
            <a:r>
              <a:rPr kumimoji="1" lang="zh-CN" altLang="en-US" sz="2000" dirty="0" smtClean="0">
                <a:latin typeface="+mn-ea"/>
              </a:rPr>
              <a:t>4</a:t>
            </a:r>
            <a:r>
              <a:rPr kumimoji="1" lang="en-US" altLang="zh-CN" sz="2000" dirty="0" smtClean="0">
                <a:latin typeface="+mn-ea"/>
              </a:rPr>
              <a:t>.</a:t>
            </a:r>
            <a:r>
              <a:rPr kumimoji="1" lang="zh-CN" altLang="en-US" sz="2000" dirty="0" smtClean="0">
                <a:latin typeface="+mn-ea"/>
              </a:rPr>
              <a:t>自动重连机制</a:t>
            </a:r>
          </a:p>
          <a:p>
            <a:endParaRPr kumimoji="1" lang="zh-CN" altLang="en-US" sz="2000" dirty="0">
              <a:latin typeface="+mn-ea"/>
            </a:endParaRPr>
          </a:p>
          <a:p>
            <a:r>
              <a:rPr kumimoji="1" lang="zh-CN" altLang="en-US" sz="2000" dirty="0" smtClean="0">
                <a:latin typeface="+mn-ea"/>
              </a:rPr>
              <a:t>5</a:t>
            </a:r>
            <a:r>
              <a:rPr kumimoji="1" lang="en-US" altLang="zh-CN" sz="2000" dirty="0" smtClean="0">
                <a:latin typeface="+mn-ea"/>
              </a:rPr>
              <a:t>.</a:t>
            </a:r>
            <a:r>
              <a:rPr kumimoji="1" lang="zh-CN" altLang="en-US" sz="2000" dirty="0" smtClean="0">
                <a:latin typeface="+mn-ea"/>
              </a:rPr>
              <a:t>可配置的</a:t>
            </a:r>
            <a:r>
              <a:rPr kumimoji="1" lang="en-US" altLang="zh-CN" sz="2000" dirty="0" smtClean="0">
                <a:latin typeface="+mn-ea"/>
              </a:rPr>
              <a:t>load</a:t>
            </a:r>
            <a:r>
              <a:rPr kumimoji="1" lang="zh-CN" altLang="en-US" sz="2000" dirty="0" smtClean="0">
                <a:latin typeface="+mn-ea"/>
              </a:rPr>
              <a:t> </a:t>
            </a:r>
            <a:r>
              <a:rPr kumimoji="1" lang="en-US" altLang="zh-CN" sz="2000" dirty="0" smtClean="0">
                <a:latin typeface="+mn-ea"/>
              </a:rPr>
              <a:t>balance</a:t>
            </a:r>
            <a:r>
              <a:rPr kumimoji="1" lang="zh-CN" altLang="en-US" sz="2000" dirty="0" smtClean="0">
                <a:latin typeface="+mn-ea"/>
              </a:rPr>
              <a:t>和重连策略</a:t>
            </a:r>
          </a:p>
          <a:p>
            <a:endParaRPr kumimoji="1" lang="zh-CN" altLang="en-US" sz="2000" dirty="0">
              <a:latin typeface="+mn-ea"/>
            </a:endParaRPr>
          </a:p>
          <a:p>
            <a:r>
              <a:rPr kumimoji="1" lang="zh-CN" altLang="en-US" sz="2000" dirty="0" smtClean="0">
                <a:latin typeface="+mn-ea"/>
              </a:rPr>
              <a:t>6、</a:t>
            </a:r>
            <a:r>
              <a:rPr kumimoji="1" lang="en-US" altLang="zh-CN" sz="2000" dirty="0" smtClean="0">
                <a:latin typeface="+mn-ea"/>
              </a:rPr>
              <a:t>query</a:t>
            </a:r>
            <a:r>
              <a:rPr kumimoji="1" lang="zh-CN" altLang="en-US" sz="2000" dirty="0" smtClean="0">
                <a:latin typeface="+mn-ea"/>
              </a:rPr>
              <a:t> </a:t>
            </a:r>
            <a:r>
              <a:rPr kumimoji="1" lang="en-US" altLang="zh-CN" sz="2000" dirty="0" smtClean="0">
                <a:latin typeface="+mn-ea"/>
              </a:rPr>
              <a:t>build</a:t>
            </a:r>
          </a:p>
          <a:p>
            <a:endParaRPr kumimoji="1" lang="en-US" altLang="zh-CN" sz="2000" dirty="0">
              <a:latin typeface="+mn-ea"/>
            </a:endParaRPr>
          </a:p>
          <a:p>
            <a:r>
              <a:rPr kumimoji="1" lang="zh-CN" altLang="zh-CN" sz="2000" dirty="0" smtClean="0">
                <a:latin typeface="+mn-ea"/>
              </a:rPr>
              <a:t>7</a:t>
            </a:r>
            <a:r>
              <a:rPr kumimoji="1" lang="zh-CN" altLang="en-US" sz="2000" dirty="0" smtClean="0">
                <a:latin typeface="+mn-ea"/>
              </a:rPr>
              <a:t>、</a:t>
            </a:r>
            <a:r>
              <a:rPr kumimoji="1" lang="en-US" altLang="zh-CN" sz="2000" dirty="0" smtClean="0">
                <a:latin typeface="+mn-ea"/>
              </a:rPr>
              <a:t>Object</a:t>
            </a:r>
            <a:r>
              <a:rPr kumimoji="1" lang="zh-CN" altLang="en-US" sz="2000" dirty="0" smtClean="0">
                <a:latin typeface="+mn-ea"/>
              </a:rPr>
              <a:t> </a:t>
            </a:r>
            <a:r>
              <a:rPr kumimoji="1" lang="en-US" altLang="zh-CN" sz="2000" dirty="0" smtClean="0">
                <a:latin typeface="+mn-ea"/>
              </a:rPr>
              <a:t>mapper</a:t>
            </a:r>
            <a:endParaRPr kumimoji="1" lang="zh-CN" altLang="en-US" sz="2000" dirty="0" smtClean="0">
              <a:latin typeface="+mn-ea"/>
            </a:endParaRPr>
          </a:p>
          <a:p>
            <a:r>
              <a:rPr kumimoji="1" lang="zh-CN" altLang="en-US" sz="2000" dirty="0" smtClean="0"/>
              <a:t> </a:t>
            </a:r>
          </a:p>
          <a:p>
            <a:endParaRPr kumimoji="1"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839416" y="1124744"/>
            <a:ext cx="7272808" cy="478020"/>
          </a:xfrm>
        </p:spPr>
        <p:txBody>
          <a:bodyPr>
            <a:noAutofit/>
          </a:bodyPr>
          <a:lstStyle/>
          <a:p>
            <a:r>
              <a:rPr kumimoji="1" lang="en-US" altLang="zh-CN" sz="2800" dirty="0" err="1" smtClean="0">
                <a:latin typeface="+mn-ea"/>
              </a:rPr>
              <a:t>Datastax</a:t>
            </a:r>
            <a:r>
              <a:rPr kumimoji="1" lang="zh-CN" altLang="en-US" sz="2800" dirty="0" smtClean="0">
                <a:latin typeface="+mn-ea"/>
              </a:rPr>
              <a:t> </a:t>
            </a:r>
            <a:r>
              <a:rPr kumimoji="1" lang="en-US" altLang="zh-CN" sz="2800" dirty="0">
                <a:latin typeface="+mn-ea"/>
              </a:rPr>
              <a:t>java</a:t>
            </a:r>
            <a:r>
              <a:rPr kumimoji="1" lang="zh-CN" altLang="en-US" sz="2800" dirty="0">
                <a:latin typeface="+mn-ea"/>
              </a:rPr>
              <a:t> </a:t>
            </a:r>
            <a:r>
              <a:rPr kumimoji="1" lang="en-US" altLang="zh-CN" sz="2800" dirty="0">
                <a:latin typeface="+mn-ea"/>
              </a:rPr>
              <a:t>driver</a:t>
            </a:r>
            <a:endParaRPr kumimoji="1" lang="zh-CN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509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9" y="390312"/>
            <a:ext cx="1797346" cy="48619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39416" y="1988840"/>
            <a:ext cx="914501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+mn-ea"/>
              </a:rPr>
              <a:t>1</a:t>
            </a:r>
            <a:r>
              <a:rPr kumimoji="1" lang="zh-CN" altLang="en-US" sz="2000" dirty="0" smtClean="0">
                <a:latin typeface="+mn-ea"/>
              </a:rPr>
              <a:t>.</a:t>
            </a:r>
            <a:r>
              <a:rPr kumimoji="1" lang="en-US" altLang="zh-CN" sz="2000" dirty="0" err="1" smtClean="0">
                <a:latin typeface="+mn-ea"/>
              </a:rPr>
              <a:t>ansible</a:t>
            </a:r>
            <a:r>
              <a:rPr kumimoji="1" lang="zh-CN" altLang="en-US" sz="2000" dirty="0" smtClean="0">
                <a:latin typeface="+mn-ea"/>
              </a:rPr>
              <a:t>自动部署</a:t>
            </a:r>
            <a:endParaRPr kumimoji="1" lang="en-US" altLang="zh-CN" sz="2000" dirty="0" smtClean="0">
              <a:latin typeface="+mn-ea"/>
            </a:endParaRPr>
          </a:p>
          <a:p>
            <a:endParaRPr kumimoji="1" lang="en-US" altLang="zh-CN" sz="2000" dirty="0">
              <a:latin typeface="+mn-ea"/>
            </a:endParaRPr>
          </a:p>
          <a:p>
            <a:r>
              <a:rPr kumimoji="1" lang="zh-CN" altLang="zh-CN" sz="2000" dirty="0" smtClean="0">
                <a:latin typeface="+mn-ea"/>
              </a:rPr>
              <a:t>2</a:t>
            </a:r>
            <a:r>
              <a:rPr kumimoji="1" lang="en-US" altLang="zh-CN" sz="2000" dirty="0" smtClean="0">
                <a:latin typeface="+mn-ea"/>
              </a:rPr>
              <a:t>.</a:t>
            </a:r>
            <a:r>
              <a:rPr kumimoji="1" lang="en-US" altLang="zh-CN" sz="2000" dirty="0" err="1" smtClean="0">
                <a:latin typeface="+mn-ea"/>
              </a:rPr>
              <a:t>Zabbix</a:t>
            </a:r>
            <a:r>
              <a:rPr kumimoji="1" lang="zh-CN" altLang="en-US" sz="2000" dirty="0" smtClean="0">
                <a:latin typeface="+mn-ea"/>
              </a:rPr>
              <a:t>监控</a:t>
            </a:r>
            <a:endParaRPr kumimoji="1" lang="en-US" altLang="zh-CN" sz="2000" dirty="0" smtClean="0">
              <a:latin typeface="+mn-ea"/>
            </a:endParaRPr>
          </a:p>
          <a:p>
            <a:endParaRPr kumimoji="1" lang="en-US" altLang="zh-CN" sz="2000" dirty="0">
              <a:latin typeface="+mn-ea"/>
            </a:endParaRPr>
          </a:p>
          <a:p>
            <a:r>
              <a:rPr kumimoji="1" lang="zh-CN" altLang="en-US" sz="2000" dirty="0" smtClean="0"/>
              <a:t> </a:t>
            </a:r>
          </a:p>
          <a:p>
            <a:endParaRPr kumimoji="1"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839416" y="1124744"/>
            <a:ext cx="7272808" cy="478020"/>
          </a:xfrm>
        </p:spPr>
        <p:txBody>
          <a:bodyPr>
            <a:noAutofit/>
          </a:bodyPr>
          <a:lstStyle/>
          <a:p>
            <a:r>
              <a:rPr kumimoji="1" lang="zh-CN" altLang="en-US" sz="2800" dirty="0" smtClean="0">
                <a:latin typeface="+mn-ea"/>
              </a:rPr>
              <a:t>运维和监控</a:t>
            </a:r>
            <a:endParaRPr kumimoji="1" lang="zh-CN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432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9" y="390312"/>
            <a:ext cx="1797346" cy="486192"/>
          </a:xfrm>
          <a:prstGeom prst="rect">
            <a:avLst/>
          </a:prstGeom>
        </p:spPr>
      </p:pic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839416" y="1124744"/>
            <a:ext cx="7272808" cy="478020"/>
          </a:xfrm>
        </p:spPr>
        <p:txBody>
          <a:bodyPr>
            <a:noAutofit/>
          </a:bodyPr>
          <a:lstStyle/>
          <a:p>
            <a:r>
              <a:rPr kumimoji="1" lang="zh-CN" altLang="en-US" sz="2800" dirty="0" smtClean="0">
                <a:latin typeface="+mn-ea"/>
              </a:rPr>
              <a:t>运维和监控</a:t>
            </a:r>
            <a:endParaRPr kumimoji="1" lang="zh-CN" altLang="en-US" sz="2800" dirty="0">
              <a:latin typeface="+mn-ea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2816"/>
            <a:ext cx="12192000" cy="428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6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9" y="390312"/>
            <a:ext cx="1797346" cy="486192"/>
          </a:xfrm>
          <a:prstGeom prst="rect">
            <a:avLst/>
          </a:prstGeom>
        </p:spPr>
      </p:pic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839416" y="1124744"/>
            <a:ext cx="7272808" cy="478020"/>
          </a:xfrm>
        </p:spPr>
        <p:txBody>
          <a:bodyPr>
            <a:noAutofit/>
          </a:bodyPr>
          <a:lstStyle/>
          <a:p>
            <a:r>
              <a:rPr kumimoji="1" lang="zh-CN" altLang="en-US" sz="2800" dirty="0" smtClean="0">
                <a:latin typeface="+mn-ea"/>
              </a:rPr>
              <a:t>性能调优</a:t>
            </a:r>
            <a:endParaRPr kumimoji="1" lang="zh-CN" altLang="en-US" sz="2800" dirty="0"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7408" y="2276872"/>
            <a:ext cx="10801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2000" dirty="0" smtClean="0">
                <a:latin typeface="+mn-ea"/>
              </a:rPr>
              <a:t>1.</a:t>
            </a:r>
            <a:r>
              <a:rPr kumimoji="1" lang="zh-CN" altLang="en-US" sz="2000" dirty="0" smtClean="0">
                <a:latin typeface="+mn-ea"/>
              </a:rPr>
              <a:t>集群调优</a:t>
            </a:r>
          </a:p>
          <a:p>
            <a:r>
              <a:rPr kumimoji="1" lang="zh-CN" altLang="en-US" sz="2000" dirty="0">
                <a:latin typeface="+mn-ea"/>
              </a:rPr>
              <a:t> </a:t>
            </a:r>
            <a:r>
              <a:rPr kumimoji="1" lang="zh-CN" altLang="en-US" sz="2000" dirty="0" smtClean="0">
                <a:latin typeface="+mn-ea"/>
              </a:rPr>
              <a:t>  </a:t>
            </a:r>
            <a:r>
              <a:rPr kumimoji="1" lang="en-US" altLang="zh-CN" sz="1600" dirty="0" smtClean="0">
                <a:latin typeface="+mn-ea"/>
              </a:rPr>
              <a:t>1</a:t>
            </a:r>
            <a:r>
              <a:rPr kumimoji="1" lang="zh-CN" altLang="en-US" sz="1600" dirty="0" smtClean="0">
                <a:latin typeface="+mn-ea"/>
              </a:rPr>
              <a:t>)</a:t>
            </a:r>
            <a:r>
              <a:rPr kumimoji="1" lang="en-US" altLang="zh-CN" sz="1600" dirty="0" smtClean="0">
                <a:latin typeface="+mn-ea"/>
              </a:rPr>
              <a:t>Cassandra</a:t>
            </a:r>
            <a:r>
              <a:rPr kumimoji="1" lang="zh-CN" altLang="en-US" sz="1600" dirty="0" smtClean="0">
                <a:latin typeface="+mn-ea"/>
              </a:rPr>
              <a:t>本身参数优化设置</a:t>
            </a:r>
          </a:p>
          <a:p>
            <a:r>
              <a:rPr kumimoji="1" lang="zh-CN" altLang="en-US" sz="1600" dirty="0">
                <a:latin typeface="+mn-ea"/>
              </a:rPr>
              <a:t> </a:t>
            </a:r>
            <a:r>
              <a:rPr kumimoji="1" lang="zh-CN" altLang="en-US" sz="1600" dirty="0" smtClean="0">
                <a:latin typeface="+mn-ea"/>
              </a:rPr>
              <a:t>   </a:t>
            </a:r>
            <a:r>
              <a:rPr kumimoji="1" lang="en-US" altLang="zh-CN" sz="1600" dirty="0" smtClean="0">
                <a:latin typeface="+mn-ea"/>
              </a:rPr>
              <a:t>2)JVM</a:t>
            </a:r>
            <a:r>
              <a:rPr kumimoji="1" lang="zh-CN" altLang="en-US" sz="1600" dirty="0" smtClean="0">
                <a:latin typeface="+mn-ea"/>
              </a:rPr>
              <a:t>参数优化设置</a:t>
            </a:r>
          </a:p>
          <a:p>
            <a:endParaRPr kumimoji="1" lang="zh-CN" altLang="en-US" sz="2000" dirty="0">
              <a:latin typeface="+mn-ea"/>
            </a:endParaRPr>
          </a:p>
          <a:p>
            <a:r>
              <a:rPr kumimoji="1" lang="zh-CN" altLang="en-US" sz="2000" dirty="0" smtClean="0">
                <a:latin typeface="+mn-ea"/>
              </a:rPr>
              <a:t>2</a:t>
            </a:r>
            <a:r>
              <a:rPr kumimoji="1" lang="en-US" altLang="zh-CN" sz="2000" dirty="0" smtClean="0">
                <a:latin typeface="+mn-ea"/>
              </a:rPr>
              <a:t>.schema</a:t>
            </a:r>
            <a:r>
              <a:rPr kumimoji="1" lang="zh-CN" altLang="en-US" sz="2000" dirty="0" smtClean="0">
                <a:latin typeface="+mn-ea"/>
              </a:rPr>
              <a:t>设计优化</a:t>
            </a:r>
            <a:endParaRPr kumimoji="1"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973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16" y="1124744"/>
            <a:ext cx="7272808" cy="478020"/>
          </a:xfrm>
        </p:spPr>
        <p:txBody>
          <a:bodyPr>
            <a:noAutofit/>
          </a:bodyPr>
          <a:lstStyle/>
          <a:p>
            <a:r>
              <a:rPr kumimoji="1" lang="en-US" altLang="zh-CN" sz="2800" dirty="0" smtClean="0">
                <a:latin typeface="+mn-ea"/>
                <a:ea typeface="+mn-ea"/>
              </a:rPr>
              <a:t>Cassandra</a:t>
            </a:r>
            <a:r>
              <a:rPr kumimoji="1" lang="zh-CN" altLang="en-US" sz="2800" dirty="0" smtClean="0">
                <a:latin typeface="+mn-ea"/>
                <a:ea typeface="+mn-ea"/>
              </a:rPr>
              <a:t>历史</a:t>
            </a:r>
            <a:endParaRPr kumimoji="1" lang="zh-CN" altLang="en-US" sz="2800" dirty="0">
              <a:latin typeface="+mn-ea"/>
              <a:ea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9" y="390312"/>
            <a:ext cx="1797346" cy="48619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71464" y="2276872"/>
            <a:ext cx="914501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000" dirty="0" smtClean="0"/>
          </a:p>
          <a:p>
            <a:pPr marL="342900" indent="-342900">
              <a:buAutoNum type="arabicPeriod"/>
            </a:pPr>
            <a:endParaRPr kumimoji="1" lang="zh-CN" altLang="en-US" dirty="0"/>
          </a:p>
          <a:p>
            <a:endParaRPr kumimoji="1" lang="zh-CN" altLang="en-US" sz="2000" dirty="0">
              <a:latin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2132856"/>
            <a:ext cx="3255053" cy="1478280"/>
          </a:xfrm>
          <a:prstGeom prst="rect">
            <a:avLst/>
          </a:prstGeom>
          <a:ln>
            <a:solidFill>
              <a:srgbClr val="045E8B"/>
            </a:solidFill>
          </a:ln>
        </p:spPr>
      </p:pic>
      <p:pic>
        <p:nvPicPr>
          <p:cNvPr id="10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048" y="2132856"/>
            <a:ext cx="3284220" cy="1478280"/>
          </a:xfrm>
          <a:prstGeom prst="rect">
            <a:avLst/>
          </a:prstGeom>
          <a:ln>
            <a:solidFill>
              <a:srgbClr val="045E8B"/>
            </a:solidFill>
          </a:ln>
        </p:spPr>
      </p:pic>
      <p:pic>
        <p:nvPicPr>
          <p:cNvPr id="11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9736" y="4221088"/>
            <a:ext cx="3280904" cy="1234440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1784" y="5872480"/>
            <a:ext cx="2357741" cy="985520"/>
          </a:xfrm>
          <a:prstGeom prst="rect">
            <a:avLst/>
          </a:prstGeom>
        </p:spPr>
      </p:pic>
      <p:sp>
        <p:nvSpPr>
          <p:cNvPr id="13" name="Down Arrow 11"/>
          <p:cNvSpPr/>
          <p:nvPr/>
        </p:nvSpPr>
        <p:spPr>
          <a:xfrm>
            <a:off x="5015880" y="5517232"/>
            <a:ext cx="487680" cy="335280"/>
          </a:xfrm>
          <a:prstGeom prst="downArrow">
            <a:avLst/>
          </a:prstGeom>
          <a:solidFill>
            <a:srgbClr val="234B6C"/>
          </a:solidFill>
          <a:ln>
            <a:solidFill>
              <a:srgbClr val="234B6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95800" y="3789040"/>
            <a:ext cx="213360" cy="297180"/>
          </a:xfrm>
          <a:prstGeom prst="straightConnector1">
            <a:avLst/>
          </a:prstGeom>
          <a:ln>
            <a:solidFill>
              <a:srgbClr val="234B6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312024" y="3789040"/>
            <a:ext cx="264160" cy="297180"/>
          </a:xfrm>
          <a:prstGeom prst="straightConnector1">
            <a:avLst/>
          </a:prstGeom>
          <a:ln>
            <a:solidFill>
              <a:srgbClr val="234B6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279576" y="1700808"/>
            <a:ext cx="98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BigTable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536160" y="1700808"/>
            <a:ext cx="96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Dynamo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19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9" y="390312"/>
            <a:ext cx="1797346" cy="486192"/>
          </a:xfrm>
          <a:prstGeom prst="rect">
            <a:avLst/>
          </a:prstGeom>
        </p:spPr>
      </p:pic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839416" y="1124744"/>
            <a:ext cx="7272808" cy="478020"/>
          </a:xfrm>
        </p:spPr>
        <p:txBody>
          <a:bodyPr>
            <a:noAutofit/>
          </a:bodyPr>
          <a:lstStyle/>
          <a:p>
            <a:r>
              <a:rPr kumimoji="1" lang="zh-CN" altLang="en-US" sz="2800" dirty="0" smtClean="0">
                <a:latin typeface="+mn-ea"/>
              </a:rPr>
              <a:t>性能调优</a:t>
            </a:r>
            <a:r>
              <a:rPr kumimoji="1" lang="en-US" altLang="zh-CN" sz="2800" dirty="0" smtClean="0">
                <a:latin typeface="+mn-ea"/>
              </a:rPr>
              <a:t>-</a:t>
            </a:r>
            <a:r>
              <a:rPr kumimoji="1" lang="zh-CN" altLang="en-US" sz="2800" dirty="0" smtClean="0">
                <a:latin typeface="+mn-ea"/>
              </a:rPr>
              <a:t>集群调优化</a:t>
            </a:r>
            <a:endParaRPr kumimoji="1" lang="zh-CN" altLang="en-US" sz="2800" dirty="0"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7408" y="2276872"/>
            <a:ext cx="108012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+mn-ea"/>
              </a:rPr>
              <a:t>集群参数设置</a:t>
            </a:r>
            <a:endParaRPr kumimoji="1" lang="en-US" altLang="zh-CN" sz="2000" dirty="0" smtClean="0">
              <a:latin typeface="+mn-ea"/>
            </a:endParaRPr>
          </a:p>
          <a:p>
            <a:pPr lvl="1"/>
            <a:r>
              <a:rPr kumimoji="1" lang="en-US" altLang="zh-CN" sz="1600" dirty="0" smtClean="0">
                <a:latin typeface="+mn-ea"/>
              </a:rPr>
              <a:t>1.memtable_allocation_type</a:t>
            </a:r>
          </a:p>
          <a:p>
            <a:pPr lvl="1"/>
            <a:r>
              <a:rPr kumimoji="1" lang="zh-CN" altLang="zh-CN" sz="1600" dirty="0">
                <a:latin typeface="+mn-ea"/>
              </a:rPr>
              <a:t> </a:t>
            </a:r>
            <a:r>
              <a:rPr kumimoji="1" lang="zh-CN" altLang="en-US" sz="1600" dirty="0" smtClean="0">
                <a:latin typeface="+mn-ea"/>
              </a:rPr>
              <a:t>   </a:t>
            </a:r>
            <a:r>
              <a:rPr kumimoji="1" lang="en-US" altLang="zh-CN" sz="1600" dirty="0" err="1" smtClean="0">
                <a:latin typeface="+mn-ea"/>
              </a:rPr>
              <a:t>heap_buffers</a:t>
            </a:r>
            <a:r>
              <a:rPr kumimoji="1" lang="en-US" altLang="zh-CN" sz="1600" dirty="0">
                <a:latin typeface="+mn-ea"/>
              </a:rPr>
              <a:t>:</a:t>
            </a:r>
            <a:r>
              <a:rPr kumimoji="1" lang="zh-CN" altLang="en-US" sz="1600" dirty="0" smtClean="0">
                <a:latin typeface="+mn-ea"/>
              </a:rPr>
              <a:t> </a:t>
            </a:r>
            <a:r>
              <a:rPr kumimoji="1" lang="en-US" altLang="zh-CN" sz="1600" dirty="0" smtClean="0">
                <a:latin typeface="+mn-ea"/>
              </a:rPr>
              <a:t>on</a:t>
            </a:r>
            <a:r>
              <a:rPr kumimoji="1" lang="zh-CN" altLang="en-US" sz="1600" dirty="0" smtClean="0">
                <a:latin typeface="+mn-ea"/>
              </a:rPr>
              <a:t> </a:t>
            </a:r>
            <a:r>
              <a:rPr kumimoji="1" lang="en-US" altLang="zh-CN" sz="1600" dirty="0" smtClean="0">
                <a:latin typeface="+mn-ea"/>
              </a:rPr>
              <a:t>heap</a:t>
            </a:r>
            <a:r>
              <a:rPr kumimoji="1" lang="zh-CN" altLang="en-US" sz="1600" dirty="0" smtClean="0">
                <a:latin typeface="+mn-ea"/>
              </a:rPr>
              <a:t> </a:t>
            </a:r>
            <a:r>
              <a:rPr kumimoji="1" lang="en-US" altLang="zh-CN" sz="1600" dirty="0" err="1" smtClean="0">
                <a:latin typeface="+mn-ea"/>
              </a:rPr>
              <a:t>nio</a:t>
            </a:r>
            <a:r>
              <a:rPr kumimoji="1" lang="zh-CN" altLang="en-US" sz="1600" dirty="0" smtClean="0">
                <a:latin typeface="+mn-ea"/>
              </a:rPr>
              <a:t> </a:t>
            </a:r>
            <a:r>
              <a:rPr kumimoji="1" lang="en-US" altLang="zh-CN" sz="1600" dirty="0" smtClean="0">
                <a:latin typeface="+mn-ea"/>
              </a:rPr>
              <a:t>buffer</a:t>
            </a:r>
            <a:endParaRPr kumimoji="1" lang="zh-CN" altLang="en-US" sz="1600" dirty="0" smtClean="0">
              <a:latin typeface="+mn-ea"/>
            </a:endParaRPr>
          </a:p>
          <a:p>
            <a:pPr lvl="1"/>
            <a:r>
              <a:rPr kumimoji="1" lang="zh-CN" altLang="en-US" sz="1600" dirty="0">
                <a:latin typeface="+mn-ea"/>
              </a:rPr>
              <a:t> </a:t>
            </a:r>
            <a:r>
              <a:rPr kumimoji="1" lang="zh-CN" altLang="en-US" sz="1600" dirty="0" smtClean="0">
                <a:latin typeface="+mn-ea"/>
              </a:rPr>
              <a:t>    </a:t>
            </a:r>
            <a:r>
              <a:rPr kumimoji="1" lang="en-US" altLang="zh-CN" sz="1600" dirty="0" err="1" smtClean="0">
                <a:latin typeface="+mn-ea"/>
              </a:rPr>
              <a:t>offheap_buffers</a:t>
            </a:r>
            <a:r>
              <a:rPr kumimoji="1" lang="en-US" altLang="zh-CN" sz="1600" dirty="0" smtClean="0">
                <a:latin typeface="+mn-ea"/>
              </a:rPr>
              <a:t>:</a:t>
            </a:r>
            <a:r>
              <a:rPr kumimoji="1" lang="zh-CN" altLang="en-US" sz="1600" dirty="0" smtClean="0">
                <a:latin typeface="+mn-ea"/>
              </a:rPr>
              <a:t> </a:t>
            </a:r>
            <a:r>
              <a:rPr kumimoji="1" lang="en-US" altLang="zh-CN" sz="1600" dirty="0" smtClean="0">
                <a:latin typeface="+mn-ea"/>
              </a:rPr>
              <a:t>off</a:t>
            </a:r>
            <a:r>
              <a:rPr kumimoji="1" lang="zh-CN" altLang="en-US" sz="1600" dirty="0" smtClean="0">
                <a:latin typeface="+mn-ea"/>
              </a:rPr>
              <a:t> </a:t>
            </a:r>
            <a:r>
              <a:rPr kumimoji="1" lang="en-US" altLang="zh-CN" sz="1600" dirty="0" smtClean="0">
                <a:latin typeface="+mn-ea"/>
              </a:rPr>
              <a:t>heap(direct)</a:t>
            </a:r>
            <a:r>
              <a:rPr kumimoji="1" lang="zh-CN" altLang="en-US" sz="1600" dirty="0" smtClean="0">
                <a:latin typeface="+mn-ea"/>
              </a:rPr>
              <a:t> </a:t>
            </a:r>
            <a:r>
              <a:rPr kumimoji="1" lang="en-US" altLang="zh-CN" sz="1600" dirty="0" err="1" smtClean="0">
                <a:latin typeface="+mn-ea"/>
              </a:rPr>
              <a:t>nio</a:t>
            </a:r>
            <a:r>
              <a:rPr kumimoji="1" lang="zh-CN" altLang="en-US" sz="1600" dirty="0" smtClean="0">
                <a:latin typeface="+mn-ea"/>
              </a:rPr>
              <a:t> </a:t>
            </a:r>
            <a:r>
              <a:rPr kumimoji="1" lang="en-US" altLang="zh-CN" sz="1600" dirty="0" smtClean="0">
                <a:latin typeface="+mn-ea"/>
              </a:rPr>
              <a:t>buffers</a:t>
            </a:r>
            <a:r>
              <a:rPr kumimoji="1" lang="zh-CN" altLang="en-US" sz="1600" dirty="0" smtClean="0">
                <a:latin typeface="+mn-ea"/>
              </a:rPr>
              <a:t> </a:t>
            </a:r>
          </a:p>
          <a:p>
            <a:pPr lvl="1"/>
            <a:r>
              <a:rPr kumimoji="1" lang="zh-CN" altLang="en-US" sz="1600" dirty="0">
                <a:latin typeface="+mn-ea"/>
              </a:rPr>
              <a:t> </a:t>
            </a:r>
            <a:r>
              <a:rPr kumimoji="1" lang="zh-CN" altLang="en-US" sz="1600" dirty="0" smtClean="0">
                <a:latin typeface="+mn-ea"/>
              </a:rPr>
              <a:t>    </a:t>
            </a:r>
            <a:r>
              <a:rPr kumimoji="1" lang="en-US" altLang="zh-CN" sz="1600" dirty="0" err="1" smtClean="0">
                <a:latin typeface="+mn-ea"/>
              </a:rPr>
              <a:t>offheap_objects</a:t>
            </a:r>
            <a:r>
              <a:rPr kumimoji="1" lang="zh-CN" altLang="en-US" sz="1600" dirty="0" smtClean="0">
                <a:latin typeface="+mn-ea"/>
              </a:rPr>
              <a:t>: </a:t>
            </a:r>
            <a:r>
              <a:rPr kumimoji="1" lang="en-US" altLang="zh-CN" sz="1600" dirty="0" smtClean="0">
                <a:latin typeface="+mn-ea"/>
              </a:rPr>
              <a:t>native</a:t>
            </a:r>
            <a:r>
              <a:rPr kumimoji="1" lang="zh-CN" altLang="en-US" sz="1600" dirty="0" smtClean="0">
                <a:latin typeface="+mn-ea"/>
              </a:rPr>
              <a:t> </a:t>
            </a:r>
            <a:r>
              <a:rPr kumimoji="1" lang="en-US" altLang="zh-CN" sz="1600" dirty="0" smtClean="0">
                <a:latin typeface="+mn-ea"/>
              </a:rPr>
              <a:t>memory</a:t>
            </a:r>
          </a:p>
          <a:p>
            <a:pPr lvl="1"/>
            <a:r>
              <a:rPr kumimoji="1" lang="zh-CN" altLang="zh-CN" sz="1600" dirty="0" smtClean="0">
                <a:latin typeface="+mn-ea"/>
              </a:rPr>
              <a:t>2</a:t>
            </a:r>
            <a:r>
              <a:rPr kumimoji="1" lang="en-US" altLang="zh-CN" sz="1600" dirty="0" smtClean="0">
                <a:latin typeface="+mn-ea"/>
              </a:rPr>
              <a:t>.</a:t>
            </a:r>
            <a:r>
              <a:rPr kumimoji="1" lang="en-US" altLang="zh-CN" sz="1600" dirty="0" err="1" smtClean="0">
                <a:latin typeface="+mn-ea"/>
              </a:rPr>
              <a:t>concurrent_write</a:t>
            </a:r>
            <a:r>
              <a:rPr kumimoji="1" lang="zh-CN" altLang="en-US" sz="1600" dirty="0" smtClean="0">
                <a:latin typeface="+mn-ea"/>
              </a:rPr>
              <a:t>和</a:t>
            </a:r>
            <a:r>
              <a:rPr kumimoji="1" lang="en-US" altLang="zh-CN" sz="1600" dirty="0" err="1" smtClean="0">
                <a:latin typeface="+mn-ea"/>
              </a:rPr>
              <a:t>concurrent_read</a:t>
            </a:r>
            <a:endParaRPr kumimoji="1" lang="en-US" altLang="zh-CN" sz="1600" dirty="0" smtClean="0">
              <a:latin typeface="+mn-ea"/>
            </a:endParaRPr>
          </a:p>
          <a:p>
            <a:pPr lvl="1"/>
            <a:endParaRPr kumimoji="1" lang="en-US" altLang="zh-CN" sz="1600" dirty="0">
              <a:latin typeface="+mn-ea"/>
            </a:endParaRPr>
          </a:p>
          <a:p>
            <a:pPr lvl="1"/>
            <a:r>
              <a:rPr kumimoji="1" lang="zh-CN" altLang="zh-CN" sz="1600" dirty="0" smtClean="0">
                <a:latin typeface="+mn-ea"/>
              </a:rPr>
              <a:t>3</a:t>
            </a:r>
            <a:r>
              <a:rPr kumimoji="1" lang="en-US" altLang="zh-CN" sz="1600" dirty="0" smtClean="0">
                <a:latin typeface="+mn-ea"/>
              </a:rPr>
              <a:t>.</a:t>
            </a:r>
            <a:r>
              <a:rPr kumimoji="1" lang="en-US" altLang="zh-CN" sz="1600" dirty="0" err="1" smtClean="0">
                <a:latin typeface="+mn-ea"/>
              </a:rPr>
              <a:t>Sstable</a:t>
            </a:r>
            <a:r>
              <a:rPr kumimoji="1" lang="zh-CN" altLang="en-US" sz="1600" dirty="0" smtClean="0">
                <a:latin typeface="+mn-ea"/>
              </a:rPr>
              <a:t> </a:t>
            </a:r>
            <a:r>
              <a:rPr kumimoji="1" lang="en-US" altLang="zh-CN" sz="1600" dirty="0" smtClean="0">
                <a:latin typeface="+mn-ea"/>
              </a:rPr>
              <a:t>compression</a:t>
            </a:r>
          </a:p>
          <a:p>
            <a:pPr lvl="1"/>
            <a:endParaRPr kumimoji="1" lang="en-US" altLang="zh-CN" sz="1600" dirty="0">
              <a:latin typeface="+mn-ea"/>
            </a:endParaRPr>
          </a:p>
          <a:p>
            <a:pPr lvl="1"/>
            <a:r>
              <a:rPr kumimoji="1" lang="zh-CN" altLang="zh-CN" sz="1600" dirty="0" smtClean="0">
                <a:latin typeface="+mn-ea"/>
              </a:rPr>
              <a:t>4</a:t>
            </a:r>
            <a:r>
              <a:rPr kumimoji="1" lang="en-US" altLang="zh-CN" sz="1600" dirty="0" smtClean="0">
                <a:latin typeface="+mn-ea"/>
              </a:rPr>
              <a:t>.Concurrent</a:t>
            </a:r>
            <a:r>
              <a:rPr kumimoji="1" lang="zh-CN" altLang="en-US" sz="1600" dirty="0" smtClean="0">
                <a:latin typeface="+mn-ea"/>
              </a:rPr>
              <a:t> </a:t>
            </a:r>
            <a:r>
              <a:rPr kumimoji="1" lang="en-US" altLang="zh-CN" sz="1600" dirty="0" smtClean="0">
                <a:latin typeface="+mn-ea"/>
              </a:rPr>
              <a:t>compactor</a:t>
            </a:r>
          </a:p>
          <a:p>
            <a:pPr lvl="1"/>
            <a:endParaRPr kumimoji="1" lang="en-US" altLang="zh-CN" sz="1600" dirty="0">
              <a:latin typeface="+mn-ea"/>
            </a:endParaRPr>
          </a:p>
          <a:p>
            <a:pPr lvl="1"/>
            <a:r>
              <a:rPr kumimoji="1" lang="zh-CN" altLang="zh-CN" sz="1600" dirty="0" smtClean="0">
                <a:latin typeface="+mn-ea"/>
              </a:rPr>
              <a:t>5</a:t>
            </a:r>
            <a:r>
              <a:rPr kumimoji="1" lang="en-US" altLang="zh-CN" sz="1600" dirty="0" smtClean="0">
                <a:latin typeface="+mn-ea"/>
              </a:rPr>
              <a:t>.</a:t>
            </a:r>
            <a:r>
              <a:rPr kumimoji="1" lang="en-US" altLang="zh-CN" sz="1600" dirty="0" err="1" smtClean="0">
                <a:latin typeface="+mn-ea"/>
              </a:rPr>
              <a:t>memtable_flush_writers</a:t>
            </a:r>
            <a:endParaRPr kumimoji="1" lang="en-US" altLang="zh-CN" sz="1600" dirty="0" smtClean="0">
              <a:latin typeface="+mn-ea"/>
            </a:endParaRPr>
          </a:p>
          <a:p>
            <a:pPr lvl="1"/>
            <a:endParaRPr kumimoji="1" lang="en-US" altLang="zh-CN" sz="1600" dirty="0">
              <a:latin typeface="+mn-ea"/>
            </a:endParaRPr>
          </a:p>
          <a:p>
            <a:pPr lvl="1"/>
            <a:r>
              <a:rPr kumimoji="1" lang="en-US" altLang="zh-CN" sz="1600" dirty="0" smtClean="0">
                <a:latin typeface="+mn-ea"/>
              </a:rPr>
              <a:t>6.Netty </a:t>
            </a:r>
            <a:r>
              <a:rPr kumimoji="1" lang="en-US" altLang="zh-CN" sz="1600" dirty="0" err="1" smtClean="0">
                <a:latin typeface="+mn-ea"/>
              </a:rPr>
              <a:t>io</a:t>
            </a:r>
            <a:r>
              <a:rPr kumimoji="1" lang="zh-CN" altLang="en-US" sz="1600" dirty="0" smtClean="0">
                <a:latin typeface="+mn-ea"/>
              </a:rPr>
              <a:t>线程数目</a:t>
            </a:r>
            <a:endParaRPr kumimoji="1" lang="en-US" altLang="zh-CN" sz="1600" dirty="0" smtClean="0">
              <a:latin typeface="+mn-ea"/>
            </a:endParaRPr>
          </a:p>
          <a:p>
            <a:r>
              <a:rPr kumimoji="1" lang="zh-CN" altLang="zh-CN" sz="2000" dirty="0">
                <a:latin typeface="+mn-ea"/>
              </a:rPr>
              <a:t> </a:t>
            </a:r>
            <a:r>
              <a:rPr kumimoji="1" lang="zh-CN" altLang="en-US" sz="2000" dirty="0" smtClean="0">
                <a:latin typeface="+mn-ea"/>
              </a:rPr>
              <a:t> </a:t>
            </a:r>
            <a:endParaRPr kumimoji="1" lang="en-US" altLang="zh-CN" sz="2000" dirty="0" smtClean="0">
              <a:latin typeface="+mn-ea"/>
            </a:endParaRPr>
          </a:p>
          <a:p>
            <a:endParaRPr kumimoji="1"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29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9" y="390312"/>
            <a:ext cx="1797346" cy="486192"/>
          </a:xfrm>
          <a:prstGeom prst="rect">
            <a:avLst/>
          </a:prstGeom>
        </p:spPr>
      </p:pic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839416" y="1124744"/>
            <a:ext cx="7272808" cy="478020"/>
          </a:xfrm>
        </p:spPr>
        <p:txBody>
          <a:bodyPr>
            <a:noAutofit/>
          </a:bodyPr>
          <a:lstStyle/>
          <a:p>
            <a:r>
              <a:rPr kumimoji="1" lang="zh-CN" altLang="en-US" sz="2800" dirty="0" smtClean="0">
                <a:latin typeface="+mn-ea"/>
              </a:rPr>
              <a:t>性能调优</a:t>
            </a:r>
            <a:r>
              <a:rPr kumimoji="1" lang="en-US" altLang="zh-CN" sz="2800" dirty="0" smtClean="0">
                <a:latin typeface="+mn-ea"/>
              </a:rPr>
              <a:t>-</a:t>
            </a:r>
            <a:r>
              <a:rPr kumimoji="1" lang="zh-CN" altLang="en-US" sz="2800" dirty="0" smtClean="0">
                <a:latin typeface="+mn-ea"/>
              </a:rPr>
              <a:t>集群调优化</a:t>
            </a:r>
            <a:endParaRPr kumimoji="1" lang="zh-CN" altLang="en-US" sz="2800" dirty="0"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7408" y="2276872"/>
            <a:ext cx="108012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+mn-ea"/>
              </a:rPr>
              <a:t>JVM</a:t>
            </a:r>
            <a:r>
              <a:rPr kumimoji="1" lang="zh-CN" altLang="en-US" sz="2000" dirty="0" smtClean="0">
                <a:latin typeface="+mn-ea"/>
              </a:rPr>
              <a:t>调优化</a:t>
            </a:r>
          </a:p>
          <a:p>
            <a:endParaRPr kumimoji="1" lang="en-US" altLang="zh-CN" sz="2000" dirty="0" smtClean="0">
              <a:latin typeface="+mn-ea"/>
            </a:endParaRPr>
          </a:p>
          <a:p>
            <a:pPr lvl="1"/>
            <a:r>
              <a:rPr kumimoji="1" lang="en-US" altLang="zh-CN" sz="1600" dirty="0" smtClean="0">
                <a:latin typeface="+mn-ea"/>
              </a:rPr>
              <a:t>1.</a:t>
            </a:r>
            <a:r>
              <a:rPr kumimoji="1" lang="zh-CN" altLang="en-US" sz="1600" dirty="0" smtClean="0">
                <a:latin typeface="+mn-ea"/>
              </a:rPr>
              <a:t>堆的大小选择</a:t>
            </a:r>
          </a:p>
          <a:p>
            <a:pPr lvl="1"/>
            <a:endParaRPr kumimoji="1" lang="zh-CN" altLang="en-US" sz="1600" dirty="0" smtClean="0">
              <a:latin typeface="+mn-ea"/>
            </a:endParaRPr>
          </a:p>
          <a:p>
            <a:pPr lvl="1"/>
            <a:r>
              <a:rPr kumimoji="1" lang="zh-CN" altLang="zh-CN" sz="1600" dirty="0" smtClean="0">
                <a:latin typeface="+mn-ea"/>
              </a:rPr>
              <a:t>2</a:t>
            </a:r>
            <a:r>
              <a:rPr kumimoji="1" lang="en-US" altLang="zh-CN" sz="1600" dirty="0" smtClean="0">
                <a:latin typeface="+mn-ea"/>
              </a:rPr>
              <a:t>.</a:t>
            </a:r>
            <a:r>
              <a:rPr kumimoji="1" lang="zh-CN" altLang="en-US" sz="1600" dirty="0" smtClean="0">
                <a:latin typeface="+mn-ea"/>
              </a:rPr>
              <a:t>取消偏向锁</a:t>
            </a:r>
          </a:p>
          <a:p>
            <a:pPr lvl="1"/>
            <a:endParaRPr kumimoji="1" lang="en-US" altLang="zh-CN" sz="1600" dirty="0" smtClean="0">
              <a:latin typeface="+mn-ea"/>
            </a:endParaRPr>
          </a:p>
          <a:p>
            <a:r>
              <a:rPr kumimoji="1" lang="zh-CN" altLang="en-US" sz="2000" dirty="0" smtClean="0">
                <a:latin typeface="+mn-ea"/>
              </a:rPr>
              <a:t>    </a:t>
            </a:r>
          </a:p>
          <a:p>
            <a:r>
              <a:rPr kumimoji="1" lang="zh-CN" altLang="en-US" sz="2000" dirty="0">
                <a:latin typeface="+mn-ea"/>
              </a:rPr>
              <a:t> </a:t>
            </a:r>
            <a:r>
              <a:rPr kumimoji="1" lang="zh-CN" altLang="en-US" sz="2000" dirty="0" smtClean="0">
                <a:latin typeface="+mn-ea"/>
              </a:rPr>
              <a:t>   </a:t>
            </a:r>
            <a:r>
              <a:rPr kumimoji="1" lang="en-US" altLang="zh-CN" sz="2000" dirty="0">
                <a:latin typeface="+mn-ea"/>
              </a:rPr>
              <a:t>https://</a:t>
            </a:r>
            <a:r>
              <a:rPr kumimoji="1" lang="en-US" altLang="zh-CN" sz="2000" dirty="0" err="1">
                <a:latin typeface="+mn-ea"/>
              </a:rPr>
              <a:t>tobert.github.io</a:t>
            </a:r>
            <a:r>
              <a:rPr kumimoji="1" lang="en-US" altLang="zh-CN" sz="2000" dirty="0">
                <a:latin typeface="+mn-ea"/>
              </a:rPr>
              <a:t>/pages/als-cassandra-21-tuning-guide.html</a:t>
            </a:r>
          </a:p>
          <a:p>
            <a:r>
              <a:rPr kumimoji="1" lang="zh-CN" altLang="zh-CN" sz="2000" dirty="0" smtClean="0">
                <a:latin typeface="+mn-ea"/>
              </a:rPr>
              <a:t> </a:t>
            </a:r>
            <a:r>
              <a:rPr kumimoji="1" lang="zh-CN" altLang="en-US" sz="2000" dirty="0" smtClean="0">
                <a:latin typeface="+mn-ea"/>
              </a:rPr>
              <a:t> </a:t>
            </a:r>
            <a:endParaRPr kumimoji="1" lang="en-US" altLang="zh-CN" sz="2000" dirty="0" smtClean="0">
              <a:latin typeface="+mn-ea"/>
            </a:endParaRPr>
          </a:p>
          <a:p>
            <a:endParaRPr kumimoji="1"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786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9" y="390312"/>
            <a:ext cx="1797346" cy="486192"/>
          </a:xfrm>
          <a:prstGeom prst="rect">
            <a:avLst/>
          </a:prstGeom>
        </p:spPr>
      </p:pic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839416" y="1124744"/>
            <a:ext cx="7272808" cy="478020"/>
          </a:xfrm>
        </p:spPr>
        <p:txBody>
          <a:bodyPr>
            <a:noAutofit/>
          </a:bodyPr>
          <a:lstStyle/>
          <a:p>
            <a:r>
              <a:rPr kumimoji="1" lang="zh-CN" altLang="en-US" sz="2800" dirty="0" smtClean="0">
                <a:latin typeface="+mn-ea"/>
              </a:rPr>
              <a:t>性能调优</a:t>
            </a:r>
            <a:r>
              <a:rPr kumimoji="1" lang="en-US" altLang="zh-CN" sz="2800" dirty="0" smtClean="0">
                <a:latin typeface="+mn-ea"/>
              </a:rPr>
              <a:t>-</a:t>
            </a:r>
            <a:r>
              <a:rPr kumimoji="1" lang="zh-CN" altLang="en-US" sz="2800" dirty="0" smtClean="0">
                <a:latin typeface="+mn-ea"/>
              </a:rPr>
              <a:t>集群调优化</a:t>
            </a:r>
            <a:endParaRPr kumimoji="1" lang="zh-CN" altLang="en-US" sz="2800" dirty="0"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7408" y="2276872"/>
            <a:ext cx="10801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+mn-ea"/>
              </a:rPr>
              <a:t>Scheme</a:t>
            </a:r>
            <a:r>
              <a:rPr kumimoji="1" lang="zh-CN" altLang="en-US" sz="2000" dirty="0" smtClean="0">
                <a:latin typeface="+mn-ea"/>
              </a:rPr>
              <a:t>设计优化</a:t>
            </a:r>
          </a:p>
          <a:p>
            <a:endParaRPr kumimoji="1" lang="en-US" altLang="zh-CN" sz="2000" dirty="0" smtClean="0">
              <a:latin typeface="+mn-ea"/>
            </a:endParaRPr>
          </a:p>
          <a:p>
            <a:pPr lvl="1"/>
            <a:r>
              <a:rPr kumimoji="1" lang="en-US" altLang="zh-CN" sz="1600" dirty="0" smtClean="0">
                <a:latin typeface="+mn-ea"/>
              </a:rPr>
              <a:t>1.Primary</a:t>
            </a:r>
            <a:r>
              <a:rPr kumimoji="1" lang="zh-CN" altLang="en-US" sz="1600" dirty="0" smtClean="0">
                <a:latin typeface="+mn-ea"/>
              </a:rPr>
              <a:t> </a:t>
            </a:r>
            <a:r>
              <a:rPr kumimoji="1" lang="en-US" altLang="zh-CN" sz="1600" dirty="0" smtClean="0">
                <a:latin typeface="+mn-ea"/>
              </a:rPr>
              <a:t>key</a:t>
            </a:r>
            <a:r>
              <a:rPr kumimoji="1" lang="zh-CN" altLang="en-US" sz="1600" dirty="0" smtClean="0">
                <a:latin typeface="+mn-ea"/>
              </a:rPr>
              <a:t>设计，避免热点</a:t>
            </a:r>
          </a:p>
          <a:p>
            <a:pPr lvl="1"/>
            <a:endParaRPr kumimoji="1" lang="zh-CN" altLang="en-US" sz="1600" dirty="0" smtClean="0">
              <a:latin typeface="+mn-ea"/>
            </a:endParaRPr>
          </a:p>
          <a:p>
            <a:pPr lvl="1"/>
            <a:r>
              <a:rPr kumimoji="1" lang="zh-CN" altLang="zh-CN" sz="1600" dirty="0" smtClean="0">
                <a:latin typeface="+mn-ea"/>
              </a:rPr>
              <a:t>2</a:t>
            </a:r>
            <a:r>
              <a:rPr kumimoji="1" lang="en-US" altLang="zh-CN" sz="1600" dirty="0" smtClean="0">
                <a:latin typeface="+mn-ea"/>
              </a:rPr>
              <a:t>.</a:t>
            </a:r>
            <a:r>
              <a:rPr kumimoji="1" lang="zh-CN" altLang="en-US" sz="1600" dirty="0" smtClean="0">
                <a:latin typeface="+mn-ea"/>
              </a:rPr>
              <a:t>读修复关闭</a:t>
            </a:r>
          </a:p>
          <a:p>
            <a:pPr lvl="1"/>
            <a:endParaRPr kumimoji="1" lang="zh-CN" altLang="en-US" sz="1600" dirty="0">
              <a:latin typeface="+mn-ea"/>
            </a:endParaRPr>
          </a:p>
          <a:p>
            <a:pPr lvl="1"/>
            <a:r>
              <a:rPr kumimoji="1" lang="zh-CN" altLang="en-US" sz="1600" dirty="0" smtClean="0">
                <a:latin typeface="+mn-ea"/>
              </a:rPr>
              <a:t>3</a:t>
            </a:r>
            <a:r>
              <a:rPr kumimoji="1" lang="en-US" altLang="zh-CN" sz="1600" dirty="0" smtClean="0">
                <a:latin typeface="+mn-ea"/>
              </a:rPr>
              <a:t>.Compaction</a:t>
            </a:r>
            <a:r>
              <a:rPr kumimoji="1" lang="zh-CN" altLang="en-US" sz="1600" dirty="0" smtClean="0">
                <a:latin typeface="+mn-ea"/>
              </a:rPr>
              <a:t> </a:t>
            </a:r>
            <a:r>
              <a:rPr kumimoji="1" lang="en-US" altLang="zh-CN" sz="1600" dirty="0" smtClean="0">
                <a:latin typeface="+mn-ea"/>
              </a:rPr>
              <a:t>strategy</a:t>
            </a:r>
            <a:r>
              <a:rPr kumimoji="1" lang="zh-CN" altLang="en-US" sz="1600" dirty="0" smtClean="0">
                <a:latin typeface="+mn-ea"/>
              </a:rPr>
              <a:t>策略选择</a:t>
            </a:r>
          </a:p>
          <a:p>
            <a:pPr lvl="1"/>
            <a:endParaRPr kumimoji="1" lang="zh-CN" altLang="en-US" sz="1600" dirty="0">
              <a:latin typeface="+mn-ea"/>
            </a:endParaRPr>
          </a:p>
          <a:p>
            <a:pPr lvl="1"/>
            <a:r>
              <a:rPr kumimoji="1" lang="zh-CN" altLang="en-US" sz="1600" dirty="0" smtClean="0">
                <a:latin typeface="+mn-ea"/>
              </a:rPr>
              <a:t>4</a:t>
            </a:r>
            <a:r>
              <a:rPr kumimoji="1" lang="en-US" altLang="zh-CN" sz="1600" dirty="0" smtClean="0">
                <a:latin typeface="+mn-ea"/>
              </a:rPr>
              <a:t>.</a:t>
            </a:r>
            <a:r>
              <a:rPr kumimoji="1" lang="en-US" altLang="zh-CN" sz="1600" dirty="0" err="1" smtClean="0">
                <a:latin typeface="+mn-ea"/>
              </a:rPr>
              <a:t>Ttl</a:t>
            </a:r>
            <a:r>
              <a:rPr kumimoji="1" lang="zh-CN" altLang="en-US" sz="1600" dirty="0" smtClean="0">
                <a:latin typeface="+mn-ea"/>
              </a:rPr>
              <a:t>设置</a:t>
            </a:r>
          </a:p>
          <a:p>
            <a:pPr lvl="1"/>
            <a:endParaRPr kumimoji="1" lang="zh-CN" altLang="en-US" sz="1600" dirty="0">
              <a:latin typeface="+mn-ea"/>
            </a:endParaRPr>
          </a:p>
          <a:p>
            <a:pPr lvl="1"/>
            <a:r>
              <a:rPr kumimoji="1" lang="zh-CN" altLang="en-US" sz="1600" dirty="0" smtClean="0">
                <a:latin typeface="+mn-ea"/>
              </a:rPr>
              <a:t>5</a:t>
            </a:r>
            <a:r>
              <a:rPr kumimoji="1" lang="en-US" altLang="zh-CN" sz="1600" dirty="0" smtClean="0">
                <a:latin typeface="+mn-ea"/>
              </a:rPr>
              <a:t>.Row</a:t>
            </a:r>
            <a:r>
              <a:rPr kumimoji="1" lang="zh-CN" altLang="en-US" sz="1600" dirty="0" smtClean="0">
                <a:latin typeface="+mn-ea"/>
              </a:rPr>
              <a:t> </a:t>
            </a:r>
            <a:r>
              <a:rPr kumimoji="1" lang="en-US" altLang="zh-CN" sz="1600" dirty="0" smtClean="0">
                <a:latin typeface="+mn-ea"/>
              </a:rPr>
              <a:t>cache</a:t>
            </a:r>
            <a:r>
              <a:rPr kumimoji="1" lang="zh-CN" altLang="en-US" sz="1600" dirty="0" smtClean="0">
                <a:latin typeface="+mn-ea"/>
              </a:rPr>
              <a:t>启用</a:t>
            </a:r>
          </a:p>
          <a:p>
            <a:pPr lvl="1"/>
            <a:endParaRPr kumimoji="1" lang="en-US" altLang="zh-CN" sz="1600" dirty="0" smtClean="0">
              <a:latin typeface="+mn-ea"/>
            </a:endParaRPr>
          </a:p>
          <a:p>
            <a:r>
              <a:rPr kumimoji="1" lang="zh-CN" altLang="en-US" sz="2000" dirty="0" smtClean="0">
                <a:latin typeface="+mn-ea"/>
              </a:rPr>
              <a:t>    </a:t>
            </a:r>
          </a:p>
          <a:p>
            <a:r>
              <a:rPr kumimoji="1" lang="zh-CN" altLang="en-US" sz="2000" dirty="0">
                <a:latin typeface="+mn-ea"/>
              </a:rPr>
              <a:t> </a:t>
            </a:r>
            <a:r>
              <a:rPr kumimoji="1" lang="zh-CN" altLang="en-US" sz="2000" dirty="0" smtClean="0">
                <a:latin typeface="+mn-ea"/>
              </a:rPr>
              <a:t>   </a:t>
            </a:r>
            <a:r>
              <a:rPr kumimoji="1" lang="zh-CN" altLang="zh-CN" sz="2000" dirty="0" smtClean="0">
                <a:latin typeface="+mn-ea"/>
              </a:rPr>
              <a:t> </a:t>
            </a:r>
            <a:r>
              <a:rPr kumimoji="1" lang="zh-CN" altLang="en-US" sz="2000" dirty="0" smtClean="0">
                <a:latin typeface="+mn-ea"/>
              </a:rPr>
              <a:t> </a:t>
            </a:r>
            <a:endParaRPr kumimoji="1" lang="en-US" altLang="zh-CN" sz="2000" dirty="0" smtClean="0">
              <a:latin typeface="+mn-ea"/>
            </a:endParaRPr>
          </a:p>
          <a:p>
            <a:endParaRPr kumimoji="1"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765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16" y="1124744"/>
            <a:ext cx="6840760" cy="478020"/>
          </a:xfrm>
        </p:spPr>
        <p:txBody>
          <a:bodyPr>
            <a:noAutofit/>
          </a:bodyPr>
          <a:lstStyle/>
          <a:p>
            <a:r>
              <a:rPr kumimoji="1" lang="zh-CN" altLang="en-US" sz="2800" dirty="0" smtClean="0">
                <a:latin typeface="+mn-ea"/>
                <a:ea typeface="+mn-ea"/>
              </a:rPr>
              <a:t>大数据离线</a:t>
            </a:r>
            <a:r>
              <a:rPr kumimoji="1" lang="zh-CN" altLang="en-US" sz="2800" dirty="0">
                <a:latin typeface="+mn-ea"/>
                <a:ea typeface="+mn-ea"/>
              </a:rPr>
              <a:t>平台和</a:t>
            </a:r>
            <a:r>
              <a:rPr kumimoji="1" lang="en-US" altLang="zh-CN" sz="2800" dirty="0">
                <a:latin typeface="+mn-ea"/>
                <a:ea typeface="+mn-ea"/>
              </a:rPr>
              <a:t>Cassandra</a:t>
            </a:r>
            <a:r>
              <a:rPr kumimoji="1" lang="zh-CN" altLang="en-US" sz="2800" dirty="0">
                <a:latin typeface="+mn-ea"/>
                <a:ea typeface="+mn-ea"/>
              </a:rPr>
              <a:t>的整合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9" y="390312"/>
            <a:ext cx="1797346" cy="486192"/>
          </a:xfrm>
          <a:prstGeom prst="rect">
            <a:avLst/>
          </a:prstGeom>
        </p:spPr>
      </p:pic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1700808"/>
            <a:ext cx="11784632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16" y="1124744"/>
            <a:ext cx="6840760" cy="478020"/>
          </a:xfrm>
        </p:spPr>
        <p:txBody>
          <a:bodyPr>
            <a:noAutofit/>
          </a:bodyPr>
          <a:lstStyle/>
          <a:p>
            <a:r>
              <a:rPr kumimoji="1" lang="zh-CN" altLang="en-US" sz="2800" dirty="0" smtClean="0">
                <a:latin typeface="+mn-ea"/>
                <a:ea typeface="+mn-ea"/>
              </a:rPr>
              <a:t>大数据离线</a:t>
            </a:r>
            <a:r>
              <a:rPr kumimoji="1" lang="zh-CN" altLang="en-US" sz="2800" dirty="0">
                <a:latin typeface="+mn-ea"/>
                <a:ea typeface="+mn-ea"/>
              </a:rPr>
              <a:t>平台和</a:t>
            </a:r>
            <a:r>
              <a:rPr kumimoji="1" lang="en-US" altLang="zh-CN" sz="2800" dirty="0">
                <a:latin typeface="+mn-ea"/>
                <a:ea typeface="+mn-ea"/>
              </a:rPr>
              <a:t>Cassandra</a:t>
            </a:r>
            <a:r>
              <a:rPr kumimoji="1" lang="zh-CN" altLang="en-US" sz="2800" dirty="0">
                <a:latin typeface="+mn-ea"/>
                <a:ea typeface="+mn-ea"/>
              </a:rPr>
              <a:t>的整合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9" y="390312"/>
            <a:ext cx="1797346" cy="486192"/>
          </a:xfrm>
          <a:prstGeom prst="rect">
            <a:avLst/>
          </a:prstGeom>
        </p:spPr>
      </p:pic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55440" y="2276872"/>
            <a:ext cx="892899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+mn-ea"/>
              </a:rPr>
              <a:t>两大数据推送</a:t>
            </a:r>
            <a:r>
              <a:rPr kumimoji="1" lang="en-US" altLang="zh-CN" sz="2000" dirty="0">
                <a:latin typeface="+mn-ea"/>
              </a:rPr>
              <a:t>C</a:t>
            </a:r>
            <a:r>
              <a:rPr kumimoji="1" lang="en-US" altLang="zh-CN" sz="2000" dirty="0" smtClean="0">
                <a:latin typeface="+mn-ea"/>
              </a:rPr>
              <a:t>assandra</a:t>
            </a:r>
            <a:r>
              <a:rPr kumimoji="1" lang="zh-CN" altLang="en-US" sz="2000" dirty="0" smtClean="0">
                <a:latin typeface="+mn-ea"/>
              </a:rPr>
              <a:t>工具</a:t>
            </a:r>
          </a:p>
          <a:p>
            <a:endParaRPr kumimoji="1" lang="zh-CN" altLang="en-US" dirty="0"/>
          </a:p>
          <a:p>
            <a:pPr marL="342900" indent="-342900">
              <a:buAutoNum type="arabicPeriod"/>
            </a:pPr>
            <a:r>
              <a:rPr kumimoji="1" lang="en-US" altLang="zh-CN" dirty="0" smtClean="0">
                <a:latin typeface="+mn-ea"/>
              </a:rPr>
              <a:t>Hive</a:t>
            </a:r>
            <a:r>
              <a:rPr kumimoji="1" lang="zh-CN" altLang="en-US" dirty="0" smtClean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</a:t>
            </a:r>
            <a:r>
              <a:rPr kumimoji="1" lang="en-US" altLang="zh-CN" dirty="0" smtClean="0">
                <a:latin typeface="+mn-ea"/>
              </a:rPr>
              <a:t>ntegrate</a:t>
            </a:r>
            <a:r>
              <a:rPr kumimoji="1" lang="zh-CN" altLang="en-US" dirty="0" smtClean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C</a:t>
            </a:r>
            <a:r>
              <a:rPr kumimoji="1" lang="en-US" altLang="zh-CN" dirty="0" smtClean="0">
                <a:latin typeface="+mn-ea"/>
              </a:rPr>
              <a:t>assandra Native </a:t>
            </a:r>
            <a:r>
              <a:rPr kumimoji="1" lang="en-US" altLang="zh-CN" dirty="0">
                <a:latin typeface="+mn-ea"/>
              </a:rPr>
              <a:t>P</a:t>
            </a:r>
            <a:r>
              <a:rPr kumimoji="1" lang="en-US" altLang="zh-CN" dirty="0" smtClean="0">
                <a:latin typeface="+mn-ea"/>
              </a:rPr>
              <a:t>rotocol</a:t>
            </a:r>
          </a:p>
          <a:p>
            <a:pPr marL="342900" indent="-342900">
              <a:buAutoNum type="arabicPeriod"/>
            </a:pPr>
            <a:endParaRPr kumimoji="1" lang="en-US" altLang="zh-CN" dirty="0">
              <a:latin typeface="+mn-ea"/>
            </a:endParaRPr>
          </a:p>
          <a:p>
            <a:pPr marL="342900" indent="-342900">
              <a:buAutoNum type="arabicPeriod"/>
            </a:pPr>
            <a:r>
              <a:rPr kumimoji="1" lang="en-US" altLang="zh-CN" dirty="0" smtClean="0">
                <a:latin typeface="+mn-ea"/>
              </a:rPr>
              <a:t>Hive</a:t>
            </a:r>
            <a:r>
              <a:rPr kumimoji="1" lang="zh-CN" altLang="en-US" dirty="0" smtClean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</a:t>
            </a:r>
            <a:r>
              <a:rPr kumimoji="1" lang="en-US" altLang="zh-CN" dirty="0" smtClean="0">
                <a:latin typeface="+mn-ea"/>
              </a:rPr>
              <a:t>ntegrate</a:t>
            </a:r>
            <a:r>
              <a:rPr kumimoji="1" lang="zh-CN" altLang="en-US" dirty="0" smtClean="0">
                <a:latin typeface="+mn-ea"/>
              </a:rPr>
              <a:t> </a:t>
            </a:r>
            <a:r>
              <a:rPr kumimoji="1" lang="en-US" altLang="zh-CN" dirty="0" smtClean="0">
                <a:latin typeface="+mn-ea"/>
              </a:rPr>
              <a:t>Cassandra</a:t>
            </a:r>
            <a:r>
              <a:rPr kumimoji="1" lang="zh-CN" altLang="en-US" dirty="0" smtClean="0">
                <a:latin typeface="+mn-ea"/>
              </a:rPr>
              <a:t> </a:t>
            </a:r>
            <a:r>
              <a:rPr kumimoji="1" lang="en-US" altLang="zh-CN" dirty="0" err="1">
                <a:latin typeface="+mn-ea"/>
              </a:rPr>
              <a:t>B</a:t>
            </a:r>
            <a:r>
              <a:rPr kumimoji="1" lang="en-US" altLang="zh-CN" dirty="0" err="1" smtClean="0">
                <a:latin typeface="+mn-ea"/>
              </a:rPr>
              <a:t>ulkload</a:t>
            </a:r>
            <a:r>
              <a:rPr kumimoji="1" lang="zh-CN" altLang="en-US" dirty="0" smtClean="0">
                <a:latin typeface="+mn-ea"/>
              </a:rPr>
              <a:t> </a:t>
            </a:r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34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16" y="1124744"/>
            <a:ext cx="6840760" cy="478020"/>
          </a:xfrm>
        </p:spPr>
        <p:txBody>
          <a:bodyPr>
            <a:noAutofit/>
          </a:bodyPr>
          <a:lstStyle/>
          <a:p>
            <a:r>
              <a:rPr kumimoji="1" lang="zh-CN" altLang="en-US" sz="2800" dirty="0" smtClean="0">
                <a:latin typeface="+mn-ea"/>
                <a:ea typeface="+mn-ea"/>
              </a:rPr>
              <a:t>大数据离线</a:t>
            </a:r>
            <a:r>
              <a:rPr kumimoji="1" lang="zh-CN" altLang="en-US" sz="2800" dirty="0">
                <a:latin typeface="+mn-ea"/>
                <a:ea typeface="+mn-ea"/>
              </a:rPr>
              <a:t>平台和</a:t>
            </a:r>
            <a:r>
              <a:rPr kumimoji="1" lang="en-US" altLang="zh-CN" sz="2800" dirty="0">
                <a:latin typeface="+mn-ea"/>
                <a:ea typeface="+mn-ea"/>
              </a:rPr>
              <a:t>Cassandra</a:t>
            </a:r>
            <a:r>
              <a:rPr kumimoji="1" lang="zh-CN" altLang="en-US" sz="2800" dirty="0">
                <a:latin typeface="+mn-ea"/>
                <a:ea typeface="+mn-ea"/>
              </a:rPr>
              <a:t>的整合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9" y="390312"/>
            <a:ext cx="1797346" cy="486192"/>
          </a:xfrm>
          <a:prstGeom prst="rect">
            <a:avLst/>
          </a:prstGeom>
        </p:spPr>
      </p:pic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55440" y="1916832"/>
            <a:ext cx="8928992" cy="4001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+mn-ea"/>
              </a:rPr>
              <a:t>Hive</a:t>
            </a:r>
            <a:r>
              <a:rPr kumimoji="1" lang="zh-CN" altLang="en-US" sz="2000" dirty="0" smtClean="0">
                <a:latin typeface="+mn-ea"/>
              </a:rPr>
              <a:t> </a:t>
            </a:r>
            <a:r>
              <a:rPr kumimoji="1" lang="en-US" altLang="zh-CN" sz="2000" dirty="0">
                <a:latin typeface="+mn-ea"/>
              </a:rPr>
              <a:t>I</a:t>
            </a:r>
            <a:r>
              <a:rPr kumimoji="1" lang="en-US" altLang="zh-CN" sz="2000" dirty="0" smtClean="0">
                <a:latin typeface="+mn-ea"/>
              </a:rPr>
              <a:t>ntegrate</a:t>
            </a:r>
            <a:r>
              <a:rPr kumimoji="1" lang="zh-CN" altLang="en-US" sz="2000" dirty="0" smtClean="0">
                <a:latin typeface="+mn-ea"/>
              </a:rPr>
              <a:t> </a:t>
            </a:r>
            <a:r>
              <a:rPr kumimoji="1" lang="en-US" altLang="zh-CN" sz="2000" dirty="0">
                <a:latin typeface="+mn-ea"/>
              </a:rPr>
              <a:t>C</a:t>
            </a:r>
            <a:r>
              <a:rPr kumimoji="1" lang="en-US" altLang="zh-CN" sz="2000" dirty="0" smtClean="0">
                <a:latin typeface="+mn-ea"/>
              </a:rPr>
              <a:t>assandra Native </a:t>
            </a:r>
            <a:r>
              <a:rPr kumimoji="1" lang="en-US" altLang="zh-CN" sz="2000" dirty="0">
                <a:latin typeface="+mn-ea"/>
              </a:rPr>
              <a:t>P</a:t>
            </a:r>
            <a:r>
              <a:rPr kumimoji="1" lang="en-US" altLang="zh-CN" sz="2000" dirty="0" smtClean="0">
                <a:latin typeface="+mn-ea"/>
              </a:rPr>
              <a:t>rotocol</a:t>
            </a:r>
          </a:p>
          <a:p>
            <a:pPr marL="342900" indent="-342900">
              <a:buAutoNum type="arabicPeriod"/>
            </a:pPr>
            <a:endParaRPr kumimoji="1" lang="en-US" altLang="zh-CN" dirty="0" smtClean="0">
              <a:latin typeface="+mn-ea"/>
            </a:endParaRPr>
          </a:p>
          <a:p>
            <a:endParaRPr kumimoji="1" lang="en-US" altLang="zh-CN" dirty="0" smtClean="0">
              <a:latin typeface="+mn-ea"/>
            </a:endParaRPr>
          </a:p>
          <a:p>
            <a:r>
              <a:rPr kumimoji="1" lang="zh-CN" altLang="zh-CN" dirty="0" smtClean="0">
                <a:latin typeface="+mn-ea"/>
              </a:rPr>
              <a:t>1</a:t>
            </a:r>
            <a:r>
              <a:rPr kumimoji="1" lang="en-US" altLang="zh-CN" dirty="0" smtClean="0">
                <a:latin typeface="+mn-ea"/>
              </a:rPr>
              <a:t>.Hive</a:t>
            </a:r>
            <a:r>
              <a:rPr kumimoji="1" lang="zh-CN" altLang="en-US" dirty="0" smtClean="0">
                <a:latin typeface="+mn-ea"/>
              </a:rPr>
              <a:t>外部表映射到</a:t>
            </a:r>
            <a:r>
              <a:rPr kumimoji="1" lang="en-US" altLang="zh-CN" dirty="0" smtClean="0">
                <a:latin typeface="+mn-ea"/>
              </a:rPr>
              <a:t>Cassandra</a:t>
            </a:r>
            <a:r>
              <a:rPr kumimoji="1" lang="zh-CN" altLang="en-US" dirty="0" smtClean="0">
                <a:latin typeface="+mn-ea"/>
              </a:rPr>
              <a:t>表</a:t>
            </a:r>
          </a:p>
          <a:p>
            <a:endParaRPr kumimoji="1" lang="en-US" altLang="zh-CN" dirty="0" smtClean="0">
              <a:latin typeface="+mn-ea"/>
            </a:endParaRPr>
          </a:p>
          <a:p>
            <a:r>
              <a:rPr kumimoji="1" lang="en-US" altLang="zh-CN" dirty="0">
                <a:latin typeface="+mn-ea"/>
              </a:rPr>
              <a:t>2</a:t>
            </a:r>
            <a:r>
              <a:rPr kumimoji="1" lang="en-US" altLang="zh-CN" dirty="0" smtClean="0">
                <a:latin typeface="+mn-ea"/>
              </a:rPr>
              <a:t>.Insert</a:t>
            </a:r>
            <a:r>
              <a:rPr kumimoji="1" lang="zh-CN" altLang="en-US" dirty="0" smtClean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</a:t>
            </a:r>
            <a:r>
              <a:rPr kumimoji="1" lang="en-US" altLang="zh-CN" dirty="0" smtClean="0">
                <a:latin typeface="+mn-ea"/>
              </a:rPr>
              <a:t>nto</a:t>
            </a:r>
            <a:r>
              <a:rPr kumimoji="1" lang="zh-CN" altLang="en-US" dirty="0" smtClean="0">
                <a:latin typeface="+mn-ea"/>
              </a:rPr>
              <a:t> </a:t>
            </a:r>
            <a:r>
              <a:rPr kumimoji="1" lang="en-US" altLang="zh-CN" dirty="0" err="1" smtClean="0">
                <a:latin typeface="+mn-ea"/>
              </a:rPr>
              <a:t>HiveTable</a:t>
            </a:r>
            <a:r>
              <a:rPr kumimoji="1" lang="zh-CN" altLang="en-US" dirty="0" smtClean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</a:t>
            </a:r>
            <a:r>
              <a:rPr kumimoji="1" lang="en-US" altLang="zh-CN" dirty="0" smtClean="0">
                <a:latin typeface="+mn-ea"/>
              </a:rPr>
              <a:t>elect</a:t>
            </a:r>
            <a:r>
              <a:rPr kumimoji="1" lang="zh-CN" altLang="en-US" dirty="0" smtClean="0">
                <a:latin typeface="+mn-ea"/>
              </a:rPr>
              <a:t> 简单快捷</a:t>
            </a:r>
          </a:p>
          <a:p>
            <a:endParaRPr kumimoji="1" lang="zh-CN" altLang="en-US" dirty="0" smtClean="0">
              <a:latin typeface="+mn-ea"/>
            </a:endParaRPr>
          </a:p>
          <a:p>
            <a:r>
              <a:rPr kumimoji="1" lang="zh-CN" altLang="zh-CN" dirty="0">
                <a:latin typeface="+mn-ea"/>
              </a:rPr>
              <a:t>3</a:t>
            </a:r>
            <a:r>
              <a:rPr kumimoji="1" lang="en-US" altLang="zh-CN" dirty="0" smtClean="0">
                <a:latin typeface="+mn-ea"/>
              </a:rPr>
              <a:t>.</a:t>
            </a:r>
            <a:r>
              <a:rPr kumimoji="1" lang="zh-CN" altLang="en-US" dirty="0" smtClean="0">
                <a:latin typeface="+mn-ea"/>
              </a:rPr>
              <a:t>跨机房推送限流</a:t>
            </a:r>
            <a:r>
              <a:rPr kumimoji="1" lang="en-US" altLang="zh-CN" dirty="0" smtClean="0">
                <a:latin typeface="+mn-ea"/>
              </a:rPr>
              <a:t>/</a:t>
            </a:r>
            <a:r>
              <a:rPr kumimoji="1" lang="zh-CN" altLang="en-US" dirty="0" smtClean="0">
                <a:latin typeface="+mn-ea"/>
              </a:rPr>
              <a:t>限速 </a:t>
            </a:r>
          </a:p>
          <a:p>
            <a:endParaRPr kumimoji="1" lang="zh-CN" altLang="en-US" dirty="0" smtClean="0">
              <a:latin typeface="+mn-ea"/>
            </a:endParaRPr>
          </a:p>
          <a:p>
            <a:r>
              <a:rPr kumimoji="1" lang="zh-CN" altLang="zh-CN" dirty="0" smtClean="0">
                <a:latin typeface="+mn-ea"/>
              </a:rPr>
              <a:t>4</a:t>
            </a:r>
            <a:r>
              <a:rPr kumimoji="1" lang="en-US" altLang="zh-CN" dirty="0" smtClean="0">
                <a:latin typeface="+mn-ea"/>
              </a:rPr>
              <a:t>.</a:t>
            </a:r>
            <a:r>
              <a:rPr kumimoji="1" lang="zh-CN" altLang="en-US" dirty="0" smtClean="0">
                <a:latin typeface="+mn-ea"/>
              </a:rPr>
              <a:t>异步写</a:t>
            </a:r>
            <a:endParaRPr kumimoji="1" lang="zh-CN" altLang="en-US" dirty="0">
              <a:latin typeface="+mn-ea"/>
            </a:endParaRPr>
          </a:p>
          <a:p>
            <a:pPr marL="342900" indent="-342900">
              <a:buAutoNum type="arabicPeriod"/>
            </a:pPr>
            <a:endParaRPr kumimoji="1" lang="en-US" altLang="zh-CN" dirty="0">
              <a:latin typeface="+mn-ea"/>
            </a:endParaRPr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801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16" y="1124744"/>
            <a:ext cx="6840760" cy="478020"/>
          </a:xfrm>
        </p:spPr>
        <p:txBody>
          <a:bodyPr>
            <a:noAutofit/>
          </a:bodyPr>
          <a:lstStyle/>
          <a:p>
            <a:r>
              <a:rPr kumimoji="1" lang="zh-CN" altLang="en-US" sz="2800" dirty="0" smtClean="0">
                <a:latin typeface="+mn-ea"/>
                <a:ea typeface="+mn-ea"/>
              </a:rPr>
              <a:t>大数据离线</a:t>
            </a:r>
            <a:r>
              <a:rPr kumimoji="1" lang="zh-CN" altLang="en-US" sz="2800" dirty="0">
                <a:latin typeface="+mn-ea"/>
                <a:ea typeface="+mn-ea"/>
              </a:rPr>
              <a:t>平台和</a:t>
            </a:r>
            <a:r>
              <a:rPr kumimoji="1" lang="en-US" altLang="zh-CN" sz="2800" dirty="0">
                <a:latin typeface="+mn-ea"/>
                <a:ea typeface="+mn-ea"/>
              </a:rPr>
              <a:t>Cassandra</a:t>
            </a:r>
            <a:r>
              <a:rPr kumimoji="1" lang="zh-CN" altLang="en-US" sz="2800" dirty="0">
                <a:latin typeface="+mn-ea"/>
                <a:ea typeface="+mn-ea"/>
              </a:rPr>
              <a:t>的整合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9" y="390312"/>
            <a:ext cx="1797346" cy="486192"/>
          </a:xfrm>
          <a:prstGeom prst="rect">
            <a:avLst/>
          </a:prstGeom>
        </p:spPr>
      </p:pic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55440" y="1700808"/>
            <a:ext cx="892899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+mn-ea"/>
              </a:rPr>
              <a:t>Hive</a:t>
            </a:r>
            <a:r>
              <a:rPr kumimoji="1" lang="zh-CN" altLang="en-US" sz="2000" dirty="0" smtClean="0">
                <a:latin typeface="+mn-ea"/>
              </a:rPr>
              <a:t> </a:t>
            </a:r>
            <a:r>
              <a:rPr kumimoji="1" lang="en-US" altLang="zh-CN" sz="2000" dirty="0">
                <a:latin typeface="+mn-ea"/>
              </a:rPr>
              <a:t>I</a:t>
            </a:r>
            <a:r>
              <a:rPr kumimoji="1" lang="en-US" altLang="zh-CN" sz="2000" dirty="0" smtClean="0">
                <a:latin typeface="+mn-ea"/>
              </a:rPr>
              <a:t>ntegrate</a:t>
            </a:r>
            <a:r>
              <a:rPr kumimoji="1" lang="zh-CN" altLang="en-US" sz="2000" dirty="0" smtClean="0">
                <a:latin typeface="+mn-ea"/>
              </a:rPr>
              <a:t> </a:t>
            </a:r>
            <a:r>
              <a:rPr kumimoji="1" lang="en-US" altLang="zh-CN" sz="2000" dirty="0">
                <a:latin typeface="+mn-ea"/>
              </a:rPr>
              <a:t>C</a:t>
            </a:r>
            <a:r>
              <a:rPr kumimoji="1" lang="en-US" altLang="zh-CN" sz="2000" dirty="0" smtClean="0">
                <a:latin typeface="+mn-ea"/>
              </a:rPr>
              <a:t>assandra Native </a:t>
            </a:r>
            <a:r>
              <a:rPr kumimoji="1" lang="en-US" altLang="zh-CN" sz="2000" dirty="0">
                <a:latin typeface="+mn-ea"/>
              </a:rPr>
              <a:t>P</a:t>
            </a:r>
            <a:r>
              <a:rPr kumimoji="1" lang="en-US" altLang="zh-CN" sz="2000" dirty="0" smtClean="0">
                <a:latin typeface="+mn-ea"/>
              </a:rPr>
              <a:t>rotocol</a:t>
            </a:r>
          </a:p>
          <a:p>
            <a:endParaRPr kumimoji="1" lang="en-US" altLang="zh-CN" dirty="0">
              <a:latin typeface="+mn-ea"/>
            </a:endParaRPr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2492896"/>
            <a:ext cx="85852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16" y="1124744"/>
            <a:ext cx="6840760" cy="478020"/>
          </a:xfrm>
        </p:spPr>
        <p:txBody>
          <a:bodyPr>
            <a:noAutofit/>
          </a:bodyPr>
          <a:lstStyle/>
          <a:p>
            <a:r>
              <a:rPr kumimoji="1" lang="zh-CN" altLang="en-US" sz="2800" dirty="0" smtClean="0">
                <a:latin typeface="+mn-ea"/>
                <a:ea typeface="+mn-ea"/>
              </a:rPr>
              <a:t>大数据离线</a:t>
            </a:r>
            <a:r>
              <a:rPr kumimoji="1" lang="zh-CN" altLang="en-US" sz="2800" dirty="0">
                <a:latin typeface="+mn-ea"/>
                <a:ea typeface="+mn-ea"/>
              </a:rPr>
              <a:t>平台和</a:t>
            </a:r>
            <a:r>
              <a:rPr kumimoji="1" lang="en-US" altLang="zh-CN" sz="2800" dirty="0">
                <a:latin typeface="+mn-ea"/>
                <a:ea typeface="+mn-ea"/>
              </a:rPr>
              <a:t>Cassandra</a:t>
            </a:r>
            <a:r>
              <a:rPr kumimoji="1" lang="zh-CN" altLang="en-US" sz="2800" dirty="0">
                <a:latin typeface="+mn-ea"/>
                <a:ea typeface="+mn-ea"/>
              </a:rPr>
              <a:t>的整合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9" y="390312"/>
            <a:ext cx="1797346" cy="486192"/>
          </a:xfrm>
          <a:prstGeom prst="rect">
            <a:avLst/>
          </a:prstGeom>
        </p:spPr>
      </p:pic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55440" y="1916832"/>
            <a:ext cx="8928992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+mn-ea"/>
              </a:rPr>
              <a:t>Hive</a:t>
            </a:r>
            <a:r>
              <a:rPr kumimoji="1" lang="zh-CN" altLang="en-US" sz="2000" dirty="0" smtClean="0">
                <a:latin typeface="+mn-ea"/>
              </a:rPr>
              <a:t> </a:t>
            </a:r>
            <a:r>
              <a:rPr kumimoji="1" lang="en-US" altLang="zh-CN" sz="2000" dirty="0" smtClean="0">
                <a:latin typeface="+mn-ea"/>
              </a:rPr>
              <a:t>Integrate</a:t>
            </a:r>
            <a:r>
              <a:rPr kumimoji="1" lang="zh-CN" altLang="en-US" sz="2000" dirty="0" smtClean="0">
                <a:latin typeface="+mn-ea"/>
              </a:rPr>
              <a:t> </a:t>
            </a:r>
            <a:r>
              <a:rPr kumimoji="1" lang="en-US" altLang="zh-CN" sz="2000" dirty="0">
                <a:latin typeface="+mn-ea"/>
              </a:rPr>
              <a:t>Cassandra</a:t>
            </a:r>
            <a:r>
              <a:rPr kumimoji="1" lang="zh-CN" altLang="en-US" sz="2000" dirty="0">
                <a:latin typeface="+mn-ea"/>
              </a:rPr>
              <a:t> </a:t>
            </a:r>
            <a:r>
              <a:rPr kumimoji="1" lang="en-US" altLang="zh-CN" sz="2000" dirty="0" err="1">
                <a:latin typeface="+mn-ea"/>
              </a:rPr>
              <a:t>B</a:t>
            </a:r>
            <a:r>
              <a:rPr kumimoji="1" lang="en-US" altLang="zh-CN" sz="2000" dirty="0" err="1" smtClean="0">
                <a:latin typeface="+mn-ea"/>
              </a:rPr>
              <a:t>ulkload</a:t>
            </a:r>
            <a:endParaRPr kumimoji="1" lang="en-US" altLang="zh-CN" sz="2000" dirty="0" smtClean="0">
              <a:latin typeface="+mn-ea"/>
            </a:endParaRPr>
          </a:p>
          <a:p>
            <a:endParaRPr kumimoji="1" lang="en-US" altLang="zh-CN" dirty="0" smtClean="0">
              <a:latin typeface="+mn-ea"/>
            </a:endParaRPr>
          </a:p>
          <a:p>
            <a:endParaRPr kumimoji="1" lang="zh-CN" altLang="en-US" dirty="0" smtClean="0">
              <a:latin typeface="+mn-ea"/>
            </a:endParaRPr>
          </a:p>
          <a:p>
            <a:r>
              <a:rPr kumimoji="1" lang="en-US" altLang="zh-CN" dirty="0" smtClean="0">
                <a:latin typeface="+mn-ea"/>
              </a:rPr>
              <a:t>1.hive</a:t>
            </a:r>
            <a:r>
              <a:rPr kumimoji="1" lang="zh-CN" altLang="en-US" dirty="0" smtClean="0">
                <a:latin typeface="+mn-ea"/>
              </a:rPr>
              <a:t>生成</a:t>
            </a:r>
            <a:r>
              <a:rPr kumimoji="1" lang="en-US" altLang="zh-CN" dirty="0" smtClean="0">
                <a:latin typeface="+mn-ea"/>
              </a:rPr>
              <a:t>Cassandra</a:t>
            </a:r>
            <a:r>
              <a:rPr kumimoji="1" lang="zh-CN" altLang="en-US" dirty="0" smtClean="0">
                <a:latin typeface="+mn-ea"/>
              </a:rPr>
              <a:t>底层的</a:t>
            </a:r>
            <a:r>
              <a:rPr kumimoji="1" lang="en-US" altLang="zh-CN" dirty="0" err="1" smtClean="0">
                <a:latin typeface="+mn-ea"/>
              </a:rPr>
              <a:t>SSTable</a:t>
            </a:r>
            <a:r>
              <a:rPr kumimoji="1" lang="zh-CN" altLang="en-US" dirty="0" smtClean="0">
                <a:latin typeface="+mn-ea"/>
              </a:rPr>
              <a:t>文件直接</a:t>
            </a:r>
            <a:r>
              <a:rPr kumimoji="1" lang="en-US" altLang="zh-CN" dirty="0" smtClean="0">
                <a:latin typeface="+mn-ea"/>
              </a:rPr>
              <a:t>load</a:t>
            </a:r>
            <a:r>
              <a:rPr kumimoji="1" lang="zh-CN" altLang="en-US" dirty="0" smtClean="0">
                <a:latin typeface="+mn-ea"/>
              </a:rPr>
              <a:t>到</a:t>
            </a:r>
            <a:r>
              <a:rPr kumimoji="1" lang="en-US" altLang="zh-CN" dirty="0">
                <a:latin typeface="+mn-ea"/>
              </a:rPr>
              <a:t>C</a:t>
            </a:r>
            <a:r>
              <a:rPr kumimoji="1" lang="en-US" altLang="zh-CN" dirty="0" smtClean="0">
                <a:latin typeface="+mn-ea"/>
              </a:rPr>
              <a:t>assandra</a:t>
            </a:r>
            <a:endParaRPr kumimoji="1" lang="zh-CN" altLang="en-US" dirty="0" smtClean="0">
              <a:latin typeface="+mn-ea"/>
            </a:endParaRPr>
          </a:p>
          <a:p>
            <a:endParaRPr kumimoji="1" lang="zh-CN" altLang="en-US" dirty="0" smtClean="0">
              <a:latin typeface="+mn-ea"/>
            </a:endParaRPr>
          </a:p>
          <a:p>
            <a:r>
              <a:rPr kumimoji="1" lang="zh-CN" altLang="zh-CN" dirty="0" smtClean="0">
                <a:latin typeface="+mn-ea"/>
              </a:rPr>
              <a:t>2</a:t>
            </a:r>
            <a:r>
              <a:rPr kumimoji="1" lang="en-US" altLang="zh-CN" dirty="0" smtClean="0">
                <a:latin typeface="+mn-ea"/>
              </a:rPr>
              <a:t>.</a:t>
            </a:r>
            <a:r>
              <a:rPr kumimoji="1" lang="zh-CN" altLang="en-US" dirty="0" smtClean="0">
                <a:latin typeface="+mn-ea"/>
              </a:rPr>
              <a:t>适用于数据</a:t>
            </a:r>
            <a:r>
              <a:rPr kumimoji="1" lang="zh-CN" altLang="en-US" dirty="0">
                <a:latin typeface="+mn-ea"/>
              </a:rPr>
              <a:t>快速</a:t>
            </a:r>
            <a:r>
              <a:rPr kumimoji="1" lang="zh-CN" altLang="en-US" dirty="0" smtClean="0">
                <a:latin typeface="+mn-ea"/>
              </a:rPr>
              <a:t>初始化</a:t>
            </a:r>
          </a:p>
          <a:p>
            <a:endParaRPr kumimoji="1" lang="zh-CN" altLang="en-US" dirty="0">
              <a:latin typeface="+mn-ea"/>
            </a:endParaRPr>
          </a:p>
          <a:p>
            <a:r>
              <a:rPr kumimoji="1" lang="zh-CN" altLang="en-US" dirty="0" smtClean="0">
                <a:latin typeface="+mn-ea"/>
              </a:rPr>
              <a:t>3</a:t>
            </a:r>
            <a:r>
              <a:rPr kumimoji="1" lang="en-US" altLang="zh-CN" dirty="0" smtClean="0">
                <a:latin typeface="+mn-ea"/>
              </a:rPr>
              <a:t>.</a:t>
            </a:r>
            <a:r>
              <a:rPr kumimoji="1" lang="zh-CN" altLang="en-US" dirty="0" smtClean="0">
                <a:latin typeface="+mn-ea"/>
              </a:rPr>
              <a:t>需要控制生成的</a:t>
            </a:r>
            <a:r>
              <a:rPr kumimoji="1" lang="en-US" altLang="zh-CN" dirty="0" err="1" smtClean="0">
                <a:latin typeface="+mn-ea"/>
              </a:rPr>
              <a:t>SSTable</a:t>
            </a:r>
            <a:r>
              <a:rPr kumimoji="1" lang="zh-CN" altLang="en-US" dirty="0" smtClean="0">
                <a:latin typeface="+mn-ea"/>
              </a:rPr>
              <a:t>大小避免</a:t>
            </a:r>
            <a:r>
              <a:rPr kumimoji="1" lang="en-US" altLang="zh-CN" dirty="0">
                <a:latin typeface="+mn-ea"/>
              </a:rPr>
              <a:t>C</a:t>
            </a:r>
            <a:r>
              <a:rPr kumimoji="1" lang="en-US" altLang="zh-CN" dirty="0" smtClean="0">
                <a:latin typeface="+mn-ea"/>
              </a:rPr>
              <a:t>ompact</a:t>
            </a:r>
            <a:r>
              <a:rPr kumimoji="1" lang="zh-CN" altLang="en-US" dirty="0" smtClean="0">
                <a:latin typeface="+mn-ea"/>
              </a:rPr>
              <a:t>耗时多久</a:t>
            </a:r>
          </a:p>
          <a:p>
            <a:pPr marL="342900" indent="-342900">
              <a:buFontTx/>
              <a:buAutoNum type="arabicPeriod"/>
            </a:pPr>
            <a:endParaRPr kumimoji="1" lang="zh-CN" altLang="en-US" dirty="0">
              <a:latin typeface="+mn-ea"/>
            </a:endParaRPr>
          </a:p>
          <a:p>
            <a:endParaRPr kumimoji="1" lang="zh-CN" altLang="en-US" dirty="0">
              <a:latin typeface="+mn-ea"/>
            </a:endParaRPr>
          </a:p>
          <a:p>
            <a:pPr marL="342900" indent="-342900">
              <a:buFontTx/>
              <a:buAutoNum type="arabicPeriod"/>
            </a:pPr>
            <a:endParaRPr kumimoji="1" lang="zh-CN" altLang="en-US" dirty="0">
              <a:latin typeface="+mn-ea"/>
            </a:endParaRPr>
          </a:p>
          <a:p>
            <a:endParaRPr kumimoji="1" lang="zh-CN" altLang="en-US" dirty="0" smtClean="0">
              <a:latin typeface="+mn-ea"/>
            </a:endParaRPr>
          </a:p>
          <a:p>
            <a:pPr marL="342900" indent="-342900">
              <a:buAutoNum type="arabicPeriod"/>
            </a:pPr>
            <a:endParaRPr kumimoji="1" lang="zh-CN" altLang="en-US" dirty="0">
              <a:latin typeface="+mn-ea"/>
            </a:endParaRPr>
          </a:p>
          <a:p>
            <a:pPr marL="342900" indent="-342900">
              <a:buAutoNum type="arabicPeriod"/>
            </a:pPr>
            <a:endParaRPr kumimoji="1" lang="en-US" altLang="zh-CN" dirty="0">
              <a:latin typeface="+mn-ea"/>
            </a:endParaRPr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54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16" y="1124744"/>
            <a:ext cx="6840760" cy="478020"/>
          </a:xfrm>
        </p:spPr>
        <p:txBody>
          <a:bodyPr>
            <a:noAutofit/>
          </a:bodyPr>
          <a:lstStyle/>
          <a:p>
            <a:r>
              <a:rPr kumimoji="1" lang="zh-CN" altLang="en-US" sz="2800" dirty="0" smtClean="0">
                <a:latin typeface="+mn-ea"/>
                <a:ea typeface="+mn-ea"/>
              </a:rPr>
              <a:t>大数据离线</a:t>
            </a:r>
            <a:r>
              <a:rPr kumimoji="1" lang="zh-CN" altLang="en-US" sz="2800" dirty="0">
                <a:latin typeface="+mn-ea"/>
                <a:ea typeface="+mn-ea"/>
              </a:rPr>
              <a:t>平台和</a:t>
            </a:r>
            <a:r>
              <a:rPr kumimoji="1" lang="en-US" altLang="zh-CN" sz="2800" dirty="0">
                <a:latin typeface="+mn-ea"/>
                <a:ea typeface="+mn-ea"/>
              </a:rPr>
              <a:t>Cassandra</a:t>
            </a:r>
            <a:r>
              <a:rPr kumimoji="1" lang="zh-CN" altLang="en-US" sz="2800" dirty="0">
                <a:latin typeface="+mn-ea"/>
                <a:ea typeface="+mn-ea"/>
              </a:rPr>
              <a:t>的整合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9" y="390312"/>
            <a:ext cx="1797346" cy="486192"/>
          </a:xfrm>
          <a:prstGeom prst="rect">
            <a:avLst/>
          </a:prstGeom>
        </p:spPr>
      </p:pic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55440" y="1916832"/>
            <a:ext cx="892899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+mn-ea"/>
              </a:rPr>
              <a:t>Hive</a:t>
            </a:r>
            <a:r>
              <a:rPr kumimoji="1" lang="zh-CN" altLang="en-US" sz="2000" dirty="0" smtClean="0">
                <a:latin typeface="+mn-ea"/>
              </a:rPr>
              <a:t> </a:t>
            </a:r>
            <a:r>
              <a:rPr kumimoji="1" lang="en-US" altLang="zh-CN" sz="2000" dirty="0" smtClean="0">
                <a:latin typeface="+mn-ea"/>
              </a:rPr>
              <a:t>Integrate</a:t>
            </a:r>
            <a:r>
              <a:rPr kumimoji="1" lang="zh-CN" altLang="en-US" sz="2000" dirty="0" smtClean="0">
                <a:latin typeface="+mn-ea"/>
              </a:rPr>
              <a:t> </a:t>
            </a:r>
            <a:r>
              <a:rPr kumimoji="1" lang="en-US" altLang="zh-CN" sz="2000" dirty="0">
                <a:latin typeface="+mn-ea"/>
              </a:rPr>
              <a:t>Cassandra</a:t>
            </a:r>
            <a:r>
              <a:rPr kumimoji="1" lang="zh-CN" altLang="en-US" sz="2000" dirty="0">
                <a:latin typeface="+mn-ea"/>
              </a:rPr>
              <a:t> </a:t>
            </a:r>
            <a:r>
              <a:rPr kumimoji="1" lang="en-US" altLang="zh-CN" sz="2000" dirty="0" err="1">
                <a:latin typeface="+mn-ea"/>
              </a:rPr>
              <a:t>B</a:t>
            </a:r>
            <a:r>
              <a:rPr kumimoji="1" lang="en-US" altLang="zh-CN" sz="2000" dirty="0" err="1" smtClean="0">
                <a:latin typeface="+mn-ea"/>
              </a:rPr>
              <a:t>ulkload</a:t>
            </a:r>
            <a:endParaRPr kumimoji="1" lang="en-US" altLang="zh-CN" sz="2000" dirty="0" smtClean="0">
              <a:latin typeface="+mn-ea"/>
            </a:endParaRPr>
          </a:p>
          <a:p>
            <a:endParaRPr kumimoji="1" lang="en-US" altLang="zh-CN" dirty="0" smtClean="0">
              <a:latin typeface="+mn-ea"/>
            </a:endParaRPr>
          </a:p>
          <a:p>
            <a:endParaRPr kumimoji="1" lang="zh-CN" altLang="en-US" dirty="0" smtClean="0">
              <a:latin typeface="+mn-ea"/>
            </a:endParaRPr>
          </a:p>
          <a:p>
            <a:endParaRPr kumimoji="1" lang="zh-CN" altLang="en-US" dirty="0">
              <a:latin typeface="+mn-ea"/>
            </a:endParaRPr>
          </a:p>
          <a:p>
            <a:endParaRPr kumimoji="1" lang="zh-CN" altLang="en-US" dirty="0">
              <a:latin typeface="+mn-ea"/>
            </a:endParaRPr>
          </a:p>
          <a:p>
            <a:pPr marL="342900" indent="-342900">
              <a:buFontTx/>
              <a:buAutoNum type="arabicPeriod"/>
            </a:pPr>
            <a:endParaRPr kumimoji="1" lang="zh-CN" altLang="en-US" dirty="0">
              <a:latin typeface="+mn-ea"/>
            </a:endParaRPr>
          </a:p>
          <a:p>
            <a:endParaRPr kumimoji="1" lang="zh-CN" altLang="en-US" dirty="0" smtClean="0">
              <a:latin typeface="+mn-ea"/>
            </a:endParaRPr>
          </a:p>
          <a:p>
            <a:pPr marL="342900" indent="-342900">
              <a:buAutoNum type="arabicPeriod"/>
            </a:pPr>
            <a:endParaRPr kumimoji="1" lang="zh-CN" altLang="en-US" dirty="0">
              <a:latin typeface="+mn-ea"/>
            </a:endParaRPr>
          </a:p>
          <a:p>
            <a:pPr marL="342900" indent="-342900">
              <a:buAutoNum type="arabicPeriod"/>
            </a:pPr>
            <a:endParaRPr kumimoji="1" lang="en-US" altLang="zh-CN" dirty="0">
              <a:latin typeface="+mn-ea"/>
            </a:endParaRPr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" y="2924944"/>
            <a:ext cx="12192000" cy="227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9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9" y="390312"/>
            <a:ext cx="1797346" cy="48619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631504" y="3140968"/>
            <a:ext cx="8496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                         </a:t>
            </a:r>
            <a:r>
              <a:rPr kumimoji="1" lang="zh-CN" altLang="en-US" sz="4400" dirty="0" smtClean="0">
                <a:latin typeface="+mn-ea"/>
              </a:rPr>
              <a:t> </a:t>
            </a:r>
            <a:r>
              <a:rPr kumimoji="1" lang="en-US" altLang="zh-CN" sz="4400" dirty="0" smtClean="0">
                <a:latin typeface="+mn-ea"/>
              </a:rPr>
              <a:t>Q&amp;A</a:t>
            </a:r>
            <a:endParaRPr kumimoji="1" lang="zh-CN" altLang="en-US" sz="4400" dirty="0">
              <a:latin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66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16" y="1124744"/>
            <a:ext cx="7272808" cy="478020"/>
          </a:xfrm>
        </p:spPr>
        <p:txBody>
          <a:bodyPr>
            <a:noAutofit/>
          </a:bodyPr>
          <a:lstStyle/>
          <a:p>
            <a:r>
              <a:rPr kumimoji="1" lang="en-US" altLang="zh-CN" sz="2800" dirty="0" smtClean="0">
                <a:latin typeface="+mn-ea"/>
                <a:ea typeface="+mn-ea"/>
              </a:rPr>
              <a:t>Cassandra</a:t>
            </a:r>
            <a:r>
              <a:rPr kumimoji="1" lang="zh-CN" altLang="en-US" sz="2800" dirty="0" smtClean="0">
                <a:latin typeface="+mn-ea"/>
                <a:ea typeface="+mn-ea"/>
              </a:rPr>
              <a:t>概述</a:t>
            </a:r>
            <a:endParaRPr kumimoji="1" lang="zh-CN" altLang="en-US" sz="2800" dirty="0">
              <a:latin typeface="+mn-ea"/>
              <a:ea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9" y="390312"/>
            <a:ext cx="1797346" cy="48619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71464" y="2276872"/>
            <a:ext cx="914501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000" dirty="0" smtClean="0"/>
          </a:p>
          <a:p>
            <a:pPr marL="342900" indent="-342900">
              <a:buAutoNum type="arabicPeriod"/>
            </a:pPr>
            <a:endParaRPr kumimoji="1" lang="zh-CN" altLang="en-US" dirty="0"/>
          </a:p>
          <a:p>
            <a:endParaRPr kumimoji="1" lang="zh-CN" altLang="en-US" sz="2000" dirty="0">
              <a:latin typeface="+mn-ea"/>
            </a:endParaRPr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312" y="5013176"/>
            <a:ext cx="2357741" cy="1544320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589240"/>
            <a:ext cx="2743200" cy="1054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71464" y="2276872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Cassandra</a:t>
            </a:r>
            <a:r>
              <a:rPr kumimoji="1" lang="zh-CN" altLang="en-US" dirty="0" smtClean="0"/>
              <a:t>最初源自</a:t>
            </a:r>
            <a:r>
              <a:rPr kumimoji="1" lang="en-US" altLang="zh-CN" dirty="0" err="1" smtClean="0"/>
              <a:t>FaceBook</a:t>
            </a:r>
            <a:r>
              <a:rPr kumimoji="1" lang="zh-CN" altLang="en-US" dirty="0" smtClean="0"/>
              <a:t>，集合了</a:t>
            </a:r>
            <a:r>
              <a:rPr kumimoji="1" lang="en-US" altLang="zh-CN" dirty="0" smtClean="0"/>
              <a:t>Google </a:t>
            </a:r>
            <a:r>
              <a:rPr kumimoji="1" lang="en-US" altLang="zh-CN" dirty="0" err="1" smtClean="0"/>
              <a:t>BigTable</a:t>
            </a:r>
            <a:r>
              <a:rPr kumimoji="1" lang="zh-CN" altLang="en-US" dirty="0" smtClean="0"/>
              <a:t>面向列的特性和</a:t>
            </a:r>
            <a:r>
              <a:rPr kumimoji="1" lang="en-US" altLang="zh-CN" dirty="0" smtClean="0"/>
              <a:t>Amazon Dynamo</a:t>
            </a:r>
            <a:r>
              <a:rPr kumimoji="1" lang="zh-CN" altLang="en-US" dirty="0" smtClean="0"/>
              <a:t>分布式哈希</a:t>
            </a:r>
            <a:r>
              <a:rPr kumimoji="1" lang="en-US" altLang="zh-CN" dirty="0" smtClean="0"/>
              <a:t>(DHT)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P2P</a:t>
            </a:r>
            <a:r>
              <a:rPr kumimoji="1" lang="zh-CN" altLang="en-US" dirty="0" smtClean="0"/>
              <a:t>特性于一身，具有很高的性能、可扩展性、容错、部署简单等特点。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2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4583833" y="2646040"/>
            <a:ext cx="2664295" cy="9989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latin typeface="FZLanTingHeiS-R-GB" charset="0"/>
                <a:ea typeface="FZLanTingHeiS-R-GB" charset="0"/>
                <a:cs typeface="FZLanTingHeiS-R-GB" charset="0"/>
              </a:defRPr>
            </a:lvl1pPr>
          </a:lstStyle>
          <a:p>
            <a:r>
              <a:rPr lang="en-US" altLang="zh-CN" sz="3700" dirty="0" smtClean="0"/>
              <a:t>THANKS !</a:t>
            </a:r>
            <a:endParaRPr lang="zh-CN" altLang="en-US" sz="37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5491230"/>
            <a:ext cx="1743128" cy="386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16" y="1124744"/>
            <a:ext cx="7272808" cy="478020"/>
          </a:xfrm>
        </p:spPr>
        <p:txBody>
          <a:bodyPr>
            <a:noAutofit/>
          </a:bodyPr>
          <a:lstStyle/>
          <a:p>
            <a:r>
              <a:rPr kumimoji="1" lang="en-US" altLang="zh-CN" sz="2800" dirty="0" smtClean="0">
                <a:latin typeface="+mn-ea"/>
                <a:ea typeface="+mn-ea"/>
              </a:rPr>
              <a:t>Cassandra</a:t>
            </a:r>
            <a:r>
              <a:rPr kumimoji="1" lang="zh-CN" altLang="en-US" sz="2800" dirty="0" smtClean="0">
                <a:latin typeface="+mn-ea"/>
                <a:ea typeface="+mn-ea"/>
              </a:rPr>
              <a:t>架构关键字</a:t>
            </a:r>
            <a:endParaRPr kumimoji="1" lang="zh-CN" altLang="en-US" sz="2800" dirty="0">
              <a:latin typeface="+mn-ea"/>
              <a:ea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9" y="390312"/>
            <a:ext cx="1797346" cy="48619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71464" y="2276872"/>
            <a:ext cx="914501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000" dirty="0" smtClean="0"/>
          </a:p>
          <a:p>
            <a:pPr marL="342900" indent="-342900">
              <a:buAutoNum type="arabicPeriod"/>
            </a:pPr>
            <a:endParaRPr kumimoji="1" lang="zh-CN" altLang="en-US" dirty="0"/>
          </a:p>
          <a:p>
            <a:endParaRPr kumimoji="1" lang="zh-CN" altLang="en-US" sz="2000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5400" y="2132856"/>
            <a:ext cx="105851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+mn-ea"/>
              </a:rPr>
              <a:t>1.Gossip</a:t>
            </a:r>
            <a:r>
              <a:rPr kumimoji="1" lang="zh-CN" altLang="en-US" dirty="0" smtClean="0">
                <a:latin typeface="+mn-ea"/>
              </a:rPr>
              <a:t> 点对点通信协议，用于集群之间节点交换位置和状态信息</a:t>
            </a:r>
            <a:endParaRPr kumimoji="1" lang="en-US" altLang="zh-CN" dirty="0" smtClean="0">
              <a:latin typeface="+mn-ea"/>
            </a:endParaRPr>
          </a:p>
          <a:p>
            <a:endParaRPr kumimoji="1" lang="en-US" altLang="zh-CN" dirty="0">
              <a:latin typeface="+mn-ea"/>
            </a:endParaRPr>
          </a:p>
          <a:p>
            <a:r>
              <a:rPr kumimoji="1" lang="zh-CN" altLang="zh-CN" dirty="0" smtClean="0">
                <a:latin typeface="+mn-ea"/>
              </a:rPr>
              <a:t>2</a:t>
            </a:r>
            <a:r>
              <a:rPr kumimoji="1" lang="en-US" altLang="zh-CN" dirty="0" smtClean="0">
                <a:latin typeface="+mn-ea"/>
              </a:rPr>
              <a:t>.</a:t>
            </a:r>
            <a:r>
              <a:rPr kumimoji="1" lang="en-US" altLang="zh-CN" dirty="0" err="1" smtClean="0">
                <a:latin typeface="+mn-ea"/>
              </a:rPr>
              <a:t>Partitioner</a:t>
            </a:r>
            <a:r>
              <a:rPr kumimoji="1" lang="zh-CN" altLang="en-US" dirty="0" smtClean="0">
                <a:latin typeface="+mn-ea"/>
              </a:rPr>
              <a:t> 决定如何在集群中的节点间分发数据，也就是哪个节点放止数据的第一个</a:t>
            </a:r>
            <a:r>
              <a:rPr kumimoji="1" lang="en-US" altLang="zh-CN" dirty="0" smtClean="0">
                <a:latin typeface="+mn-ea"/>
              </a:rPr>
              <a:t>replica</a:t>
            </a:r>
          </a:p>
          <a:p>
            <a:endParaRPr kumimoji="1" lang="en-US" altLang="zh-CN" dirty="0">
              <a:latin typeface="+mn-ea"/>
            </a:endParaRPr>
          </a:p>
          <a:p>
            <a:r>
              <a:rPr kumimoji="1" lang="zh-CN" altLang="zh-CN" dirty="0">
                <a:latin typeface="+mn-ea"/>
              </a:rPr>
              <a:t>3</a:t>
            </a:r>
            <a:r>
              <a:rPr kumimoji="1" lang="en-US" altLang="zh-CN" dirty="0" smtClean="0">
                <a:latin typeface="+mn-ea"/>
              </a:rPr>
              <a:t>.Replica</a:t>
            </a:r>
            <a:r>
              <a:rPr kumimoji="1" lang="zh-CN" altLang="en-US" dirty="0" smtClean="0">
                <a:latin typeface="+mn-ea"/>
              </a:rPr>
              <a:t> </a:t>
            </a:r>
            <a:r>
              <a:rPr kumimoji="1" lang="en-US" altLang="zh-CN" dirty="0" smtClean="0">
                <a:latin typeface="+mn-ea"/>
              </a:rPr>
              <a:t>Strategy</a:t>
            </a:r>
            <a:r>
              <a:rPr kumimoji="1" lang="zh-CN" altLang="en-US" dirty="0" smtClean="0">
                <a:latin typeface="+mn-ea"/>
              </a:rPr>
              <a:t> 决定在哪些节点放置数据的其他</a:t>
            </a:r>
            <a:r>
              <a:rPr kumimoji="1" lang="en-US" altLang="zh-CN" dirty="0" smtClean="0">
                <a:latin typeface="+mn-ea"/>
              </a:rPr>
              <a:t>replica</a:t>
            </a:r>
          </a:p>
          <a:p>
            <a:endParaRPr kumimoji="1" lang="en-US" altLang="zh-CN" dirty="0">
              <a:latin typeface="+mn-ea"/>
            </a:endParaRPr>
          </a:p>
          <a:p>
            <a:r>
              <a:rPr kumimoji="1" lang="zh-CN" altLang="zh-CN" dirty="0" smtClean="0">
                <a:latin typeface="+mn-ea"/>
              </a:rPr>
              <a:t>4</a:t>
            </a:r>
            <a:r>
              <a:rPr kumimoji="1" lang="en-US" altLang="zh-CN" dirty="0" smtClean="0">
                <a:latin typeface="+mn-ea"/>
              </a:rPr>
              <a:t>.Snitch</a:t>
            </a:r>
            <a:r>
              <a:rPr kumimoji="1" lang="zh-CN" altLang="en-US" dirty="0" smtClean="0">
                <a:latin typeface="+mn-ea"/>
              </a:rPr>
              <a:t> 定义了复制策略用来放置</a:t>
            </a:r>
            <a:r>
              <a:rPr kumimoji="1" lang="en-US" altLang="zh-CN" dirty="0" smtClean="0">
                <a:latin typeface="+mn-ea"/>
              </a:rPr>
              <a:t>replicas</a:t>
            </a:r>
            <a:r>
              <a:rPr kumimoji="1" lang="zh-CN" altLang="en-US" dirty="0" smtClean="0">
                <a:latin typeface="+mn-ea"/>
              </a:rPr>
              <a:t>和路由请求所使用的拓扑信息</a:t>
            </a:r>
          </a:p>
          <a:p>
            <a:endParaRPr kumimoji="1" lang="en-US" altLang="zh-CN" dirty="0">
              <a:latin typeface="+mn-ea"/>
            </a:endParaRPr>
          </a:p>
          <a:p>
            <a:endParaRPr kumimoji="1"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545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16" y="1124744"/>
            <a:ext cx="7272808" cy="478020"/>
          </a:xfrm>
        </p:spPr>
        <p:txBody>
          <a:bodyPr>
            <a:noAutofit/>
          </a:bodyPr>
          <a:lstStyle/>
          <a:p>
            <a:r>
              <a:rPr kumimoji="1" lang="en-US" altLang="zh-CN" sz="2800" dirty="0" smtClean="0">
                <a:latin typeface="+mn-ea"/>
                <a:ea typeface="+mn-ea"/>
              </a:rPr>
              <a:t>Gossip-</a:t>
            </a:r>
            <a:r>
              <a:rPr kumimoji="1" lang="zh-CN" altLang="en-US" sz="2800" dirty="0" smtClean="0">
                <a:latin typeface="+mn-ea"/>
                <a:ea typeface="+mn-ea"/>
              </a:rPr>
              <a:t>节点的通信</a:t>
            </a:r>
            <a:endParaRPr kumimoji="1" lang="zh-CN" altLang="en-US" sz="2800" dirty="0">
              <a:latin typeface="+mn-ea"/>
              <a:ea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9" y="390312"/>
            <a:ext cx="1797346" cy="48619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71464" y="2276872"/>
            <a:ext cx="914501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000" dirty="0" smtClean="0"/>
          </a:p>
          <a:p>
            <a:pPr marL="342900" indent="-342900">
              <a:buAutoNum type="arabicPeriod"/>
            </a:pPr>
            <a:endParaRPr kumimoji="1" lang="zh-CN" altLang="en-US" dirty="0"/>
          </a:p>
          <a:p>
            <a:endParaRPr kumimoji="1" lang="zh-CN" altLang="en-US" sz="2000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7448" y="2132856"/>
            <a:ext cx="957706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+mn-ea"/>
              </a:rPr>
              <a:t>   </a:t>
            </a:r>
            <a:r>
              <a:rPr kumimoji="1" lang="en-US" altLang="zh-CN" dirty="0" smtClean="0">
                <a:latin typeface="+mn-ea"/>
              </a:rPr>
              <a:t>Cassandra</a:t>
            </a:r>
            <a:r>
              <a:rPr kumimoji="1" lang="zh-CN" altLang="en-US" dirty="0" smtClean="0">
                <a:latin typeface="+mn-ea"/>
              </a:rPr>
              <a:t>使用点对点通信协议</a:t>
            </a:r>
            <a:r>
              <a:rPr kumimoji="1" lang="en-US" altLang="zh-CN" dirty="0">
                <a:latin typeface="+mn-ea"/>
              </a:rPr>
              <a:t>G</a:t>
            </a:r>
            <a:r>
              <a:rPr kumimoji="1" lang="en-US" altLang="zh-CN" dirty="0" smtClean="0">
                <a:latin typeface="+mn-ea"/>
              </a:rPr>
              <a:t>ossip</a:t>
            </a:r>
            <a:r>
              <a:rPr kumimoji="1" lang="zh-CN" altLang="en-US" dirty="0" smtClean="0">
                <a:latin typeface="+mn-ea"/>
              </a:rPr>
              <a:t>在集群中的节点间交换位置和状态信息。</a:t>
            </a:r>
            <a:r>
              <a:rPr kumimoji="1" lang="en-US" altLang="zh-CN" dirty="0" smtClean="0">
                <a:latin typeface="+mn-ea"/>
              </a:rPr>
              <a:t>Gossip</a:t>
            </a:r>
            <a:r>
              <a:rPr kumimoji="1" lang="zh-CN" altLang="en-US" dirty="0" smtClean="0">
                <a:latin typeface="+mn-ea"/>
              </a:rPr>
              <a:t>进程每秒运行一次，与最多</a:t>
            </a:r>
            <a:r>
              <a:rPr kumimoji="1" lang="en-US" altLang="zh-CN" dirty="0" smtClean="0">
                <a:latin typeface="+mn-ea"/>
              </a:rPr>
              <a:t>3</a:t>
            </a:r>
            <a:r>
              <a:rPr kumimoji="1" lang="zh-CN" altLang="en-US" dirty="0" smtClean="0">
                <a:latin typeface="+mn-ea"/>
              </a:rPr>
              <a:t>个其他节点交换信息，这样所有的节点可很快的了解集群中其他节点信息。</a:t>
            </a:r>
          </a:p>
          <a:p>
            <a:endParaRPr kumimoji="1" lang="zh-CN" altLang="en-US" dirty="0">
              <a:latin typeface="+mn-ea"/>
            </a:endParaRPr>
          </a:p>
          <a:p>
            <a:r>
              <a:rPr kumimoji="1" lang="zh-CN" altLang="en-US" dirty="0" smtClean="0">
                <a:latin typeface="+mn-ea"/>
              </a:rPr>
              <a:t>1</a:t>
            </a:r>
            <a:r>
              <a:rPr kumimoji="1" lang="en-US" altLang="zh-CN" dirty="0" smtClean="0">
                <a:latin typeface="+mn-ea"/>
              </a:rPr>
              <a:t>.</a:t>
            </a:r>
            <a:r>
              <a:rPr kumimoji="1" lang="zh-CN" altLang="en-US" dirty="0" smtClean="0">
                <a:latin typeface="+mn-ea"/>
              </a:rPr>
              <a:t>种子节点</a:t>
            </a:r>
          </a:p>
          <a:p>
            <a:endParaRPr kumimoji="1" lang="zh-CN" altLang="en-US" dirty="0">
              <a:latin typeface="+mn-ea"/>
            </a:endParaRPr>
          </a:p>
          <a:p>
            <a:r>
              <a:rPr kumimoji="1" lang="zh-CN" altLang="en-US" dirty="0" smtClean="0">
                <a:latin typeface="+mn-ea"/>
              </a:rPr>
              <a:t>2</a:t>
            </a:r>
            <a:r>
              <a:rPr kumimoji="1" lang="en-US" altLang="zh-CN" dirty="0" smtClean="0">
                <a:latin typeface="+mn-ea"/>
              </a:rPr>
              <a:t>.Cassandra</a:t>
            </a:r>
            <a:r>
              <a:rPr kumimoji="1" lang="zh-CN" altLang="en-US" dirty="0" smtClean="0">
                <a:latin typeface="+mn-ea"/>
              </a:rPr>
              <a:t>故障探测</a:t>
            </a:r>
          </a:p>
          <a:p>
            <a:endParaRPr kumimoji="1" lang="zh-CN" altLang="en-US" dirty="0">
              <a:latin typeface="+mn-ea"/>
            </a:endParaRPr>
          </a:p>
          <a:p>
            <a:r>
              <a:rPr kumimoji="1" lang="zh-CN" altLang="en-US" dirty="0" smtClean="0">
                <a:latin typeface="+mn-ea"/>
              </a:rPr>
              <a:t>3</a:t>
            </a:r>
            <a:r>
              <a:rPr kumimoji="1" lang="en-US" altLang="zh-CN" dirty="0" smtClean="0">
                <a:latin typeface="+mn-ea"/>
              </a:rPr>
              <a:t>.Cassandra</a:t>
            </a:r>
            <a:r>
              <a:rPr kumimoji="1" lang="zh-CN" altLang="en-US" dirty="0" smtClean="0">
                <a:latin typeface="+mn-ea"/>
              </a:rPr>
              <a:t>故障恢复</a:t>
            </a:r>
            <a:endParaRPr kumimoji="1" lang="en-US" altLang="zh-CN" dirty="0">
              <a:latin typeface="+mn-ea"/>
            </a:endParaRPr>
          </a:p>
          <a:p>
            <a:endParaRPr kumimoji="1"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48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16" y="1124744"/>
            <a:ext cx="7272808" cy="478020"/>
          </a:xfrm>
        </p:spPr>
        <p:txBody>
          <a:bodyPr>
            <a:noAutofit/>
          </a:bodyPr>
          <a:lstStyle/>
          <a:p>
            <a:r>
              <a:rPr kumimoji="1" lang="en-US" altLang="zh-CN" sz="2800" dirty="0" err="1" smtClean="0">
                <a:latin typeface="+mn-ea"/>
              </a:rPr>
              <a:t>Partitioner</a:t>
            </a:r>
            <a:r>
              <a:rPr kumimoji="1" lang="zh-CN" altLang="en-US" sz="2800" dirty="0" smtClean="0">
                <a:latin typeface="+mn-ea"/>
              </a:rPr>
              <a:t> </a:t>
            </a:r>
            <a:endParaRPr kumimoji="1" lang="zh-CN" altLang="en-US" sz="2800" dirty="0">
              <a:latin typeface="+mn-ea"/>
              <a:ea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9" y="390312"/>
            <a:ext cx="1797346" cy="48619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71464" y="2276872"/>
            <a:ext cx="914501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000" dirty="0" smtClean="0"/>
          </a:p>
          <a:p>
            <a:pPr marL="342900" indent="-342900">
              <a:buAutoNum type="arabicPeriod"/>
            </a:pPr>
            <a:endParaRPr kumimoji="1" lang="zh-CN" altLang="en-US" dirty="0"/>
          </a:p>
          <a:p>
            <a:endParaRPr kumimoji="1" lang="zh-CN" altLang="en-US" sz="2000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7448" y="2132856"/>
            <a:ext cx="95770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+mn-ea"/>
              </a:rPr>
              <a:t>   </a:t>
            </a:r>
            <a:r>
              <a:rPr kumimoji="1" lang="en-US" altLang="zh-CN" dirty="0" err="1" smtClean="0">
                <a:latin typeface="+mn-ea"/>
              </a:rPr>
              <a:t>Partitioner</a:t>
            </a:r>
            <a:r>
              <a:rPr kumimoji="1" lang="zh-CN" altLang="en-US" dirty="0" smtClean="0">
                <a:latin typeface="+mn-ea"/>
              </a:rPr>
              <a:t>定义了数据如何在集群中的节点分布，哪个节点应该存放数据的第一份拷贝。基本上，</a:t>
            </a:r>
            <a:r>
              <a:rPr kumimoji="1" lang="en-US" altLang="zh-CN" dirty="0" err="1" smtClean="0">
                <a:latin typeface="+mn-ea"/>
              </a:rPr>
              <a:t>Partitioner</a:t>
            </a:r>
            <a:r>
              <a:rPr kumimoji="1" lang="zh-CN" altLang="en-US" dirty="0" smtClean="0">
                <a:latin typeface="+mn-ea"/>
              </a:rPr>
              <a:t>就是一个计算分区键</a:t>
            </a:r>
            <a:r>
              <a:rPr kumimoji="1" lang="en-US" altLang="zh-CN" dirty="0" smtClean="0">
                <a:latin typeface="+mn-ea"/>
              </a:rPr>
              <a:t>token</a:t>
            </a:r>
            <a:r>
              <a:rPr kumimoji="1" lang="zh-CN" altLang="en-US" dirty="0" smtClean="0">
                <a:latin typeface="+mn-ea"/>
              </a:rPr>
              <a:t>的哈希函数。</a:t>
            </a:r>
          </a:p>
          <a:p>
            <a:r>
              <a:rPr kumimoji="1" lang="zh-CN" altLang="en-US" dirty="0">
                <a:latin typeface="+mn-ea"/>
              </a:rPr>
              <a:t> </a:t>
            </a:r>
            <a:r>
              <a:rPr kumimoji="1" lang="zh-CN" altLang="en-US" dirty="0" smtClean="0">
                <a:latin typeface="+mn-ea"/>
              </a:rPr>
              <a:t>  </a:t>
            </a:r>
          </a:p>
          <a:p>
            <a:endParaRPr kumimoji="1" lang="zh-CN" altLang="en-US" dirty="0">
              <a:latin typeface="+mn-ea"/>
            </a:endParaRPr>
          </a:p>
          <a:p>
            <a:endParaRPr kumimoji="1" lang="zh-CN" altLang="en-US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71464" y="4005064"/>
            <a:ext cx="4896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latin typeface="+mn-ea"/>
              </a:rPr>
              <a:t>1.Partition Key</a:t>
            </a:r>
            <a:r>
              <a:rPr kumimoji="1" lang="zh-CN" altLang="en-US" sz="1600" dirty="0" smtClean="0">
                <a:latin typeface="+mn-ea"/>
              </a:rPr>
              <a:t> 决定数据在</a:t>
            </a:r>
            <a:r>
              <a:rPr kumimoji="1" lang="en-US" altLang="zh-CN" sz="1600" dirty="0" smtClean="0">
                <a:latin typeface="+mn-ea"/>
              </a:rPr>
              <a:t>Cassandra</a:t>
            </a:r>
            <a:r>
              <a:rPr kumimoji="1" lang="zh-CN" altLang="en-US" sz="1600" dirty="0" smtClean="0">
                <a:latin typeface="+mn-ea"/>
              </a:rPr>
              <a:t>哪个节点上</a:t>
            </a:r>
            <a:endParaRPr kumimoji="1" lang="en-US" altLang="zh-CN" sz="1600" dirty="0" smtClean="0">
              <a:latin typeface="+mn-ea"/>
            </a:endParaRPr>
          </a:p>
          <a:p>
            <a:endParaRPr kumimoji="1" lang="en-US" altLang="zh-CN" sz="1600" dirty="0">
              <a:latin typeface="+mn-ea"/>
            </a:endParaRPr>
          </a:p>
          <a:p>
            <a:r>
              <a:rPr kumimoji="1" lang="en-US" altLang="zh-CN" sz="1600" dirty="0" smtClean="0">
                <a:latin typeface="+mn-ea"/>
              </a:rPr>
              <a:t>2.Clustering Key</a:t>
            </a:r>
            <a:r>
              <a:rPr kumimoji="1" lang="zh-CN" altLang="en-US" sz="1600" dirty="0" smtClean="0">
                <a:latin typeface="+mn-ea"/>
              </a:rPr>
              <a:t> 用于在各个分区内的排序</a:t>
            </a:r>
            <a:endParaRPr kumimoji="1" lang="en-US" altLang="zh-CN" sz="1600" dirty="0" smtClean="0">
              <a:latin typeface="+mn-ea"/>
            </a:endParaRPr>
          </a:p>
          <a:p>
            <a:endParaRPr kumimoji="1" lang="en-US" altLang="zh-CN" sz="1600" dirty="0">
              <a:latin typeface="+mn-ea"/>
            </a:endParaRPr>
          </a:p>
          <a:p>
            <a:r>
              <a:rPr kumimoji="1" lang="en-US" altLang="zh-CN" sz="1600" dirty="0" smtClean="0">
                <a:latin typeface="+mn-ea"/>
              </a:rPr>
              <a:t>3.Primary Key </a:t>
            </a:r>
            <a:r>
              <a:rPr kumimoji="1" lang="zh-CN" altLang="en-US" sz="1600" dirty="0" smtClean="0">
                <a:latin typeface="+mn-ea"/>
              </a:rPr>
              <a:t>主键，决定数据行的唯一性</a:t>
            </a:r>
            <a:endParaRPr kumimoji="1" lang="en-US" altLang="zh-CN" sz="1600" dirty="0" smtClean="0">
              <a:latin typeface="+mn-ea"/>
            </a:endParaRPr>
          </a:p>
          <a:p>
            <a:r>
              <a:rPr kumimoji="1" lang="en-US" altLang="zh-CN" sz="1600" dirty="0" smtClean="0">
                <a:latin typeface="+mn-ea"/>
              </a:rPr>
              <a:t> </a:t>
            </a:r>
            <a:endParaRPr kumimoji="1"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957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16" y="1124744"/>
            <a:ext cx="7272808" cy="478020"/>
          </a:xfrm>
        </p:spPr>
        <p:txBody>
          <a:bodyPr>
            <a:noAutofit/>
          </a:bodyPr>
          <a:lstStyle/>
          <a:p>
            <a:r>
              <a:rPr kumimoji="1" lang="en-US" altLang="zh-CN" sz="2800" dirty="0" err="1" smtClean="0">
                <a:latin typeface="+mn-ea"/>
              </a:rPr>
              <a:t>Partitioner</a:t>
            </a:r>
            <a:r>
              <a:rPr kumimoji="1" lang="zh-CN" altLang="en-US" sz="2800" dirty="0" smtClean="0">
                <a:latin typeface="+mn-ea"/>
              </a:rPr>
              <a:t> </a:t>
            </a:r>
            <a:endParaRPr kumimoji="1" lang="zh-CN" altLang="en-US" sz="2800" dirty="0">
              <a:latin typeface="+mn-ea"/>
              <a:ea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9" y="390312"/>
            <a:ext cx="1797346" cy="4861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1844824"/>
            <a:ext cx="4953000" cy="2413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11424" y="2204864"/>
            <a:ext cx="54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latin typeface="+mn-ea"/>
              </a:rPr>
              <a:t>1.Key_part_one</a:t>
            </a:r>
            <a:r>
              <a:rPr kumimoji="1" lang="zh-CN" altLang="en-US" sz="1600" dirty="0" smtClean="0">
                <a:latin typeface="+mn-ea"/>
              </a:rPr>
              <a:t>，</a:t>
            </a:r>
            <a:r>
              <a:rPr kumimoji="1" lang="en-US" altLang="zh-CN" sz="1600" dirty="0" err="1" smtClean="0">
                <a:latin typeface="+mn-ea"/>
              </a:rPr>
              <a:t>key_part_two</a:t>
            </a:r>
            <a:r>
              <a:rPr kumimoji="1" lang="zh-CN" altLang="en-US" sz="1600" dirty="0" smtClean="0">
                <a:latin typeface="+mn-ea"/>
              </a:rPr>
              <a:t>共同构成了</a:t>
            </a:r>
            <a:r>
              <a:rPr kumimoji="1" lang="en-US" altLang="zh-CN" sz="1600" dirty="0" smtClean="0">
                <a:latin typeface="+mn-ea"/>
              </a:rPr>
              <a:t>primary</a:t>
            </a:r>
            <a:r>
              <a:rPr kumimoji="1" lang="zh-CN" altLang="en-US" sz="1600" dirty="0" smtClean="0">
                <a:latin typeface="+mn-ea"/>
              </a:rPr>
              <a:t> </a:t>
            </a:r>
            <a:r>
              <a:rPr kumimoji="1" lang="en-US" altLang="zh-CN" sz="1600" dirty="0" smtClean="0">
                <a:latin typeface="+mn-ea"/>
              </a:rPr>
              <a:t>key</a:t>
            </a:r>
          </a:p>
          <a:p>
            <a:endParaRPr kumimoji="1" lang="en-US" altLang="zh-CN" sz="1600" dirty="0">
              <a:latin typeface="+mn-ea"/>
            </a:endParaRPr>
          </a:p>
          <a:p>
            <a:r>
              <a:rPr kumimoji="1" lang="zh-CN" altLang="zh-CN" sz="1600" dirty="0" smtClean="0">
                <a:latin typeface="+mn-ea"/>
              </a:rPr>
              <a:t>2</a:t>
            </a:r>
            <a:r>
              <a:rPr kumimoji="1" lang="en-US" altLang="zh-CN" sz="1600" dirty="0" smtClean="0">
                <a:latin typeface="+mn-ea"/>
              </a:rPr>
              <a:t>.</a:t>
            </a:r>
            <a:r>
              <a:rPr kumimoji="1" lang="en-US" altLang="zh-CN" sz="1600" dirty="0" err="1" smtClean="0">
                <a:latin typeface="+mn-ea"/>
              </a:rPr>
              <a:t>key_part_one</a:t>
            </a:r>
            <a:r>
              <a:rPr kumimoji="1" lang="zh-CN" altLang="en-US" sz="1600" dirty="0" smtClean="0">
                <a:latin typeface="+mn-ea"/>
              </a:rPr>
              <a:t>也就是</a:t>
            </a:r>
            <a:r>
              <a:rPr kumimoji="1" lang="en-US" altLang="zh-CN" sz="1600" dirty="0" smtClean="0">
                <a:latin typeface="+mn-ea"/>
              </a:rPr>
              <a:t>partition</a:t>
            </a:r>
            <a:r>
              <a:rPr kumimoji="1" lang="zh-CN" altLang="en-US" sz="1600" dirty="0" smtClean="0">
                <a:latin typeface="+mn-ea"/>
              </a:rPr>
              <a:t> </a:t>
            </a:r>
            <a:r>
              <a:rPr kumimoji="1" lang="en-US" altLang="zh-CN" sz="1600" dirty="0" smtClean="0">
                <a:latin typeface="+mn-ea"/>
              </a:rPr>
              <a:t>key</a:t>
            </a:r>
          </a:p>
          <a:p>
            <a:endParaRPr kumimoji="1" lang="en-US" altLang="zh-CN" sz="1600" dirty="0">
              <a:latin typeface="+mn-ea"/>
            </a:endParaRPr>
          </a:p>
          <a:p>
            <a:r>
              <a:rPr kumimoji="1" lang="zh-CN" altLang="zh-CN" sz="1600" dirty="0" smtClean="0">
                <a:latin typeface="+mn-ea"/>
              </a:rPr>
              <a:t>3</a:t>
            </a:r>
            <a:r>
              <a:rPr kumimoji="1" lang="en-US" altLang="zh-CN" sz="1600" dirty="0" smtClean="0">
                <a:latin typeface="+mn-ea"/>
              </a:rPr>
              <a:t>.</a:t>
            </a:r>
            <a:r>
              <a:rPr kumimoji="1" lang="en-US" altLang="zh-CN" sz="1600" dirty="0" err="1" smtClean="0">
                <a:latin typeface="+mn-ea"/>
              </a:rPr>
              <a:t>key_part_two</a:t>
            </a:r>
            <a:r>
              <a:rPr kumimoji="1" lang="zh-CN" altLang="en-US" sz="1600" dirty="0" smtClean="0">
                <a:latin typeface="+mn-ea"/>
              </a:rPr>
              <a:t>就是</a:t>
            </a:r>
            <a:r>
              <a:rPr kumimoji="1" lang="en-US" altLang="zh-CN" sz="1600" dirty="0" smtClean="0">
                <a:latin typeface="+mn-ea"/>
              </a:rPr>
              <a:t>cluster</a:t>
            </a:r>
            <a:r>
              <a:rPr kumimoji="1" lang="zh-CN" altLang="en-US" sz="1600" dirty="0" smtClean="0">
                <a:latin typeface="+mn-ea"/>
              </a:rPr>
              <a:t> </a:t>
            </a:r>
            <a:r>
              <a:rPr kumimoji="1" lang="en-US" altLang="zh-CN" sz="1600" dirty="0" smtClean="0">
                <a:latin typeface="+mn-ea"/>
              </a:rPr>
              <a:t>key</a:t>
            </a:r>
            <a:endParaRPr kumimoji="1" lang="zh-CN" altLang="en-US" sz="1600" dirty="0"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75520" y="5373216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+mn-ea"/>
              </a:rPr>
              <a:t>Cassandra</a:t>
            </a:r>
            <a:r>
              <a:rPr kumimoji="1" lang="zh-CN" altLang="en-US" sz="2000" dirty="0" smtClean="0">
                <a:latin typeface="+mn-ea"/>
              </a:rPr>
              <a:t>如何根据</a:t>
            </a:r>
            <a:r>
              <a:rPr kumimoji="1" lang="en-US" altLang="zh-CN" sz="2000" dirty="0" smtClean="0">
                <a:latin typeface="+mn-ea"/>
              </a:rPr>
              <a:t>partition key</a:t>
            </a:r>
            <a:r>
              <a:rPr kumimoji="1" lang="zh-CN" altLang="en-US" sz="2000" dirty="0" smtClean="0">
                <a:latin typeface="+mn-ea"/>
              </a:rPr>
              <a:t>决定数据落在哪个节点？</a:t>
            </a:r>
            <a:endParaRPr kumimoji="1"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487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16" y="1124744"/>
            <a:ext cx="7272808" cy="478020"/>
          </a:xfrm>
        </p:spPr>
        <p:txBody>
          <a:bodyPr>
            <a:noAutofit/>
          </a:bodyPr>
          <a:lstStyle/>
          <a:p>
            <a:r>
              <a:rPr kumimoji="1" lang="zh-CN" altLang="en-US" sz="2800" dirty="0" smtClean="0">
                <a:latin typeface="+mn-ea"/>
              </a:rPr>
              <a:t>一致性哈希和虚拟节点 </a:t>
            </a:r>
            <a:endParaRPr kumimoji="1" lang="zh-CN" altLang="en-US" sz="2800" dirty="0">
              <a:latin typeface="+mn-ea"/>
              <a:ea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9" y="390312"/>
            <a:ext cx="1797346" cy="4861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916832"/>
            <a:ext cx="10058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5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饿了么ppt模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演示文稿2" id="{353FD935-21DE-D744-A0F1-EDED65FFD8E4}" vid="{1AE8A053-9BF2-3E45-812E-93D4FA1A83F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饿了么ppt模版.potx</Template>
  <TotalTime>6266</TotalTime>
  <Words>1115</Words>
  <Application>Microsoft Office PowerPoint</Application>
  <PresentationFormat>自定义</PresentationFormat>
  <Paragraphs>277</Paragraphs>
  <Slides>40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饿了么ppt模版</vt:lpstr>
      <vt:lpstr>Cassandra在饿了么的应用</vt:lpstr>
      <vt:lpstr>1.Cassandra的基本原理介绍  2.为什么选择Cassandra  3.饿了么Cassandra实践  4.大数据离线平台和Cassandra的整合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</cp:lastModifiedBy>
  <cp:revision>396</cp:revision>
  <dcterms:created xsi:type="dcterms:W3CDTF">2016-11-30T09:14:43Z</dcterms:created>
  <dcterms:modified xsi:type="dcterms:W3CDTF">2017-06-12T02:12:29Z</dcterms:modified>
</cp:coreProperties>
</file>