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67" r:id="rId13"/>
    <p:sldId id="265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965-1BD7-40D5-B494-FB05EBC33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77A-09A1-4BCB-BB21-0FDE3A110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965-1BD7-40D5-B494-FB05EBC33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77A-09A1-4BCB-BB21-0FDE3A110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965-1BD7-40D5-B494-FB05EBC33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77A-09A1-4BCB-BB21-0FDE3A110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965-1BD7-40D5-B494-FB05EBC33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77A-09A1-4BCB-BB21-0FDE3A110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965-1BD7-40D5-B494-FB05EBC33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77A-09A1-4BCB-BB21-0FDE3A110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965-1BD7-40D5-B494-FB05EBC33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77A-09A1-4BCB-BB21-0FDE3A110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965-1BD7-40D5-B494-FB05EBC33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77A-09A1-4BCB-BB21-0FDE3A110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965-1BD7-40D5-B494-FB05EBC33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77A-09A1-4BCB-BB21-0FDE3A110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965-1BD7-40D5-B494-FB05EBC33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77A-09A1-4BCB-BB21-0FDE3A110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965-1BD7-40D5-B494-FB05EBC33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77A-09A1-4BCB-BB21-0FDE3A110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965-1BD7-40D5-B494-FB05EBC33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77A-09A1-4BCB-BB21-0FDE3A110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6965-1BD7-40D5-B494-FB05EBC33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B77A-09A1-4BCB-BB21-0FDE3A110C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前两次作业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5935"/>
            <a:ext cx="10515600" cy="1603375"/>
          </a:xfrm>
        </p:spPr>
        <p:txBody>
          <a:bodyPr/>
          <a:lstStyle/>
          <a:p>
            <a:r>
              <a:rPr lang="zh-CN" altLang="en-US" dirty="0"/>
              <a:t>思路一：否定前件律</a:t>
            </a:r>
            <a:r>
              <a:rPr lang="en-US" altLang="zh-CN" dirty="0"/>
              <a:t>(7</a:t>
            </a:r>
            <a:r>
              <a:rPr lang="zh-CN" altLang="en-US" dirty="0"/>
              <a:t>步</a:t>
            </a:r>
            <a:r>
              <a:rPr lang="en-US" altLang="zh-CN" dirty="0"/>
              <a:t>)+</a:t>
            </a:r>
            <a:r>
              <a:rPr lang="zh-CN" altLang="en-US" dirty="0"/>
              <a:t>换位律</a:t>
            </a:r>
            <a:r>
              <a:rPr lang="en-US" altLang="zh-CN" dirty="0"/>
              <a:t>+MP+</a:t>
            </a:r>
            <a:r>
              <a:rPr lang="zh-CN" altLang="en-US" dirty="0"/>
              <a:t>双否</a:t>
            </a:r>
            <a:r>
              <a:rPr lang="en-US" altLang="zh-CN" dirty="0"/>
              <a:t>+HS</a:t>
            </a:r>
            <a:endParaRPr lang="en-US" altLang="zh-CN" dirty="0"/>
          </a:p>
          <a:p>
            <a:r>
              <a:rPr lang="zh-CN" altLang="en-US" dirty="0"/>
              <a:t>思路二：否定前件律</a:t>
            </a:r>
            <a:r>
              <a:rPr lang="en-US" altLang="zh-CN" dirty="0"/>
              <a:t>+</a:t>
            </a:r>
            <a:r>
              <a:rPr lang="zh-CN" altLang="en-US" dirty="0"/>
              <a:t>第二双重否定律</a:t>
            </a:r>
            <a:r>
              <a:rPr lang="en-US" altLang="zh-CN" dirty="0"/>
              <a:t>+HS+L3 +MP</a:t>
            </a:r>
            <a:endParaRPr lang="en-US" altLang="zh-CN" dirty="0"/>
          </a:p>
          <a:p>
            <a:r>
              <a:rPr lang="zh-CN" altLang="en-US" dirty="0"/>
              <a:t>思路三：太多了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9" y="330811"/>
            <a:ext cx="3548307" cy="649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60" y="2646990"/>
            <a:ext cx="7078661" cy="2431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65" y="5078775"/>
            <a:ext cx="6552156" cy="12861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5671" y="398517"/>
            <a:ext cx="9551739" cy="28307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71" y="3429000"/>
            <a:ext cx="8371903" cy="28307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62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用真值表证明公式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210"/>
            <a:ext cx="10515600" cy="4733753"/>
          </a:xfrm>
        </p:spPr>
        <p:txBody>
          <a:bodyPr/>
          <a:lstStyle/>
          <a:p>
            <a:r>
              <a:rPr lang="zh-CN" altLang="en-US" dirty="0"/>
              <a:t>易错：相同字母赋值时应相同（一个字母不可能同时有两种指派）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885" y="2732182"/>
            <a:ext cx="2643129" cy="1040693"/>
          </a:xfrm>
        </p:spPr>
        <p:txBody>
          <a:bodyPr>
            <a:normAutofit fontScale="90000"/>
          </a:bodyPr>
          <a:lstStyle/>
          <a:p>
            <a:r>
              <a:rPr lang="zh-CN" altLang="en-US" sz="7200" dirty="0"/>
              <a:t>谢谢！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38200" y="443346"/>
            <a:ext cx="10062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Warson</a:t>
            </a:r>
            <a:r>
              <a:rPr lang="zh-CN" altLang="en-US" sz="2400" dirty="0"/>
              <a:t>实验）设有四张牌，每张牌的一面有</a:t>
            </a:r>
            <a:r>
              <a:rPr lang="en-US" altLang="zh-CN" sz="2400" dirty="0"/>
              <a:t>+</a:t>
            </a:r>
            <a:r>
              <a:rPr lang="zh-CN" altLang="en-US" sz="2400" dirty="0"/>
              <a:t>，另一面有</a:t>
            </a:r>
            <a:r>
              <a:rPr lang="en-US" altLang="zh-CN" sz="2400" dirty="0"/>
              <a:t>X</a:t>
            </a:r>
            <a:r>
              <a:rPr lang="zh-CN" altLang="en-US" sz="2400" dirty="0"/>
              <a:t>。</a:t>
            </a:r>
            <a:r>
              <a:rPr lang="en-US" altLang="zh-CN" sz="2400" dirty="0"/>
              <a:t>+</a:t>
            </a:r>
            <a:r>
              <a:rPr lang="zh-CN" altLang="en-US" sz="2400" dirty="0"/>
              <a:t>和</a:t>
            </a:r>
            <a:r>
              <a:rPr lang="en-US" altLang="zh-CN" sz="2400" dirty="0"/>
              <a:t>X</a:t>
            </a:r>
            <a:r>
              <a:rPr lang="zh-CN" altLang="en-US" sz="2400" dirty="0"/>
              <a:t>的颜色可红可蓝。四张牌放在桌上：红</a:t>
            </a:r>
            <a:r>
              <a:rPr lang="en-US" altLang="zh-CN" sz="2400" dirty="0"/>
              <a:t>+  </a:t>
            </a:r>
            <a:r>
              <a:rPr lang="zh-CN" altLang="en-US" sz="2400" dirty="0"/>
              <a:t>蓝</a:t>
            </a:r>
            <a:r>
              <a:rPr lang="en-US" altLang="zh-CN" sz="2400" dirty="0"/>
              <a:t>X  </a:t>
            </a:r>
            <a:r>
              <a:rPr lang="zh-CN" altLang="en-US" sz="2400" dirty="0"/>
              <a:t>红</a:t>
            </a:r>
            <a:r>
              <a:rPr lang="en-US" altLang="zh-CN" sz="2400" dirty="0"/>
              <a:t>X </a:t>
            </a:r>
            <a:r>
              <a:rPr lang="zh-CN" altLang="en-US" sz="2400" dirty="0"/>
              <a:t>蓝</a:t>
            </a:r>
            <a:r>
              <a:rPr lang="en-US" altLang="zh-CN" sz="2400" dirty="0"/>
              <a:t>+ </a:t>
            </a:r>
            <a:r>
              <a:rPr lang="zh-CN" altLang="en-US" sz="2400" dirty="0"/>
              <a:t>有人提出猜测：“如果朝上的一面是红</a:t>
            </a:r>
            <a:r>
              <a:rPr lang="en-US" altLang="zh-CN" sz="2400" dirty="0"/>
              <a:t>+</a:t>
            </a:r>
            <a:r>
              <a:rPr lang="zh-CN" altLang="en-US" sz="2400" dirty="0"/>
              <a:t>，则另一面是蓝</a:t>
            </a:r>
            <a:r>
              <a:rPr lang="en-US" altLang="zh-CN" sz="2400" dirty="0"/>
              <a:t>X</a:t>
            </a:r>
            <a:r>
              <a:rPr lang="zh-CN" altLang="en-US" sz="2400" dirty="0"/>
              <a:t>”。要求通过翻牌检验此猜测。问应该翻哪几张牌？你的检验法能否确定此猜测的真假？</a:t>
            </a:r>
            <a:endParaRPr lang="zh-CN" altLang="en-US" sz="2400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60539"/>
            <a:ext cx="10410022" cy="30606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086" y="434385"/>
            <a:ext cx="8089367" cy="1230027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84087" y="1815842"/>
            <a:ext cx="9579796" cy="32082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2480" y="5445304"/>
            <a:ext cx="663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出现的错误：</a:t>
            </a:r>
            <a:r>
              <a:rPr lang="en-US" altLang="zh-CN" sz="2400" dirty="0">
                <a:solidFill>
                  <a:srgbClr val="FF0000"/>
                </a:solidFill>
              </a:rPr>
              <a:t>MP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L2</a:t>
            </a:r>
            <a:r>
              <a:rPr lang="zh-CN" altLang="en-US" sz="2400" dirty="0">
                <a:solidFill>
                  <a:srgbClr val="FF0000"/>
                </a:solidFill>
              </a:rPr>
              <a:t>合写，只写</a:t>
            </a:r>
            <a:r>
              <a:rPr lang="en-US" altLang="zh-CN" sz="2400" dirty="0">
                <a:solidFill>
                  <a:srgbClr val="FF0000"/>
                </a:solidFill>
              </a:rPr>
              <a:t>L2</a:t>
            </a:r>
            <a:r>
              <a:rPr lang="zh-CN" altLang="en-US" sz="2400" dirty="0">
                <a:solidFill>
                  <a:srgbClr val="FF0000"/>
                </a:solidFill>
              </a:rPr>
              <a:t>后半部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19" y="1857054"/>
            <a:ext cx="8620956" cy="31438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7" y="803126"/>
            <a:ext cx="5754635" cy="4437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74687" y="5611109"/>
            <a:ext cx="3914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关键步：证出</a:t>
            </a:r>
            <a:r>
              <a:rPr lang="en-US" altLang="zh-CN" sz="2800" dirty="0">
                <a:solidFill>
                  <a:srgbClr val="FF0000"/>
                </a:solidFill>
              </a:rPr>
              <a:t>p-&gt;(q-&gt;r)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1489" y="1615768"/>
            <a:ext cx="7596883" cy="37165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5131"/>
            <a:ext cx="4989103" cy="4772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7689" y="5630238"/>
            <a:ext cx="426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关键步：第四部的</a:t>
            </a:r>
            <a:r>
              <a:rPr lang="en-US" altLang="zh-CN" sz="2800" dirty="0">
                <a:solidFill>
                  <a:srgbClr val="FF0000"/>
                </a:solidFill>
              </a:rPr>
              <a:t>L1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7735" y="1970319"/>
            <a:ext cx="7036382" cy="36701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35" y="395001"/>
            <a:ext cx="3594874" cy="1361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549" y="293207"/>
            <a:ext cx="10515600" cy="1011612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第二次作业</a:t>
            </a:r>
            <a:br>
              <a:rPr lang="en-US" altLang="zh-CN" sz="4000" dirty="0"/>
            </a:br>
            <a:r>
              <a:rPr lang="zh-CN" altLang="en-US" sz="2800" dirty="0"/>
              <a:t>直接</a:t>
            </a:r>
            <a:r>
              <a:rPr lang="en-US" altLang="zh-CN" sz="2800" dirty="0"/>
              <a:t>+</a:t>
            </a:r>
            <a:r>
              <a:rPr lang="zh-CN" altLang="en-US" sz="2800" dirty="0"/>
              <a:t>间接证明</a:t>
            </a:r>
            <a:r>
              <a:rPr lang="en-US" altLang="zh-CN" sz="2800" dirty="0"/>
              <a:t>(x1-&gt;(x1-&gt;x2))-(x1-x2)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9424" y="1587652"/>
            <a:ext cx="7896756" cy="4751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23640" y="4808683"/>
            <a:ext cx="3895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关键步：</a:t>
            </a:r>
            <a:r>
              <a:rPr lang="en-US" altLang="zh-CN" sz="3200" dirty="0"/>
              <a:t>2 , 4</a:t>
            </a:r>
            <a:endParaRPr lang="en-US" altLang="zh-CN" sz="3200" dirty="0"/>
          </a:p>
          <a:p>
            <a:r>
              <a:rPr lang="zh-CN" altLang="en-US" sz="3200" dirty="0"/>
              <a:t>间接证明：演绎定理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208" y="489013"/>
            <a:ext cx="4673812" cy="6457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08" y="1530924"/>
            <a:ext cx="8480707" cy="352581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5753" y="5464366"/>
            <a:ext cx="3800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易错：</a:t>
            </a:r>
            <a:r>
              <a:rPr lang="en-US" altLang="zh-CN" sz="3200" dirty="0">
                <a:solidFill>
                  <a:srgbClr val="FF0000"/>
                </a:solidFill>
              </a:rPr>
              <a:t>HS</a:t>
            </a:r>
            <a:r>
              <a:rPr lang="zh-CN" altLang="en-US" sz="3200" dirty="0">
                <a:solidFill>
                  <a:srgbClr val="FF0000"/>
                </a:solidFill>
              </a:rPr>
              <a:t>和</a:t>
            </a:r>
            <a:r>
              <a:rPr lang="en-US" altLang="zh-CN" sz="3200" dirty="0">
                <a:solidFill>
                  <a:srgbClr val="FF0000"/>
                </a:solidFill>
              </a:rPr>
              <a:t>MP</a:t>
            </a:r>
            <a:r>
              <a:rPr lang="zh-CN" altLang="en-US" sz="3200" dirty="0">
                <a:solidFill>
                  <a:srgbClr val="FF0000"/>
                </a:solidFill>
              </a:rPr>
              <a:t>弄混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9916" y="1238070"/>
            <a:ext cx="9781416" cy="16731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16" y="3179793"/>
            <a:ext cx="6609520" cy="34134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16" y="301726"/>
            <a:ext cx="4833296" cy="6677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32144" y="4472849"/>
            <a:ext cx="3955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易错：</a:t>
            </a:r>
            <a:r>
              <a:rPr lang="en-US" altLang="zh-CN" sz="2800" dirty="0">
                <a:solidFill>
                  <a:srgbClr val="FF0000"/>
                </a:solidFill>
              </a:rPr>
              <a:t>L3</a:t>
            </a:r>
            <a:r>
              <a:rPr lang="zh-CN" altLang="en-US" sz="2800" dirty="0">
                <a:solidFill>
                  <a:srgbClr val="FF0000"/>
                </a:solidFill>
              </a:rPr>
              <a:t>与换位律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         </a:t>
            </a:r>
            <a:r>
              <a:rPr lang="zh-CN" altLang="en-US" sz="2800" dirty="0">
                <a:solidFill>
                  <a:srgbClr val="FF0000"/>
                </a:solidFill>
              </a:rPr>
              <a:t>归谬率与反证律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WPS 演示</Application>
  <PresentationFormat>宽屏</PresentationFormat>
  <Paragraphs>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前两次作业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第二次作业 直接+间接证明(x1-&gt;(x1-&gt;x2))-(x1-x2)</vt:lpstr>
      <vt:lpstr>PowerPoint 演示文稿</vt:lpstr>
      <vt:lpstr>PowerPoint 演示文稿</vt:lpstr>
      <vt:lpstr>PowerPoint 演示文稿</vt:lpstr>
      <vt:lpstr>PowerPoint 演示文稿</vt:lpstr>
      <vt:lpstr>用真值表证明公式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前两次作业</dc:title>
  <dc:creator>雷 婷</dc:creator>
  <cp:lastModifiedBy>Hope</cp:lastModifiedBy>
  <cp:revision>16</cp:revision>
  <dcterms:created xsi:type="dcterms:W3CDTF">2020-04-06T10:45:00Z</dcterms:created>
  <dcterms:modified xsi:type="dcterms:W3CDTF">2020-09-09T08:11:25Z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