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2" r:id="rId4"/>
    <p:sldId id="258" r:id="rId5"/>
    <p:sldId id="257" r:id="rId6"/>
    <p:sldId id="260" r:id="rId7"/>
    <p:sldId id="261"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56" autoAdjust="0"/>
  </p:normalViewPr>
  <p:slideViewPr>
    <p:cSldViewPr snapToGrid="0">
      <p:cViewPr varScale="1">
        <p:scale>
          <a:sx n="79" d="100"/>
          <a:sy n="79" d="100"/>
        </p:scale>
        <p:origin x="58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FD31E2-951E-4A48-8DF0-F3ADD0EFD98F}"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4C04E-DD69-4049-B7FA-2D790C495CC8}" type="slidenum">
              <a:rPr lang="zh-CN" altLang="en-US" smtClean="0"/>
              <a:t>‹#›</a:t>
            </a:fld>
            <a:endParaRPr lang="zh-CN" altLang="en-US"/>
          </a:p>
        </p:txBody>
      </p:sp>
    </p:spTree>
    <p:extLst>
      <p:ext uri="{BB962C8B-B14F-4D97-AF65-F5344CB8AC3E}">
        <p14:creationId xmlns:p14="http://schemas.microsoft.com/office/powerpoint/2010/main" val="213999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04C04E-DD69-4049-B7FA-2D790C495CC8}" type="slidenum">
              <a:rPr lang="zh-CN" altLang="en-US" smtClean="0"/>
              <a:t>6</a:t>
            </a:fld>
            <a:endParaRPr lang="zh-CN" altLang="en-US"/>
          </a:p>
        </p:txBody>
      </p:sp>
    </p:spTree>
    <p:extLst>
      <p:ext uri="{BB962C8B-B14F-4D97-AF65-F5344CB8AC3E}">
        <p14:creationId xmlns:p14="http://schemas.microsoft.com/office/powerpoint/2010/main" val="408612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04C04E-DD69-4049-B7FA-2D790C495CC8}" type="slidenum">
              <a:rPr lang="zh-CN" altLang="en-US" smtClean="0"/>
              <a:t>8</a:t>
            </a:fld>
            <a:endParaRPr lang="zh-CN" altLang="en-US"/>
          </a:p>
        </p:txBody>
      </p:sp>
    </p:spTree>
    <p:extLst>
      <p:ext uri="{BB962C8B-B14F-4D97-AF65-F5344CB8AC3E}">
        <p14:creationId xmlns:p14="http://schemas.microsoft.com/office/powerpoint/2010/main" val="70699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29199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129333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117830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276176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79395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182307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301693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412347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221789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10162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0920A35-17CC-442D-8E86-507D535B9CD0}"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50489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20A35-17CC-442D-8E86-507D535B9CD0}" type="datetimeFigureOut">
              <a:rPr lang="zh-CN" altLang="en-US" smtClean="0"/>
              <a:t>2020/11/13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FBAC-D727-4AE4-8849-E46819A527B7}" type="slidenum">
              <a:rPr lang="zh-CN" altLang="en-US" smtClean="0"/>
              <a:t>‹#›</a:t>
            </a:fld>
            <a:endParaRPr lang="zh-CN" altLang="en-US"/>
          </a:p>
        </p:txBody>
      </p:sp>
    </p:spTree>
    <p:extLst>
      <p:ext uri="{BB962C8B-B14F-4D97-AF65-F5344CB8AC3E}">
        <p14:creationId xmlns:p14="http://schemas.microsoft.com/office/powerpoint/2010/main" val="338549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0332" y="1720426"/>
            <a:ext cx="10964883" cy="2702278"/>
          </a:xfrm>
          <a:prstGeom prst="rect">
            <a:avLst/>
          </a:prstGeom>
        </p:spPr>
        <p:txBody>
          <a:bodyPr wrap="square">
            <a:spAutoFit/>
          </a:bodyPr>
          <a:lstStyle/>
          <a:p>
            <a:pPr defTabSz="685800">
              <a:lnSpc>
                <a:spcPct val="90000"/>
              </a:lnSpc>
              <a:spcBef>
                <a:spcPts val="750"/>
              </a:spcBef>
            </a:pPr>
            <a:r>
              <a:rPr lang="zh-CN" altLang="en-US" dirty="0" smtClean="0">
                <a:latin typeface="Times New Roman" panose="02020603050405020304" pitchFamily="18" charset="0"/>
                <a:ea typeface="微软雅黑" panose="020B0503020204020204" pitchFamily="34" charset="-122"/>
              </a:rPr>
              <a:t>分析：递归停止条件</a:t>
            </a:r>
            <a:endParaRPr lang="en-US" altLang="zh-CN"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r>
              <a:rPr lang="en-US" altLang="zh-CN" dirty="0" smtClean="0">
                <a:latin typeface="Times New Roman" panose="02020603050405020304" pitchFamily="18" charset="0"/>
                <a:ea typeface="微软雅黑" panose="020B0503020204020204" pitchFamily="34" charset="-122"/>
              </a:rPr>
              <a:t>1</a:t>
            </a:r>
            <a:r>
              <a:rPr lang="zh-CN" altLang="en-US" dirty="0" smtClean="0">
                <a:latin typeface="Times New Roman" panose="02020603050405020304" pitchFamily="18" charset="0"/>
                <a:ea typeface="微软雅黑" panose="020B0503020204020204" pitchFamily="34" charset="-122"/>
              </a:rPr>
              <a:t>）当前结点包含的样本属于同一类别，无需划分；</a:t>
            </a:r>
            <a:endParaRPr lang="en-US" altLang="zh-CN"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r>
              <a:rPr lang="en-US" altLang="zh-CN" dirty="0" smtClean="0">
                <a:latin typeface="Times New Roman" panose="02020603050405020304" pitchFamily="18" charset="0"/>
                <a:ea typeface="微软雅黑" panose="020B0503020204020204" pitchFamily="34" charset="-122"/>
              </a:rPr>
              <a:t>2</a:t>
            </a:r>
            <a:r>
              <a:rPr lang="zh-CN" altLang="en-US" dirty="0" smtClean="0">
                <a:latin typeface="Times New Roman" panose="02020603050405020304" pitchFamily="18" charset="0"/>
                <a:ea typeface="微软雅黑" panose="020B0503020204020204" pitchFamily="34" charset="-122"/>
              </a:rPr>
              <a:t>）当前的属性集为空，或是所有样本在所有属性上的取值相同，无法划分；</a:t>
            </a:r>
            <a:endParaRPr lang="en-US" altLang="zh-CN"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r>
              <a:rPr lang="en-US" altLang="zh-CN" dirty="0" smtClean="0">
                <a:latin typeface="Times New Roman" panose="02020603050405020304" pitchFamily="18" charset="0"/>
                <a:ea typeface="微软雅黑" panose="020B0503020204020204" pitchFamily="34" charset="-122"/>
              </a:rPr>
              <a:t>3</a:t>
            </a:r>
            <a:r>
              <a:rPr lang="zh-CN" altLang="en-US" dirty="0" smtClean="0">
                <a:latin typeface="Times New Roman" panose="02020603050405020304" pitchFamily="18" charset="0"/>
                <a:ea typeface="微软雅黑" panose="020B0503020204020204" pitchFamily="34" charset="-122"/>
              </a:rPr>
              <a:t>）当前结点的样本集合为空，不能划分。</a:t>
            </a:r>
            <a:endParaRPr lang="en-US" altLang="zh-CN"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dirty="0">
              <a:latin typeface="Times New Roman" panose="02020603050405020304" pitchFamily="18" charset="0"/>
              <a:ea typeface="微软雅黑" panose="020B0503020204020204" pitchFamily="34" charset="-122"/>
            </a:endParaRPr>
          </a:p>
          <a:p>
            <a:pPr defTabSz="685800">
              <a:lnSpc>
                <a:spcPct val="90000"/>
              </a:lnSpc>
              <a:spcBef>
                <a:spcPts val="750"/>
              </a:spcBef>
            </a:pPr>
            <a:r>
              <a:rPr lang="zh-CN" altLang="en-US" dirty="0" smtClean="0">
                <a:latin typeface="Times New Roman" panose="02020603050405020304" pitchFamily="18" charset="0"/>
                <a:ea typeface="微软雅黑" panose="020B0503020204020204" pitchFamily="34" charset="-122"/>
              </a:rPr>
              <a:t>假设不存在与训练集一致的决策树，则训练</a:t>
            </a:r>
            <a:r>
              <a:rPr lang="zh-CN" altLang="en-US" dirty="0" smtClean="0">
                <a:latin typeface="Times New Roman" panose="02020603050405020304" pitchFamily="18" charset="0"/>
                <a:ea typeface="微软雅黑" panose="020B0503020204020204" pitchFamily="34" charset="-122"/>
              </a:rPr>
              <a:t>得到的决策树存在结点，该结合点中有无法划分的数据；即存在冲突数据，训练误差不为</a:t>
            </a:r>
            <a:r>
              <a:rPr lang="en-US" altLang="zh-CN" dirty="0" smtClean="0">
                <a:latin typeface="Times New Roman" panose="02020603050405020304" pitchFamily="18" charset="0"/>
                <a:ea typeface="微软雅黑" panose="020B0503020204020204" pitchFamily="34" charset="-122"/>
              </a:rPr>
              <a:t>0</a:t>
            </a:r>
            <a:r>
              <a:rPr lang="zh-CN" altLang="en-US" dirty="0" smtClean="0">
                <a:latin typeface="Times New Roman" panose="02020603050405020304" pitchFamily="18" charset="0"/>
                <a:ea typeface="微软雅黑" panose="020B0503020204020204" pitchFamily="34" charset="-122"/>
              </a:rPr>
              <a:t>；与</a:t>
            </a:r>
            <a:r>
              <a:rPr lang="zh-CN" altLang="en-US" dirty="0" smtClean="0">
                <a:latin typeface="Times New Roman" panose="02020603050405020304" pitchFamily="18" charset="0"/>
                <a:ea typeface="微软雅黑" panose="020B0503020204020204" pitchFamily="34" charset="-122"/>
              </a:rPr>
              <a:t>原</a:t>
            </a:r>
            <a:r>
              <a:rPr lang="zh-CN" altLang="en-US" dirty="0" smtClean="0">
                <a:latin typeface="Times New Roman" panose="02020603050405020304" pitchFamily="18" charset="0"/>
                <a:ea typeface="微软雅黑" panose="020B0503020204020204" pitchFamily="34" charset="-122"/>
              </a:rPr>
              <a:t>条件不含冲突数据</a:t>
            </a:r>
            <a:r>
              <a:rPr lang="zh-CN" altLang="en-US" dirty="0" smtClean="0">
                <a:latin typeface="Times New Roman" panose="02020603050405020304" pitchFamily="18" charset="0"/>
                <a:ea typeface="微软雅黑" panose="020B0503020204020204" pitchFamily="34" charset="-122"/>
              </a:rPr>
              <a:t>矛盾。</a:t>
            </a:r>
            <a:endParaRPr lang="en-US" altLang="zh-CN"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r>
              <a:rPr lang="zh-CN" altLang="en-US" dirty="0" smtClean="0">
                <a:latin typeface="Times New Roman" panose="02020603050405020304" pitchFamily="18" charset="0"/>
                <a:ea typeface="微软雅黑" panose="020B0503020204020204" pitchFamily="34" charset="-122"/>
              </a:rPr>
              <a:t>命题得证。</a:t>
            </a:r>
            <a:endParaRPr lang="en-US" altLang="zh-CN" dirty="0">
              <a:latin typeface="Times New Roman" panose="02020603050405020304" pitchFamily="18" charset="0"/>
              <a:ea typeface="微软雅黑" panose="020B0503020204020204" pitchFamily="34" charset="-122"/>
            </a:endParaRPr>
          </a:p>
        </p:txBody>
      </p:sp>
      <p:sp>
        <p:nvSpPr>
          <p:cNvPr id="5" name="矩形 4"/>
          <p:cNvSpPr/>
          <p:nvPr/>
        </p:nvSpPr>
        <p:spPr>
          <a:xfrm>
            <a:off x="641266" y="661543"/>
            <a:ext cx="10964883" cy="674031"/>
          </a:xfrm>
          <a:prstGeom prst="rect">
            <a:avLst/>
          </a:prstGeom>
        </p:spPr>
        <p:txBody>
          <a:bodyPr wrap="square">
            <a:spAutoFit/>
          </a:bodyPr>
          <a:lstStyle/>
          <a:p>
            <a:pPr defTabSz="685800">
              <a:lnSpc>
                <a:spcPct val="90000"/>
              </a:lnSpc>
              <a:spcBef>
                <a:spcPts val="750"/>
              </a:spcBef>
            </a:pPr>
            <a:r>
              <a:rPr lang="zh-CN" altLang="en-US" sz="2100" dirty="0" smtClean="0">
                <a:latin typeface="Times New Roman" panose="02020603050405020304" pitchFamily="18" charset="0"/>
                <a:ea typeface="微软雅黑" panose="020B0503020204020204" pitchFamily="34" charset="-122"/>
              </a:rPr>
              <a:t>证明对于不含冲突数据（即特征向量完全相同但标记不同）的训练集，必存在与训练集一致（即训练误差为</a:t>
            </a:r>
            <a:r>
              <a:rPr lang="en-US" altLang="zh-CN" sz="2100" dirty="0" smtClean="0">
                <a:latin typeface="Times New Roman" panose="02020603050405020304" pitchFamily="18" charset="0"/>
                <a:ea typeface="微软雅黑" panose="020B0503020204020204" pitchFamily="34" charset="-122"/>
              </a:rPr>
              <a:t>0</a:t>
            </a:r>
            <a:r>
              <a:rPr lang="zh-CN" altLang="en-US" sz="2100" dirty="0" smtClean="0">
                <a:latin typeface="Times New Roman" panose="02020603050405020304" pitchFamily="18" charset="0"/>
                <a:ea typeface="微软雅黑" panose="020B0503020204020204" pitchFamily="34" charset="-122"/>
              </a:rPr>
              <a:t>）的决策树。</a:t>
            </a:r>
            <a:endParaRPr lang="en-US" altLang="zh-CN" sz="21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51307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1266" y="661543"/>
            <a:ext cx="10964883" cy="383182"/>
          </a:xfrm>
          <a:prstGeom prst="rect">
            <a:avLst/>
          </a:prstGeom>
        </p:spPr>
        <p:txBody>
          <a:bodyPr wrap="square">
            <a:spAutoFit/>
          </a:bodyPr>
          <a:lstStyle/>
          <a:p>
            <a:pPr defTabSz="685800">
              <a:lnSpc>
                <a:spcPct val="90000"/>
              </a:lnSpc>
              <a:spcBef>
                <a:spcPts val="750"/>
              </a:spcBef>
            </a:pPr>
            <a:r>
              <a:rPr lang="zh-CN" altLang="en-US" sz="2100" dirty="0" smtClean="0">
                <a:latin typeface="Times New Roman" panose="02020603050405020304" pitchFamily="18" charset="0"/>
                <a:ea typeface="微软雅黑" panose="020B0503020204020204" pitchFamily="34" charset="-122"/>
              </a:rPr>
              <a:t>将</a:t>
            </a:r>
            <a:r>
              <a:rPr lang="en-US" altLang="zh-CN" sz="2100" dirty="0" smtClean="0">
                <a:latin typeface="Times New Roman" panose="02020603050405020304" pitchFamily="18" charset="0"/>
                <a:ea typeface="微软雅黑" panose="020B0503020204020204" pitchFamily="34" charset="-122"/>
              </a:rPr>
              <a:t>4.4.2</a:t>
            </a:r>
            <a:r>
              <a:rPr lang="zh-CN" altLang="en-US" sz="2100" dirty="0" smtClean="0">
                <a:latin typeface="Times New Roman" panose="02020603050405020304" pitchFamily="18" charset="0"/>
                <a:ea typeface="微软雅黑" panose="020B0503020204020204" pitchFamily="34" charset="-122"/>
              </a:rPr>
              <a:t>节对缺失值的处理机制推广到基尼指数的计算中去。</a:t>
            </a:r>
            <a:endParaRPr lang="en-US" altLang="zh-CN" sz="2100" dirty="0">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矩形 5"/>
              <p:cNvSpPr/>
              <p:nvPr/>
            </p:nvSpPr>
            <p:spPr>
              <a:xfrm>
                <a:off x="1281118" y="1703967"/>
                <a:ext cx="2640851" cy="898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𝑘</m:t>
                                  </m:r>
                                  <m:r>
                                    <a:rPr lang="en-US" altLang="zh-CN" i="1">
                                      <a:latin typeface="Cambria Math" panose="02040503050406030204" pitchFamily="18" charset="0"/>
                                    </a:rPr>
                                    <m:t>′</m:t>
                                  </m:r>
                                </m:sub>
                              </m:sSub>
                            </m:e>
                          </m:nary>
                        </m:e>
                      </m:nary>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281118" y="1703967"/>
                <a:ext cx="2640851" cy="89825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719746" y="1704408"/>
                <a:ext cx="1489831"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719746" y="1704408"/>
                <a:ext cx="1489831" cy="889026"/>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038990" y="1704408"/>
                <a:ext cx="1917576"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38990" y="1704408"/>
                <a:ext cx="1917576" cy="889026"/>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696754" y="3702810"/>
                <a:ext cx="3798219" cy="871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Gini</m:t>
                      </m:r>
                      <m:r>
                        <a:rPr lang="en-US" altLang="zh-CN" i="1">
                          <a:latin typeface="Cambria Math" panose="02040503050406030204" pitchFamily="18" charset="0"/>
                        </a:rPr>
                        <m:t>−</m:t>
                      </m:r>
                      <m:r>
                        <m:rPr>
                          <m:sty m:val="p"/>
                        </m:rPr>
                        <a:rPr lang="en-US" altLang="zh-CN">
                          <a:latin typeface="Cambria Math" panose="02040503050406030204" pitchFamily="18" charset="0"/>
                        </a:rPr>
                        <m:t>index</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𝐷</m:t>
                                  </m:r>
                                </m:e>
                              </m:d>
                            </m:den>
                          </m:f>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e>
                          </m:d>
                        </m:e>
                      </m:nary>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696754" y="3702810"/>
                <a:ext cx="3798219" cy="871136"/>
              </a:xfrm>
              <a:prstGeom prst="rect">
                <a:avLst/>
              </a:prstGeom>
              <a:blipFill rotWithShape="0">
                <a:blip r:embed="rId5"/>
                <a:stretch>
                  <a:fillRect r="-8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35328" y="1044725"/>
                <a:ext cx="10964883" cy="5888407"/>
              </a:xfrm>
              <a:prstGeom prst="rect">
                <a:avLst/>
              </a:prstGeom>
            </p:spPr>
            <p:txBody>
              <a:bodyPr wrap="square">
                <a:spAutoFit/>
              </a:bodyPr>
              <a:lstStyle/>
              <a:p>
                <a:pPr defTabSz="685800">
                  <a:lnSpc>
                    <a:spcPct val="90000"/>
                  </a:lnSpc>
                  <a:spcBef>
                    <a:spcPts val="750"/>
                  </a:spcBef>
                </a:pPr>
                <a:r>
                  <a:rPr lang="zh-CN" altLang="en-US" sz="2100" dirty="0">
                    <a:latin typeface="Times New Roman" panose="02020603050405020304" pitchFamily="18" charset="0"/>
                    <a:ea typeface="微软雅黑" panose="020B0503020204020204" pitchFamily="34" charset="-122"/>
                  </a:rPr>
                  <a:t>数据集</a:t>
                </a:r>
                <a14:m>
                  <m:oMath xmlns:m="http://schemas.openxmlformats.org/officeDocument/2006/math">
                    <m:r>
                      <a:rPr lang="en-US" altLang="zh-CN" sz="2100" dirty="0">
                        <a:latin typeface="Cambria Math" panose="02040503050406030204" pitchFamily="18" charset="0"/>
                        <a:ea typeface="微软雅黑" panose="020B0503020204020204" pitchFamily="34" charset="-122"/>
                      </a:rPr>
                      <m:t>𝐷</m:t>
                    </m:r>
                  </m:oMath>
                </a14:m>
                <a:r>
                  <a:rPr lang="zh-CN" altLang="en-US" sz="2100" dirty="0">
                    <a:latin typeface="Times New Roman" panose="02020603050405020304" pitchFamily="18" charset="0"/>
                    <a:ea typeface="微软雅黑" panose="020B0503020204020204" pitchFamily="34" charset="-122"/>
                  </a:rPr>
                  <a:t>的</a:t>
                </a:r>
                <a:r>
                  <a:rPr lang="zh-CN" altLang="en-US" sz="2100" dirty="0" smtClean="0">
                    <a:latin typeface="Times New Roman" panose="02020603050405020304" pitchFamily="18" charset="0"/>
                    <a:ea typeface="微软雅黑" panose="020B0503020204020204" pitchFamily="34" charset="-122"/>
                  </a:rPr>
                  <a:t>纯度</a:t>
                </a:r>
                <a:r>
                  <a:rPr lang="en-US" altLang="zh-CN" sz="2100" dirty="0" smtClean="0">
                    <a:latin typeface="Times New Roman" panose="02020603050405020304" pitchFamily="18" charset="0"/>
                    <a:ea typeface="微软雅黑" panose="020B0503020204020204" pitchFamily="34" charset="-122"/>
                  </a:rPr>
                  <a:t>Gini</a:t>
                </a:r>
                <a:r>
                  <a:rPr lang="zh-CN" altLang="en-US" sz="2100" dirty="0" smtClean="0">
                    <a:latin typeface="Times New Roman" panose="02020603050405020304" pitchFamily="18" charset="0"/>
                    <a:ea typeface="微软雅黑" panose="020B0503020204020204" pitchFamily="34" charset="-122"/>
                  </a:rPr>
                  <a:t>：</a:t>
                </a: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r>
                  <a:rPr lang="zh-CN" altLang="en-US" sz="2100" dirty="0" smtClean="0">
                    <a:latin typeface="Times New Roman" panose="02020603050405020304" pitchFamily="18" charset="0"/>
                    <a:ea typeface="微软雅黑" panose="020B0503020204020204" pitchFamily="34" charset="-122"/>
                  </a:rPr>
                  <a:t>属</a:t>
                </a:r>
                <a:r>
                  <a:rPr lang="zh-CN" altLang="en-US" sz="2100" dirty="0">
                    <a:latin typeface="Times New Roman" panose="02020603050405020304" pitchFamily="18" charset="0"/>
                    <a:ea typeface="微软雅黑" panose="020B0503020204020204" pitchFamily="34" charset="-122"/>
                  </a:rPr>
                  <a:t>性</a:t>
                </a:r>
                <a:r>
                  <a:rPr lang="el-GR" altLang="zh-CN" sz="2100" dirty="0">
                    <a:latin typeface="Times New Roman" panose="02020603050405020304" pitchFamily="18" charset="0"/>
                    <a:ea typeface="微软雅黑" panose="020B0503020204020204" pitchFamily="34" charset="-122"/>
                  </a:rPr>
                  <a:t>α</a:t>
                </a:r>
                <a:r>
                  <a:rPr lang="zh-CN" altLang="en-US" sz="2100" dirty="0" smtClean="0">
                    <a:latin typeface="Times New Roman" panose="02020603050405020304" pitchFamily="18" charset="0"/>
                    <a:ea typeface="微软雅黑" panose="020B0503020204020204" pitchFamily="34" charset="-122"/>
                  </a:rPr>
                  <a:t>的纯度</a:t>
                </a:r>
                <a:r>
                  <a:rPr lang="en-US" altLang="zh-CN" sz="2100" dirty="0" smtClean="0">
                    <a:latin typeface="Times New Roman" panose="02020603050405020304" pitchFamily="18" charset="0"/>
                    <a:ea typeface="微软雅黑" panose="020B0503020204020204" pitchFamily="34" charset="-122"/>
                  </a:rPr>
                  <a:t>Gini-index</a:t>
                </a:r>
                <a:r>
                  <a:rPr lang="zh-CN" altLang="en-US" sz="2100" dirty="0" smtClean="0">
                    <a:latin typeface="Times New Roman" panose="02020603050405020304" pitchFamily="18" charset="0"/>
                    <a:ea typeface="微软雅黑" panose="020B0503020204020204" pitchFamily="34" charset="-122"/>
                  </a:rPr>
                  <a:t>：</a:t>
                </a:r>
                <a:endParaRPr lang="en-US" altLang="zh-CN" sz="2100"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14:m>
                  <m:oMath xmlns:m="http://schemas.openxmlformats.org/officeDocument/2006/math">
                    <m:acc>
                      <m:accPr>
                        <m:chr m:val="̃"/>
                        <m:ctrlPr>
                          <a:rPr lang="en-US" altLang="zh-CN" sz="2100" i="1">
                            <a:latin typeface="Cambria Math" panose="02040503050406030204" pitchFamily="18" charset="0"/>
                            <a:ea typeface="微软雅黑" panose="020B0503020204020204" pitchFamily="34" charset="-122"/>
                          </a:rPr>
                        </m:ctrlPr>
                      </m:accPr>
                      <m:e>
                        <m:r>
                          <a:rPr lang="en-US" altLang="zh-CN" sz="2100">
                            <a:latin typeface="Cambria Math" panose="02040503050406030204" pitchFamily="18" charset="0"/>
                            <a:ea typeface="微软雅黑" panose="020B0503020204020204" pitchFamily="34" charset="-122"/>
                          </a:rPr>
                          <m:t>𝐷</m:t>
                        </m:r>
                      </m:e>
                    </m:acc>
                  </m:oMath>
                </a14:m>
                <a:r>
                  <a:rPr lang="zh-CN" altLang="en-US" sz="2100" dirty="0">
                    <a:latin typeface="Times New Roman" panose="02020603050405020304" pitchFamily="18" charset="0"/>
                    <a:ea typeface="微软雅黑" panose="020B0503020204020204" pitchFamily="34" charset="-122"/>
                  </a:rPr>
                  <a:t> 表示</a:t>
                </a:r>
                <a14:m>
                  <m:oMath xmlns:m="http://schemas.openxmlformats.org/officeDocument/2006/math">
                    <m:r>
                      <a:rPr lang="en-US" altLang="zh-CN" sz="2100" dirty="0">
                        <a:latin typeface="Cambria Math" panose="02040503050406030204" pitchFamily="18" charset="0"/>
                        <a:ea typeface="微软雅黑" panose="020B0503020204020204" pitchFamily="34" charset="-122"/>
                      </a:rPr>
                      <m:t>𝐷</m:t>
                    </m:r>
                  </m:oMath>
                </a14:m>
                <a:r>
                  <a:rPr lang="zh-CN" altLang="en-US" sz="2100" dirty="0">
                    <a:latin typeface="Times New Roman" panose="02020603050405020304" pitchFamily="18" charset="0"/>
                    <a:ea typeface="微软雅黑" panose="020B0503020204020204" pitchFamily="34" charset="-122"/>
                  </a:rPr>
                  <a:t>中在属性</a:t>
                </a:r>
                <a14:m>
                  <m:oMath xmlns:m="http://schemas.openxmlformats.org/officeDocument/2006/math">
                    <m:r>
                      <a:rPr lang="en-US" altLang="zh-CN" sz="2100" dirty="0">
                        <a:latin typeface="Cambria Math" panose="02040503050406030204" pitchFamily="18" charset="0"/>
                        <a:ea typeface="微软雅黑" panose="020B0503020204020204" pitchFamily="34" charset="-122"/>
                      </a:rPr>
                      <m:t>𝑎</m:t>
                    </m:r>
                  </m:oMath>
                </a14:m>
                <a:r>
                  <a:rPr lang="zh-CN" altLang="en-US" sz="2100" dirty="0">
                    <a:latin typeface="Times New Roman" panose="02020603050405020304" pitchFamily="18" charset="0"/>
                    <a:ea typeface="微软雅黑" panose="020B0503020204020204" pitchFamily="34" charset="-122"/>
                  </a:rPr>
                  <a:t>上没有缺失值的样本子集，</a:t>
                </a:r>
                <a14:m>
                  <m:oMath xmlns:m="http://schemas.openxmlformats.org/officeDocument/2006/math">
                    <m:sSup>
                      <m:sSupPr>
                        <m:ctrlPr>
                          <a:rPr lang="en-US" altLang="zh-CN" sz="2100" i="1">
                            <a:latin typeface="Cambria Math" panose="02040503050406030204" pitchFamily="18" charset="0"/>
                            <a:ea typeface="微软雅黑" panose="020B0503020204020204" pitchFamily="34" charset="-122"/>
                          </a:rPr>
                        </m:ctrlPr>
                      </m:sSupPr>
                      <m:e>
                        <m:acc>
                          <m:accPr>
                            <m:chr m:val="̃"/>
                            <m:ctrlPr>
                              <a:rPr lang="en-US" altLang="zh-CN" sz="2100" i="1">
                                <a:latin typeface="Cambria Math" panose="02040503050406030204" pitchFamily="18" charset="0"/>
                                <a:ea typeface="微软雅黑" panose="020B0503020204020204" pitchFamily="34" charset="-122"/>
                              </a:rPr>
                            </m:ctrlPr>
                          </m:accPr>
                          <m:e>
                            <m:r>
                              <a:rPr lang="en-US" altLang="zh-CN" sz="2100">
                                <a:latin typeface="Cambria Math" panose="02040503050406030204" pitchFamily="18" charset="0"/>
                                <a:ea typeface="微软雅黑" panose="020B0503020204020204" pitchFamily="34" charset="-122"/>
                              </a:rPr>
                              <m:t>𝐷</m:t>
                            </m:r>
                          </m:e>
                        </m:acc>
                      </m:e>
                      <m:sup>
                        <m:r>
                          <a:rPr lang="en-US" altLang="zh-CN" sz="2100">
                            <a:latin typeface="Cambria Math" panose="02040503050406030204" pitchFamily="18" charset="0"/>
                            <a:ea typeface="微软雅黑" panose="020B0503020204020204" pitchFamily="34" charset="-122"/>
                          </a:rPr>
                          <m:t>𝑣</m:t>
                        </m:r>
                      </m:sup>
                    </m:sSup>
                  </m:oMath>
                </a14:m>
                <a:r>
                  <a:rPr lang="zh-CN" altLang="en-US" sz="2100" dirty="0">
                    <a:latin typeface="Times New Roman" panose="02020603050405020304" pitchFamily="18" charset="0"/>
                    <a:ea typeface="微软雅黑" panose="020B0503020204020204" pitchFamily="34" charset="-122"/>
                  </a:rPr>
                  <a:t>表示</a:t>
                </a:r>
                <a14:m>
                  <m:oMath xmlns:m="http://schemas.openxmlformats.org/officeDocument/2006/math">
                    <m:acc>
                      <m:accPr>
                        <m:chr m:val="̃"/>
                        <m:ctrlPr>
                          <a:rPr lang="en-US" altLang="zh-CN" sz="2100" i="1" dirty="0">
                            <a:latin typeface="Cambria Math" panose="02040503050406030204" pitchFamily="18" charset="0"/>
                            <a:ea typeface="微软雅黑" panose="020B0503020204020204" pitchFamily="34" charset="-122"/>
                          </a:rPr>
                        </m:ctrlPr>
                      </m:accPr>
                      <m:e>
                        <m:r>
                          <a:rPr lang="en-US" altLang="zh-CN" sz="2100" dirty="0">
                            <a:latin typeface="Cambria Math" panose="02040503050406030204" pitchFamily="18" charset="0"/>
                            <a:ea typeface="微软雅黑" panose="020B0503020204020204" pitchFamily="34" charset="-122"/>
                          </a:rPr>
                          <m:t>𝐷</m:t>
                        </m:r>
                      </m:e>
                    </m:acc>
                  </m:oMath>
                </a14:m>
                <a:r>
                  <a:rPr lang="zh-CN" altLang="en-US" sz="2100" dirty="0">
                    <a:latin typeface="Times New Roman" panose="02020603050405020304" pitchFamily="18" charset="0"/>
                    <a:ea typeface="微软雅黑" panose="020B0503020204020204" pitchFamily="34" charset="-122"/>
                  </a:rPr>
                  <a:t>中在属性</a:t>
                </a:r>
                <a14:m>
                  <m:oMath xmlns:m="http://schemas.openxmlformats.org/officeDocument/2006/math">
                    <m:r>
                      <a:rPr lang="en-US" altLang="zh-CN" sz="2100" dirty="0">
                        <a:latin typeface="Cambria Math" panose="02040503050406030204" pitchFamily="18" charset="0"/>
                        <a:ea typeface="微软雅黑" panose="020B0503020204020204" pitchFamily="34" charset="-122"/>
                      </a:rPr>
                      <m:t>𝑎</m:t>
                    </m:r>
                  </m:oMath>
                </a14:m>
                <a:r>
                  <a:rPr lang="zh-CN" altLang="en-US" sz="2100" dirty="0">
                    <a:latin typeface="Times New Roman" panose="02020603050405020304" pitchFamily="18" charset="0"/>
                    <a:ea typeface="微软雅黑" panose="020B0503020204020204" pitchFamily="34" charset="-122"/>
                  </a:rPr>
                  <a:t>上取值为</a:t>
                </a:r>
                <a14:m>
                  <m:oMath xmlns:m="http://schemas.openxmlformats.org/officeDocument/2006/math">
                    <m:sSup>
                      <m:sSupPr>
                        <m:ctrlPr>
                          <a:rPr lang="en-US" altLang="zh-CN" sz="2100" i="1" dirty="0">
                            <a:latin typeface="Cambria Math" panose="02040503050406030204" pitchFamily="18" charset="0"/>
                            <a:ea typeface="微软雅黑" panose="020B0503020204020204" pitchFamily="34" charset="-122"/>
                          </a:rPr>
                        </m:ctrlPr>
                      </m:sSupPr>
                      <m:e>
                        <m:r>
                          <a:rPr lang="en-US" altLang="zh-CN" sz="2100" dirty="0">
                            <a:latin typeface="Cambria Math" panose="02040503050406030204" pitchFamily="18" charset="0"/>
                            <a:ea typeface="微软雅黑" panose="020B0503020204020204" pitchFamily="34" charset="-122"/>
                          </a:rPr>
                          <m:t>𝑎</m:t>
                        </m:r>
                      </m:e>
                      <m:sup>
                        <m:r>
                          <a:rPr lang="en-US" altLang="zh-CN" sz="2100" dirty="0">
                            <a:latin typeface="Cambria Math" panose="02040503050406030204" pitchFamily="18" charset="0"/>
                            <a:ea typeface="微软雅黑" panose="020B0503020204020204" pitchFamily="34" charset="-122"/>
                          </a:rPr>
                          <m:t>𝑣</m:t>
                        </m:r>
                      </m:sup>
                    </m:sSup>
                  </m:oMath>
                </a14:m>
                <a:r>
                  <a:rPr lang="zh-CN" altLang="en-US" sz="2100" dirty="0">
                    <a:latin typeface="Times New Roman" panose="02020603050405020304" pitchFamily="18" charset="0"/>
                    <a:ea typeface="微软雅黑" panose="020B0503020204020204" pitchFamily="34" charset="-122"/>
                  </a:rPr>
                  <a:t>的样本子集，</a:t>
                </a:r>
                <a14:m>
                  <m:oMath xmlns:m="http://schemas.openxmlformats.org/officeDocument/2006/math">
                    <m:sSub>
                      <m:sSubPr>
                        <m:ctrlPr>
                          <a:rPr lang="en-US" altLang="zh-CN" sz="2100" i="1" dirty="0">
                            <a:latin typeface="Cambria Math" panose="02040503050406030204" pitchFamily="18" charset="0"/>
                            <a:ea typeface="微软雅黑" panose="020B0503020204020204" pitchFamily="34" charset="-122"/>
                          </a:rPr>
                        </m:ctrlPr>
                      </m:sSubPr>
                      <m:e>
                        <m:acc>
                          <m:accPr>
                            <m:chr m:val="̃"/>
                            <m:ctrlPr>
                              <a:rPr lang="en-US" altLang="zh-CN" sz="2100" i="1" dirty="0">
                                <a:latin typeface="Cambria Math" panose="02040503050406030204" pitchFamily="18" charset="0"/>
                                <a:ea typeface="微软雅黑" panose="020B0503020204020204" pitchFamily="34" charset="-122"/>
                              </a:rPr>
                            </m:ctrlPr>
                          </m:accPr>
                          <m:e>
                            <m:r>
                              <a:rPr lang="en-US" altLang="zh-CN" sz="2100" dirty="0">
                                <a:latin typeface="Cambria Math" panose="02040503050406030204" pitchFamily="18" charset="0"/>
                                <a:ea typeface="微软雅黑" panose="020B0503020204020204" pitchFamily="34" charset="-122"/>
                              </a:rPr>
                              <m:t>𝐷</m:t>
                            </m:r>
                          </m:e>
                        </m:acc>
                      </m:e>
                      <m:sub>
                        <m:r>
                          <a:rPr lang="en-US" altLang="zh-CN" sz="2100" i="1" dirty="0" smtClean="0">
                            <a:latin typeface="Cambria Math" panose="02040503050406030204" pitchFamily="18" charset="0"/>
                            <a:ea typeface="微软雅黑" panose="020B0503020204020204" pitchFamily="34" charset="-122"/>
                          </a:rPr>
                          <m:t>𝑘</m:t>
                        </m:r>
                      </m:sub>
                    </m:sSub>
                  </m:oMath>
                </a14:m>
                <a:r>
                  <a:rPr lang="zh-CN" altLang="en-US" sz="2100" dirty="0">
                    <a:latin typeface="Times New Roman" panose="02020603050405020304" pitchFamily="18" charset="0"/>
                    <a:ea typeface="微软雅黑" panose="020B0503020204020204" pitchFamily="34" charset="-122"/>
                  </a:rPr>
                  <a:t>表示</a:t>
                </a:r>
                <a14:m>
                  <m:oMath xmlns:m="http://schemas.openxmlformats.org/officeDocument/2006/math">
                    <m:acc>
                      <m:accPr>
                        <m:chr m:val="̃"/>
                        <m:ctrlPr>
                          <a:rPr lang="en-US" altLang="zh-CN" sz="2100" i="1" dirty="0">
                            <a:latin typeface="Cambria Math" panose="02040503050406030204" pitchFamily="18" charset="0"/>
                            <a:ea typeface="微软雅黑" panose="020B0503020204020204" pitchFamily="34" charset="-122"/>
                          </a:rPr>
                        </m:ctrlPr>
                      </m:accPr>
                      <m:e>
                        <m:r>
                          <a:rPr lang="en-US" altLang="zh-CN" sz="2100" dirty="0">
                            <a:latin typeface="Cambria Math" panose="02040503050406030204" pitchFamily="18" charset="0"/>
                            <a:ea typeface="微软雅黑" panose="020B0503020204020204" pitchFamily="34" charset="-122"/>
                          </a:rPr>
                          <m:t>𝐷</m:t>
                        </m:r>
                      </m:e>
                    </m:acc>
                  </m:oMath>
                </a14:m>
                <a:r>
                  <a:rPr lang="zh-CN" altLang="en-US" sz="2100" dirty="0">
                    <a:latin typeface="Times New Roman" panose="02020603050405020304" pitchFamily="18" charset="0"/>
                    <a:ea typeface="微软雅黑" panose="020B0503020204020204" pitchFamily="34" charset="-122"/>
                  </a:rPr>
                  <a:t>中属于第</a:t>
                </a:r>
                <a14:m>
                  <m:oMath xmlns:m="http://schemas.openxmlformats.org/officeDocument/2006/math">
                    <m:r>
                      <a:rPr lang="en-US" altLang="zh-CN" sz="2100" dirty="0">
                        <a:latin typeface="Cambria Math" panose="02040503050406030204" pitchFamily="18" charset="0"/>
                        <a:ea typeface="微软雅黑" panose="020B0503020204020204" pitchFamily="34" charset="-122"/>
                      </a:rPr>
                      <m:t>𝑘</m:t>
                    </m:r>
                  </m:oMath>
                </a14:m>
                <a:r>
                  <a:rPr lang="zh-CN" altLang="en-US" sz="2100" dirty="0">
                    <a:latin typeface="Times New Roman" panose="02020603050405020304" pitchFamily="18" charset="0"/>
                    <a:ea typeface="微软雅黑" panose="020B0503020204020204" pitchFamily="34" charset="-122"/>
                  </a:rPr>
                  <a:t>类的样本</a:t>
                </a:r>
                <a:r>
                  <a:rPr lang="zh-CN" altLang="en-US" sz="2100" dirty="0" smtClean="0">
                    <a:latin typeface="Times New Roman" panose="02020603050405020304" pitchFamily="18" charset="0"/>
                    <a:ea typeface="微软雅黑" panose="020B0503020204020204" pitchFamily="34" charset="-122"/>
                  </a:rPr>
                  <a:t>子集，</a:t>
                </a:r>
                <a14:m>
                  <m:oMath xmlns:m="http://schemas.openxmlformats.org/officeDocument/2006/math">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i="1">
                            <a:latin typeface="Cambria Math" panose="02040503050406030204" pitchFamily="18" charset="0"/>
                            <a:ea typeface="微软雅黑" panose="020B0503020204020204" pitchFamily="34" charset="-122"/>
                          </a:rPr>
                          <m:t>𝑤</m:t>
                        </m:r>
                      </m:e>
                      <m:sub>
                        <m:r>
                          <a:rPr lang="zh-CN" altLang="en-US" sz="2100" i="1" smtClean="0">
                            <a:latin typeface="Cambria Math" panose="02040503050406030204" pitchFamily="18" charset="0"/>
                            <a:ea typeface="微软雅黑" panose="020B0503020204020204" pitchFamily="34" charset="-122"/>
                          </a:rPr>
                          <m:t>𝑥</m:t>
                        </m:r>
                      </m:sub>
                    </m:sSub>
                    <m:r>
                      <a:rPr lang="zh-CN" altLang="en-US" sz="2100" i="1">
                        <a:latin typeface="Cambria Math" panose="02040503050406030204" pitchFamily="18" charset="0"/>
                        <a:ea typeface="微软雅黑" panose="020B0503020204020204" pitchFamily="34" charset="-122"/>
                      </a:rPr>
                      <m:t>为</m:t>
                    </m:r>
                  </m:oMath>
                </a14:m>
                <a:r>
                  <a:rPr lang="zh-CN" altLang="en-US" sz="2100" dirty="0" smtClean="0">
                    <a:latin typeface="Times New Roman" panose="02020603050405020304" pitchFamily="18" charset="0"/>
                    <a:ea typeface="微软雅黑" panose="020B0503020204020204" pitchFamily="34" charset="-122"/>
                    <a:cs typeface="Times New Roman" panose="02020603050405020304" pitchFamily="18" charset="0"/>
                  </a:rPr>
                  <a:t>每个样本</a:t>
                </a:r>
                <a:r>
                  <a:rPr lang="zh-CN" altLang="en-US" sz="2100" dirty="0" smtClean="0">
                    <a:latin typeface="Cambria Math" panose="02040503050406030204" pitchFamily="18" charset="0"/>
                    <a:ea typeface="微软雅黑" panose="020B0503020204020204" pitchFamily="34" charset="-122"/>
                    <a:cs typeface="Times New Roman" panose="02020603050405020304" pitchFamily="18" charset="0"/>
                  </a:rPr>
                  <a:t>𝑥的权重</a:t>
                </a:r>
                <a:endParaRPr lang="en-US" altLang="zh-CN" sz="2100" dirty="0">
                  <a:latin typeface="Times New Roman" panose="02020603050405020304" pitchFamily="18" charset="0"/>
                  <a:ea typeface="微软雅黑" panose="020B0503020204020204" pitchFamily="34" charset="-122"/>
                  <a:cs typeface="Times New Roman" panose="02020603050405020304" pitchFamily="18" charset="0"/>
                </a:endParaRPr>
              </a:p>
              <a:p>
                <a:pPr defTabSz="685800">
                  <a:lnSpc>
                    <a:spcPct val="90000"/>
                  </a:lnSpc>
                  <a:spcBef>
                    <a:spcPts val="750"/>
                  </a:spcBef>
                </a:pPr>
                <a:endParaRPr lang="en-US" altLang="zh-CN" sz="2100"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smtClean="0">
                  <a:latin typeface="Times New Roman" panose="02020603050405020304" pitchFamily="18" charset="0"/>
                  <a:ea typeface="微软雅黑" panose="020B0503020204020204" pitchFamily="34" charset="-122"/>
                </a:endParaRPr>
              </a:p>
              <a:p>
                <a:pPr defTabSz="685800">
                  <a:lnSpc>
                    <a:spcPct val="90000"/>
                  </a:lnSpc>
                  <a:spcBef>
                    <a:spcPts val="750"/>
                  </a:spcBef>
                </a:pPr>
                <a:endParaRPr lang="en-US" altLang="zh-CN" sz="2100" dirty="0" smtClean="0">
                  <a:latin typeface="Times New Roman" panose="02020603050405020304" pitchFamily="18" charset="0"/>
                  <a:ea typeface="微软雅黑" panose="020B0503020204020204" pitchFamily="34"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635328" y="1044725"/>
                <a:ext cx="10964883" cy="5888407"/>
              </a:xfrm>
              <a:prstGeom prst="rect">
                <a:avLst/>
              </a:prstGeom>
              <a:blipFill rotWithShape="0">
                <a:blip r:embed="rId6"/>
                <a:stretch>
                  <a:fillRect l="-667" t="-11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910490" y="5179630"/>
                <a:ext cx="1706782" cy="707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𝜌</m:t>
                      </m:r>
                      <m:r>
                        <a:rPr lang="en-US" altLang="zh-CN" b="0" i="1" smtClean="0">
                          <a:solidFill>
                            <a:srgbClr val="000000"/>
                          </a:solidFill>
                          <a:latin typeface="Cambria Math" panose="02040503050406030204" pitchFamily="18" charset="0"/>
                        </a:rPr>
                        <m:t>=</m:t>
                      </m:r>
                      <m:f>
                        <m:fPr>
                          <m:ctrlPr>
                            <a:rPr lang="en-US" altLang="zh-CN" b="0" i="1" smtClean="0">
                              <a:solidFill>
                                <a:srgbClr val="000000"/>
                              </a:solidFill>
                              <a:latin typeface="Cambria Math" panose="02040503050406030204" pitchFamily="18" charset="0"/>
                            </a:rPr>
                          </m:ctrlPr>
                        </m:fPr>
                        <m:num>
                          <m:nary>
                            <m:naryPr>
                              <m:chr m:val="∑"/>
                              <m:supHide m:val="on"/>
                              <m:ctrlPr>
                                <a:rPr lang="en-US" altLang="zh-CN" b="0" i="1" smtClean="0">
                                  <a:solidFill>
                                    <a:srgbClr val="000000"/>
                                  </a:solidFill>
                                  <a:latin typeface="Cambria Math" panose="02040503050406030204" pitchFamily="18" charset="0"/>
                                </a:rPr>
                              </m:ctrlPr>
                            </m:naryPr>
                            <m:sub>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acc>
                                <m:accPr>
                                  <m:chr m:val="̃"/>
                                  <m:ctrlPr>
                                    <a:rPr lang="en-US" altLang="zh-CN"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𝐷</m:t>
                                  </m:r>
                                </m:e>
                              </m:acc>
                            </m:sub>
                            <m:sup/>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𝑤</m:t>
                                  </m:r>
                                </m:e>
                                <m:sub>
                                  <m:r>
                                    <a:rPr lang="en-US" altLang="zh-CN" b="0" i="1" smtClean="0">
                                      <a:solidFill>
                                        <a:srgbClr val="000000"/>
                                      </a:solidFill>
                                      <a:latin typeface="Cambria Math" panose="02040503050406030204" pitchFamily="18" charset="0"/>
                                    </a:rPr>
                                    <m:t>𝑥</m:t>
                                  </m:r>
                                </m:sub>
                              </m:sSub>
                            </m:e>
                          </m:nary>
                        </m:num>
                        <m:den>
                          <m:nary>
                            <m:naryPr>
                              <m:chr m:val="∑"/>
                              <m:supHide m:val="on"/>
                              <m:ctrlPr>
                                <a:rPr lang="en-US" altLang="zh-CN" i="1">
                                  <a:solidFill>
                                    <a:srgbClr val="000000"/>
                                  </a:solidFill>
                                  <a:latin typeface="Cambria Math" panose="02040503050406030204" pitchFamily="18" charset="0"/>
                                </a:rPr>
                              </m:ctrlPr>
                            </m:naryPr>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𝐷</m:t>
                              </m:r>
                            </m:sub>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𝑥</m:t>
                                  </m:r>
                                </m:sub>
                              </m:sSub>
                            </m:e>
                          </m:nary>
                        </m:den>
                      </m:f>
                    </m:oMath>
                  </m:oMathPara>
                </a14:m>
                <a:endParaRPr lang="zh-CN" altLang="en-US"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910490" y="5179630"/>
                <a:ext cx="1706782" cy="70769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750481" y="5193191"/>
                <a:ext cx="1706782" cy="715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𝑟</m:t>
                              </m:r>
                            </m:e>
                          </m:acc>
                        </m:e>
                        <m:sub>
                          <m:r>
                            <a:rPr lang="en-US" altLang="zh-CN" i="1">
                              <a:solidFill>
                                <a:srgbClr val="000000"/>
                              </a:solidFill>
                              <a:latin typeface="Cambria Math" panose="02040503050406030204" pitchFamily="18" charset="0"/>
                            </a:rPr>
                            <m:t>𝑣</m:t>
                          </m:r>
                        </m:sub>
                      </m:sSub>
                      <m:r>
                        <a:rPr lang="en-US" altLang="zh-CN" i="1">
                          <a:solidFill>
                            <a:srgbClr val="000000"/>
                          </a:solidFill>
                          <a:latin typeface="Cambria Math" panose="02040503050406030204" pitchFamily="18" charset="0"/>
                        </a:rPr>
                        <m:t>=</m:t>
                      </m:r>
                      <m:f>
                        <m:fPr>
                          <m:ctrlPr>
                            <a:rPr lang="en-US" altLang="zh-CN" i="1">
                              <a:solidFill>
                                <a:srgbClr val="000000"/>
                              </a:solidFill>
                              <a:latin typeface="Cambria Math" panose="02040503050406030204" pitchFamily="18" charset="0"/>
                            </a:rPr>
                          </m:ctrlPr>
                        </m:fPr>
                        <m:num>
                          <m:nary>
                            <m:naryPr>
                              <m:chr m:val="∑"/>
                              <m:supHide m:val="on"/>
                              <m:ctrlPr>
                                <a:rPr lang="en-US" altLang="zh-CN" i="1">
                                  <a:solidFill>
                                    <a:srgbClr val="000000"/>
                                  </a:solidFill>
                                  <a:latin typeface="Cambria Math" panose="02040503050406030204" pitchFamily="18" charset="0"/>
                                </a:rPr>
                              </m:ctrlPr>
                            </m:naryPr>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𝐷</m:t>
                                      </m:r>
                                    </m:e>
                                  </m:acc>
                                </m:e>
                                <m:sup>
                                  <m:r>
                                    <a:rPr lang="en-US" altLang="zh-CN" i="1">
                                      <a:solidFill>
                                        <a:srgbClr val="000000"/>
                                      </a:solidFill>
                                      <a:latin typeface="Cambria Math" panose="02040503050406030204" pitchFamily="18" charset="0"/>
                                    </a:rPr>
                                    <m:t>𝑣</m:t>
                                  </m:r>
                                </m:sup>
                              </m:sSup>
                            </m:sub>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𝑥</m:t>
                                  </m:r>
                                </m:sub>
                              </m:sSub>
                            </m:e>
                          </m:nary>
                        </m:num>
                        <m:den>
                          <m:nary>
                            <m:naryPr>
                              <m:chr m:val="∑"/>
                              <m:supHide m:val="on"/>
                              <m:ctrlPr>
                                <a:rPr lang="en-US" altLang="zh-CN" i="1">
                                  <a:solidFill>
                                    <a:srgbClr val="000000"/>
                                  </a:solidFill>
                                  <a:latin typeface="Cambria Math" panose="02040503050406030204" pitchFamily="18" charset="0"/>
                                </a:rPr>
                              </m:ctrlPr>
                            </m:naryPr>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𝐷</m:t>
                                  </m:r>
                                </m:e>
                              </m:acc>
                            </m:sub>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𝑥</m:t>
                                  </m:r>
                                </m:sub>
                              </m:sSub>
                            </m:e>
                          </m:nary>
                        </m:den>
                      </m:f>
                    </m:oMath>
                  </m:oMathPara>
                </a14:m>
                <a:endParaRPr lang="zh-CN" altLang="en-US" i="1" dirty="0">
                  <a:solidFill>
                    <a:srgbClr val="000000"/>
                  </a:solidFill>
                  <a:latin typeface="Cambria Math" panose="020405030504060302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750481" y="5193191"/>
                <a:ext cx="1706782" cy="715709"/>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12643" y="5348555"/>
                <a:ext cx="2680875" cy="404983"/>
              </a:xfrm>
              <a:prstGeom prst="rect">
                <a:avLst/>
              </a:prstGeom>
              <a:noFill/>
            </p:spPr>
            <p:txBody>
              <a:bodyPr wrap="square" rtlCol="0">
                <a:spAutoFit/>
              </a:bodyPr>
              <a:lstStyle/>
              <a:p>
                <a:r>
                  <a:rPr lang="en-US" altLang="zh-CN" dirty="0" smtClean="0">
                    <a:solidFill>
                      <a:schemeClr val="bg1"/>
                    </a:solidFill>
                  </a:rPr>
                  <a:t> </a:t>
                </a:r>
                <a14:m>
                  <m:oMath xmlns:m="http://schemas.openxmlformats.org/officeDocument/2006/math">
                    <m:r>
                      <m:rPr>
                        <m:sty m:val="p"/>
                      </m:rPr>
                      <a:rPr lang="en-US" altLang="zh-CN" i="1">
                        <a:solidFill>
                          <a:srgbClr val="000000"/>
                        </a:solidFill>
                        <a:latin typeface="Cambria Math" panose="02040503050406030204" pitchFamily="18" charset="0"/>
                      </a:rPr>
                      <m:t>Ent</m:t>
                    </m:r>
                    <m:d>
                      <m:dPr>
                        <m:ctrlPr>
                          <a:rPr lang="en-US" altLang="zh-CN" i="1">
                            <a:solidFill>
                              <a:srgbClr val="000000"/>
                            </a:solidFill>
                            <a:latin typeface="Cambria Math" panose="02040503050406030204" pitchFamily="18" charset="0"/>
                          </a:rPr>
                        </m:ctrlPr>
                      </m:d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𝐷</m:t>
                            </m:r>
                          </m:e>
                        </m:acc>
                      </m:e>
                    </m:d>
                    <m:r>
                      <a:rPr lang="en-US" altLang="zh-CN" i="1">
                        <a:solidFill>
                          <a:srgbClr val="000000"/>
                        </a:solidFill>
                        <a:latin typeface="Cambria Math" panose="02040503050406030204" pitchFamily="18" charset="0"/>
                      </a:rPr>
                      <m:t>=−</m:t>
                    </m:r>
                    <m:nary>
                      <m:naryPr>
                        <m:chr m:val="∑"/>
                        <m:supHide m:val="on"/>
                        <m:ctrlPr>
                          <a:rPr lang="en-US" altLang="zh-CN" i="1">
                            <a:solidFill>
                              <a:srgbClr val="000000"/>
                            </a:solidFill>
                            <a:latin typeface="Cambria Math" panose="02040503050406030204" pitchFamily="18" charset="0"/>
                          </a:rPr>
                        </m:ctrlPr>
                      </m:naryPr>
                      <m:sub>
                        <m:r>
                          <a:rPr lang="en-US" altLang="zh-CN" i="1">
                            <a:solidFill>
                              <a:srgbClr val="000000"/>
                            </a:solidFill>
                            <a:latin typeface="Cambria Math" panose="02040503050406030204" pitchFamily="18" charset="0"/>
                          </a:rPr>
                          <m:t>𝑖</m:t>
                        </m:r>
                      </m:sub>
                      <m:sup/>
                      <m:e>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𝑝</m:t>
                                </m:r>
                              </m:e>
                            </m:acc>
                          </m:e>
                          <m:sub>
                            <m:r>
                              <a:rPr lang="en-US" altLang="zh-CN" i="1">
                                <a:solidFill>
                                  <a:srgbClr val="000000"/>
                                </a:solidFill>
                                <a:latin typeface="Cambria Math" panose="02040503050406030204" pitchFamily="18" charset="0"/>
                              </a:rPr>
                              <m:t>𝑘</m:t>
                            </m:r>
                          </m:sub>
                        </m:sSub>
                        <m:func>
                          <m:funcPr>
                            <m:ctrlPr>
                              <a:rPr lang="en-US" altLang="zh-CN" i="1">
                                <a:solidFill>
                                  <a:srgbClr val="000000"/>
                                </a:solidFill>
                                <a:latin typeface="Cambria Math" panose="02040503050406030204" pitchFamily="18" charset="0"/>
                              </a:rPr>
                            </m:ctrlPr>
                          </m:funcPr>
                          <m:fName>
                            <m:sSub>
                              <m:sSubPr>
                                <m:ctrlPr>
                                  <a:rPr lang="en-US" altLang="zh-CN" i="1">
                                    <a:solidFill>
                                      <a:srgbClr val="000000"/>
                                    </a:solidFill>
                                    <a:latin typeface="Cambria Math" panose="02040503050406030204" pitchFamily="18" charset="0"/>
                                  </a:rPr>
                                </m:ctrlPr>
                              </m:sSubPr>
                              <m:e>
                                <m:r>
                                  <m:rPr>
                                    <m:sty m:val="p"/>
                                  </m:rPr>
                                  <a:rPr lang="en-US" altLang="zh-CN" i="1">
                                    <a:solidFill>
                                      <a:srgbClr val="000000"/>
                                    </a:solidFill>
                                    <a:latin typeface="Cambria Math" panose="02040503050406030204" pitchFamily="18" charset="0"/>
                                  </a:rPr>
                                  <m:t>log</m:t>
                                </m:r>
                              </m:e>
                              <m:sub>
                                <m:r>
                                  <a:rPr lang="en-US" altLang="zh-CN" i="1">
                                    <a:solidFill>
                                      <a:srgbClr val="000000"/>
                                    </a:solidFill>
                                    <a:latin typeface="Cambria Math" panose="02040503050406030204" pitchFamily="18" charset="0"/>
                                  </a:rPr>
                                  <m:t>2</m:t>
                                </m:r>
                              </m:sub>
                            </m:sSub>
                          </m:fName>
                          <m:e>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𝑝</m:t>
                                    </m:r>
                                  </m:e>
                                </m:acc>
                              </m:e>
                              <m:sub>
                                <m:r>
                                  <a:rPr lang="en-US" altLang="zh-CN" i="1">
                                    <a:solidFill>
                                      <a:srgbClr val="000000"/>
                                    </a:solidFill>
                                    <a:latin typeface="Cambria Math" panose="02040503050406030204" pitchFamily="18" charset="0"/>
                                  </a:rPr>
                                  <m:t>𝑘</m:t>
                                </m:r>
                              </m:sub>
                            </m:sSub>
                          </m:e>
                        </m:func>
                      </m:e>
                    </m:nary>
                  </m:oMath>
                </a14:m>
                <a:endParaRPr lang="zh-CN" altLang="en-US" i="1" dirty="0">
                  <a:solidFill>
                    <a:srgbClr val="000000"/>
                  </a:solidFill>
                  <a:latin typeface="Cambria Math" panose="02040503050406030204" pitchFamily="18"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712643" y="5348555"/>
                <a:ext cx="2680875" cy="404983"/>
              </a:xfrm>
              <a:prstGeom prst="rect">
                <a:avLst/>
              </a:prstGeom>
              <a:blipFill rotWithShape="0">
                <a:blip r:embed="rId9"/>
                <a:stretch>
                  <a:fillRect t="-102985" r="-5000" b="-1641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3470833" y="5179630"/>
                <a:ext cx="2202333" cy="742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𝑝</m:t>
                              </m:r>
                            </m:e>
                          </m:acc>
                        </m:e>
                        <m:sub>
                          <m:r>
                            <a:rPr lang="en-US" altLang="zh-CN" i="1">
                              <a:solidFill>
                                <a:srgbClr val="000000"/>
                              </a:solidFill>
                              <a:latin typeface="Cambria Math" panose="02040503050406030204" pitchFamily="18" charset="0"/>
                            </a:rPr>
                            <m:t>𝑘</m:t>
                          </m:r>
                        </m:sub>
                      </m:sSub>
                      <m:r>
                        <a:rPr lang="en-US" altLang="zh-CN" i="1">
                          <a:solidFill>
                            <a:srgbClr val="000000"/>
                          </a:solidFill>
                          <a:latin typeface="Cambria Math" panose="02040503050406030204" pitchFamily="18" charset="0"/>
                        </a:rPr>
                        <m:t>=</m:t>
                      </m:r>
                      <m:f>
                        <m:fPr>
                          <m:ctrlPr>
                            <a:rPr lang="en-US" altLang="zh-CN" i="1">
                              <a:solidFill>
                                <a:srgbClr val="000000"/>
                              </a:solidFill>
                              <a:latin typeface="Cambria Math" panose="02040503050406030204" pitchFamily="18" charset="0"/>
                            </a:rPr>
                          </m:ctrlPr>
                        </m:fPr>
                        <m:num>
                          <m:nary>
                            <m:naryPr>
                              <m:chr m:val="∑"/>
                              <m:supHide m:val="on"/>
                              <m:ctrlPr>
                                <a:rPr lang="en-US" altLang="zh-CN" i="1">
                                  <a:solidFill>
                                    <a:srgbClr val="000000"/>
                                  </a:solidFill>
                                  <a:latin typeface="Cambria Math" panose="02040503050406030204" pitchFamily="18" charset="0"/>
                                </a:rPr>
                              </m:ctrlPr>
                            </m:naryPr>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𝐷</m:t>
                                      </m:r>
                                    </m:e>
                                  </m:acc>
                                </m:e>
                                <m:sub>
                                  <m:r>
                                    <a:rPr lang="en-US" altLang="zh-CN" i="1">
                                      <a:solidFill>
                                        <a:srgbClr val="000000"/>
                                      </a:solidFill>
                                      <a:latin typeface="Cambria Math" panose="02040503050406030204" pitchFamily="18" charset="0"/>
                                    </a:rPr>
                                    <m:t>𝑘</m:t>
                                  </m:r>
                                </m:sub>
                              </m:sSub>
                            </m:sub>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𝑥</m:t>
                                  </m:r>
                                </m:sub>
                              </m:sSub>
                            </m:e>
                          </m:nary>
                        </m:num>
                        <m:den>
                          <m:nary>
                            <m:naryPr>
                              <m:chr m:val="∑"/>
                              <m:supHide m:val="on"/>
                              <m:ctrlPr>
                                <a:rPr lang="en-US" altLang="zh-CN" i="1">
                                  <a:solidFill>
                                    <a:srgbClr val="000000"/>
                                  </a:solidFill>
                                  <a:latin typeface="Cambria Math" panose="02040503050406030204" pitchFamily="18" charset="0"/>
                                </a:rPr>
                              </m:ctrlPr>
                            </m:naryPr>
                            <m:sub>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acc>
                                <m:accPr>
                                  <m:chr m:val="̃"/>
                                  <m:ctrlPr>
                                    <a:rPr lang="en-US" altLang="zh-CN" i="1">
                                      <a:solidFill>
                                        <a:srgbClr val="000000"/>
                                      </a:solidFill>
                                      <a:latin typeface="Cambria Math" panose="02040503050406030204" pitchFamily="18" charset="0"/>
                                    </a:rPr>
                                  </m:ctrlPr>
                                </m:accPr>
                                <m:e>
                                  <m:r>
                                    <a:rPr lang="en-US" altLang="zh-CN" i="1">
                                      <a:solidFill>
                                        <a:srgbClr val="000000"/>
                                      </a:solidFill>
                                      <a:latin typeface="Cambria Math" panose="02040503050406030204" pitchFamily="18" charset="0"/>
                                    </a:rPr>
                                    <m:t>𝐷</m:t>
                                  </m:r>
                                </m:e>
                              </m:acc>
                            </m:sub>
                            <m:sup/>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𝑤</m:t>
                                  </m:r>
                                </m:e>
                                <m:sub>
                                  <m:r>
                                    <a:rPr lang="en-US" altLang="zh-CN" i="1">
                                      <a:solidFill>
                                        <a:srgbClr val="000000"/>
                                      </a:solidFill>
                                      <a:latin typeface="Cambria Math" panose="02040503050406030204" pitchFamily="18" charset="0"/>
                                    </a:rPr>
                                    <m:t>𝑥</m:t>
                                  </m:r>
                                </m:sub>
                              </m:sSub>
                            </m:e>
                          </m:nary>
                        </m:den>
                      </m:f>
                    </m:oMath>
                  </m:oMathPara>
                </a14:m>
                <a:endParaRPr lang="zh-CN" altLang="en-US" i="1" dirty="0">
                  <a:solidFill>
                    <a:srgbClr val="000000"/>
                  </a:solidFill>
                  <a:latin typeface="Cambria Math" panose="020405030504060302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3470833" y="5179630"/>
                <a:ext cx="2202333" cy="7428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2489622" y="5939770"/>
                <a:ext cx="2305310" cy="889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Gini</m:t>
                      </m:r>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r>
                        <a:rPr lang="en-US" altLang="zh-CN"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p>
                        <m:e>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489622" y="5939770"/>
                <a:ext cx="2305310" cy="889026"/>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5414615" y="5947553"/>
                <a:ext cx="3914598" cy="871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Gini</m:t>
                      </m:r>
                      <m:r>
                        <a:rPr lang="en-US" altLang="zh-CN" i="1">
                          <a:latin typeface="Cambria Math" panose="02040503050406030204" pitchFamily="18" charset="0"/>
                        </a:rPr>
                        <m:t>−</m:t>
                      </m:r>
                      <m:r>
                        <m:rPr>
                          <m:sty m:val="p"/>
                        </m:rPr>
                        <a:rPr lang="en-US" altLang="zh-CN">
                          <a:latin typeface="Cambria Math" panose="02040503050406030204" pitchFamily="18" charset="0"/>
                        </a:rPr>
                        <m:t>index</m:t>
                      </m:r>
                      <m:d>
                        <m:dPr>
                          <m:ctrlPr>
                            <a:rPr lang="en-US" altLang="zh-CN" i="1">
                              <a:latin typeface="Cambria Math" panose="02040503050406030204" pitchFamily="18" charset="0"/>
                            </a:rPr>
                          </m:ctrlPr>
                        </m:dPr>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b="0" i="1" smtClean="0">
                          <a:solidFill>
                            <a:srgbClr val="000000"/>
                          </a:solidFill>
                          <a:latin typeface="Cambria Math" panose="02040503050406030204" pitchFamily="18" charset="0"/>
                        </a:rPr>
                        <m:t>𝜌</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𝑣</m:t>
                          </m:r>
                          <m:r>
                            <a:rPr lang="en-US" altLang="zh-CN" i="1">
                              <a:latin typeface="Cambria Math" panose="02040503050406030204" pitchFamily="18" charset="0"/>
                            </a:rPr>
                            <m:t>=1</m:t>
                          </m:r>
                        </m:sub>
                        <m:sup>
                          <m:r>
                            <a:rPr lang="en-US" altLang="zh-CN" i="1">
                              <a:latin typeface="Cambria Math" panose="02040503050406030204" pitchFamily="18" charset="0"/>
                            </a:rPr>
                            <m:t>𝑉</m:t>
                          </m:r>
                        </m:sup>
                        <m:e>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𝑟</m:t>
                                  </m:r>
                                </m:e>
                              </m:acc>
                            </m:e>
                            <m:sub>
                              <m:r>
                                <a:rPr lang="en-US" altLang="zh-CN" b="0" i="1" smtClean="0">
                                  <a:latin typeface="Cambria Math" panose="02040503050406030204" pitchFamily="18" charset="0"/>
                                </a:rPr>
                                <m:t>𝑣</m:t>
                              </m:r>
                            </m:sub>
                          </m:sSub>
                          <m:r>
                            <m:rPr>
                              <m:sty m:val="p"/>
                            </m:rPr>
                            <a:rPr lang="en-US" altLang="zh-CN">
                              <a:latin typeface="Cambria Math" panose="02040503050406030204" pitchFamily="18" charset="0"/>
                            </a:rPr>
                            <m:t>Gini</m:t>
                          </m:r>
                          <m:d>
                            <m:dPr>
                              <m:ctrlPr>
                                <a:rPr lang="en-US" altLang="zh-CN" i="1">
                                  <a:latin typeface="Cambria Math" panose="02040503050406030204" pitchFamily="18" charset="0"/>
                                </a:rPr>
                              </m:ctrlPr>
                            </m:dPr>
                            <m:e>
                              <m:sSup>
                                <m:sSupPr>
                                  <m:ctrlPr>
                                    <a:rPr lang="en-US" altLang="zh-CN" i="1" smtClean="0">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𝐷</m:t>
                                      </m:r>
                                    </m:e>
                                  </m:acc>
                                </m:e>
                                <m:sup>
                                  <m:r>
                                    <a:rPr lang="en-US" altLang="zh-CN" i="1">
                                      <a:latin typeface="Cambria Math" panose="02040503050406030204" pitchFamily="18" charset="0"/>
                                    </a:rPr>
                                    <m:t>𝑣</m:t>
                                  </m:r>
                                </m:sup>
                              </m:sSup>
                            </m:e>
                          </m:d>
                        </m:e>
                      </m:nary>
                    </m:oMath>
                  </m:oMathPara>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5414615" y="5947553"/>
                <a:ext cx="3914598" cy="871136"/>
              </a:xfrm>
              <a:prstGeom prst="rect">
                <a:avLst/>
              </a:prstGeom>
              <a:blipFill rotWithShape="0">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245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6" grpId="0"/>
      <p:bldP spid="17" grpId="0"/>
      <p:bldP spid="19" grpId="0"/>
      <p:bldP spid="2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矩形 4"/>
              <p:cNvSpPr/>
              <p:nvPr/>
            </p:nvSpPr>
            <p:spPr>
              <a:xfrm>
                <a:off x="437406" y="412160"/>
                <a:ext cx="11550734" cy="772263"/>
              </a:xfrm>
              <a:prstGeom prst="rect">
                <a:avLst/>
              </a:prstGeom>
            </p:spPr>
            <p:txBody>
              <a:bodyPr wrap="square">
                <a:spAutoFit/>
              </a:bodyPr>
              <a:lstStyle/>
              <a:p>
                <a:pPr algn="just"/>
                <a:r>
                  <a:rPr lang="zh-CN" altLang="en-US" sz="2100" dirty="0">
                    <a:latin typeface="Times New Roman" panose="02020603050405020304" pitchFamily="18" charset="0"/>
                    <a:ea typeface="微软雅黑" panose="020B0503020204020204" pitchFamily="34" charset="-122"/>
                  </a:rPr>
                  <a:t>假设离散随机变量</a:t>
                </a:r>
                <a14:m>
                  <m:oMath xmlns:m="http://schemas.openxmlformats.org/officeDocument/2006/math">
                    <m:r>
                      <a:rPr lang="en-US" altLang="zh-CN" sz="2100">
                        <a:latin typeface="Cambria Math" panose="02040503050406030204" pitchFamily="18" charset="0"/>
                        <a:ea typeface="微软雅黑" panose="020B0503020204020204" pitchFamily="34" charset="-122"/>
                      </a:rPr>
                      <m:t>𝑋</m:t>
                    </m:r>
                    <m:r>
                      <a:rPr lang="en-US" altLang="zh-CN" sz="2100">
                        <a:latin typeface="Cambria Math" panose="02040503050406030204" pitchFamily="18" charset="0"/>
                        <a:ea typeface="微软雅黑" panose="020B0503020204020204" pitchFamily="34" charset="-122"/>
                      </a:rPr>
                      <m:t>∈</m:t>
                    </m:r>
                    <m:d>
                      <m:dPr>
                        <m:begChr m:val="{"/>
                        <m:endChr m:val="}"/>
                        <m:ctrlPr>
                          <a:rPr lang="en-US" altLang="zh-CN" sz="2100" i="1">
                            <a:latin typeface="Cambria Math" panose="02040503050406030204" pitchFamily="18" charset="0"/>
                            <a:ea typeface="微软雅黑" panose="020B0503020204020204" pitchFamily="34" charset="-122"/>
                          </a:rPr>
                        </m:ctrlPr>
                      </m:dPr>
                      <m:e>
                        <m:r>
                          <a:rPr lang="en-US" altLang="zh-CN" sz="2100">
                            <a:latin typeface="Cambria Math" panose="02040503050406030204" pitchFamily="18" charset="0"/>
                            <a:ea typeface="微软雅黑" panose="020B0503020204020204" pitchFamily="34" charset="-122"/>
                          </a:rPr>
                          <m:t>1,⋯,</m:t>
                        </m:r>
                        <m:r>
                          <a:rPr lang="en-US" altLang="zh-CN" sz="2100">
                            <a:latin typeface="Cambria Math" panose="02040503050406030204" pitchFamily="18" charset="0"/>
                            <a:ea typeface="微软雅黑" panose="020B0503020204020204" pitchFamily="34" charset="-122"/>
                          </a:rPr>
                          <m:t>𝐾</m:t>
                        </m:r>
                      </m:e>
                    </m:d>
                  </m:oMath>
                </a14:m>
                <a:r>
                  <a:rPr lang="zh-CN" altLang="en-US" sz="2100" dirty="0">
                    <a:latin typeface="Times New Roman" panose="02020603050405020304" pitchFamily="18" charset="0"/>
                    <a:ea typeface="微软雅黑" panose="020B0503020204020204" pitchFamily="34" charset="-122"/>
                  </a:rPr>
                  <a:t>，其取值为</a:t>
                </a:r>
                <a14:m>
                  <m:oMath xmlns:m="http://schemas.openxmlformats.org/officeDocument/2006/math">
                    <m:r>
                      <a:rPr lang="en-US" altLang="zh-CN" sz="2100" dirty="0">
                        <a:latin typeface="Cambria Math" panose="02040503050406030204" pitchFamily="18" charset="0"/>
                        <a:ea typeface="微软雅黑" panose="020B0503020204020204" pitchFamily="34" charset="-122"/>
                      </a:rPr>
                      <m:t>𝑘</m:t>
                    </m:r>
                  </m:oMath>
                </a14:m>
                <a:r>
                  <a:rPr lang="zh-CN" altLang="en-US" sz="2100" dirty="0">
                    <a:latin typeface="Times New Roman" panose="02020603050405020304" pitchFamily="18" charset="0"/>
                    <a:ea typeface="微软雅黑" panose="020B0503020204020204" pitchFamily="34" charset="-122"/>
                  </a:rPr>
                  <a:t>的概率</a:t>
                </a:r>
                <a14:m>
                  <m:oMath xmlns:m="http://schemas.openxmlformats.org/officeDocument/2006/math">
                    <m:r>
                      <a:rPr lang="en-US" altLang="zh-CN" sz="2100">
                        <a:latin typeface="Cambria Math" panose="02040503050406030204" pitchFamily="18" charset="0"/>
                        <a:ea typeface="微软雅黑" panose="020B0503020204020204" pitchFamily="34" charset="-122"/>
                      </a:rPr>
                      <m:t>𝑃</m:t>
                    </m:r>
                    <m:d>
                      <m:dPr>
                        <m:ctrlPr>
                          <a:rPr lang="en-US" altLang="zh-CN" sz="2100" i="1">
                            <a:latin typeface="Cambria Math" panose="02040503050406030204" pitchFamily="18" charset="0"/>
                            <a:ea typeface="微软雅黑" panose="020B0503020204020204" pitchFamily="34" charset="-122"/>
                          </a:rPr>
                        </m:ctrlPr>
                      </m:dPr>
                      <m:e>
                        <m:r>
                          <a:rPr lang="en-US" altLang="zh-CN" sz="2100">
                            <a:latin typeface="Cambria Math" panose="02040503050406030204" pitchFamily="18" charset="0"/>
                            <a:ea typeface="微软雅黑" panose="020B0503020204020204" pitchFamily="34" charset="-122"/>
                          </a:rPr>
                          <m:t>𝑋</m:t>
                        </m:r>
                        <m:r>
                          <a:rPr lang="en-US" altLang="zh-CN" sz="2100">
                            <a:latin typeface="Cambria Math" panose="02040503050406030204" pitchFamily="18" charset="0"/>
                            <a:ea typeface="微软雅黑" panose="020B0503020204020204" pitchFamily="34" charset="-122"/>
                          </a:rPr>
                          <m:t>=</m:t>
                        </m:r>
                        <m:r>
                          <a:rPr lang="en-US" altLang="zh-CN" sz="2100">
                            <a:latin typeface="Cambria Math" panose="02040503050406030204" pitchFamily="18" charset="0"/>
                            <a:ea typeface="微软雅黑" panose="020B0503020204020204" pitchFamily="34" charset="-122"/>
                          </a:rPr>
                          <m:t>𝑘</m:t>
                        </m:r>
                      </m:e>
                    </m:d>
                    <m:r>
                      <a:rPr lang="en-US" altLang="zh-CN" sz="2100">
                        <a:latin typeface="Cambria Math" panose="02040503050406030204" pitchFamily="18" charset="0"/>
                        <a:ea typeface="微软雅黑" panose="020B0503020204020204" pitchFamily="34" charset="-122"/>
                      </a:rPr>
                      <m:t>=</m:t>
                    </m:r>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𝑝</m:t>
                        </m:r>
                      </m:e>
                      <m:sub>
                        <m:r>
                          <a:rPr lang="en-US" altLang="zh-CN" sz="2100">
                            <a:latin typeface="Cambria Math" panose="02040503050406030204" pitchFamily="18" charset="0"/>
                            <a:ea typeface="微软雅黑" panose="020B0503020204020204" pitchFamily="34" charset="-122"/>
                          </a:rPr>
                          <m:t>𝑘</m:t>
                        </m:r>
                      </m:sub>
                    </m:sSub>
                  </m:oMath>
                </a14:m>
                <a:r>
                  <a:rPr lang="en-US" altLang="zh-CN" sz="2100" dirty="0">
                    <a:latin typeface="Times New Roman" panose="02020603050405020304" pitchFamily="18" charset="0"/>
                    <a:ea typeface="微软雅黑" panose="020B0503020204020204" pitchFamily="34" charset="-122"/>
                  </a:rPr>
                  <a:t> </a:t>
                </a:r>
                <a:r>
                  <a:rPr lang="zh-CN" altLang="en-US" sz="2100" dirty="0">
                    <a:latin typeface="Times New Roman" panose="02020603050405020304" pitchFamily="18" charset="0"/>
                    <a:ea typeface="微软雅黑" panose="020B0503020204020204" pitchFamily="34" charset="-122"/>
                  </a:rPr>
                  <a:t>，其熵为</a:t>
                </a:r>
                <a14:m>
                  <m:oMath xmlns:m="http://schemas.openxmlformats.org/officeDocument/2006/math">
                    <m:r>
                      <a:rPr lang="en-US" altLang="zh-CN" sz="2100">
                        <a:latin typeface="Cambria Math" panose="02040503050406030204" pitchFamily="18" charset="0"/>
                        <a:ea typeface="微软雅黑" panose="020B0503020204020204" pitchFamily="34" charset="-122"/>
                      </a:rPr>
                      <m:t>𝐻</m:t>
                    </m:r>
                    <m:d>
                      <m:dPr>
                        <m:ctrlPr>
                          <a:rPr lang="en-US" altLang="zh-CN" sz="2100" i="1">
                            <a:latin typeface="Cambria Math" panose="02040503050406030204" pitchFamily="18" charset="0"/>
                            <a:ea typeface="微软雅黑" panose="020B0503020204020204" pitchFamily="34" charset="-122"/>
                          </a:rPr>
                        </m:ctrlPr>
                      </m:dPr>
                      <m:e>
                        <m:r>
                          <a:rPr lang="en-US" altLang="zh-CN" sz="2100">
                            <a:latin typeface="Cambria Math" panose="02040503050406030204" pitchFamily="18" charset="0"/>
                            <a:ea typeface="微软雅黑" panose="020B0503020204020204" pitchFamily="34" charset="-122"/>
                          </a:rPr>
                          <m:t>𝒑</m:t>
                        </m:r>
                      </m:e>
                    </m:d>
                    <m:r>
                      <a:rPr lang="en-US" altLang="zh-CN" sz="2100">
                        <a:latin typeface="Cambria Math" panose="02040503050406030204" pitchFamily="18" charset="0"/>
                        <a:ea typeface="微软雅黑" panose="020B0503020204020204" pitchFamily="34" charset="-122"/>
                      </a:rPr>
                      <m:t>=−</m:t>
                    </m:r>
                    <m:nary>
                      <m:naryPr>
                        <m:chr m:val="∑"/>
                        <m:supHide m:val="on"/>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𝑘</m:t>
                        </m:r>
                      </m:sub>
                      <m:sup/>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𝑝</m:t>
                            </m:r>
                          </m:e>
                          <m:sub>
                            <m:r>
                              <a:rPr lang="en-US" altLang="zh-CN" sz="2100">
                                <a:latin typeface="Cambria Math" panose="02040503050406030204" pitchFamily="18" charset="0"/>
                                <a:ea typeface="微软雅黑" panose="020B0503020204020204" pitchFamily="34" charset="-122"/>
                              </a:rPr>
                              <m:t>𝑘</m:t>
                            </m:r>
                          </m:sub>
                        </m:sSub>
                        <m:func>
                          <m:funcPr>
                            <m:ctrlPr>
                              <a:rPr lang="en-US" altLang="zh-CN" sz="2100" i="1">
                                <a:latin typeface="Cambria Math" panose="02040503050406030204" pitchFamily="18" charset="0"/>
                                <a:ea typeface="微软雅黑" panose="020B0503020204020204" pitchFamily="34" charset="-122"/>
                              </a:rPr>
                            </m:ctrlPr>
                          </m:funcPr>
                          <m:fName>
                            <m:sSub>
                              <m:sSubPr>
                                <m:ctrlPr>
                                  <a:rPr lang="en-US" altLang="zh-CN" sz="2100" i="1">
                                    <a:latin typeface="Cambria Math" panose="02040503050406030204" pitchFamily="18" charset="0"/>
                                    <a:ea typeface="微软雅黑" panose="020B0503020204020204" pitchFamily="34" charset="-122"/>
                                  </a:rPr>
                                </m:ctrlPr>
                              </m:sSubPr>
                              <m:e>
                                <m:r>
                                  <m:rPr>
                                    <m:sty m:val="p"/>
                                  </m:rPr>
                                  <a:rPr lang="en-US" altLang="zh-CN" sz="2100">
                                    <a:latin typeface="Cambria Math" panose="02040503050406030204" pitchFamily="18" charset="0"/>
                                    <a:ea typeface="微软雅黑" panose="020B0503020204020204" pitchFamily="34" charset="-122"/>
                                  </a:rPr>
                                  <m:t>log</m:t>
                                </m:r>
                              </m:e>
                              <m:sub>
                                <m:r>
                                  <a:rPr lang="en-US" altLang="zh-CN" sz="2100">
                                    <a:latin typeface="Cambria Math" panose="02040503050406030204" pitchFamily="18" charset="0"/>
                                    <a:ea typeface="微软雅黑" panose="020B0503020204020204" pitchFamily="34" charset="-122"/>
                                  </a:rPr>
                                  <m:t>2</m:t>
                                </m:r>
                              </m:sub>
                            </m:sSub>
                          </m:fName>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𝑝</m:t>
                                </m:r>
                              </m:e>
                              <m:sub>
                                <m:r>
                                  <a:rPr lang="en-US" altLang="zh-CN" sz="2100">
                                    <a:latin typeface="Cambria Math" panose="02040503050406030204" pitchFamily="18" charset="0"/>
                                    <a:ea typeface="微软雅黑" panose="020B0503020204020204" pitchFamily="34" charset="-122"/>
                                  </a:rPr>
                                  <m:t>𝑘</m:t>
                                </m:r>
                              </m:sub>
                            </m:sSub>
                          </m:e>
                        </m:func>
                      </m:e>
                    </m:nary>
                  </m:oMath>
                </a14:m>
                <a:r>
                  <a:rPr lang="zh-CN" altLang="en-US" sz="2100" dirty="0">
                    <a:latin typeface="Times New Roman" panose="02020603050405020304" pitchFamily="18" charset="0"/>
                    <a:ea typeface="微软雅黑" panose="020B0503020204020204" pitchFamily="34" charset="-122"/>
                  </a:rPr>
                  <a:t>，试用朗格朗日乘子法证明熵最大的分布为均匀分布</a:t>
                </a:r>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37406" y="412160"/>
                <a:ext cx="11550734" cy="772263"/>
              </a:xfrm>
              <a:prstGeom prst="rect">
                <a:avLst/>
              </a:prstGeom>
              <a:blipFill rotWithShape="0">
                <a:blip r:embed="rId2"/>
                <a:stretch>
                  <a:fillRect l="-633" t="-66667" r="-2902" b="-563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37406" y="1324581"/>
                <a:ext cx="11550734" cy="805029"/>
              </a:xfrm>
              <a:prstGeom prst="rect">
                <a:avLst/>
              </a:prstGeom>
            </p:spPr>
            <p:txBody>
              <a:bodyPr wrap="square">
                <a:spAutoFit/>
              </a:bodyPr>
              <a:lstStyle/>
              <a:p>
                <a:pPr algn="just"/>
                <a:r>
                  <a:rPr lang="zh-CN" altLang="en-US" sz="2100" dirty="0" smtClean="0">
                    <a:latin typeface="Times New Roman" panose="02020603050405020304" pitchFamily="18" charset="0"/>
                    <a:ea typeface="微软雅黑" panose="020B0503020204020204" pitchFamily="34" charset="-122"/>
                  </a:rPr>
                  <a:t>拉朗格朗</a:t>
                </a:r>
                <a14:m>
                  <m:oMath xmlns:m="http://schemas.openxmlformats.org/officeDocument/2006/math">
                    <m:r>
                      <a:rPr lang="zh-CN" altLang="en-US" sz="2100" i="1" dirty="0" smtClean="0">
                        <a:latin typeface="Cambria Math" panose="02040503050406030204" pitchFamily="18" charset="0"/>
                        <a:ea typeface="微软雅黑" panose="020B0503020204020204" pitchFamily="34" charset="-122"/>
                      </a:rPr>
                      <m:t>函数</m:t>
                    </m:r>
                  </m:oMath>
                </a14:m>
                <a:r>
                  <a:rPr lang="zh-CN" altLang="en-US" sz="2100" dirty="0" smtClean="0">
                    <a:latin typeface="Times New Roman" panose="02020603050405020304" pitchFamily="18" charset="0"/>
                    <a:ea typeface="微软雅黑" panose="020B0503020204020204" pitchFamily="34" charset="-122"/>
                  </a:rPr>
                  <a:t>日</a:t>
                </a:r>
                <a14:m>
                  <m:oMath xmlns:m="http://schemas.openxmlformats.org/officeDocument/2006/math">
                    <m:r>
                      <a:rPr lang="en-US" altLang="zh-CN" sz="2400" b="0" i="0" dirty="0" smtClean="0">
                        <a:latin typeface="Cambria Math" panose="02040503050406030204" pitchFamily="18" charset="0"/>
                        <a:ea typeface="微软雅黑" panose="020B0503020204020204" pitchFamily="34" charset="-122"/>
                      </a:rPr>
                      <m:t> </m:t>
                    </m:r>
                    <m:r>
                      <a:rPr lang="en-US" altLang="zh-CN" sz="2400" b="0" i="1" dirty="0" smtClean="0">
                        <a:latin typeface="Cambria Math" panose="02040503050406030204" pitchFamily="18" charset="0"/>
                        <a:ea typeface="微软雅黑" panose="020B0503020204020204" pitchFamily="34" charset="-122"/>
                      </a:rPr>
                      <m:t>𝐿</m:t>
                    </m:r>
                    <m:d>
                      <m:dPr>
                        <m:ctrlPr>
                          <a:rPr lang="en-US" altLang="zh-CN" sz="2400" i="1">
                            <a:latin typeface="Cambria Math" panose="02040503050406030204" pitchFamily="18" charset="0"/>
                            <a:ea typeface="微软雅黑" panose="020B0503020204020204" pitchFamily="34" charset="-122"/>
                          </a:rPr>
                        </m:ctrlPr>
                      </m:dPr>
                      <m:e>
                        <m:r>
                          <a:rPr lang="en-US" altLang="zh-CN" sz="2400">
                            <a:latin typeface="Cambria Math" panose="02040503050406030204" pitchFamily="18" charset="0"/>
                            <a:ea typeface="微软雅黑" panose="020B0503020204020204" pitchFamily="34" charset="-122"/>
                          </a:rPr>
                          <m:t>𝒑</m:t>
                        </m:r>
                        <m:r>
                          <a:rPr lang="en-US" altLang="zh-CN" sz="2400" b="0" i="1" smtClean="0">
                            <a:latin typeface="Cambria Math" panose="02040503050406030204" pitchFamily="18" charset="0"/>
                            <a:ea typeface="微软雅黑" panose="020B0503020204020204" pitchFamily="34" charset="-122"/>
                          </a:rPr>
                          <m:t>,</m:t>
                        </m:r>
                        <m:r>
                          <a:rPr lang="el-GR" altLang="zh-CN" sz="2400" b="0" i="1" smtClean="0">
                            <a:latin typeface="Cambria Math" panose="02040503050406030204" pitchFamily="18" charset="0"/>
                            <a:ea typeface="Cambria Math" panose="02040503050406030204" pitchFamily="18" charset="0"/>
                          </a:rPr>
                          <m:t>𝜆</m:t>
                        </m:r>
                      </m:e>
                    </m:d>
                    <m:r>
                      <a:rPr lang="en-US" altLang="zh-CN" sz="2400">
                        <a:latin typeface="Cambria Math" panose="02040503050406030204" pitchFamily="18" charset="0"/>
                        <a:ea typeface="微软雅黑" panose="020B0503020204020204" pitchFamily="34" charset="-122"/>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𝑖</m:t>
                            </m:r>
                          </m:sub>
                        </m:sSub>
                        <m:func>
                          <m:funcPr>
                            <m:ctrlPr>
                              <a:rPr lang="en-US" altLang="zh-CN" sz="2400" i="1">
                                <a:latin typeface="Cambria Math" panose="02040503050406030204" pitchFamily="18" charset="0"/>
                                <a:ea typeface="微软雅黑" panose="020B0503020204020204" pitchFamily="34" charset="-122"/>
                              </a:rPr>
                            </m:ctrlPr>
                          </m:funcPr>
                          <m:fName>
                            <m:sSub>
                              <m:sSubPr>
                                <m:ctrlPr>
                                  <a:rPr lang="en-US" altLang="zh-CN" sz="2400" i="1">
                                    <a:latin typeface="Cambria Math" panose="02040503050406030204" pitchFamily="18" charset="0"/>
                                    <a:ea typeface="微软雅黑" panose="020B0503020204020204" pitchFamily="34" charset="-122"/>
                                  </a:rPr>
                                </m:ctrlPr>
                              </m:sSubPr>
                              <m:e>
                                <m:r>
                                  <m:rPr>
                                    <m:sty m:val="p"/>
                                  </m:rPr>
                                  <a:rPr lang="en-US" altLang="zh-CN" sz="2400">
                                    <a:latin typeface="Cambria Math" panose="02040503050406030204" pitchFamily="18" charset="0"/>
                                    <a:ea typeface="微软雅黑" panose="020B0503020204020204" pitchFamily="34" charset="-122"/>
                                  </a:rPr>
                                  <m:t>log</m:t>
                                </m:r>
                              </m:e>
                              <m:sub>
                                <m:r>
                                  <a:rPr lang="en-US" altLang="zh-CN" sz="2400">
                                    <a:latin typeface="Cambria Math" panose="02040503050406030204" pitchFamily="18" charset="0"/>
                                    <a:ea typeface="微软雅黑" panose="020B0503020204020204" pitchFamily="34" charset="-122"/>
                                  </a:rPr>
                                  <m:t>2</m:t>
                                </m:r>
                              </m:sub>
                            </m:sSub>
                          </m:fName>
                          <m:e>
                            <m:sSub>
                              <m:sSubPr>
                                <m:ctrlPr>
                                  <a:rPr lang="en-US" altLang="zh-CN" sz="2400" i="1">
                                    <a:latin typeface="Cambria Math" panose="02040503050406030204" pitchFamily="18" charset="0"/>
                                    <a:ea typeface="微软雅黑" panose="020B0503020204020204" pitchFamily="34" charset="-122"/>
                                  </a:rPr>
                                </m:ctrlPr>
                              </m:sSubPr>
                              <m:e>
                                <m:r>
                                  <a:rPr lang="en-US" altLang="zh-CN" sz="2400">
                                    <a:latin typeface="Cambria Math" panose="02040503050406030204" pitchFamily="18" charset="0"/>
                                    <a:ea typeface="微软雅黑" panose="020B0503020204020204" pitchFamily="34" charset="-122"/>
                                  </a:rPr>
                                  <m:t>𝑝</m:t>
                                </m:r>
                              </m:e>
                              <m:sub>
                                <m:r>
                                  <a:rPr lang="en-US" altLang="zh-CN" sz="2400" b="0" i="1" smtClean="0">
                                    <a:latin typeface="Cambria Math" panose="02040503050406030204" pitchFamily="18" charset="0"/>
                                    <a:ea typeface="微软雅黑" panose="020B0503020204020204" pitchFamily="34" charset="-122"/>
                                  </a:rPr>
                                  <m:t>𝑖</m:t>
                                </m:r>
                              </m:sub>
                            </m:sSub>
                          </m:e>
                        </m:func>
                      </m:e>
                    </m:nary>
                  </m:oMath>
                </a14:m>
                <a:r>
                  <a:rPr lang="en-US" altLang="zh-CN" sz="2100" b="0" dirty="0" smtClean="0">
                    <a:ea typeface="Cambria Math" panose="02040503050406030204" pitchFamily="18" charset="0"/>
                  </a:rPr>
                  <a:t>+</a:t>
                </a:r>
                <a14:m>
                  <m:oMath xmlns:m="http://schemas.openxmlformats.org/officeDocument/2006/math">
                    <m:r>
                      <a:rPr lang="el-GR"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𝐾</m:t>
                        </m:r>
                      </m:sup>
                      <m:e>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𝑝</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 </m:t>
                        </m:r>
                      </m:e>
                    </m:nary>
                    <m:r>
                      <a:rPr lang="en-US" altLang="zh-CN" sz="2000" b="0" i="1" smtClean="0">
                        <a:latin typeface="Cambria Math" panose="02040503050406030204" pitchFamily="18" charset="0"/>
                        <a:ea typeface="微软雅黑" panose="020B0503020204020204" pitchFamily="34" charset="-122"/>
                      </a:rPr>
                      <m:t>−1</m:t>
                    </m:r>
                  </m:oMath>
                </a14:m>
                <a:r>
                  <a:rPr lang="en-US" altLang="zh-CN" sz="2100" dirty="0" smtClean="0">
                    <a:latin typeface="Times New Roman" panose="02020603050405020304" pitchFamily="18" charset="0"/>
                    <a:ea typeface="微软雅黑" panose="020B0503020204020204" pitchFamily="34" charset="-122"/>
                  </a:rPr>
                  <a:t>)</a:t>
                </a:r>
                <a:r>
                  <a:rPr lang="zh-CN" altLang="en-US" sz="2100" dirty="0" smtClean="0">
                    <a:latin typeface="Times New Roman" panose="02020603050405020304" pitchFamily="18" charset="0"/>
                    <a:ea typeface="微软雅黑" panose="020B0503020204020204" pitchFamily="34" charset="-122"/>
                  </a:rPr>
                  <a:t>，试用</a:t>
                </a:r>
                <a:r>
                  <a:rPr lang="zh-CN" altLang="en-US" sz="2100" dirty="0">
                    <a:latin typeface="Times New Roman" panose="02020603050405020304" pitchFamily="18" charset="0"/>
                    <a:ea typeface="微软雅黑" panose="020B0503020204020204" pitchFamily="34" charset="-122"/>
                  </a:rPr>
                  <a:t>拉</a:t>
                </a:r>
                <a:r>
                  <a:rPr lang="zh-CN" altLang="en-US" sz="2100" dirty="0" smtClean="0">
                    <a:latin typeface="Times New Roman" panose="02020603050405020304" pitchFamily="18" charset="0"/>
                    <a:ea typeface="微软雅黑" panose="020B0503020204020204" pitchFamily="34" charset="-122"/>
                  </a:rPr>
                  <a:t>朗格朗日</a:t>
                </a:r>
                <a:r>
                  <a:rPr lang="zh-CN" altLang="en-US" sz="2100" dirty="0">
                    <a:latin typeface="Times New Roman" panose="02020603050405020304" pitchFamily="18" charset="0"/>
                    <a:ea typeface="微软雅黑" panose="020B0503020204020204" pitchFamily="34" charset="-122"/>
                  </a:rPr>
                  <a:t>乘子法证明熵最大的分布为均匀分布</a:t>
                </a:r>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437406" y="1324581"/>
                <a:ext cx="11550734" cy="805029"/>
              </a:xfrm>
              <a:prstGeom prst="rect">
                <a:avLst/>
              </a:prstGeom>
              <a:blipFill rotWithShape="0">
                <a:blip r:embed="rId3"/>
                <a:stretch>
                  <a:fillRect l="-633" r="-633" b="-143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37406" y="2269768"/>
                <a:ext cx="11550734" cy="590996"/>
              </a:xfrm>
              <a:prstGeom prst="rect">
                <a:avLst/>
              </a:prstGeom>
            </p:spPr>
            <p:txBody>
              <a:bodyPr wrap="square">
                <a:spAutoFit/>
              </a:bodyPr>
              <a:lstStyle/>
              <a:p>
                <a:pPr algn="just"/>
                <a14:m>
                  <m:oMath xmlns:m="http://schemas.openxmlformats.org/officeDocument/2006/math">
                    <m:f>
                      <m:fPr>
                        <m:ctrlPr>
                          <a:rPr lang="en-US" altLang="zh-CN" sz="2000" i="1" smtClean="0">
                            <a:latin typeface="Cambria Math" panose="02040503050406030204" pitchFamily="18" charset="0"/>
                            <a:ea typeface="微软雅黑" panose="020B0503020204020204" pitchFamily="34" charset="-122"/>
                          </a:rPr>
                        </m:ctrlPr>
                      </m:fPr>
                      <m:num>
                        <m:r>
                          <a:rPr lang="en-US" altLang="zh-CN" sz="2000" i="1"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𝐿</m:t>
                        </m:r>
                        <m:d>
                          <m:dPr>
                            <m:ctrlPr>
                              <a:rPr lang="en-US" altLang="zh-CN" sz="2000" i="1">
                                <a:latin typeface="Cambria Math" panose="02040503050406030204" pitchFamily="18" charset="0"/>
                                <a:ea typeface="微软雅黑" panose="020B0503020204020204" pitchFamily="34" charset="-122"/>
                              </a:rPr>
                            </m:ctrlPr>
                          </m:dPr>
                          <m:e>
                            <m:r>
                              <a:rPr lang="en-US" altLang="zh-CN" sz="2000">
                                <a:latin typeface="Cambria Math" panose="02040503050406030204" pitchFamily="18" charset="0"/>
                                <a:ea typeface="微软雅黑" panose="020B0503020204020204" pitchFamily="34" charset="-122"/>
                              </a:rPr>
                              <m:t>𝒑</m:t>
                            </m:r>
                            <m:r>
                              <a:rPr lang="en-US" altLang="zh-CN" sz="2000" b="0" i="1" smtClean="0">
                                <a:latin typeface="Cambria Math" panose="02040503050406030204" pitchFamily="18" charset="0"/>
                                <a:ea typeface="微软雅黑" panose="020B0503020204020204" pitchFamily="34" charset="-122"/>
                              </a:rPr>
                              <m:t>,</m:t>
                            </m:r>
                            <m:r>
                              <a:rPr lang="el-GR" altLang="zh-CN" sz="2000" b="0" i="1" smtClean="0">
                                <a:latin typeface="Cambria Math" panose="02040503050406030204" pitchFamily="18" charset="0"/>
                                <a:ea typeface="Cambria Math" panose="02040503050406030204" pitchFamily="18" charset="0"/>
                              </a:rPr>
                              <m:t>𝜆</m:t>
                            </m:r>
                          </m:e>
                        </m:d>
                      </m:num>
                      <m:den>
                        <m:r>
                          <a:rPr lang="en-US" altLang="zh-CN" sz="2000" i="1"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𝑖</m:t>
                            </m:r>
                          </m:sub>
                        </m:sSub>
                      </m:den>
                    </m:f>
                  </m:oMath>
                </a14:m>
                <a:r>
                  <a:rPr lang="en-US" altLang="zh-CN" sz="2100" dirty="0" smtClean="0">
                    <a:latin typeface="Times New Roman" panose="02020603050405020304" pitchFamily="18" charset="0"/>
                    <a:ea typeface="微软雅黑" panose="020B0503020204020204" pitchFamily="34" charset="-122"/>
                  </a:rPr>
                  <a:t>=</a:t>
                </a:r>
                <a14:m>
                  <m:oMath xmlns:m="http://schemas.openxmlformats.org/officeDocument/2006/math">
                    <m:r>
                      <a:rPr lang="en-US" altLang="zh-CN" sz="2100" i="1" dirty="0">
                        <a:latin typeface="Cambria Math" panose="02040503050406030204" pitchFamily="18" charset="0"/>
                        <a:ea typeface="微软雅黑" panose="020B0503020204020204" pitchFamily="34" charset="-122"/>
                      </a:rPr>
                      <m:t>−</m:t>
                    </m:r>
                    <m:func>
                      <m:funcPr>
                        <m:ctrlPr>
                          <a:rPr lang="en-US" altLang="zh-CN" sz="2000" i="1">
                            <a:latin typeface="Cambria Math" panose="02040503050406030204" pitchFamily="18" charset="0"/>
                            <a:ea typeface="微软雅黑" panose="020B0503020204020204" pitchFamily="34" charset="-122"/>
                          </a:rPr>
                        </m:ctrlPr>
                      </m:funcPr>
                      <m:fName>
                        <m:sSub>
                          <m:sSubPr>
                            <m:ctrlPr>
                              <a:rPr lang="en-US" altLang="zh-CN" sz="2000" i="1">
                                <a:latin typeface="Cambria Math" panose="02040503050406030204" pitchFamily="18" charset="0"/>
                                <a:ea typeface="微软雅黑" panose="020B0503020204020204" pitchFamily="34" charset="-122"/>
                              </a:rPr>
                            </m:ctrlPr>
                          </m:sSubPr>
                          <m:e>
                            <m:r>
                              <m:rPr>
                                <m:sty m:val="p"/>
                              </m:rPr>
                              <a:rPr lang="en-US" altLang="zh-CN" sz="2000">
                                <a:latin typeface="Cambria Math" panose="02040503050406030204" pitchFamily="18" charset="0"/>
                                <a:ea typeface="微软雅黑" panose="020B0503020204020204" pitchFamily="34" charset="-122"/>
                              </a:rPr>
                              <m:t>log</m:t>
                            </m:r>
                          </m:e>
                          <m:sub>
                            <m:r>
                              <a:rPr lang="en-US" altLang="zh-CN" sz="2000">
                                <a:latin typeface="Cambria Math" panose="02040503050406030204" pitchFamily="18" charset="0"/>
                                <a:ea typeface="微软雅黑" panose="020B0503020204020204" pitchFamily="34" charset="-122"/>
                              </a:rPr>
                              <m:t>2</m:t>
                            </m:r>
                          </m:sub>
                        </m:sSub>
                      </m:fName>
                      <m:e>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𝑖</m:t>
                            </m:r>
                          </m:sub>
                        </m:sSub>
                      </m:e>
                    </m:func>
                  </m:oMath>
                </a14:m>
                <a:r>
                  <a:rPr lang="en-US" altLang="zh-CN" sz="2100" dirty="0" smtClean="0">
                    <a:latin typeface="Times New Roman" panose="02020603050405020304" pitchFamily="18" charset="0"/>
                    <a:ea typeface="微软雅黑" panose="020B0503020204020204" pitchFamily="34" charset="-122"/>
                  </a:rPr>
                  <a:t>-</a:t>
                </a:r>
                <a14:m>
                  <m:oMath xmlns:m="http://schemas.openxmlformats.org/officeDocument/2006/math">
                    <m:r>
                      <a:rPr lang="en-US" altLang="zh-CN" sz="2100" b="0" i="0" dirty="0" smtClean="0">
                        <a:latin typeface="Cambria Math" panose="02040503050406030204" pitchFamily="18" charset="0"/>
                        <a:ea typeface="微软雅黑" panose="020B0503020204020204" pitchFamily="34" charset="-122"/>
                      </a:rPr>
                      <m:t> </m:t>
                    </m:r>
                    <m:f>
                      <m:fPr>
                        <m:ctrlPr>
                          <a:rPr lang="en-US" altLang="zh-CN" sz="2100" i="1" dirty="0">
                            <a:latin typeface="Cambria Math" panose="02040503050406030204" pitchFamily="18" charset="0"/>
                            <a:ea typeface="微软雅黑" panose="020B0503020204020204" pitchFamily="34" charset="-122"/>
                          </a:rPr>
                        </m:ctrlPr>
                      </m:fPr>
                      <m:num>
                        <m:r>
                          <a:rPr lang="en-US" altLang="zh-CN" sz="2100" i="1" dirty="0">
                            <a:latin typeface="Cambria Math" panose="02040503050406030204" pitchFamily="18" charset="0"/>
                            <a:ea typeface="微软雅黑" panose="020B0503020204020204" pitchFamily="34" charset="-122"/>
                          </a:rPr>
                          <m:t>1</m:t>
                        </m:r>
                      </m:num>
                      <m:den>
                        <m:r>
                          <m:rPr>
                            <m:sty m:val="p"/>
                          </m:rPr>
                          <a:rPr lang="en-US" altLang="zh-CN" sz="2100" i="1" dirty="0">
                            <a:latin typeface="Cambria Math" panose="02040503050406030204" pitchFamily="18" charset="0"/>
                            <a:ea typeface="微软雅黑" panose="020B0503020204020204" pitchFamily="34" charset="-122"/>
                          </a:rPr>
                          <m:t>ln</m:t>
                        </m:r>
                        <m:r>
                          <a:rPr lang="en-US" altLang="zh-CN" sz="2100" i="1" dirty="0">
                            <a:latin typeface="Cambria Math" panose="02040503050406030204" pitchFamily="18" charset="0"/>
                            <a:ea typeface="微软雅黑" panose="020B0503020204020204" pitchFamily="34" charset="-122"/>
                          </a:rPr>
                          <m:t>2</m:t>
                        </m:r>
                      </m:den>
                    </m:f>
                    <m:r>
                      <m:rPr>
                        <m:nor/>
                      </m:rPr>
                      <a:rPr lang="en-US" altLang="zh-CN" sz="2100" dirty="0">
                        <a:latin typeface="Times New Roman" panose="02020603050405020304" pitchFamily="18" charset="0"/>
                        <a:ea typeface="微软雅黑" panose="020B0503020204020204" pitchFamily="34" charset="-122"/>
                      </a:rPr>
                      <m:t>+</m:t>
                    </m:r>
                    <m:r>
                      <m:rPr>
                        <m:sty m:val="p"/>
                      </m:rPr>
                      <a:rPr lang="el-GR" altLang="zh-CN" sz="2100" i="1" dirty="0" smtClean="0">
                        <a:latin typeface="Cambria Math" panose="02040503050406030204" pitchFamily="18" charset="0"/>
                        <a:ea typeface="Cambria Math" panose="02040503050406030204" pitchFamily="18" charset="0"/>
                      </a:rPr>
                      <m:t>λ</m:t>
                    </m:r>
                    <m:r>
                      <m:rPr>
                        <m:nor/>
                      </m:rPr>
                      <a:rPr lang="en-US" altLang="zh-CN" sz="2100" dirty="0">
                        <a:latin typeface="Times New Roman" panose="02020603050405020304" pitchFamily="18" charset="0"/>
                        <a:ea typeface="微软雅黑" panose="020B0503020204020204" pitchFamily="34" charset="-122"/>
                      </a:rPr>
                      <m:t> </m:t>
                    </m:r>
                    <m:r>
                      <m:rPr>
                        <m:nor/>
                      </m:rPr>
                      <a:rPr lang="en-US" altLang="zh-CN" sz="2100" b="0" i="0" dirty="0" smtClean="0">
                        <a:latin typeface="Times New Roman" panose="02020603050405020304" pitchFamily="18" charset="0"/>
                        <a:ea typeface="微软雅黑" panose="020B0503020204020204" pitchFamily="34" charset="-122"/>
                      </a:rPr>
                      <m:t>=0</m:t>
                    </m:r>
                  </m:oMath>
                </a14:m>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437406" y="2269768"/>
                <a:ext cx="11550734" cy="590996"/>
              </a:xfrm>
              <a:prstGeom prst="rect">
                <a:avLst/>
              </a:prstGeom>
              <a:blipFill rotWithShape="0">
                <a:blip r:embed="rId4"/>
                <a:stretch>
                  <a:fillRect b="-20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2248" y="4913090"/>
                <a:ext cx="11679310" cy="1128194"/>
              </a:xfrm>
              <a:prstGeom prst="rect">
                <a:avLst/>
              </a:prstGeom>
            </p:spPr>
            <p:txBody>
              <a:bodyPr wrap="square">
                <a:spAutoFit/>
              </a:bodyPr>
              <a:lstStyle/>
              <a:p>
                <a:r>
                  <a:rPr lang="zh-CN" altLang="en-US" sz="2100" dirty="0" smtClean="0">
                    <a:latin typeface="Times New Roman" panose="02020603050405020304" pitchFamily="18" charset="0"/>
                    <a:ea typeface="微软雅黑" panose="020B0503020204020204" pitchFamily="34" charset="-122"/>
                  </a:rPr>
                  <a:t>综上拉</a:t>
                </a:r>
                <a:r>
                  <a:rPr lang="zh-CN" altLang="en-US" sz="2100" dirty="0">
                    <a:latin typeface="Times New Roman" panose="02020603050405020304" pitchFamily="18" charset="0"/>
                    <a:ea typeface="微软雅黑" panose="020B0503020204020204" pitchFamily="34" charset="-122"/>
                  </a:rPr>
                  <a:t>朗格由</a:t>
                </a:r>
                <a:r>
                  <a:rPr lang="zh-CN" altLang="en-US" sz="2100" dirty="0" smtClean="0">
                    <a:latin typeface="Times New Roman" panose="02020603050405020304" pitchFamily="18" charset="0"/>
                    <a:ea typeface="微软雅黑" panose="020B0503020204020204" pitchFamily="34" charset="-122"/>
                  </a:rPr>
                  <a:t>上述</a:t>
                </a:r>
                <a:r>
                  <a:rPr lang="zh-CN" altLang="en-US" sz="2100" dirty="0">
                    <a:latin typeface="Times New Roman" panose="02020603050405020304" pitchFamily="18" charset="0"/>
                    <a:ea typeface="微软雅黑" panose="020B0503020204020204" pitchFamily="34" charset="-122"/>
                  </a:rPr>
                  <a:t>方程组</a:t>
                </a:r>
                <a:r>
                  <a:rPr lang="zh-CN" altLang="en-US" sz="2100" dirty="0" smtClean="0">
                    <a:latin typeface="Times New Roman" panose="02020603050405020304" pitchFamily="18" charset="0"/>
                    <a:ea typeface="微软雅黑" panose="020B0503020204020204" pitchFamily="34" charset="-122"/>
                  </a:rPr>
                  <a:t>解</a:t>
                </a:r>
                <a:r>
                  <a:rPr lang="zh-CN" altLang="en-US" sz="2100" dirty="0">
                    <a:latin typeface="Times New Roman" panose="02020603050405020304" pitchFamily="18" charset="0"/>
                    <a:ea typeface="微软雅黑" panose="020B0503020204020204" pitchFamily="34" charset="-122"/>
                  </a:rPr>
                  <a:t>出</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𝑖</m:t>
                        </m:r>
                      </m:sub>
                    </m:sSub>
                  </m:oMath>
                </a14:m>
                <a:r>
                  <a:rPr lang="zh-CN" altLang="en-US" sz="2100" dirty="0">
                    <a:latin typeface="Times New Roman" panose="02020603050405020304" pitchFamily="18" charset="0"/>
                    <a:ea typeface="微软雅黑" panose="020B0503020204020204" pitchFamily="34" charset="-122"/>
                  </a:rPr>
                  <a:t>及</a:t>
                </a:r>
                <a14:m>
                  <m:oMath xmlns:m="http://schemas.openxmlformats.org/officeDocument/2006/math">
                    <m:r>
                      <a:rPr lang="el-GR" altLang="zh-CN" sz="2400" i="1">
                        <a:latin typeface="Cambria Math" panose="02040503050406030204" pitchFamily="18" charset="0"/>
                        <a:ea typeface="Cambria Math" panose="02040503050406030204" pitchFamily="18" charset="0"/>
                      </a:rPr>
                      <m:t>𝜆</m:t>
                    </m:r>
                    <m:r>
                      <a:rPr lang="el-GR" altLang="zh-CN" sz="2400" i="1">
                        <a:latin typeface="Cambria Math" panose="02040503050406030204" pitchFamily="18" charset="0"/>
                        <a:ea typeface="Cambria Math" panose="02040503050406030204" pitchFamily="18" charset="0"/>
                      </a:rPr>
                      <m:t> </m:t>
                    </m:r>
                  </m:oMath>
                </a14:m>
                <a:r>
                  <a:rPr lang="zh-CN" altLang="en-US" sz="2100" dirty="0">
                    <a:latin typeface="Times New Roman" panose="02020603050405020304" pitchFamily="18" charset="0"/>
                    <a:ea typeface="微软雅黑" panose="020B0503020204020204" pitchFamily="34" charset="-122"/>
                  </a:rPr>
                  <a:t>，如此求得的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𝑖</m:t>
                        </m:r>
                      </m:sub>
                    </m:sSub>
                  </m:oMath>
                </a14:m>
                <a:r>
                  <a:rPr lang="zh-CN" altLang="en-US" sz="2100" dirty="0">
                    <a:latin typeface="Times New Roman" panose="02020603050405020304" pitchFamily="18" charset="0"/>
                    <a:ea typeface="微软雅黑" panose="020B0503020204020204" pitchFamily="34" charset="-122"/>
                  </a:rPr>
                  <a:t>，就是函数</a:t>
                </a:r>
                <a14:m>
                  <m:oMath xmlns:m="http://schemas.openxmlformats.org/officeDocument/2006/math">
                    <m:r>
                      <a:rPr lang="en-US" altLang="zh-CN" sz="2000" i="1" dirty="0">
                        <a:latin typeface="Cambria Math" panose="02040503050406030204" pitchFamily="18" charset="0"/>
                        <a:ea typeface="微软雅黑" panose="020B0503020204020204" pitchFamily="34" charset="-122"/>
                      </a:rPr>
                      <m:t>𝐿</m:t>
                    </m:r>
                    <m:d>
                      <m:dPr>
                        <m:ctrlPr>
                          <a:rPr lang="en-US" altLang="zh-CN" sz="2000" i="1">
                            <a:latin typeface="Cambria Math" panose="02040503050406030204" pitchFamily="18" charset="0"/>
                            <a:ea typeface="微软雅黑" panose="020B0503020204020204" pitchFamily="34" charset="-122"/>
                          </a:rPr>
                        </m:ctrlPr>
                      </m:dPr>
                      <m:e>
                        <m:r>
                          <a:rPr lang="en-US" altLang="zh-CN" sz="2000">
                            <a:latin typeface="Cambria Math" panose="02040503050406030204" pitchFamily="18" charset="0"/>
                            <a:ea typeface="微软雅黑" panose="020B0503020204020204" pitchFamily="34" charset="-122"/>
                          </a:rPr>
                          <m:t>𝒑</m:t>
                        </m:r>
                        <m:r>
                          <a:rPr lang="en-US" altLang="zh-CN" sz="2000" i="1">
                            <a:latin typeface="Cambria Math" panose="02040503050406030204" pitchFamily="18" charset="0"/>
                            <a:ea typeface="微软雅黑" panose="020B0503020204020204" pitchFamily="34" charset="-122"/>
                          </a:rPr>
                          <m:t>,</m:t>
                        </m:r>
                        <m:r>
                          <a:rPr lang="el-GR" altLang="zh-CN" sz="2000" i="1">
                            <a:latin typeface="Cambria Math" panose="02040503050406030204" pitchFamily="18" charset="0"/>
                            <a:ea typeface="Cambria Math" panose="02040503050406030204" pitchFamily="18" charset="0"/>
                          </a:rPr>
                          <m:t>𝜆</m:t>
                        </m:r>
                      </m:e>
                    </m:d>
                  </m:oMath>
                </a14:m>
                <a:r>
                  <a:rPr lang="zh-CN" altLang="en-US" sz="2100" dirty="0">
                    <a:latin typeface="Times New Roman" panose="02020603050405020304" pitchFamily="18" charset="0"/>
                    <a:ea typeface="微软雅黑" panose="020B0503020204020204" pitchFamily="34" charset="-122"/>
                  </a:rPr>
                  <a:t>在附加条件</a:t>
                </a:r>
                <a14:m>
                  <m:oMath xmlns:m="http://schemas.openxmlformats.org/officeDocument/2006/math">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sSub>
                          <m:sSubPr>
                            <m:ctrlPr>
                              <a:rPr lang="en-US" altLang="zh-CN" sz="2400" i="1">
                                <a:latin typeface="Cambria Math" panose="02040503050406030204" pitchFamily="18" charset="0"/>
                                <a:ea typeface="微软雅黑" panose="020B0503020204020204" pitchFamily="34" charset="-122"/>
                              </a:rPr>
                            </m:ctrlPr>
                          </m:sSubPr>
                          <m:e>
                            <m:r>
                              <a:rPr lang="en-US" altLang="zh-CN" sz="2400">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𝑖</m:t>
                            </m:r>
                          </m:sub>
                        </m:sSub>
                        <m:r>
                          <a:rPr lang="en-US" altLang="zh-CN" sz="2400" i="1">
                            <a:latin typeface="Cambria Math" panose="02040503050406030204" pitchFamily="18" charset="0"/>
                            <a:ea typeface="微软雅黑" panose="020B0503020204020204" pitchFamily="34" charset="-122"/>
                          </a:rPr>
                          <m:t> </m:t>
                        </m:r>
                      </m:e>
                    </m:nary>
                    <m:r>
                      <a:rPr lang="en-US" altLang="zh-CN" sz="2400" i="1">
                        <a:latin typeface="Cambria Math" panose="02040503050406030204" pitchFamily="18" charset="0"/>
                        <a:ea typeface="微软雅黑" panose="020B0503020204020204" pitchFamily="34" charset="-122"/>
                      </a:rPr>
                      <m:t>−</m:t>
                    </m:r>
                    <m:r>
                      <a:rPr lang="en-US" altLang="zh-CN" sz="2400" i="1" smtClean="0">
                        <a:latin typeface="Cambria Math" panose="02040503050406030204" pitchFamily="18" charset="0"/>
                        <a:ea typeface="微软雅黑" panose="020B0503020204020204" pitchFamily="34" charset="-122"/>
                      </a:rPr>
                      <m:t>1</m:t>
                    </m:r>
                  </m:oMath>
                </a14:m>
                <a:r>
                  <a:rPr lang="en-US" altLang="zh-CN" sz="2100" dirty="0" smtClean="0">
                    <a:latin typeface="Times New Roman" panose="02020603050405020304" pitchFamily="18" charset="0"/>
                    <a:ea typeface="微软雅黑" panose="020B0503020204020204" pitchFamily="34" charset="-122"/>
                  </a:rPr>
                  <a:t>=0</a:t>
                </a:r>
                <a:r>
                  <a:rPr lang="zh-CN" altLang="en-US" sz="2100" dirty="0" smtClean="0">
                    <a:latin typeface="Times New Roman" panose="02020603050405020304" pitchFamily="18" charset="0"/>
                    <a:ea typeface="微软雅黑" panose="020B0503020204020204" pitchFamily="34" charset="-122"/>
                  </a:rPr>
                  <a:t>下的可能的极值点。若这样</a:t>
                </a:r>
                <a:r>
                  <a:rPr lang="zh-CN" altLang="en-US" sz="2100" dirty="0">
                    <a:latin typeface="Times New Roman" panose="02020603050405020304" pitchFamily="18" charset="0"/>
                    <a:ea typeface="微软雅黑" panose="020B0503020204020204" pitchFamily="34" charset="-122"/>
                  </a:rPr>
                  <a:t>的点只有一个，由实际问题可直接确定此即所求的</a:t>
                </a:r>
                <a:r>
                  <a:rPr lang="zh-CN" altLang="en-US" sz="2100" dirty="0" smtClean="0">
                    <a:latin typeface="Times New Roman" panose="02020603050405020304" pitchFamily="18" charset="0"/>
                    <a:ea typeface="微软雅黑" panose="020B0503020204020204" pitchFamily="34" charset="-122"/>
                  </a:rPr>
                  <a:t>点，因此熵的最大分布为均匀分布。</a:t>
                </a:r>
                <a:endParaRPr lang="zh-CN" altLang="en-US" sz="2100" dirty="0">
                  <a:latin typeface="Times New Roman" panose="02020603050405020304" pitchFamily="18" charset="0"/>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252248" y="4913090"/>
                <a:ext cx="11679310" cy="1128194"/>
              </a:xfrm>
              <a:prstGeom prst="rect">
                <a:avLst/>
              </a:prstGeom>
              <a:blipFill rotWithShape="0">
                <a:blip r:embed="rId5"/>
                <a:stretch>
                  <a:fillRect l="-626" r="-626" b="-9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30924" y="6188319"/>
                <a:ext cx="11457367" cy="396151"/>
              </a:xfrm>
              <a:prstGeom prst="rect">
                <a:avLst/>
              </a:prstGeom>
            </p:spPr>
            <p:txBody>
              <a:bodyPr wrap="square">
                <a:spAutoFit/>
              </a:bodyPr>
              <a:lstStyle/>
              <a:p>
                <a:pPr algn="just"/>
                <a:r>
                  <a:rPr lang="zh-CN" altLang="en-US" dirty="0" smtClean="0">
                    <a:latin typeface="Times New Roman" panose="02020603050405020304" pitchFamily="18" charset="0"/>
                    <a:ea typeface="微软雅黑" panose="020B0503020204020204" pitchFamily="34" charset="-122"/>
                  </a:rPr>
                  <a:t>补充：</a:t>
                </a:r>
                <a14:m>
                  <m:oMath xmlns:m="http://schemas.openxmlformats.org/officeDocument/2006/math">
                    <m:r>
                      <a:rPr lang="en-US" altLang="zh-CN" b="0" i="1" dirty="0" smtClean="0">
                        <a:latin typeface="Cambria Math" panose="02040503050406030204" pitchFamily="18" charset="0"/>
                        <a:ea typeface="微软雅黑" panose="020B0503020204020204" pitchFamily="34" charset="-122"/>
                      </a:rPr>
                      <m:t>𝐿</m:t>
                    </m:r>
                    <m:d>
                      <m:dPr>
                        <m:ctrlPr>
                          <a:rPr lang="en-US"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𝒑</m:t>
                        </m:r>
                        <m:r>
                          <a:rPr lang="en-US" altLang="zh-CN" b="0" i="1" smtClean="0">
                            <a:latin typeface="Cambria Math" panose="02040503050406030204" pitchFamily="18" charset="0"/>
                            <a:ea typeface="微软雅黑" panose="020B0503020204020204" pitchFamily="34" charset="-122"/>
                          </a:rPr>
                          <m:t>,</m:t>
                        </m:r>
                        <m:r>
                          <a:rPr lang="el-GR" altLang="zh-CN" b="0" i="1" smtClean="0">
                            <a:latin typeface="Cambria Math" panose="02040503050406030204" pitchFamily="18" charset="0"/>
                            <a:ea typeface="Cambria Math" panose="02040503050406030204" pitchFamily="18" charset="0"/>
                          </a:rPr>
                          <m:t>𝜆</m:t>
                        </m:r>
                      </m:e>
                    </m:d>
                    <m:r>
                      <a:rPr lang="en-US" altLang="zh-CN">
                        <a:latin typeface="Cambria Math" panose="02040503050406030204" pitchFamily="18" charset="0"/>
                        <a:ea typeface="微软雅黑" panose="020B0503020204020204" pitchFamily="34" charset="-122"/>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i="1" smtClean="0">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𝑝</m:t>
                            </m:r>
                          </m:e>
                          <m:sub>
                            <m:r>
                              <a:rPr lang="en-US" altLang="zh-CN" b="0" i="1" smtClean="0">
                                <a:latin typeface="Cambria Math" panose="02040503050406030204" pitchFamily="18" charset="0"/>
                                <a:ea typeface="微软雅黑" panose="020B0503020204020204" pitchFamily="34" charset="-122"/>
                              </a:rPr>
                              <m:t>𝑖</m:t>
                            </m:r>
                          </m:sub>
                        </m:sSub>
                        <m:func>
                          <m:funcPr>
                            <m:ctrlPr>
                              <a:rPr lang="en-US" altLang="zh-CN" i="1">
                                <a:latin typeface="Cambria Math" panose="02040503050406030204" pitchFamily="18" charset="0"/>
                                <a:ea typeface="微软雅黑" panose="020B0503020204020204" pitchFamily="34" charset="-122"/>
                              </a:rPr>
                            </m:ctrlPr>
                          </m:funcPr>
                          <m:fName>
                            <m:sSub>
                              <m:sSubPr>
                                <m:ctrlPr>
                                  <a:rPr lang="en-US" altLang="zh-CN" i="1">
                                    <a:latin typeface="Cambria Math" panose="02040503050406030204" pitchFamily="18" charset="0"/>
                                    <a:ea typeface="微软雅黑" panose="020B0503020204020204" pitchFamily="34" charset="-122"/>
                                  </a:rPr>
                                </m:ctrlPr>
                              </m:sSubPr>
                              <m:e>
                                <m:r>
                                  <m:rPr>
                                    <m:sty m:val="p"/>
                                  </m:rPr>
                                  <a:rPr lang="en-US" altLang="zh-CN">
                                    <a:latin typeface="Cambria Math" panose="02040503050406030204" pitchFamily="18" charset="0"/>
                                    <a:ea typeface="微软雅黑" panose="020B0503020204020204" pitchFamily="34" charset="-122"/>
                                  </a:rPr>
                                  <m:t>log</m:t>
                                </m:r>
                              </m:e>
                              <m:sub>
                                <m:r>
                                  <a:rPr lang="en-US" altLang="zh-CN">
                                    <a:latin typeface="Cambria Math" panose="02040503050406030204" pitchFamily="18" charset="0"/>
                                    <a:ea typeface="微软雅黑" panose="020B0503020204020204" pitchFamily="34" charset="-122"/>
                                  </a:rPr>
                                  <m:t>2</m:t>
                                </m:r>
                              </m:sub>
                            </m:sSub>
                          </m:fName>
                          <m:e>
                            <m:sSub>
                              <m:sSubPr>
                                <m:ctrlPr>
                                  <a:rPr lang="en-US"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𝑝</m:t>
                                </m:r>
                              </m:e>
                              <m:sub>
                                <m:r>
                                  <a:rPr lang="en-US" altLang="zh-CN" b="0" i="1" smtClean="0">
                                    <a:latin typeface="Cambria Math" panose="02040503050406030204" pitchFamily="18" charset="0"/>
                                    <a:ea typeface="微软雅黑" panose="020B0503020204020204" pitchFamily="34" charset="-122"/>
                                  </a:rPr>
                                  <m:t>𝑖</m:t>
                                </m:r>
                              </m:sub>
                            </m:sSub>
                          </m:e>
                        </m:func>
                      </m:e>
                    </m:nary>
                  </m:oMath>
                </a14:m>
                <a:r>
                  <a:rPr lang="en-US" altLang="zh-CN" b="0" dirty="0" smtClean="0">
                    <a:ea typeface="Cambria Math" panose="02040503050406030204" pitchFamily="18" charset="0"/>
                  </a:rPr>
                  <a:t>+</a:t>
                </a:r>
                <a14:m>
                  <m:oMath xmlns:m="http://schemas.openxmlformats.org/officeDocument/2006/math">
                    <m:r>
                      <a:rPr lang="el-GR" altLang="zh-CN" sz="1600" b="0" i="1" smtClean="0">
                        <a:latin typeface="Cambria Math" panose="02040503050406030204" pitchFamily="18" charset="0"/>
                        <a:ea typeface="Cambria Math" panose="02040503050406030204" pitchFamily="18" charset="0"/>
                      </a:rPr>
                      <m:t>𝜆</m:t>
                    </m:r>
                    <m:r>
                      <a:rPr lang="en-US" altLang="zh-CN" sz="1600" b="0" i="1" smtClean="0">
                        <a:latin typeface="Cambria Math" panose="02040503050406030204" pitchFamily="18" charset="0"/>
                        <a:ea typeface="Cambria Math" panose="02040503050406030204" pitchFamily="18" charset="0"/>
                      </a:rPr>
                      <m:t>(</m:t>
                    </m:r>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𝐾</m:t>
                        </m:r>
                      </m:sup>
                      <m:e>
                        <m:sSub>
                          <m:sSubPr>
                            <m:ctrlPr>
                              <a:rPr lang="en-US" altLang="zh-CN" sz="1600" i="1" smtClean="0">
                                <a:latin typeface="Cambria Math" panose="02040503050406030204" pitchFamily="18" charset="0"/>
                                <a:ea typeface="微软雅黑" panose="020B0503020204020204" pitchFamily="34" charset="-122"/>
                              </a:rPr>
                            </m:ctrlPr>
                          </m:sSubPr>
                          <m:e>
                            <m:r>
                              <a:rPr lang="en-US" altLang="zh-CN" sz="1600">
                                <a:latin typeface="Cambria Math" panose="02040503050406030204" pitchFamily="18" charset="0"/>
                                <a:ea typeface="微软雅黑" panose="020B0503020204020204" pitchFamily="34" charset="-122"/>
                              </a:rPr>
                              <m:t>𝑝</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 </m:t>
                        </m:r>
                      </m:e>
                    </m:nary>
                    <m:r>
                      <a:rPr lang="en-US" altLang="zh-CN" sz="1600" b="0" i="1" smtClean="0">
                        <a:latin typeface="Cambria Math" panose="02040503050406030204" pitchFamily="18" charset="0"/>
                        <a:ea typeface="微软雅黑" panose="020B0503020204020204" pitchFamily="34" charset="-122"/>
                      </a:rPr>
                      <m:t>−1</m:t>
                    </m:r>
                  </m:oMath>
                </a14:m>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m:t>
                        </m:r>
                      </m:e>
                      <m:sup>
                        <m:r>
                          <a:rPr lang="en-US" altLang="zh-CN" i="1">
                            <a:latin typeface="Cambria Math" panose="02040503050406030204" pitchFamily="18" charset="0"/>
                          </a:rPr>
                          <m:t>2</m:t>
                        </m:r>
                      </m:sup>
                    </m:sSup>
                    <m:r>
                      <a:rPr lang="en-US" altLang="zh-CN" b="0" i="1" smtClean="0">
                        <a:latin typeface="Cambria Math" panose="02040503050406030204" pitchFamily="18" charset="0"/>
                      </a:rPr>
                      <m:t>𝐿</m:t>
                    </m:r>
                  </m:oMath>
                </a14:m>
                <a:r>
                  <a:rPr lang="zh-CN" altLang="en-US" dirty="0" smtClean="0">
                    <a:latin typeface="Times New Roman" panose="02020603050405020304" pitchFamily="18" charset="0"/>
                    <a:ea typeface="微软雅黑" panose="020B0503020204020204" pitchFamily="34" charset="-122"/>
                  </a:rPr>
                  <a:t>的</a:t>
                </a:r>
                <a:r>
                  <a:rPr lang="en-US" altLang="zh-CN" dirty="0" smtClean="0">
                    <a:latin typeface="Times New Roman" panose="02020603050405020304" pitchFamily="18" charset="0"/>
                    <a:ea typeface="微软雅黑" panose="020B0503020204020204" pitchFamily="34" charset="-122"/>
                  </a:rPr>
                  <a:t>Hessian</a:t>
                </a:r>
                <a:r>
                  <a:rPr lang="zh-CN" altLang="en-US" dirty="0" smtClean="0">
                    <a:latin typeface="Times New Roman" panose="02020603050405020304" pitchFamily="18" charset="0"/>
                    <a:ea typeface="微软雅黑" panose="020B0503020204020204" pitchFamily="34" charset="-122"/>
                  </a:rPr>
                  <a:t>的负定，从而说明为唯一的极大值点。</a:t>
                </a:r>
                <a:endParaRPr lang="en-US" altLang="zh-CN" dirty="0">
                  <a:latin typeface="Times New Roman" panose="02020603050405020304" pitchFamily="18" charset="0"/>
                  <a:ea typeface="微软雅黑" panose="020B0503020204020204" pitchFamily="34"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430924" y="6188319"/>
                <a:ext cx="11457367" cy="396151"/>
              </a:xfrm>
              <a:prstGeom prst="rect">
                <a:avLst/>
              </a:prstGeom>
              <a:blipFill rotWithShape="0">
                <a:blip r:embed="rId6"/>
                <a:stretch>
                  <a:fillRect l="-479" t="-107692" b="-17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37406" y="2933357"/>
                <a:ext cx="11550734" cy="551048"/>
              </a:xfrm>
              <a:prstGeom prst="rect">
                <a:avLst/>
              </a:prstGeom>
            </p:spPr>
            <p:txBody>
              <a:bodyPr wrap="square">
                <a:spAutoFit/>
              </a:bodyPr>
              <a:lstStyle/>
              <a:p>
                <a:pPr algn="just"/>
                <a14:m>
                  <m:oMath xmlns:m="http://schemas.openxmlformats.org/officeDocument/2006/math">
                    <m:f>
                      <m:fPr>
                        <m:ctrlPr>
                          <a:rPr lang="en-US" altLang="zh-CN" sz="2000" i="1" smtClean="0">
                            <a:latin typeface="Cambria Math" panose="02040503050406030204" pitchFamily="18" charset="0"/>
                            <a:ea typeface="微软雅黑" panose="020B0503020204020204" pitchFamily="34" charset="-122"/>
                          </a:rPr>
                        </m:ctrlPr>
                      </m:fPr>
                      <m:num>
                        <m:r>
                          <a:rPr lang="en-US" altLang="zh-CN" sz="2000" i="1"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𝐿</m:t>
                        </m:r>
                        <m:d>
                          <m:dPr>
                            <m:ctrlPr>
                              <a:rPr lang="en-US" altLang="zh-CN" sz="2000" i="1">
                                <a:latin typeface="Cambria Math" panose="02040503050406030204" pitchFamily="18" charset="0"/>
                                <a:ea typeface="微软雅黑" panose="020B0503020204020204" pitchFamily="34" charset="-122"/>
                              </a:rPr>
                            </m:ctrlPr>
                          </m:dPr>
                          <m:e>
                            <m:r>
                              <a:rPr lang="en-US" altLang="zh-CN" sz="2000">
                                <a:latin typeface="Cambria Math" panose="02040503050406030204" pitchFamily="18" charset="0"/>
                                <a:ea typeface="微软雅黑" panose="020B0503020204020204" pitchFamily="34" charset="-122"/>
                              </a:rPr>
                              <m:t>𝒑</m:t>
                            </m:r>
                            <m:r>
                              <a:rPr lang="en-US" altLang="zh-CN" sz="2000" b="0" i="1" smtClean="0">
                                <a:latin typeface="Cambria Math" panose="02040503050406030204" pitchFamily="18" charset="0"/>
                                <a:ea typeface="微软雅黑" panose="020B0503020204020204" pitchFamily="34" charset="-122"/>
                              </a:rPr>
                              <m:t>,</m:t>
                            </m:r>
                            <m:r>
                              <a:rPr lang="el-GR" altLang="zh-CN" sz="2000" b="0" i="1" smtClean="0">
                                <a:latin typeface="Cambria Math" panose="02040503050406030204" pitchFamily="18" charset="0"/>
                                <a:ea typeface="Cambria Math" panose="02040503050406030204" pitchFamily="18" charset="0"/>
                              </a:rPr>
                              <m:t>𝜆</m:t>
                            </m:r>
                          </m:e>
                        </m:d>
                      </m:num>
                      <m:den>
                        <m:r>
                          <a:rPr lang="en-US" altLang="zh-CN" sz="2000" i="1" smtClean="0">
                            <a:latin typeface="Cambria Math" panose="02040503050406030204" pitchFamily="18" charset="0"/>
                            <a:ea typeface="微软雅黑" panose="020B0503020204020204" pitchFamily="34" charset="-122"/>
                          </a:rPr>
                          <m:t>𝜕</m:t>
                        </m:r>
                        <m:r>
                          <a:rPr lang="el-GR" altLang="zh-CN" sz="2000" i="1">
                            <a:latin typeface="Cambria Math" panose="02040503050406030204" pitchFamily="18" charset="0"/>
                            <a:ea typeface="Cambria Math" panose="02040503050406030204" pitchFamily="18" charset="0"/>
                          </a:rPr>
                          <m:t>𝜆</m:t>
                        </m:r>
                      </m:den>
                    </m:f>
                  </m:oMath>
                </a14:m>
                <a:r>
                  <a:rPr lang="en-US" altLang="zh-CN" sz="2100" dirty="0" smtClean="0">
                    <a:latin typeface="Times New Roman" panose="02020603050405020304" pitchFamily="18" charset="0"/>
                    <a:ea typeface="微软雅黑" panose="020B0503020204020204" pitchFamily="34" charset="-122"/>
                  </a:rPr>
                  <a:t>=</a:t>
                </a:r>
                <a14:m>
                  <m:oMath xmlns:m="http://schemas.openxmlformats.org/officeDocument/2006/math">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𝑖</m:t>
                            </m:r>
                          </m:sub>
                        </m:sSub>
                        <m:r>
                          <a:rPr lang="en-US" altLang="zh-CN" sz="2000" i="1">
                            <a:latin typeface="Cambria Math" panose="02040503050406030204" pitchFamily="18" charset="0"/>
                            <a:ea typeface="微软雅黑" panose="020B0503020204020204" pitchFamily="34" charset="-122"/>
                          </a:rPr>
                          <m:t> </m:t>
                        </m:r>
                      </m:e>
                    </m:nary>
                    <m:r>
                      <a:rPr lang="en-US" altLang="zh-CN" sz="2000" i="1">
                        <a:latin typeface="Cambria Math" panose="02040503050406030204" pitchFamily="18" charset="0"/>
                        <a:ea typeface="微软雅黑" panose="020B0503020204020204" pitchFamily="34" charset="-122"/>
                      </a:rPr>
                      <m:t>−1</m:t>
                    </m:r>
                    <m:r>
                      <m:rPr>
                        <m:nor/>
                      </m:rPr>
                      <a:rPr lang="en-US" altLang="zh-CN" sz="2100" b="0" i="0" dirty="0" smtClean="0">
                        <a:latin typeface="Times New Roman" panose="02020603050405020304" pitchFamily="18" charset="0"/>
                        <a:ea typeface="微软雅黑" panose="020B0503020204020204" pitchFamily="34" charset="-122"/>
                      </a:rPr>
                      <m:t>=0</m:t>
                    </m:r>
                  </m:oMath>
                </a14:m>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437406" y="2933357"/>
                <a:ext cx="11550734" cy="551048"/>
              </a:xfrm>
              <a:prstGeom prst="rect">
                <a:avLst/>
              </a:prstGeom>
              <a:blipFill rotWithShape="0">
                <a:blip r:embed="rId7"/>
                <a:stretch>
                  <a:fillRect b="-8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16536" y="3738401"/>
                <a:ext cx="11550734" cy="1069652"/>
              </a:xfrm>
              <a:prstGeom prst="rect">
                <a:avLst/>
              </a:prstGeom>
            </p:spPr>
            <p:txBody>
              <a:bodyPr wrap="square">
                <a:spAutoFit/>
              </a:bodyPr>
              <a:lstStyle/>
              <a:p>
                <a:pPr algn="just"/>
                <a:r>
                  <a:rPr lang="zh-CN" altLang="en-US" sz="2000" dirty="0" smtClean="0">
                    <a:ea typeface="微软雅黑" panose="020B0503020204020204" pitchFamily="34" charset="-122"/>
                  </a:rPr>
                  <a:t>由</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1</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3</m:t>
                        </m:r>
                      </m:sub>
                    </m:sSub>
                  </m:oMath>
                </a14:m>
                <a:r>
                  <a:rPr lang="en-US" altLang="zh-CN" sz="2100" dirty="0" smtClean="0">
                    <a:latin typeface="Times New Roman" panose="02020603050405020304" pitchFamily="18" charset="0"/>
                    <a:ea typeface="微软雅黑" panose="020B0503020204020204" pitchFamily="34" charset="-122"/>
                  </a:rPr>
                  <a:t>······=</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b="0" i="0" smtClean="0">
                            <a:latin typeface="Cambria Math" panose="02040503050406030204" pitchFamily="18" charset="0"/>
                            <a:ea typeface="微软雅黑" panose="020B0503020204020204" pitchFamily="34" charset="-122"/>
                          </a:rPr>
                          <m:t> </m:t>
                        </m:r>
                        <m:r>
                          <a:rPr lang="en-US" altLang="zh-CN" sz="2000">
                            <a:latin typeface="Cambria Math" panose="02040503050406030204" pitchFamily="18" charset="0"/>
                            <a:ea typeface="微软雅黑" panose="020B0503020204020204" pitchFamily="34" charset="-122"/>
                          </a:rPr>
                          <m:t>𝑝</m:t>
                        </m:r>
                      </m:e>
                      <m:sub>
                        <m:r>
                          <a:rPr lang="en-US" altLang="zh-CN" sz="2000" i="1">
                            <a:latin typeface="Cambria Math" panose="02040503050406030204" pitchFamily="18" charset="0"/>
                            <a:ea typeface="微软雅黑" panose="020B0503020204020204" pitchFamily="34" charset="-122"/>
                          </a:rPr>
                          <m:t>𝑘</m:t>
                        </m:r>
                      </m:sub>
                    </m:sSub>
                    <m:r>
                      <a:rPr lang="en-US" altLang="zh-CN" sz="2000" b="0" i="1" smtClean="0">
                        <a:latin typeface="Cambria Math" panose="02040503050406030204" pitchFamily="18" charset="0"/>
                        <a:ea typeface="微软雅黑" panose="020B0503020204020204" pitchFamily="34" charset="-122"/>
                      </a:rPr>
                      <m:t> = </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2</m:t>
                        </m:r>
                      </m:e>
                      <m:sup>
                        <m:r>
                          <a:rPr lang="el-GR"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微软雅黑" panose="020B0503020204020204" pitchFamily="34" charset="-122"/>
                              </a:rPr>
                            </m:ctrlPr>
                          </m:fPr>
                          <m:num>
                            <m:r>
                              <a:rPr lang="en-US" altLang="zh-CN" sz="2000" i="1">
                                <a:latin typeface="Cambria Math" panose="02040503050406030204" pitchFamily="18" charset="0"/>
                                <a:ea typeface="微软雅黑" panose="020B0503020204020204" pitchFamily="34" charset="-122"/>
                              </a:rPr>
                              <m:t>1</m:t>
                            </m:r>
                          </m:num>
                          <m:den>
                            <m:r>
                              <a:rPr lang="en-US" altLang="zh-CN" sz="2000" i="1">
                                <a:latin typeface="Cambria Math" panose="02040503050406030204" pitchFamily="18" charset="0"/>
                                <a:ea typeface="微软雅黑" panose="020B0503020204020204" pitchFamily="34" charset="-122"/>
                              </a:rPr>
                              <m:t>𝑙𝑛</m:t>
                            </m:r>
                            <m:r>
                              <a:rPr lang="en-US" altLang="zh-CN" sz="2000" i="1">
                                <a:latin typeface="Cambria Math" panose="02040503050406030204" pitchFamily="18" charset="0"/>
                                <a:ea typeface="微软雅黑" panose="020B0503020204020204" pitchFamily="34" charset="-122"/>
                              </a:rPr>
                              <m:t>2</m:t>
                            </m:r>
                          </m:den>
                        </m:f>
                      </m:sup>
                    </m:sSup>
                  </m:oMath>
                </a14:m>
                <a:r>
                  <a:rPr lang="en-US" altLang="zh-CN" sz="2100" dirty="0" smtClean="0">
                    <a:latin typeface="Times New Roman" panose="02020603050405020304" pitchFamily="18" charset="0"/>
                    <a:ea typeface="微软雅黑" panose="020B0503020204020204" pitchFamily="34" charset="-122"/>
                  </a:rPr>
                  <a:t> </a:t>
                </a:r>
                <a:r>
                  <a:rPr lang="zh-CN" altLang="en-US" sz="2100" dirty="0" smtClean="0">
                    <a:latin typeface="Times New Roman" panose="02020603050405020304" pitchFamily="18" charset="0"/>
                    <a:ea typeface="微软雅黑" panose="020B0503020204020204" pitchFamily="34" charset="-122"/>
                  </a:rPr>
                  <a:t>，</a:t>
                </a:r>
                <a14:m>
                  <m:oMath xmlns:m="http://schemas.openxmlformats.org/officeDocument/2006/math">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𝑖</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𝐾</m:t>
                        </m:r>
                      </m:sup>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𝑝</m:t>
                            </m:r>
                          </m:e>
                          <m:sub>
                            <m:r>
                              <a:rPr lang="en-US" altLang="zh-CN" sz="2100">
                                <a:latin typeface="Cambria Math" panose="02040503050406030204" pitchFamily="18" charset="0"/>
                                <a:ea typeface="微软雅黑" panose="020B0503020204020204" pitchFamily="34" charset="-122"/>
                              </a:rPr>
                              <m:t>𝑖</m:t>
                            </m:r>
                          </m:sub>
                        </m:sSub>
                        <m:r>
                          <a:rPr lang="en-US" altLang="zh-CN" sz="2100">
                            <a:latin typeface="Cambria Math" panose="02040503050406030204" pitchFamily="18" charset="0"/>
                            <a:ea typeface="微软雅黑" panose="020B0503020204020204" pitchFamily="34" charset="-122"/>
                          </a:rPr>
                          <m:t> </m:t>
                        </m:r>
                      </m:e>
                    </m:nary>
                    <m:r>
                      <a:rPr lang="en-US" altLang="zh-CN" sz="2100">
                        <a:latin typeface="Cambria Math" panose="02040503050406030204" pitchFamily="18" charset="0"/>
                        <a:ea typeface="微软雅黑" panose="020B0503020204020204" pitchFamily="34" charset="-122"/>
                      </a:rPr>
                      <m:t>−1</m:t>
                    </m:r>
                    <m:r>
                      <m:rPr>
                        <m:nor/>
                      </m:rPr>
                      <a:rPr lang="en-US" altLang="zh-CN" sz="2100" dirty="0">
                        <a:latin typeface="Times New Roman" panose="02020603050405020304" pitchFamily="18" charset="0"/>
                        <a:ea typeface="微软雅黑" panose="020B0503020204020204" pitchFamily="34" charset="-122"/>
                      </a:rPr>
                      <m:t>=0</m:t>
                    </m:r>
                  </m:oMath>
                </a14:m>
                <a:r>
                  <a:rPr lang="zh-CN" altLang="en-US" sz="2100" dirty="0" smtClean="0">
                    <a:latin typeface="Times New Roman" panose="02020603050405020304" pitchFamily="18" charset="0"/>
                    <a:ea typeface="微软雅黑" panose="020B0503020204020204" pitchFamily="34" charset="-122"/>
                  </a:rPr>
                  <a:t>得：</a:t>
                </a:r>
                <a:endParaRPr lang="en-US" altLang="zh-CN" sz="2100" dirty="0" smtClean="0">
                  <a:latin typeface="Times New Roman" panose="02020603050405020304" pitchFamily="18" charset="0"/>
                  <a:ea typeface="微软雅黑" panose="020B0503020204020204" pitchFamily="34" charset="-122"/>
                </a:endParaRPr>
              </a:p>
              <a:p>
                <a:pPr algn="just"/>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1</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2</m:t>
                        </m:r>
                      </m:sub>
                    </m:sSub>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3</m:t>
                        </m:r>
                      </m:sub>
                    </m:sSub>
                  </m:oMath>
                </a14:m>
                <a:r>
                  <a:rPr lang="en-US" altLang="zh-CN" sz="2800" dirty="0">
                    <a:latin typeface="Times New Roman" panose="02020603050405020304" pitchFamily="18" charset="0"/>
                    <a:ea typeface="微软雅黑" panose="020B0503020204020204" pitchFamily="34" charset="-122"/>
                  </a:rPr>
                  <a:t>······=</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a:latin typeface="Cambria Math" panose="02040503050406030204" pitchFamily="18" charset="0"/>
                            <a:ea typeface="微软雅黑" panose="020B0503020204020204" pitchFamily="34" charset="-122"/>
                          </a:rPr>
                          <m:t> </m:t>
                        </m:r>
                        <m:r>
                          <a:rPr lang="en-US" altLang="zh-CN" sz="2400">
                            <a:latin typeface="Cambria Math" panose="02040503050406030204" pitchFamily="18" charset="0"/>
                            <a:ea typeface="微软雅黑" panose="020B0503020204020204" pitchFamily="34" charset="-122"/>
                          </a:rPr>
                          <m:t>𝑝</m:t>
                        </m:r>
                      </m:e>
                      <m:sub>
                        <m:r>
                          <a:rPr lang="en-US" altLang="zh-CN" sz="2400" i="1">
                            <a:latin typeface="Cambria Math" panose="02040503050406030204" pitchFamily="18" charset="0"/>
                            <a:ea typeface="微软雅黑" panose="020B0503020204020204" pitchFamily="34" charset="-122"/>
                          </a:rPr>
                          <m:t>𝑘</m:t>
                        </m:r>
                      </m:sub>
                    </m:sSub>
                    <m:r>
                      <a:rPr lang="en-US" altLang="zh-CN" sz="2400" i="1">
                        <a:latin typeface="Cambria Math" panose="02040503050406030204" pitchFamily="18" charset="0"/>
                        <a:ea typeface="微软雅黑" panose="020B0503020204020204" pitchFamily="34" charset="-122"/>
                      </a:rPr>
                      <m:t> = </m:t>
                    </m:r>
                    <m:f>
                      <m:fPr>
                        <m:ctrlPr>
                          <a:rPr lang="en-US" altLang="zh-CN" sz="2400" i="1" smtClean="0">
                            <a:latin typeface="Cambria Math" panose="02040503050406030204" pitchFamily="18" charset="0"/>
                            <a:ea typeface="微软雅黑" panose="020B0503020204020204" pitchFamily="34" charset="-122"/>
                          </a:rPr>
                        </m:ctrlPr>
                      </m:fPr>
                      <m:num>
                        <m:r>
                          <a:rPr lang="en-US" altLang="zh-CN" sz="2400" i="1">
                            <a:latin typeface="Cambria Math" panose="02040503050406030204" pitchFamily="18" charset="0"/>
                            <a:ea typeface="微软雅黑" panose="020B0503020204020204" pitchFamily="34" charset="-122"/>
                          </a:rPr>
                          <m:t>1</m:t>
                        </m:r>
                      </m:num>
                      <m:den>
                        <m:r>
                          <a:rPr lang="en-US" altLang="zh-CN" sz="2400" i="1">
                            <a:latin typeface="Cambria Math" panose="02040503050406030204" pitchFamily="18" charset="0"/>
                            <a:ea typeface="微软雅黑" panose="020B0503020204020204" pitchFamily="34" charset="-122"/>
                          </a:rPr>
                          <m:t>𝐾</m:t>
                        </m:r>
                      </m:den>
                    </m:f>
                  </m:oMath>
                </a14:m>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316536" y="3738401"/>
                <a:ext cx="11550734" cy="1069652"/>
              </a:xfrm>
              <a:prstGeom prst="rect">
                <a:avLst/>
              </a:prstGeom>
              <a:blipFill rotWithShape="0">
                <a:blip r:embed="rId8"/>
                <a:stretch>
                  <a:fillRect l="-580" b="-5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841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554181" y="402265"/>
                <a:ext cx="10964883" cy="424732"/>
              </a:xfrm>
              <a:prstGeom prst="rect">
                <a:avLst/>
              </a:prstGeom>
            </p:spPr>
            <p:txBody>
              <a:bodyPr wrap="square">
                <a:spAutoFit/>
              </a:bodyPr>
              <a:lstStyle/>
              <a:p>
                <a:pPr defTabSz="685800">
                  <a:lnSpc>
                    <a:spcPct val="90000"/>
                  </a:lnSpc>
                  <a:spcBef>
                    <a:spcPts val="750"/>
                  </a:spcBef>
                </a:pPr>
                <a:r>
                  <a:rPr lang="zh-CN" altLang="en-US" sz="2100" dirty="0" smtClean="0">
                    <a:latin typeface="Times New Roman" panose="02020603050405020304" pitchFamily="18" charset="0"/>
                    <a:ea typeface="微软雅黑" panose="020B0503020204020204" pitchFamily="34" charset="-122"/>
                  </a:rPr>
                  <a:t>假设</a:t>
                </a:r>
                <a14:m>
                  <m:oMath xmlns:m="http://schemas.openxmlformats.org/officeDocument/2006/math">
                    <m:r>
                      <a:rPr lang="en-US" altLang="zh-CN" sz="2400">
                        <a:latin typeface="Cambria Math" panose="02040503050406030204" pitchFamily="18" charset="0"/>
                        <a:ea typeface="微软雅黑" panose="020B0503020204020204" pitchFamily="34" charset="-122"/>
                      </a:rPr>
                      <m:t>𝑓</m:t>
                    </m:r>
                    <m:d>
                      <m:dPr>
                        <m:ctrlPr>
                          <a:rPr lang="en-US" altLang="zh-CN" sz="2400" i="1">
                            <a:latin typeface="Cambria Math" panose="02040503050406030204" pitchFamily="18" charset="0"/>
                            <a:ea typeface="微软雅黑" panose="020B0503020204020204" pitchFamily="34" charset="-122"/>
                          </a:rPr>
                        </m:ctrlPr>
                      </m:dPr>
                      <m:e>
                        <m:r>
                          <a:rPr lang="zh-CN" altLang="en-US" sz="2400">
                            <a:latin typeface="Cambria Math" panose="02040503050406030204" pitchFamily="18" charset="0"/>
                            <a:ea typeface="微软雅黑" panose="020B0503020204020204" pitchFamily="34" charset="-122"/>
                          </a:rPr>
                          <m:t>𝑥</m:t>
                        </m:r>
                      </m:e>
                    </m:d>
                    <m:r>
                      <a:rPr lang="en-US" altLang="zh-CN" sz="2400">
                        <a:latin typeface="Cambria Math" panose="02040503050406030204" pitchFamily="18" charset="0"/>
                        <a:ea typeface="微软雅黑" panose="020B0503020204020204" pitchFamily="34" charset="-122"/>
                      </a:rPr>
                      <m:t>=</m:t>
                    </m:r>
                    <m:sSup>
                      <m:sSupPr>
                        <m:ctrlPr>
                          <a:rPr lang="en-US" altLang="zh-CN" sz="2400" i="1">
                            <a:latin typeface="Cambria Math" panose="02040503050406030204" pitchFamily="18" charset="0"/>
                            <a:ea typeface="微软雅黑" panose="020B0503020204020204" pitchFamily="34" charset="-122"/>
                          </a:rPr>
                        </m:ctrlPr>
                      </m:sSupPr>
                      <m:e>
                        <m:r>
                          <a:rPr lang="en-US" altLang="zh-CN" sz="2400">
                            <a:latin typeface="Cambria Math" panose="02040503050406030204" pitchFamily="18" charset="0"/>
                            <a:ea typeface="微软雅黑" panose="020B0503020204020204" pitchFamily="34" charset="-122"/>
                          </a:rPr>
                          <m:t>𝒘</m:t>
                        </m:r>
                      </m:e>
                      <m:sup>
                        <m:r>
                          <a:rPr lang="en-US" altLang="zh-CN" sz="2400">
                            <a:latin typeface="Cambria Math" panose="02040503050406030204" pitchFamily="18" charset="0"/>
                            <a:ea typeface="微软雅黑" panose="020B0503020204020204" pitchFamily="34" charset="-122"/>
                          </a:rPr>
                          <m:t>⊤</m:t>
                        </m:r>
                      </m:sup>
                    </m:sSup>
                    <m:r>
                      <a:rPr lang="zh-CN" altLang="en-US" sz="2400" smtClean="0">
                        <a:latin typeface="Cambria Math" panose="02040503050406030204" pitchFamily="18" charset="0"/>
                        <a:ea typeface="微软雅黑" panose="020B0503020204020204" pitchFamily="34" charset="-122"/>
                      </a:rPr>
                      <m:t>𝑥</m:t>
                    </m:r>
                  </m:oMath>
                </a14:m>
                <a:r>
                  <a:rPr lang="zh-CN" altLang="en-US" sz="2100" dirty="0" smtClean="0">
                    <a:latin typeface="Times New Roman" panose="02020603050405020304" pitchFamily="18" charset="0"/>
                    <a:ea typeface="微软雅黑" panose="020B0503020204020204" pitchFamily="34" charset="-122"/>
                  </a:rPr>
                  <a:t>用作神经元的激活函数的缺陷</a:t>
                </a:r>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554181" y="402265"/>
                <a:ext cx="10964883" cy="424732"/>
              </a:xfrm>
              <a:prstGeom prst="rect">
                <a:avLst/>
              </a:prstGeom>
              <a:blipFill rotWithShape="0">
                <a:blip r:embed="rId2"/>
                <a:stretch>
                  <a:fillRect l="-667" t="-8571" b="-24286"/>
                </a:stretch>
              </a:blipFill>
            </p:spPr>
            <p:txBody>
              <a:bodyPr/>
              <a:lstStyle/>
              <a:p>
                <a:r>
                  <a:rPr lang="zh-CN" altLang="en-US">
                    <a:noFill/>
                  </a:rPr>
                  <a:t> </a:t>
                </a:r>
              </a:p>
            </p:txBody>
          </p:sp>
        </mc:Fallback>
      </mc:AlternateContent>
      <p:sp>
        <p:nvSpPr>
          <p:cNvPr id="5" name="矩形 4"/>
          <p:cNvSpPr/>
          <p:nvPr/>
        </p:nvSpPr>
        <p:spPr>
          <a:xfrm>
            <a:off x="314696" y="5681089"/>
            <a:ext cx="10964883" cy="590931"/>
          </a:xfrm>
          <a:prstGeom prst="rect">
            <a:avLst/>
          </a:prstGeom>
        </p:spPr>
        <p:txBody>
          <a:bodyPr wrap="square">
            <a:spAutoFit/>
          </a:bodyPr>
          <a:lstStyle/>
          <a:p>
            <a:pPr defTabSz="685800">
              <a:lnSpc>
                <a:spcPct val="90000"/>
              </a:lnSpc>
              <a:spcBef>
                <a:spcPts val="750"/>
              </a:spcBef>
            </a:pPr>
            <a:r>
              <a:rPr lang="zh-CN" altLang="en-US" dirty="0" smtClean="0">
                <a:latin typeface="Times New Roman" panose="02020603050405020304" pitchFamily="18" charset="0"/>
                <a:ea typeface="微软雅黑" panose="020B0503020204020204" pitchFamily="34" charset="-122"/>
              </a:rPr>
              <a:t>理想中的激活函数是阶跃函数，但是阶跃函数非连续，在</a:t>
            </a:r>
            <a:r>
              <a:rPr lang="en-US" altLang="zh-CN" dirty="0" smtClean="0">
                <a:latin typeface="Times New Roman" panose="02020603050405020304" pitchFamily="18" charset="0"/>
                <a:ea typeface="微软雅黑" panose="020B0503020204020204" pitchFamily="34" charset="-122"/>
              </a:rPr>
              <a:t>0</a:t>
            </a:r>
            <a:r>
              <a:rPr lang="zh-CN" altLang="en-US" dirty="0" smtClean="0">
                <a:latin typeface="Times New Roman" panose="02020603050405020304" pitchFamily="18" charset="0"/>
                <a:ea typeface="微软雅黑" panose="020B0503020204020204" pitchFamily="34" charset="-122"/>
              </a:rPr>
              <a:t>处不可导；线性激活函数没办法完全的拟合阶跃函数。线性函数在定义域内变换情况相同；在</a:t>
            </a:r>
            <a:r>
              <a:rPr lang="en-US" altLang="zh-CN" dirty="0" smtClean="0">
                <a:latin typeface="Times New Roman" panose="02020603050405020304" pitchFamily="18" charset="0"/>
                <a:ea typeface="微软雅黑" panose="020B0503020204020204" pitchFamily="34" charset="-122"/>
              </a:rPr>
              <a:t>0</a:t>
            </a:r>
            <a:r>
              <a:rPr lang="zh-CN" altLang="en-US" dirty="0" smtClean="0">
                <a:latin typeface="Times New Roman" panose="02020603050405020304" pitchFamily="18" charset="0"/>
                <a:ea typeface="微软雅黑" panose="020B0503020204020204" pitchFamily="34" charset="-122"/>
              </a:rPr>
              <a:t>的周围</a:t>
            </a:r>
            <a:r>
              <a:rPr lang="en-US" altLang="zh-CN" dirty="0" smtClean="0">
                <a:latin typeface="Times New Roman" panose="02020603050405020304" pitchFamily="18" charset="0"/>
                <a:ea typeface="微软雅黑" panose="020B0503020204020204" pitchFamily="34" charset="-122"/>
              </a:rPr>
              <a:t>sigmoid</a:t>
            </a:r>
            <a:r>
              <a:rPr lang="zh-CN" altLang="en-US" dirty="0" smtClean="0">
                <a:latin typeface="Times New Roman" panose="02020603050405020304" pitchFamily="18" charset="0"/>
                <a:ea typeface="微软雅黑" panose="020B0503020204020204" pitchFamily="34" charset="-122"/>
              </a:rPr>
              <a:t>函数的变化急剧，满足我们的需要。</a:t>
            </a:r>
            <a:endParaRPr lang="en-US" altLang="zh-CN" dirty="0">
              <a:latin typeface="Times New Roman" panose="02020603050405020304" pitchFamily="18" charset="0"/>
              <a:ea typeface="微软雅黑" panose="020B0503020204020204" pitchFamily="34" charset="-122"/>
            </a:endParaRPr>
          </a:p>
        </p:txBody>
      </p:sp>
      <p:pic>
        <p:nvPicPr>
          <p:cNvPr id="6" name="内容占位符 6" descr="屏幕剪辑"/>
          <p:cNvPicPr>
            <a:picLocks noChangeAspect="1"/>
          </p:cNvPicPr>
          <p:nvPr/>
        </p:nvPicPr>
        <p:blipFill rotWithShape="1">
          <a:blip r:embed="rId3" cstate="print">
            <a:extLst>
              <a:ext uri="{28A0092B-C50C-407E-A947-70E740481C1C}">
                <a14:useLocalDpi xmlns:a14="http://schemas.microsoft.com/office/drawing/2010/main" val="0"/>
              </a:ext>
            </a:extLst>
          </a:blip>
          <a:srcRect r="52495" b="13414"/>
          <a:stretch/>
        </p:blipFill>
        <p:spPr>
          <a:xfrm>
            <a:off x="615458" y="1671247"/>
            <a:ext cx="3683982" cy="3612930"/>
          </a:xfrm>
          <a:prstGeom prst="rect">
            <a:avLst/>
          </a:prstGeom>
        </p:spPr>
      </p:pic>
      <p:pic>
        <p:nvPicPr>
          <p:cNvPr id="7" name="内容占位符 6" descr="屏幕剪辑"/>
          <p:cNvPicPr>
            <a:picLocks noChangeAspect="1"/>
          </p:cNvPicPr>
          <p:nvPr/>
        </p:nvPicPr>
        <p:blipFill rotWithShape="1">
          <a:blip r:embed="rId3" cstate="print">
            <a:extLst>
              <a:ext uri="{28A0092B-C50C-407E-A947-70E740481C1C}">
                <a14:useLocalDpi xmlns:a14="http://schemas.microsoft.com/office/drawing/2010/main" val="0"/>
              </a:ext>
            </a:extLst>
          </a:blip>
          <a:srcRect l="49320" b="13414"/>
          <a:stretch/>
        </p:blipFill>
        <p:spPr>
          <a:xfrm>
            <a:off x="4909483" y="1595311"/>
            <a:ext cx="3930167" cy="3612930"/>
          </a:xfrm>
          <a:prstGeom prst="rect">
            <a:avLst/>
          </a:prstGeom>
        </p:spPr>
      </p:pic>
    </p:spTree>
    <p:extLst>
      <p:ext uri="{BB962C8B-B14F-4D97-AF65-F5344CB8AC3E}">
        <p14:creationId xmlns:p14="http://schemas.microsoft.com/office/powerpoint/2010/main" val="353587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554181" y="402265"/>
                <a:ext cx="10964883" cy="669158"/>
              </a:xfrm>
              <a:prstGeom prst="rect">
                <a:avLst/>
              </a:prstGeom>
            </p:spPr>
            <p:txBody>
              <a:bodyPr wrap="square">
                <a:spAutoFit/>
              </a:bodyPr>
              <a:lstStyle/>
              <a:p>
                <a:r>
                  <a:rPr lang="zh-CN" altLang="en-US" sz="2100" dirty="0">
                    <a:latin typeface="Times New Roman" panose="02020603050405020304" pitchFamily="18" charset="0"/>
                    <a:ea typeface="微软雅黑" panose="020B0503020204020204" pitchFamily="34" charset="-122"/>
                  </a:rPr>
                  <a:t>计算 </a:t>
                </a:r>
                <a14:m>
                  <m:oMath xmlns:m="http://schemas.openxmlformats.org/officeDocument/2006/math">
                    <m:f>
                      <m:fPr>
                        <m:ctrlPr>
                          <a:rPr lang="en-US" altLang="zh-CN" sz="2100" i="1">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𝑖</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nary>
                      </m:den>
                    </m:f>
                  </m:oMath>
                </a14:m>
                <a:r>
                  <a:rPr lang="zh-CN" altLang="en-US" sz="2100" dirty="0">
                    <a:latin typeface="Times New Roman" panose="02020603050405020304" pitchFamily="18" charset="0"/>
                    <a:ea typeface="微软雅黑" panose="020B0503020204020204" pitchFamily="34" charset="-122"/>
                  </a:rPr>
                  <a:t> 和</a:t>
                </a:r>
                <a14:m>
                  <m:oMath xmlns:m="http://schemas.openxmlformats.org/officeDocument/2006/math">
                    <m:func>
                      <m:funcPr>
                        <m:ctrlPr>
                          <a:rPr lang="en-US" altLang="zh-CN" sz="2100" i="1" dirty="0">
                            <a:latin typeface="Cambria Math" panose="02040503050406030204" pitchFamily="18" charset="0"/>
                            <a:ea typeface="微软雅黑" panose="020B0503020204020204" pitchFamily="34" charset="-122"/>
                          </a:rPr>
                        </m:ctrlPr>
                      </m:funcPr>
                      <m:fName>
                        <m:r>
                          <m:rPr>
                            <m:sty m:val="p"/>
                          </m:rPr>
                          <a:rPr lang="en-US" altLang="zh-CN" sz="2100" dirty="0">
                            <a:latin typeface="Cambria Math" panose="02040503050406030204" pitchFamily="18" charset="0"/>
                            <a:ea typeface="微软雅黑" panose="020B0503020204020204" pitchFamily="34" charset="-122"/>
                          </a:rPr>
                          <m:t>log</m:t>
                        </m:r>
                      </m:fName>
                      <m:e>
                        <m:f>
                          <m:fPr>
                            <m:ctrlPr>
                              <a:rPr lang="en-US" altLang="zh-CN" sz="2100" i="1">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𝑖</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nary>
                          </m:den>
                        </m:f>
                      </m:e>
                    </m:func>
                  </m:oMath>
                </a14:m>
                <a:r>
                  <a:rPr lang="zh-CN" altLang="en-US" sz="2100" dirty="0">
                    <a:latin typeface="Times New Roman" panose="02020603050405020304" pitchFamily="18" charset="0"/>
                    <a:ea typeface="微软雅黑" panose="020B0503020204020204" pitchFamily="34" charset="-122"/>
                  </a:rPr>
                  <a:t>关于向量</a:t>
                </a:r>
                <a14:m>
                  <m:oMath xmlns:m="http://schemas.openxmlformats.org/officeDocument/2006/math">
                    <m:r>
                      <a:rPr lang="en-US" altLang="zh-CN" sz="2100">
                        <a:latin typeface="Cambria Math" panose="02040503050406030204" pitchFamily="18" charset="0"/>
                        <a:ea typeface="微软雅黑" panose="020B0503020204020204" pitchFamily="34" charset="-122"/>
                      </a:rPr>
                      <m:t>𝒙</m:t>
                    </m:r>
                    <m:r>
                      <a:rPr lang="en-US" altLang="zh-CN" sz="2100">
                        <a:latin typeface="Cambria Math" panose="02040503050406030204" pitchFamily="18" charset="0"/>
                        <a:ea typeface="微软雅黑" panose="020B0503020204020204" pitchFamily="34" charset="-122"/>
                      </a:rPr>
                      <m:t>=</m:t>
                    </m:r>
                    <m:d>
                      <m:dPr>
                        <m:begChr m:val="["/>
                        <m:endChr m:val="]"/>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1</m:t>
                            </m:r>
                          </m:sub>
                        </m:sSub>
                        <m:r>
                          <a:rPr lang="en-US" altLang="zh-CN" sz="2100">
                            <a:latin typeface="Cambria Math" panose="02040503050406030204" pitchFamily="18" charset="0"/>
                            <a:ea typeface="微软雅黑" panose="020B0503020204020204" pitchFamily="34" charset="-122"/>
                          </a:rPr>
                          <m:t>,⋯,</m:t>
                        </m:r>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𝐶</m:t>
                            </m:r>
                          </m:sub>
                        </m:sSub>
                      </m:e>
                    </m:d>
                  </m:oMath>
                </a14:m>
                <a:r>
                  <a:rPr lang="zh-CN" altLang="en-US" sz="2100" dirty="0">
                    <a:latin typeface="Times New Roman" panose="02020603050405020304" pitchFamily="18" charset="0"/>
                    <a:ea typeface="微软雅黑" panose="020B0503020204020204" pitchFamily="34" charset="-122"/>
                  </a:rPr>
                  <a:t>的梯度</a:t>
                </a:r>
                <a:endParaRPr lang="en-US" altLang="zh-CN" sz="2100" dirty="0">
                  <a:latin typeface="Times New Roman" panose="02020603050405020304" pitchFamily="18" charset="0"/>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554181" y="402265"/>
                <a:ext cx="10964883" cy="669158"/>
              </a:xfrm>
              <a:prstGeom prst="rect">
                <a:avLst/>
              </a:prstGeom>
              <a:blipFill rotWithShape="0">
                <a:blip r:embed="rId2"/>
                <a:stretch>
                  <a:fillRect l="-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54180" y="1480938"/>
                <a:ext cx="10964883" cy="1548950"/>
              </a:xfrm>
              <a:prstGeom prst="rect">
                <a:avLst/>
              </a:prstGeom>
            </p:spPr>
            <p:txBody>
              <a:bodyPr wrap="square">
                <a:spAutoFit/>
              </a:bodyPr>
              <a:lstStyle/>
              <a:p>
                <a:r>
                  <a:rPr lang="zh-CN" altLang="en-US" sz="2100" dirty="0" smtClean="0">
                    <a:latin typeface="Times New Roman" panose="02020603050405020304" pitchFamily="18" charset="0"/>
                    <a:ea typeface="微软雅黑" panose="020B0503020204020204" pitchFamily="34" charset="-122"/>
                  </a:rPr>
                  <a:t> 令</a:t>
                </a:r>
                <a14:m>
                  <m:oMath xmlns:m="http://schemas.openxmlformats.org/officeDocument/2006/math">
                    <m:r>
                      <a:rPr lang="pt-BR" altLang="zh-CN" sz="2100" i="1" smtClean="0">
                        <a:latin typeface="Cambria Math" panose="02040503050406030204" pitchFamily="18" charset="0"/>
                        <a:ea typeface="微软雅黑" panose="020B0503020204020204" pitchFamily="34" charset="-122"/>
                      </a:rPr>
                      <m:t>𝑓</m:t>
                    </m:r>
                    <m:d>
                      <m:dPr>
                        <m:ctrlPr>
                          <a:rPr lang="pt-BR" altLang="zh-CN" sz="2100" i="1" smtClean="0">
                            <a:latin typeface="Cambria Math" panose="02040503050406030204" pitchFamily="18" charset="0"/>
                            <a:ea typeface="微软雅黑" panose="020B0503020204020204" pitchFamily="34" charset="-122"/>
                          </a:rPr>
                        </m:ctrlPr>
                      </m:dPr>
                      <m:e>
                        <m:r>
                          <a:rPr lang="pt-BR" altLang="zh-CN" sz="2100" i="1" smtClean="0">
                            <a:latin typeface="Cambria Math" panose="02040503050406030204" pitchFamily="18" charset="0"/>
                            <a:ea typeface="微软雅黑" panose="020B0503020204020204" pitchFamily="34" charset="-122"/>
                          </a:rPr>
                          <m:t>𝑥</m:t>
                        </m:r>
                      </m:e>
                    </m:d>
                    <m:r>
                      <a:rPr lang="pt-BR" altLang="zh-CN" sz="2100" i="1" smtClean="0">
                        <a:latin typeface="Cambria Math" panose="02040503050406030204" pitchFamily="18" charset="0"/>
                        <a:ea typeface="微软雅黑" panose="020B0503020204020204" pitchFamily="34" charset="-122"/>
                      </a:rPr>
                      <m:t>=</m:t>
                    </m:r>
                    <m:f>
                      <m:fPr>
                        <m:ctrlPr>
                          <a:rPr lang="en-US" altLang="zh-CN" sz="2100" i="1">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𝑖</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nary>
                      </m:den>
                    </m:f>
                  </m:oMath>
                </a14:m>
                <a:r>
                  <a:rPr lang="zh-CN" altLang="en-US" sz="2100" dirty="0">
                    <a:latin typeface="Times New Roman" panose="02020603050405020304" pitchFamily="18" charset="0"/>
                    <a:ea typeface="微软雅黑" panose="020B0503020204020204" pitchFamily="34" charset="-122"/>
                  </a:rPr>
                  <a:t> </a:t>
                </a:r>
                <a:r>
                  <a:rPr lang="en-US" altLang="zh-CN" sz="2100" dirty="0">
                    <a:latin typeface="Times New Roman" panose="02020603050405020304" pitchFamily="18" charset="0"/>
                    <a:ea typeface="微软雅黑" panose="020B0503020204020204" pitchFamily="34" charset="-122"/>
                  </a:rPr>
                  <a:t> </a:t>
                </a:r>
                <a:r>
                  <a:rPr lang="en-US" altLang="zh-CN" sz="2100" dirty="0" smtClean="0">
                    <a:latin typeface="Times New Roman" panose="02020603050405020304" pitchFamily="18" charset="0"/>
                    <a:ea typeface="微软雅黑" panose="020B0503020204020204" pitchFamily="34" charset="-122"/>
                  </a:rPr>
                  <a:t>       </a:t>
                </a:r>
                <a14:m>
                  <m:oMath xmlns:m="http://schemas.openxmlformats.org/officeDocument/2006/math">
                    <m:f>
                      <m:fPr>
                        <m:ctrlPr>
                          <a:rPr lang="en-US" altLang="zh-CN" sz="2100" i="1" smtClean="0">
                            <a:latin typeface="Cambria Math" panose="02040503050406030204" pitchFamily="18" charset="0"/>
                            <a:ea typeface="微软雅黑" panose="020B0503020204020204" pitchFamily="34" charset="-122"/>
                          </a:rPr>
                        </m:ctrlPr>
                      </m:fPr>
                      <m:num>
                        <m:r>
                          <a:rPr lang="en-US" altLang="zh-CN" sz="2100" i="1" smtClean="0">
                            <a:latin typeface="Cambria Math" panose="02040503050406030204" pitchFamily="18" charset="0"/>
                            <a:ea typeface="微软雅黑" panose="020B0503020204020204" pitchFamily="34" charset="-122"/>
                          </a:rPr>
                          <m:t>𝜕</m:t>
                        </m:r>
                        <m:r>
                          <a:rPr lang="pt-BR" altLang="zh-CN" sz="2100" i="1" smtClean="0">
                            <a:latin typeface="Cambria Math" panose="02040503050406030204" pitchFamily="18" charset="0"/>
                            <a:ea typeface="微软雅黑" panose="020B0503020204020204" pitchFamily="34" charset="-122"/>
                          </a:rPr>
                          <m:t>𝑓</m:t>
                        </m:r>
                        <m:d>
                          <m:dPr>
                            <m:ctrlPr>
                              <a:rPr lang="pt-BR" altLang="zh-CN" sz="2100" i="1" smtClean="0">
                                <a:latin typeface="Cambria Math" panose="02040503050406030204" pitchFamily="18" charset="0"/>
                                <a:ea typeface="微软雅黑" panose="020B0503020204020204" pitchFamily="34" charset="-122"/>
                              </a:rPr>
                            </m:ctrlPr>
                          </m:dPr>
                          <m:e>
                            <m:r>
                              <a:rPr lang="pt-BR" altLang="zh-CN" sz="2100" i="1" smtClean="0">
                                <a:latin typeface="Cambria Math" panose="02040503050406030204" pitchFamily="18" charset="0"/>
                                <a:ea typeface="微软雅黑" panose="020B0503020204020204" pitchFamily="34" charset="-122"/>
                              </a:rPr>
                              <m:t>𝑥</m:t>
                            </m:r>
                          </m:e>
                        </m:d>
                      </m:num>
                      <m:den>
                        <m:r>
                          <a:rPr lang="en-US" altLang="zh-CN" sz="2100" i="1" smtClean="0">
                            <a:latin typeface="Cambria Math" panose="02040503050406030204" pitchFamily="18" charset="0"/>
                            <a:ea typeface="微软雅黑" panose="020B0503020204020204" pitchFamily="34" charset="-122"/>
                          </a:rPr>
                          <m:t>𝜕</m:t>
                        </m:r>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i="1">
                                <a:latin typeface="Cambria Math" panose="02040503050406030204" pitchFamily="18" charset="0"/>
                                <a:ea typeface="微软雅黑" panose="020B0503020204020204" pitchFamily="34" charset="-122"/>
                              </a:rPr>
                              <m:t>𝑘</m:t>
                            </m:r>
                          </m:sub>
                        </m:sSub>
                      </m:den>
                    </m:f>
                    <m:r>
                      <a:rPr lang="en-US" altLang="zh-CN" sz="2100" i="1" smtClean="0">
                        <a:latin typeface="Cambria Math" panose="02040503050406030204" pitchFamily="18" charset="0"/>
                        <a:ea typeface="微软雅黑" panose="020B0503020204020204" pitchFamily="34" charset="-122"/>
                      </a:rPr>
                      <m:t>=</m:t>
                    </m:r>
                    <m:d>
                      <m:dPr>
                        <m:begChr m:val="{"/>
                        <m:endChr m:val=""/>
                        <m:ctrlPr>
                          <a:rPr lang="en-US" altLang="zh-CN" sz="2100" i="1" smtClean="0">
                            <a:latin typeface="Cambria Math" panose="02040503050406030204" pitchFamily="18" charset="0"/>
                            <a:ea typeface="微软雅黑" panose="020B0503020204020204" pitchFamily="34" charset="-122"/>
                          </a:rPr>
                        </m:ctrlPr>
                      </m:dPr>
                      <m:e>
                        <m:eqArr>
                          <m:eqArrPr>
                            <m:ctrlPr>
                              <a:rPr lang="en-US" altLang="zh-CN" sz="2100" i="1" smtClean="0">
                                <a:latin typeface="Cambria Math" panose="02040503050406030204" pitchFamily="18" charset="0"/>
                                <a:ea typeface="微软雅黑" panose="020B0503020204020204" pitchFamily="34" charset="-122"/>
                              </a:rPr>
                            </m:ctrlPr>
                          </m:eqArrPr>
                          <m:e>
                            <m:r>
                              <a:rPr lang="en-US" altLang="zh-CN" sz="2100" i="1" smtClean="0">
                                <a:latin typeface="Cambria Math" panose="02040503050406030204" pitchFamily="18" charset="0"/>
                                <a:ea typeface="微软雅黑" panose="020B0503020204020204" pitchFamily="34" charset="-122"/>
                              </a:rPr>
                              <m:t>−&amp;</m:t>
                            </m:r>
                            <m:f>
                              <m:fPr>
                                <m:ctrlPr>
                                  <a:rPr lang="en-US" altLang="zh-CN" sz="2100" i="1" smtClean="0">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𝑖</m:t>
                                            </m:r>
                                          </m:sub>
                                        </m:sSub>
                                        <m:r>
                                          <a:rPr lang="en-US" altLang="zh-CN" sz="2100" i="1">
                                            <a:latin typeface="Cambria Math" panose="02040503050406030204" pitchFamily="18" charset="0"/>
                                            <a:ea typeface="微软雅黑" panose="020B0503020204020204" pitchFamily="34" charset="-122"/>
                                          </a:rPr>
                                          <m:t>+</m:t>
                                        </m:r>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i="1">
                                                <a:latin typeface="Cambria Math" panose="02040503050406030204" pitchFamily="18" charset="0"/>
                                                <a:ea typeface="微软雅黑" panose="020B0503020204020204" pitchFamily="34" charset="-122"/>
                                              </a:rPr>
                                              <m:t>𝑘</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sSup>
                                      <m:sSupPr>
                                        <m:ctrlPr>
                                          <a:rPr lang="en-US" altLang="zh-CN" sz="2100" i="1" smtClean="0">
                                            <a:latin typeface="Cambria Math" panose="02040503050406030204" pitchFamily="18" charset="0"/>
                                            <a:ea typeface="微软雅黑" panose="020B0503020204020204" pitchFamily="34" charset="-122"/>
                                          </a:rPr>
                                        </m:ctrlPr>
                                      </m:sSupPr>
                                      <m:e>
                                        <m:func>
                                          <m:funcPr>
                                            <m:ctrlPr>
                                              <a:rPr lang="en-US" altLang="zh-CN" sz="2100" i="1" smtClean="0">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sup>
                                        <m:r>
                                          <a:rPr lang="en-US" altLang="zh-CN" sz="2100" i="1">
                                            <a:latin typeface="Cambria Math" panose="02040503050406030204" pitchFamily="18" charset="0"/>
                                            <a:ea typeface="微软雅黑" panose="020B0503020204020204" pitchFamily="34" charset="-122"/>
                                          </a:rPr>
                                          <m:t>2</m:t>
                                        </m:r>
                                      </m:sup>
                                    </m:sSup>
                                  </m:e>
                                </m:nary>
                              </m:den>
                            </m:f>
                            <m:r>
                              <a:rPr lang="en-US" altLang="zh-CN" sz="2100" i="1" smtClean="0">
                                <a:latin typeface="Cambria Math" panose="02040503050406030204" pitchFamily="18" charset="0"/>
                                <a:ea typeface="微软雅黑" panose="020B0503020204020204" pitchFamily="34" charset="-122"/>
                              </a:rPr>
                              <m:t>,  </m:t>
                            </m:r>
                            <m:r>
                              <a:rPr lang="en-US" altLang="zh-CN" sz="2100" b="0" i="1" smtClean="0">
                                <a:latin typeface="Cambria Math" panose="02040503050406030204" pitchFamily="18" charset="0"/>
                                <a:ea typeface="微软雅黑" panose="020B0503020204020204" pitchFamily="34" charset="-122"/>
                              </a:rPr>
                              <m:t>             </m:t>
                            </m:r>
                            <m:r>
                              <a:rPr lang="en-US" altLang="zh-CN" sz="2100" i="1">
                                <a:latin typeface="Cambria Math" panose="02040503050406030204" pitchFamily="18" charset="0"/>
                                <a:ea typeface="微软雅黑" panose="020B0503020204020204" pitchFamily="34" charset="-122"/>
                              </a:rPr>
                              <m:t>𝑘</m:t>
                            </m:r>
                            <m:r>
                              <a:rPr lang="en-US" altLang="zh-CN" sz="2100" i="1" smtClean="0">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微软雅黑" panose="020B0503020204020204" pitchFamily="34" charset="-122"/>
                              </a:rPr>
                              <m:t>𝑖</m:t>
                            </m:r>
                          </m:e>
                          <m:e>
                            <m:f>
                              <m:fPr>
                                <m:ctrlPr>
                                  <a:rPr lang="en-US" altLang="zh-CN" sz="2100" i="1" smtClean="0">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i="1">
                                                <a:latin typeface="Cambria Math" panose="02040503050406030204" pitchFamily="18" charset="0"/>
                                                <a:ea typeface="微软雅黑" panose="020B0503020204020204" pitchFamily="34" charset="-122"/>
                                              </a:rPr>
                                              <m:t>𝑘</m:t>
                                            </m:r>
                                          </m:sub>
                                        </m:sSub>
                                      </m:e>
                                    </m:d>
                                    <m:nary>
                                      <m:naryPr>
                                        <m:chr m:val="∑"/>
                                        <m:limLoc m:val="subSup"/>
                                        <m:ctrlPr>
                                          <a:rPr lang="en-US" altLang="zh-CN" sz="2100" i="1" smtClean="0">
                                            <a:latin typeface="Cambria Math" panose="02040503050406030204" pitchFamily="18" charset="0"/>
                                            <a:ea typeface="微软雅黑" panose="020B0503020204020204" pitchFamily="34" charset="-122"/>
                                          </a:rPr>
                                        </m:ctrlPr>
                                      </m:naryPr>
                                      <m:sub>
                                        <m:r>
                                          <m:rPr>
                                            <m:brk m:alnAt="25"/>
                                          </m:rPr>
                                          <a:rPr lang="en-US" altLang="zh-CN" sz="2100" b="0" i="1" smtClean="0">
                                            <a:latin typeface="Cambria Math" panose="02040503050406030204" pitchFamily="18" charset="0"/>
                                            <a:ea typeface="微软雅黑" panose="020B0503020204020204" pitchFamily="34" charset="-122"/>
                                          </a:rPr>
                                          <m:t>𝑗</m:t>
                                        </m:r>
                                        <m:r>
                                          <a:rPr lang="en-US" altLang="zh-CN" sz="2100" b="0" i="1" smtClean="0">
                                            <a:latin typeface="Cambria Math" panose="02040503050406030204" pitchFamily="18" charset="0"/>
                                            <a:ea typeface="微软雅黑" panose="020B0503020204020204" pitchFamily="34" charset="-122"/>
                                          </a:rPr>
                                          <m:t>=1,</m:t>
                                        </m:r>
                                        <m:r>
                                          <a:rPr lang="en-US" altLang="zh-CN" sz="2100" b="0" i="1" smtClean="0">
                                            <a:latin typeface="Cambria Math" panose="02040503050406030204" pitchFamily="18" charset="0"/>
                                            <a:ea typeface="微软雅黑" panose="020B0503020204020204" pitchFamily="34" charset="-122"/>
                                          </a:rPr>
                                          <m:t>𝑗</m:t>
                                        </m:r>
                                        <m:r>
                                          <a:rPr lang="en-US" altLang="zh-CN" sz="2100" b="0" i="1" smtClean="0">
                                            <a:latin typeface="Cambria Math" panose="02040503050406030204" pitchFamily="18" charset="0"/>
                                            <a:ea typeface="Cambria Math" panose="02040503050406030204" pitchFamily="18" charset="0"/>
                                          </a:rPr>
                                          <m:t>≠</m:t>
                                        </m:r>
                                        <m:r>
                                          <a:rPr lang="en-US" altLang="zh-CN" sz="2100" b="0" i="1" smtClean="0">
                                            <a:latin typeface="Cambria Math" panose="02040503050406030204" pitchFamily="18" charset="0"/>
                                            <a:ea typeface="Cambria Math" panose="02040503050406030204" pitchFamily="18" charset="0"/>
                                          </a:rPr>
                                          <m:t>𝑘</m:t>
                                        </m:r>
                                      </m:sub>
                                      <m:sup>
                                        <m:r>
                                          <a:rPr lang="en-US" altLang="zh-CN" sz="2100" b="0" i="1" smtClean="0">
                                            <a:latin typeface="Cambria Math" panose="02040503050406030204" pitchFamily="18" charset="0"/>
                                            <a:ea typeface="微软雅黑" panose="020B0503020204020204" pitchFamily="34" charset="-122"/>
                                          </a:rPr>
                                          <m:t>𝐶</m:t>
                                        </m:r>
                                      </m:sup>
                                      <m:e>
                                        <m:func>
                                          <m:funcPr>
                                            <m:ctrlPr>
                                              <a:rPr lang="en-US" altLang="zh-CN" sz="2100" i="1" smtClean="0">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nary>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sSup>
                                      <m:sSupPr>
                                        <m:ctrlPr>
                                          <a:rPr lang="en-US" altLang="zh-CN" sz="2100" i="1" smtClean="0">
                                            <a:latin typeface="Cambria Math" panose="02040503050406030204" pitchFamily="18" charset="0"/>
                                            <a:ea typeface="微软雅黑" panose="020B0503020204020204" pitchFamily="34" charset="-122"/>
                                          </a:rPr>
                                        </m:ctrlPr>
                                      </m:sSupPr>
                                      <m:e>
                                        <m:func>
                                          <m:funcPr>
                                            <m:ctrlPr>
                                              <a:rPr lang="en-US" altLang="zh-CN" sz="2100" i="1" smtClean="0">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sup>
                                        <m:r>
                                          <a:rPr lang="en-US" altLang="zh-CN" sz="2100" i="1">
                                            <a:latin typeface="Cambria Math" panose="02040503050406030204" pitchFamily="18" charset="0"/>
                                            <a:ea typeface="微软雅黑" panose="020B0503020204020204" pitchFamily="34" charset="-122"/>
                                          </a:rPr>
                                          <m:t>2</m:t>
                                        </m:r>
                                      </m:sup>
                                    </m:sSup>
                                  </m:e>
                                </m:nary>
                              </m:den>
                            </m:f>
                            <m:r>
                              <a:rPr lang="en-US" altLang="zh-CN" sz="2100" i="1" smtClean="0">
                                <a:latin typeface="Cambria Math" panose="02040503050406030204" pitchFamily="18" charset="0"/>
                                <a:ea typeface="微软雅黑" panose="020B0503020204020204" pitchFamily="34" charset="-122"/>
                              </a:rPr>
                              <m:t>,</m:t>
                            </m:r>
                            <m:r>
                              <a:rPr lang="en-US" altLang="zh-CN" sz="2100" b="0" i="1" smtClean="0">
                                <a:latin typeface="Cambria Math" panose="02040503050406030204" pitchFamily="18" charset="0"/>
                                <a:ea typeface="微软雅黑" panose="020B0503020204020204" pitchFamily="34" charset="-122"/>
                              </a:rPr>
                              <m:t>   </m:t>
                            </m:r>
                            <m:r>
                              <a:rPr lang="en-US" altLang="zh-CN" sz="2100" i="1" smtClean="0">
                                <a:latin typeface="Cambria Math" panose="02040503050406030204" pitchFamily="18" charset="0"/>
                                <a:ea typeface="微软雅黑" panose="020B0503020204020204" pitchFamily="34" charset="-122"/>
                              </a:rPr>
                              <m:t>𝑘</m:t>
                            </m:r>
                            <m:r>
                              <a:rPr lang="en-US" altLang="zh-CN" sz="2100" i="1" smtClean="0">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微软雅黑" panose="020B0503020204020204" pitchFamily="34" charset="-122"/>
                              </a:rPr>
                              <m:t>𝑖</m:t>
                            </m:r>
                          </m:e>
                        </m:eqArr>
                      </m:e>
                    </m:d>
                  </m:oMath>
                </a14:m>
                <a:endParaRPr lang="zh-CN" altLang="en-US" sz="2100" dirty="0">
                  <a:latin typeface="Times New Roman" panose="02020603050405020304" pitchFamily="18" charset="0"/>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554180" y="1480938"/>
                <a:ext cx="10964883" cy="1548950"/>
              </a:xfrm>
              <a:prstGeom prst="rect">
                <a:avLst/>
              </a:prstGeom>
              <a:blipFill rotWithShape="0">
                <a:blip r:embed="rId3"/>
                <a:stretch>
                  <a:fillRect l="-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54180" y="3675894"/>
                <a:ext cx="10964883" cy="1580176"/>
              </a:xfrm>
              <a:prstGeom prst="rect">
                <a:avLst/>
              </a:prstGeom>
            </p:spPr>
            <p:txBody>
              <a:bodyPr wrap="square">
                <a:spAutoFit/>
              </a:bodyPr>
              <a:lstStyle/>
              <a:p>
                <a:r>
                  <a:rPr lang="zh-CN" altLang="en-US" sz="2100" dirty="0" smtClean="0">
                    <a:latin typeface="Times New Roman" panose="02020603050405020304" pitchFamily="18" charset="0"/>
                    <a:ea typeface="微软雅黑" panose="020B0503020204020204" pitchFamily="34" charset="-122"/>
                  </a:rPr>
                  <a:t> 令</a:t>
                </a:r>
                <a:r>
                  <a:rPr lang="en-US" altLang="zh-CN" sz="2100" dirty="0" smtClean="0">
                    <a:latin typeface="Times New Roman" panose="02020603050405020304" pitchFamily="18" charset="0"/>
                    <a:ea typeface="微软雅黑" panose="020B0503020204020204" pitchFamily="34" charset="-122"/>
                  </a:rPr>
                  <a:t>g</a:t>
                </a:r>
                <a14:m>
                  <m:oMath xmlns:m="http://schemas.openxmlformats.org/officeDocument/2006/math">
                    <m:d>
                      <m:dPr>
                        <m:ctrlPr>
                          <a:rPr lang="pt-BR" altLang="zh-CN" sz="2100" i="1" smtClean="0">
                            <a:latin typeface="Cambria Math" panose="02040503050406030204" pitchFamily="18" charset="0"/>
                            <a:ea typeface="微软雅黑" panose="020B0503020204020204" pitchFamily="34" charset="-122"/>
                          </a:rPr>
                        </m:ctrlPr>
                      </m:dPr>
                      <m:e>
                        <m:r>
                          <a:rPr lang="pt-BR" altLang="zh-CN" sz="2100" i="1" smtClean="0">
                            <a:latin typeface="Cambria Math" panose="02040503050406030204" pitchFamily="18" charset="0"/>
                            <a:ea typeface="微软雅黑" panose="020B0503020204020204" pitchFamily="34" charset="-122"/>
                          </a:rPr>
                          <m:t>𝑥</m:t>
                        </m:r>
                      </m:e>
                    </m:d>
                    <m:r>
                      <a:rPr lang="pt-BR" altLang="zh-CN" sz="2100" i="1" smtClean="0">
                        <a:latin typeface="Cambria Math" panose="02040503050406030204" pitchFamily="18" charset="0"/>
                        <a:ea typeface="微软雅黑" panose="020B0503020204020204" pitchFamily="34" charset="-122"/>
                      </a:rPr>
                      <m:t>=</m:t>
                    </m:r>
                    <m:r>
                      <m:rPr>
                        <m:sty m:val="p"/>
                      </m:rPr>
                      <a:rPr lang="en-US" altLang="zh-CN" sz="2100" b="0" i="0" smtClean="0">
                        <a:latin typeface="Cambria Math" panose="02040503050406030204" pitchFamily="18" charset="0"/>
                        <a:ea typeface="微软雅黑" panose="020B0503020204020204" pitchFamily="34" charset="-122"/>
                      </a:rPr>
                      <m:t>log</m:t>
                    </m:r>
                    <m:f>
                      <m:fPr>
                        <m:ctrlPr>
                          <a:rPr lang="en-US" altLang="zh-CN" sz="2100" i="1">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𝑖</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nary>
                      </m:den>
                    </m:f>
                  </m:oMath>
                </a14:m>
                <a:r>
                  <a:rPr lang="zh-CN" altLang="en-US" sz="2100" dirty="0">
                    <a:latin typeface="Times New Roman" panose="02020603050405020304" pitchFamily="18" charset="0"/>
                    <a:ea typeface="微软雅黑" panose="020B0503020204020204" pitchFamily="34" charset="-122"/>
                  </a:rPr>
                  <a:t> </a:t>
                </a:r>
                <a:r>
                  <a:rPr lang="en-US" altLang="zh-CN" sz="2100" dirty="0">
                    <a:latin typeface="Times New Roman" panose="02020603050405020304" pitchFamily="18" charset="0"/>
                    <a:ea typeface="微软雅黑" panose="020B0503020204020204" pitchFamily="34" charset="-122"/>
                  </a:rPr>
                  <a:t> </a:t>
                </a:r>
                <a:r>
                  <a:rPr lang="en-US" altLang="zh-CN" sz="2100" dirty="0" smtClean="0">
                    <a:latin typeface="Times New Roman" panose="02020603050405020304" pitchFamily="18" charset="0"/>
                    <a:ea typeface="微软雅黑" panose="020B0503020204020204" pitchFamily="34" charset="-122"/>
                  </a:rPr>
                  <a:t>       </a:t>
                </a:r>
                <a14:m>
                  <m:oMath xmlns:m="http://schemas.openxmlformats.org/officeDocument/2006/math">
                    <m:f>
                      <m:fPr>
                        <m:ctrlPr>
                          <a:rPr lang="en-US" altLang="zh-CN" sz="2100" i="1" smtClean="0">
                            <a:latin typeface="Cambria Math" panose="02040503050406030204" pitchFamily="18" charset="0"/>
                            <a:ea typeface="微软雅黑" panose="020B0503020204020204" pitchFamily="34" charset="-122"/>
                          </a:rPr>
                        </m:ctrlPr>
                      </m:fPr>
                      <m:num>
                        <m:r>
                          <a:rPr lang="en-US" altLang="zh-CN" sz="2100" i="1" smtClean="0">
                            <a:latin typeface="Cambria Math" panose="02040503050406030204" pitchFamily="18" charset="0"/>
                            <a:ea typeface="微软雅黑" panose="020B0503020204020204" pitchFamily="34" charset="-122"/>
                          </a:rPr>
                          <m:t>𝜕</m:t>
                        </m:r>
                        <m:r>
                          <a:rPr lang="en-US" altLang="zh-CN" sz="2100" b="0" i="1" smtClean="0">
                            <a:latin typeface="Cambria Math" panose="02040503050406030204" pitchFamily="18" charset="0"/>
                            <a:ea typeface="微软雅黑" panose="020B0503020204020204" pitchFamily="34" charset="-122"/>
                          </a:rPr>
                          <m:t>𝑔</m:t>
                        </m:r>
                        <m:d>
                          <m:dPr>
                            <m:ctrlPr>
                              <a:rPr lang="pt-BR" altLang="zh-CN" sz="2100" i="1" smtClean="0">
                                <a:latin typeface="Cambria Math" panose="02040503050406030204" pitchFamily="18" charset="0"/>
                                <a:ea typeface="微软雅黑" panose="020B0503020204020204" pitchFamily="34" charset="-122"/>
                              </a:rPr>
                            </m:ctrlPr>
                          </m:dPr>
                          <m:e>
                            <m:r>
                              <a:rPr lang="pt-BR" altLang="zh-CN" sz="2100" i="1" smtClean="0">
                                <a:latin typeface="Cambria Math" panose="02040503050406030204" pitchFamily="18" charset="0"/>
                                <a:ea typeface="微软雅黑" panose="020B0503020204020204" pitchFamily="34" charset="-122"/>
                              </a:rPr>
                              <m:t>𝑥</m:t>
                            </m:r>
                          </m:e>
                        </m:d>
                      </m:num>
                      <m:den>
                        <m:r>
                          <a:rPr lang="en-US" altLang="zh-CN" sz="2100" i="1" smtClean="0">
                            <a:latin typeface="Cambria Math" panose="02040503050406030204" pitchFamily="18" charset="0"/>
                            <a:ea typeface="微软雅黑" panose="020B0503020204020204" pitchFamily="34" charset="-122"/>
                          </a:rPr>
                          <m:t>𝜕</m:t>
                        </m:r>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i="1">
                                <a:latin typeface="Cambria Math" panose="02040503050406030204" pitchFamily="18" charset="0"/>
                                <a:ea typeface="微软雅黑" panose="020B0503020204020204" pitchFamily="34" charset="-122"/>
                              </a:rPr>
                              <m:t>𝑘</m:t>
                            </m:r>
                          </m:sub>
                        </m:sSub>
                      </m:den>
                    </m:f>
                    <m:r>
                      <a:rPr lang="en-US" altLang="zh-CN" sz="2100" i="1" smtClean="0">
                        <a:latin typeface="Cambria Math" panose="02040503050406030204" pitchFamily="18" charset="0"/>
                        <a:ea typeface="微软雅黑" panose="020B0503020204020204" pitchFamily="34" charset="-122"/>
                      </a:rPr>
                      <m:t>=</m:t>
                    </m:r>
                    <m:d>
                      <m:dPr>
                        <m:begChr m:val="{"/>
                        <m:endChr m:val=""/>
                        <m:ctrlPr>
                          <a:rPr lang="en-US" altLang="zh-CN" sz="2100" i="1" smtClean="0">
                            <a:latin typeface="Cambria Math" panose="02040503050406030204" pitchFamily="18" charset="0"/>
                            <a:ea typeface="微软雅黑" panose="020B0503020204020204" pitchFamily="34" charset="-122"/>
                          </a:rPr>
                        </m:ctrlPr>
                      </m:dPr>
                      <m:e>
                        <m:eqArr>
                          <m:eqArrPr>
                            <m:ctrlPr>
                              <a:rPr lang="en-US" altLang="zh-CN" sz="2100" i="1" smtClean="0">
                                <a:latin typeface="Cambria Math" panose="02040503050406030204" pitchFamily="18" charset="0"/>
                                <a:ea typeface="微软雅黑" panose="020B0503020204020204" pitchFamily="34" charset="-122"/>
                              </a:rPr>
                            </m:ctrlPr>
                          </m:eqArrPr>
                          <m:e>
                            <m:r>
                              <a:rPr lang="en-US" altLang="zh-CN" sz="2100" i="1" smtClean="0">
                                <a:latin typeface="Cambria Math" panose="02040503050406030204" pitchFamily="18" charset="0"/>
                                <a:ea typeface="微软雅黑" panose="020B0503020204020204" pitchFamily="34" charset="-122"/>
                              </a:rPr>
                              <m:t>−&amp;</m:t>
                            </m:r>
                            <m:f>
                              <m:fPr>
                                <m:ctrlPr>
                                  <a:rPr lang="en-US" altLang="zh-CN" sz="2100" i="1" smtClean="0">
                                    <a:latin typeface="Cambria Math" panose="02040503050406030204" pitchFamily="18" charset="0"/>
                                    <a:ea typeface="微软雅黑" panose="020B0503020204020204" pitchFamily="34" charset="-122"/>
                                  </a:rPr>
                                </m:ctrlPr>
                              </m:fPr>
                              <m:num>
                                <m:func>
                                  <m:funcPr>
                                    <m:ctrlPr>
                                      <a:rPr lang="en-US" altLang="zh-CN" sz="2100" i="1">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i="1">
                                                <a:latin typeface="Cambria Math" panose="02040503050406030204" pitchFamily="18" charset="0"/>
                                                <a:ea typeface="微软雅黑" panose="020B0503020204020204" pitchFamily="34" charset="-122"/>
                                              </a:rPr>
                                              <m:t>𝑘</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func>
                                      <m:funcPr>
                                        <m:ctrlPr>
                                          <a:rPr lang="en-US" altLang="zh-CN" sz="2100" i="1" smtClean="0">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a:latin typeface="Cambria Math" panose="02040503050406030204" pitchFamily="18" charset="0"/>
                                                    <a:ea typeface="微软雅黑" panose="020B0503020204020204" pitchFamily="34" charset="-122"/>
                                                  </a:rPr>
                                                  <m:t>𝑗</m:t>
                                                </m:r>
                                              </m:sub>
                                            </m:sSub>
                                          </m:e>
                                        </m:d>
                                      </m:e>
                                    </m:func>
                                  </m:e>
                                </m:nary>
                              </m:den>
                            </m:f>
                            <m:r>
                              <a:rPr lang="en-US" altLang="zh-CN" sz="2100" i="1" smtClean="0">
                                <a:latin typeface="Cambria Math" panose="02040503050406030204" pitchFamily="18" charset="0"/>
                                <a:ea typeface="微软雅黑" panose="020B0503020204020204" pitchFamily="34" charset="-122"/>
                              </a:rPr>
                              <m:t>,  </m:t>
                            </m:r>
                            <m:r>
                              <a:rPr lang="en-US" altLang="zh-CN" sz="2100" b="0" i="1" smtClean="0">
                                <a:latin typeface="Cambria Math" panose="02040503050406030204" pitchFamily="18" charset="0"/>
                                <a:ea typeface="微软雅黑" panose="020B0503020204020204" pitchFamily="34" charset="-122"/>
                              </a:rPr>
                              <m:t>             </m:t>
                            </m:r>
                            <m:r>
                              <a:rPr lang="en-US" altLang="zh-CN" sz="2100" i="1">
                                <a:latin typeface="Cambria Math" panose="02040503050406030204" pitchFamily="18" charset="0"/>
                                <a:ea typeface="微软雅黑" panose="020B0503020204020204" pitchFamily="34" charset="-122"/>
                              </a:rPr>
                              <m:t>𝑘</m:t>
                            </m:r>
                            <m:r>
                              <a:rPr lang="en-US" altLang="zh-CN" sz="2100" i="1" smtClean="0">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微软雅黑" panose="020B0503020204020204" pitchFamily="34" charset="-122"/>
                              </a:rPr>
                              <m:t>𝑖</m:t>
                            </m:r>
                          </m:e>
                          <m:e>
                            <m:r>
                              <a:rPr lang="en-US" altLang="zh-CN" sz="2100" b="0" i="1" smtClean="0">
                                <a:latin typeface="Cambria Math" panose="02040503050406030204" pitchFamily="18" charset="0"/>
                                <a:ea typeface="微软雅黑" panose="020B0503020204020204" pitchFamily="34" charset="-122"/>
                              </a:rPr>
                              <m:t>1−</m:t>
                            </m:r>
                            <m:f>
                              <m:fPr>
                                <m:ctrlPr>
                                  <a:rPr lang="en-US" altLang="zh-CN" sz="2100" i="1" smtClean="0">
                                    <a:latin typeface="Cambria Math" panose="02040503050406030204" pitchFamily="18" charset="0"/>
                                    <a:ea typeface="微软雅黑" panose="020B0503020204020204" pitchFamily="34" charset="-122"/>
                                  </a:rPr>
                                </m:ctrlPr>
                              </m:fPr>
                              <m:num>
                                <m:func>
                                  <m:funcPr>
                                    <m:ctrlPr>
                                      <a:rPr lang="en-US" altLang="zh-CN" sz="2100" i="1" smtClean="0">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i="1">
                                                <a:latin typeface="Cambria Math" panose="02040503050406030204" pitchFamily="18" charset="0"/>
                                                <a:ea typeface="微软雅黑" panose="020B0503020204020204" pitchFamily="34" charset="-122"/>
                                              </a:rPr>
                                              <m:t>𝑘</m:t>
                                            </m:r>
                                          </m:sub>
                                        </m:sSub>
                                      </m:e>
                                    </m:d>
                                  </m:e>
                                </m:func>
                              </m:num>
                              <m:den>
                                <m:nary>
                                  <m:naryPr>
                                    <m:chr m:val="∑"/>
                                    <m:ctrlPr>
                                      <a:rPr lang="en-US" altLang="zh-CN" sz="2100" i="1">
                                        <a:latin typeface="Cambria Math" panose="02040503050406030204" pitchFamily="18" charset="0"/>
                                        <a:ea typeface="微软雅黑" panose="020B0503020204020204" pitchFamily="34" charset="-122"/>
                                      </a:rPr>
                                    </m:ctrlPr>
                                  </m:naryPr>
                                  <m:sub>
                                    <m:r>
                                      <a:rPr lang="en-US" altLang="zh-CN" sz="2100">
                                        <a:latin typeface="Cambria Math" panose="02040503050406030204" pitchFamily="18" charset="0"/>
                                        <a:ea typeface="微软雅黑" panose="020B0503020204020204" pitchFamily="34" charset="-122"/>
                                      </a:rPr>
                                      <m:t>𝑗</m:t>
                                    </m:r>
                                    <m:r>
                                      <a:rPr lang="en-US" altLang="zh-CN" sz="2100">
                                        <a:latin typeface="Cambria Math" panose="02040503050406030204" pitchFamily="18" charset="0"/>
                                        <a:ea typeface="微软雅黑" panose="020B0503020204020204" pitchFamily="34" charset="-122"/>
                                      </a:rPr>
                                      <m:t>=1</m:t>
                                    </m:r>
                                  </m:sub>
                                  <m:sup>
                                    <m:r>
                                      <a:rPr lang="en-US" altLang="zh-CN" sz="2100">
                                        <a:latin typeface="Cambria Math" panose="02040503050406030204" pitchFamily="18" charset="0"/>
                                        <a:ea typeface="微软雅黑" panose="020B0503020204020204" pitchFamily="34" charset="-122"/>
                                      </a:rPr>
                                      <m:t>𝐶</m:t>
                                    </m:r>
                                  </m:sup>
                                  <m:e>
                                    <m:func>
                                      <m:funcPr>
                                        <m:ctrlPr>
                                          <a:rPr lang="en-US" altLang="zh-CN" sz="2100" i="1" smtClean="0">
                                            <a:latin typeface="Cambria Math" panose="02040503050406030204" pitchFamily="18" charset="0"/>
                                            <a:ea typeface="微软雅黑" panose="020B0503020204020204" pitchFamily="34" charset="-122"/>
                                          </a:rPr>
                                        </m:ctrlPr>
                                      </m:funcPr>
                                      <m:fName>
                                        <m:r>
                                          <m:rPr>
                                            <m:sty m:val="p"/>
                                          </m:rPr>
                                          <a:rPr lang="en-US" altLang="zh-CN" sz="2100">
                                            <a:latin typeface="Cambria Math" panose="02040503050406030204" pitchFamily="18" charset="0"/>
                                            <a:ea typeface="微软雅黑" panose="020B0503020204020204" pitchFamily="34" charset="-122"/>
                                          </a:rPr>
                                          <m:t>exp</m:t>
                                        </m:r>
                                      </m:fName>
                                      <m:e>
                                        <m:d>
                                          <m:dPr>
                                            <m:ctrlPr>
                                              <a:rPr lang="en-US" altLang="zh-CN" sz="2100" i="1">
                                                <a:latin typeface="Cambria Math" panose="02040503050406030204" pitchFamily="18" charset="0"/>
                                                <a:ea typeface="微软雅黑" panose="020B0503020204020204" pitchFamily="34" charset="-122"/>
                                              </a:rPr>
                                            </m:ctrlPr>
                                          </m:dPr>
                                          <m:e>
                                            <m:sSub>
                                              <m:sSubPr>
                                                <m:ctrlPr>
                                                  <a:rPr lang="en-US" altLang="zh-CN" sz="2100" i="1" smtClean="0">
                                                    <a:latin typeface="Cambria Math" panose="02040503050406030204" pitchFamily="18" charset="0"/>
                                                    <a:ea typeface="微软雅黑" panose="020B0503020204020204" pitchFamily="34" charset="-122"/>
                                                  </a:rPr>
                                                </m:ctrlPr>
                                              </m:sSubPr>
                                              <m:e>
                                                <m:r>
                                                  <a:rPr lang="en-US" altLang="zh-CN" sz="2100">
                                                    <a:latin typeface="Cambria Math" panose="02040503050406030204" pitchFamily="18" charset="0"/>
                                                    <a:ea typeface="微软雅黑" panose="020B0503020204020204" pitchFamily="34" charset="-122"/>
                                                  </a:rPr>
                                                  <m:t>𝑥</m:t>
                                                </m:r>
                                              </m:e>
                                              <m:sub>
                                                <m:r>
                                                  <a:rPr lang="en-US" altLang="zh-CN" sz="2100" b="0" i="1" smtClean="0">
                                                    <a:latin typeface="Cambria Math" panose="02040503050406030204" pitchFamily="18" charset="0"/>
                                                    <a:ea typeface="微软雅黑" panose="020B0503020204020204" pitchFamily="34" charset="-122"/>
                                                  </a:rPr>
                                                  <m:t>𝑗</m:t>
                                                </m:r>
                                              </m:sub>
                                            </m:sSub>
                                          </m:e>
                                        </m:d>
                                      </m:e>
                                    </m:func>
                                  </m:e>
                                </m:nary>
                              </m:den>
                            </m:f>
                            <m:r>
                              <a:rPr lang="en-US" altLang="zh-CN" sz="2100" i="1" smtClean="0">
                                <a:latin typeface="Cambria Math" panose="02040503050406030204" pitchFamily="18" charset="0"/>
                                <a:ea typeface="微软雅黑" panose="020B0503020204020204" pitchFamily="34" charset="-122"/>
                              </a:rPr>
                              <m:t>,</m:t>
                            </m:r>
                            <m:r>
                              <a:rPr lang="en-US" altLang="zh-CN" sz="2100" b="0" i="1" smtClean="0">
                                <a:latin typeface="Cambria Math" panose="02040503050406030204" pitchFamily="18" charset="0"/>
                                <a:ea typeface="微软雅黑" panose="020B0503020204020204" pitchFamily="34" charset="-122"/>
                              </a:rPr>
                              <m:t>            </m:t>
                            </m:r>
                            <m:r>
                              <a:rPr lang="en-US" altLang="zh-CN" sz="2100" i="1" smtClean="0">
                                <a:latin typeface="Cambria Math" panose="02040503050406030204" pitchFamily="18" charset="0"/>
                                <a:ea typeface="微软雅黑" panose="020B0503020204020204" pitchFamily="34" charset="-122"/>
                              </a:rPr>
                              <m:t>𝑘</m:t>
                            </m:r>
                            <m:r>
                              <a:rPr lang="en-US" altLang="zh-CN" sz="2100" i="1" smtClean="0">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微软雅黑" panose="020B0503020204020204" pitchFamily="34" charset="-122"/>
                              </a:rPr>
                              <m:t>𝑖</m:t>
                            </m:r>
                          </m:e>
                        </m:eqArr>
                      </m:e>
                    </m:d>
                  </m:oMath>
                </a14:m>
                <a:endParaRPr lang="zh-CN" altLang="en-US" sz="2100" dirty="0">
                  <a:latin typeface="Times New Roman" panose="02020603050405020304" pitchFamily="18"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54180" y="3675894"/>
                <a:ext cx="10964883" cy="1580176"/>
              </a:xfrm>
              <a:prstGeom prst="rect">
                <a:avLst/>
              </a:prstGeom>
              <a:blipFill rotWithShape="0">
                <a:blip r:embed="rId4"/>
                <a:stretch>
                  <a:fillRect l="-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886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4181" y="402265"/>
            <a:ext cx="10964883" cy="383182"/>
          </a:xfrm>
          <a:prstGeom prst="rect">
            <a:avLst/>
          </a:prstGeom>
        </p:spPr>
        <p:txBody>
          <a:bodyPr wrap="square">
            <a:spAutoFit/>
          </a:bodyPr>
          <a:lstStyle/>
          <a:p>
            <a:pPr defTabSz="685800">
              <a:lnSpc>
                <a:spcPct val="90000"/>
              </a:lnSpc>
              <a:spcBef>
                <a:spcPts val="750"/>
              </a:spcBef>
            </a:pPr>
            <a:r>
              <a:rPr lang="zh-CN" altLang="en-US" sz="2100" dirty="0" smtClean="0">
                <a:latin typeface="Times New Roman" panose="02020603050405020304" pitchFamily="18" charset="0"/>
                <a:ea typeface="微软雅黑" panose="020B0503020204020204" pitchFamily="34" charset="-122"/>
              </a:rPr>
              <a:t>讨论线性判别分析和线性核支持向量即在何种条件下等价</a:t>
            </a:r>
            <a:endParaRPr lang="en-US" altLang="zh-CN" sz="2100" dirty="0">
              <a:latin typeface="Times New Roman" panose="02020603050405020304" pitchFamily="18" charset="0"/>
              <a:ea typeface="微软雅黑" panose="020B0503020204020204" pitchFamily="34" charset="-122"/>
            </a:endParaRPr>
          </a:p>
        </p:txBody>
      </p:sp>
      <p:sp>
        <p:nvSpPr>
          <p:cNvPr id="2" name="Rectangle 1"/>
          <p:cNvSpPr>
            <a:spLocks noChangeArrowheads="1"/>
          </p:cNvSpPr>
          <p:nvPr/>
        </p:nvSpPr>
        <p:spPr bwMode="auto">
          <a:xfrm>
            <a:off x="625433" y="857628"/>
            <a:ext cx="11026356" cy="205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defTabSz="685800" eaLnBrk="1" fontAlgn="base" hangingPunct="1">
              <a:lnSpc>
                <a:spcPct val="90000"/>
              </a:lnSpc>
              <a:spcBef>
                <a:spcPts val="750"/>
              </a:spcBef>
              <a:spcAft>
                <a:spcPct val="0"/>
              </a:spcAft>
              <a:buClrTx/>
              <a:buSzTx/>
              <a:buFontTx/>
              <a:buNone/>
              <a:tabLst/>
            </a:pPr>
            <a:r>
              <a:rPr lang="zh-CN" altLang="zh-CN" dirty="0">
                <a:latin typeface="Times New Roman" panose="02020603050405020304" pitchFamily="18" charset="0"/>
                <a:ea typeface="微软雅黑" panose="020B0503020204020204" pitchFamily="34" charset="-122"/>
              </a:rPr>
              <a:t>线性判别分析能够</a:t>
            </a:r>
            <a:r>
              <a:rPr lang="zh-CN" altLang="zh-CN" dirty="0" smtClean="0">
                <a:latin typeface="Times New Roman" panose="02020603050405020304" pitchFamily="18" charset="0"/>
                <a:ea typeface="微软雅黑" panose="020B0503020204020204" pitchFamily="34" charset="-122"/>
              </a:rPr>
              <a:t>解决</a:t>
            </a:r>
            <a:r>
              <a:rPr lang="zh-CN" altLang="en-US" dirty="0">
                <a:latin typeface="Times New Roman" panose="02020603050405020304" pitchFamily="18" charset="0"/>
                <a:ea typeface="微软雅黑" panose="020B0503020204020204" pitchFamily="34" charset="-122"/>
              </a:rPr>
              <a:t>多</a:t>
            </a:r>
            <a:r>
              <a:rPr lang="zh-CN" altLang="zh-CN" dirty="0" smtClean="0">
                <a:latin typeface="Times New Roman" panose="02020603050405020304" pitchFamily="18" charset="0"/>
                <a:ea typeface="微软雅黑" panose="020B0503020204020204" pitchFamily="34" charset="-122"/>
              </a:rPr>
              <a:t>分类</a:t>
            </a:r>
            <a:r>
              <a:rPr lang="zh-CN" altLang="zh-CN" dirty="0">
                <a:latin typeface="Times New Roman" panose="02020603050405020304" pitchFamily="18" charset="0"/>
                <a:ea typeface="微软雅黑" panose="020B0503020204020204" pitchFamily="34" charset="-122"/>
              </a:rPr>
              <a:t>问题, 而 </a:t>
            </a:r>
            <a:r>
              <a:rPr lang="zh-CN" altLang="zh-CN" dirty="0" smtClean="0">
                <a:latin typeface="Times New Roman" panose="02020603050405020304" pitchFamily="18" charset="0"/>
                <a:ea typeface="微软雅黑" panose="020B0503020204020204" pitchFamily="34" charset="-122"/>
              </a:rPr>
              <a:t>SVM只能</a:t>
            </a:r>
            <a:r>
              <a:rPr lang="zh-CN" altLang="zh-CN" dirty="0">
                <a:latin typeface="Times New Roman" panose="02020603050405020304" pitchFamily="18" charset="0"/>
                <a:ea typeface="微软雅黑" panose="020B0503020204020204" pitchFamily="34" charset="-122"/>
              </a:rPr>
              <a:t>解决二分类</a:t>
            </a:r>
            <a:r>
              <a:rPr lang="zh-CN" altLang="zh-CN" dirty="0" smtClean="0">
                <a:latin typeface="Times New Roman" panose="02020603050405020304" pitchFamily="18" charset="0"/>
                <a:ea typeface="微软雅黑" panose="020B0503020204020204" pitchFamily="34" charset="-122"/>
              </a:rPr>
              <a:t>问题</a:t>
            </a:r>
            <a:r>
              <a:rPr lang="en-US" altLang="zh-CN" dirty="0" smtClean="0">
                <a:latin typeface="Times New Roman" panose="02020603050405020304" pitchFamily="18" charset="0"/>
                <a:ea typeface="微软雅黑" panose="020B0503020204020204" pitchFamily="34" charset="-122"/>
              </a:rPr>
              <a:t>.</a:t>
            </a:r>
            <a:r>
              <a:rPr lang="zh-CN" altLang="zh-CN" dirty="0">
                <a:latin typeface="Times New Roman" panose="02020603050405020304" pitchFamily="18" charset="0"/>
                <a:ea typeface="微软雅黑" panose="020B0503020204020204" pitchFamily="34" charset="-122"/>
              </a:rPr>
              <a:t/>
            </a:r>
            <a:br>
              <a:rPr lang="zh-CN" altLang="zh-CN" dirty="0">
                <a:latin typeface="Times New Roman" panose="02020603050405020304" pitchFamily="18" charset="0"/>
                <a:ea typeface="微软雅黑" panose="020B0503020204020204" pitchFamily="34" charset="-122"/>
              </a:rPr>
            </a:br>
            <a:endParaRPr lang="en-US" altLang="zh-CN" dirty="0" smtClean="0">
              <a:latin typeface="Times New Roman" panose="02020603050405020304" pitchFamily="18" charset="0"/>
              <a:ea typeface="微软雅黑" panose="020B0503020204020204" pitchFamily="34" charset="-122"/>
            </a:endParaRPr>
          </a:p>
          <a:p>
            <a:pPr marR="0" lvl="0" indent="0" defTabSz="685800" eaLnBrk="1" fontAlgn="base" hangingPunct="1">
              <a:lnSpc>
                <a:spcPct val="90000"/>
              </a:lnSpc>
              <a:spcBef>
                <a:spcPts val="750"/>
              </a:spcBef>
              <a:spcAft>
                <a:spcPct val="0"/>
              </a:spcAft>
              <a:buClrTx/>
              <a:buSzTx/>
              <a:buFontTx/>
              <a:buNone/>
              <a:tabLst/>
            </a:pPr>
            <a:r>
              <a:rPr lang="zh-CN" altLang="zh-CN" dirty="0" smtClean="0">
                <a:latin typeface="Times New Roman" panose="02020603050405020304" pitchFamily="18" charset="0"/>
                <a:ea typeface="微软雅黑" panose="020B0503020204020204" pitchFamily="34" charset="-122"/>
              </a:rPr>
              <a:t>线性</a:t>
            </a:r>
            <a:r>
              <a:rPr lang="zh-CN" altLang="zh-CN" dirty="0">
                <a:latin typeface="Times New Roman" panose="02020603050405020304" pitchFamily="18" charset="0"/>
                <a:ea typeface="微软雅黑" panose="020B0503020204020204" pitchFamily="34" charset="-122"/>
              </a:rPr>
              <a:t>判别分析能将数据以同类样例间低方差和不同样例中心之间大间隔来投射到一条直线上, 但是如果样本线性不可分, 那么线性判别分析就不能有效进行, 支持向量机也是</a:t>
            </a:r>
            <a:r>
              <a:rPr lang="zh-CN" altLang="zh-CN"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marR="0" lvl="0" indent="0" defTabSz="685800" eaLnBrk="1" fontAlgn="base" hangingPunct="1">
              <a:lnSpc>
                <a:spcPct val="90000"/>
              </a:lnSpc>
              <a:spcBef>
                <a:spcPts val="750"/>
              </a:spcBef>
              <a:spcAft>
                <a:spcPct val="0"/>
              </a:spcAft>
              <a:buClrTx/>
              <a:buSzTx/>
              <a:buFontTx/>
              <a:buNone/>
              <a:tabLst/>
            </a:pPr>
            <a:endParaRPr lang="en-US" altLang="zh-CN" dirty="0">
              <a:latin typeface="Times New Roman" panose="02020603050405020304" pitchFamily="18" charset="0"/>
              <a:ea typeface="微软雅黑" panose="020B0503020204020204" pitchFamily="34" charset="-122"/>
            </a:endParaRPr>
          </a:p>
          <a:p>
            <a:pPr marR="0" lvl="0" indent="0" defTabSz="685800" eaLnBrk="1" fontAlgn="base" hangingPunct="1">
              <a:lnSpc>
                <a:spcPct val="90000"/>
              </a:lnSpc>
              <a:spcBef>
                <a:spcPts val="750"/>
              </a:spcBef>
              <a:spcAft>
                <a:spcPct val="0"/>
              </a:spcAft>
              <a:buClrTx/>
              <a:buSzTx/>
              <a:buFontTx/>
              <a:buNone/>
              <a:tabLst/>
            </a:pPr>
            <a:r>
              <a:rPr lang="zh-CN" altLang="en-US" dirty="0" smtClean="0">
                <a:latin typeface="Times New Roman" panose="02020603050405020304" pitchFamily="18" charset="0"/>
                <a:ea typeface="微软雅黑" panose="020B0503020204020204" pitchFamily="34" charset="-122"/>
              </a:rPr>
              <a:t>当两类样本线性可分时，且处理二分类问题时等价</a:t>
            </a:r>
            <a:r>
              <a:rPr lang="en-US" altLang="zh-CN" dirty="0" smtClean="0">
                <a:latin typeface="Times New Roman" panose="02020603050405020304" pitchFamily="18" charset="0"/>
                <a:ea typeface="微软雅黑" panose="020B0503020204020204" pitchFamily="34" charset="-122"/>
              </a:rPr>
              <a:t>.</a:t>
            </a:r>
            <a:r>
              <a:rPr lang="zh-CN" altLang="zh-CN" dirty="0">
                <a:latin typeface="Times New Roman" panose="02020603050405020304" pitchFamily="18" charset="0"/>
                <a:ea typeface="微软雅黑" panose="020B0503020204020204" pitchFamily="34" charset="-122"/>
              </a:rPr>
              <a:t/>
            </a:r>
            <a:br>
              <a:rPr lang="zh-CN" altLang="zh-CN" dirty="0">
                <a:latin typeface="Times New Roman" panose="02020603050405020304" pitchFamily="18" charset="0"/>
                <a:ea typeface="微软雅黑" panose="020B0503020204020204" pitchFamily="34" charset="-122"/>
              </a:rPr>
            </a:br>
            <a:endParaRPr lang="zh-CN" altLang="zh-CN" dirty="0">
              <a:latin typeface="Times New Roman" panose="02020603050405020304" pitchFamily="18" charset="0"/>
              <a:ea typeface="微软雅黑" panose="020B0503020204020204" pitchFamily="34" charset="-122"/>
            </a:endParaRPr>
          </a:p>
        </p:txBody>
      </p:sp>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67" y="3293314"/>
            <a:ext cx="4734920" cy="356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流程图: 接点 10"/>
          <p:cNvSpPr/>
          <p:nvPr/>
        </p:nvSpPr>
        <p:spPr>
          <a:xfrm>
            <a:off x="3933026" y="4448740"/>
            <a:ext cx="90985" cy="9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11"/>
          <p:cNvSpPr/>
          <p:nvPr/>
        </p:nvSpPr>
        <p:spPr>
          <a:xfrm>
            <a:off x="4479127" y="5685257"/>
            <a:ext cx="90985" cy="9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rot="21480000">
            <a:off x="4010687" y="4525560"/>
            <a:ext cx="481764" cy="117287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4044254" y="4416020"/>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𝝁</m:t>
                          </m:r>
                        </m:e>
                        <m:sub>
                          <m:r>
                            <a:rPr lang="en-US" altLang="zh-CN" i="1">
                              <a:solidFill>
                                <a:srgbClr val="FF0000"/>
                              </a:solidFill>
                              <a:latin typeface="Cambria Math" panose="02040503050406030204" pitchFamily="18" charset="0"/>
                            </a:rPr>
                            <m:t>0</m:t>
                          </m:r>
                        </m:sub>
                      </m:sSub>
                    </m:oMath>
                  </m:oMathPara>
                </a14:m>
                <a:endParaRPr lang="zh-CN" altLang="en-US" dirty="0">
                  <a:solidFill>
                    <a:srgbClr val="FF0000"/>
                  </a:solidFill>
                </a:endParaRPr>
              </a:p>
            </p:txBody>
          </p:sp>
        </mc:Choice>
        <mc:Fallback xmlns="">
          <p:sp>
            <p:nvSpPr>
              <p:cNvPr id="23" name="矩形 22"/>
              <p:cNvSpPr>
                <a:spLocks noRot="1" noChangeAspect="1" noMove="1" noResize="1" noEditPoints="1" noAdjustHandles="1" noChangeArrowheads="1" noChangeShapeType="1" noTextEdit="1"/>
              </p:cNvSpPr>
              <p:nvPr/>
            </p:nvSpPr>
            <p:spPr>
              <a:xfrm>
                <a:off x="4044254" y="4416020"/>
                <a:ext cx="497187" cy="369332"/>
              </a:xfrm>
              <a:prstGeom prst="rect">
                <a:avLst/>
              </a:prstGeom>
              <a:blipFill rotWithShape="0">
                <a:blip r:embed="rId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321518" y="5730856"/>
                <a:ext cx="4918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𝝁</m:t>
                          </m:r>
                        </m:e>
                        <m:sub>
                          <m:r>
                            <a:rPr lang="en-US" altLang="zh-CN" b="0" i="1" smtClean="0">
                              <a:solidFill>
                                <a:srgbClr val="FF0000"/>
                              </a:solidFill>
                              <a:latin typeface="Cambria Math" panose="02040503050406030204" pitchFamily="18" charset="0"/>
                            </a:rPr>
                            <m:t>1</m:t>
                          </m:r>
                        </m:sub>
                      </m:sSub>
                    </m:oMath>
                  </m:oMathPara>
                </a14:m>
                <a:endParaRPr lang="zh-CN" altLang="en-US" dirty="0">
                  <a:solidFill>
                    <a:srgbClr val="FF0000"/>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4321518" y="5730856"/>
                <a:ext cx="491865" cy="369332"/>
              </a:xfrm>
              <a:prstGeom prst="rect">
                <a:avLst/>
              </a:prstGeom>
              <a:blipFill rotWithShape="0">
                <a:blip r:embed="rId5"/>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66255" y="3690823"/>
                <a:ext cx="20410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𝒘</m:t>
                      </m:r>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a:latin typeface="Cambria Math" panose="02040503050406030204" pitchFamily="18" charset="0"/>
                            </a:rPr>
                            <m:t>𝑺</m:t>
                          </m:r>
                        </m:e>
                        <m:sub>
                          <m:r>
                            <a:rPr lang="en-US" altLang="zh-CN" i="1">
                              <a:latin typeface="Cambria Math" panose="02040503050406030204" pitchFamily="18" charset="0"/>
                            </a:rPr>
                            <m:t>𝑤</m:t>
                          </m:r>
                        </m:sub>
                        <m:sup>
                          <m:r>
                            <a:rPr lang="en-US" altLang="zh-CN" b="0" i="1" smtClean="0">
                              <a:latin typeface="Cambria Math" panose="02040503050406030204" pitchFamily="18" charset="0"/>
                            </a:rPr>
                            <m:t>−1</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1</m:t>
                              </m:r>
                            </m:sub>
                          </m:sSub>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66255" y="3690823"/>
                <a:ext cx="2041072" cy="369332"/>
              </a:xfrm>
              <a:prstGeom prst="rect">
                <a:avLst/>
              </a:prstGeom>
              <a:blipFill rotWithShape="0">
                <a:blip r:embed="rId6"/>
                <a:stretch>
                  <a:fillRect b="-3279"/>
                </a:stretch>
              </a:blipFill>
            </p:spPr>
            <p:txBody>
              <a:bodyPr/>
              <a:lstStyle/>
              <a:p>
                <a:r>
                  <a:rPr lang="zh-CN" altLang="en-US">
                    <a:noFill/>
                  </a:rPr>
                  <a:t> </a:t>
                </a:r>
              </a:p>
            </p:txBody>
          </p:sp>
        </mc:Fallback>
      </mc:AlternateContent>
      <p:pic>
        <p:nvPicPr>
          <p:cNvPr id="25" name="图片 24"/>
          <p:cNvPicPr>
            <a:picLocks noChangeAspect="1"/>
          </p:cNvPicPr>
          <p:nvPr/>
        </p:nvPicPr>
        <p:blipFill>
          <a:blip r:embed="rId7"/>
          <a:stretch>
            <a:fillRect/>
          </a:stretch>
        </p:blipFill>
        <p:spPr>
          <a:xfrm>
            <a:off x="7779610" y="3542382"/>
            <a:ext cx="4542648" cy="3315618"/>
          </a:xfrm>
          <a:prstGeom prst="rect">
            <a:avLst/>
          </a:prstGeom>
        </p:spPr>
      </p:pic>
      <mc:AlternateContent xmlns:mc="http://schemas.openxmlformats.org/markup-compatibility/2006" xmlns:a14="http://schemas.microsoft.com/office/drawing/2010/main">
        <mc:Choice Requires="a14">
          <p:sp>
            <p:nvSpPr>
              <p:cNvPr id="27" name="矩形 26"/>
              <p:cNvSpPr/>
              <p:nvPr/>
            </p:nvSpPr>
            <p:spPr>
              <a:xfrm>
                <a:off x="5995874" y="3451206"/>
                <a:ext cx="181447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1" i="1" smtClean="0">
                              <a:latin typeface="Cambria Math" panose="02040503050406030204" pitchFamily="18" charset="0"/>
                            </a:rPr>
                            <m:t>⋆</m:t>
                          </m:r>
                        </m:sup>
                      </m:s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5995874" y="3451206"/>
                <a:ext cx="1814471" cy="848566"/>
              </a:xfrm>
              <a:prstGeom prst="rect">
                <a:avLst/>
              </a:prstGeom>
              <a:blipFill rotWithShape="0">
                <a:blip r:embed="rId8"/>
                <a:stretch>
                  <a:fillRect/>
                </a:stretch>
              </a:blipFill>
            </p:spPr>
            <p:txBody>
              <a:bodyPr/>
              <a:lstStyle/>
              <a:p>
                <a:r>
                  <a:rPr lang="zh-CN" altLang="en-US">
                    <a:noFill/>
                  </a:rPr>
                  <a:t> </a:t>
                </a:r>
              </a:p>
            </p:txBody>
          </p:sp>
        </mc:Fallback>
      </mc:AlternateContent>
      <p:sp>
        <p:nvSpPr>
          <p:cNvPr id="28" name="文本框 27"/>
          <p:cNvSpPr txBox="1"/>
          <p:nvPr/>
        </p:nvSpPr>
        <p:spPr>
          <a:xfrm>
            <a:off x="5706093" y="3046021"/>
            <a:ext cx="65" cy="276999"/>
          </a:xfrm>
          <a:prstGeom prst="rect">
            <a:avLst/>
          </a:prstGeom>
          <a:noFill/>
        </p:spPr>
        <p:txBody>
          <a:bodyPr wrap="none" lIns="0" tIns="0" rIns="0" bIns="0" rtlCol="0">
            <a:spAutoFit/>
          </a:bodyPr>
          <a:lstStyle/>
          <a:p>
            <a:endParaRPr lang="zh-CN" altLang="en-US" dirty="0"/>
          </a:p>
        </p:txBody>
      </p:sp>
      <p:sp>
        <p:nvSpPr>
          <p:cNvPr id="29" name="文本框 28"/>
          <p:cNvSpPr txBox="1"/>
          <p:nvPr/>
        </p:nvSpPr>
        <p:spPr>
          <a:xfrm>
            <a:off x="368135" y="6341423"/>
            <a:ext cx="1839192"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rPr>
              <a:t>方向向量垂直</a:t>
            </a:r>
          </a:p>
        </p:txBody>
      </p:sp>
    </p:spTree>
    <p:extLst>
      <p:ext uri="{BB962C8B-B14F-4D97-AF65-F5344CB8AC3E}">
        <p14:creationId xmlns:p14="http://schemas.microsoft.com/office/powerpoint/2010/main" val="317946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0069" y="137427"/>
            <a:ext cx="10964883" cy="415498"/>
          </a:xfrm>
          <a:prstGeom prst="rect">
            <a:avLst/>
          </a:prstGeom>
        </p:spPr>
        <p:txBody>
          <a:bodyPr wrap="square">
            <a:spAutoFit/>
          </a:bodyPr>
          <a:lstStyle/>
          <a:p>
            <a:r>
              <a:rPr lang="zh-CN" altLang="en-US" sz="2100" dirty="0" smtClean="0">
                <a:latin typeface="Times New Roman" panose="02020603050405020304" pitchFamily="18" charset="0"/>
                <a:ea typeface="微软雅黑" panose="020B0503020204020204" pitchFamily="34" charset="-122"/>
              </a:rPr>
              <a:t>使用核技巧推广对率回归，产生“核对率回归”</a:t>
            </a:r>
            <a:r>
              <a:rPr lang="en-US" altLang="zh-CN" sz="2100" dirty="0" smtClean="0">
                <a:latin typeface="Times New Roman" panose="02020603050405020304" pitchFamily="18" charset="0"/>
                <a:ea typeface="微软雅黑" panose="020B0503020204020204" pitchFamily="34" charset="-122"/>
              </a:rPr>
              <a:t>.</a:t>
            </a:r>
            <a:endParaRPr lang="en-US" altLang="zh-CN" sz="2100" dirty="0">
              <a:latin typeface="Times New Roman" panose="02020603050405020304" pitchFamily="18"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420069" y="1101647"/>
                <a:ext cx="11372344" cy="433324"/>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rPr>
                  <a:t>对</a:t>
                </a:r>
                <a:r>
                  <a:rPr lang="zh-CN" altLang="en-US" dirty="0" smtClean="0">
                    <a:latin typeface="Times New Roman" panose="02020603050405020304" pitchFamily="18" charset="0"/>
                    <a:ea typeface="微软雅黑" panose="020B0503020204020204" pitchFamily="34" charset="-122"/>
                  </a:rPr>
                  <a:t>率回归模型：</a:t>
                </a:r>
                <a14:m>
                  <m:oMath xmlns:m="http://schemas.openxmlformats.org/officeDocument/2006/math">
                    <m:r>
                      <a:rPr lang="en-US" altLang="zh-CN" i="1">
                        <a:latin typeface="Cambria Math" panose="02040503050406030204" pitchFamily="18" charset="0"/>
                      </a:rPr>
                      <m:t>ℓ</m:t>
                    </m:r>
                    <m:d>
                      <m:dPr>
                        <m:ctrlPr>
                          <a:rPr lang="en-US" altLang="zh-CN" i="1">
                            <a:latin typeface="Cambria Math" panose="02040503050406030204" pitchFamily="18" charset="0"/>
                          </a:rPr>
                        </m:ctrlPr>
                      </m:dPr>
                      <m:e>
                        <m:r>
                          <a:rPr lang="el-GR" altLang="zh-CN" i="1" smtClean="0">
                            <a:latin typeface="Cambria Math" panose="02040503050406030204" pitchFamily="18" charset="0"/>
                          </a:rPr>
                          <m:t>𝛽</m:t>
                        </m:r>
                      </m:e>
                    </m:d>
                    <m:r>
                      <a:rPr lang="en-US" altLang="zh-CN" b="1"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𝑦</m:t>
                                </m:r>
                              </m:e>
                              <m:sub>
                                <m:r>
                                  <a:rPr lang="en-US" altLang="zh-CN" b="0" i="1">
                                    <a:solidFill>
                                      <a:schemeClr val="tx1"/>
                                    </a:solidFill>
                                    <a:latin typeface="Cambria Math" panose="02040503050406030204" pitchFamily="18" charset="0"/>
                                  </a:rPr>
                                  <m:t>𝑖</m:t>
                                </m:r>
                              </m:sub>
                            </m:sSub>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sup>
                                    </m:sSup>
                                  </m:e>
                                </m:d>
                              </m:e>
                            </m:func>
                          </m:e>
                        </m:d>
                      </m:e>
                    </m:nary>
                  </m:oMath>
                </a14:m>
                <a:r>
                  <a:rPr lang="zh-CN" altLang="en-US" dirty="0" smtClean="0"/>
                  <a:t>，</a:t>
                </a:r>
                <a:r>
                  <a:rPr lang="zh-CN" altLang="en-US" dirty="0">
                    <a:latin typeface="Times New Roman" panose="02020603050405020304" pitchFamily="18" charset="0"/>
                    <a:ea typeface="微软雅黑" panose="020B0503020204020204" pitchFamily="34" charset="-122"/>
                  </a:rPr>
                  <a:t>其中</a:t>
                </a:r>
                <a14:m>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i="1" smtClean="0">
                        <a:latin typeface="Cambria Math" panose="02040503050406030204" pitchFamily="18" charset="0"/>
                      </a:rPr>
                      <m:t>:</m:t>
                    </m:r>
                    <m:r>
                      <a:rPr lang="en-US" altLang="zh-CN" b="1" i="1">
                        <a:latin typeface="Cambria Math" panose="02040503050406030204" pitchFamily="18" charset="0"/>
                      </a:rPr>
                      <m:t>1</m:t>
                    </m:r>
                    <m:r>
                      <a:rPr lang="zh-CN" altLang="en-US" b="1" i="1">
                        <a:latin typeface="Cambria Math" panose="02040503050406030204" pitchFamily="18" charset="0"/>
                      </a:rPr>
                      <m:t>），</m:t>
                    </m:r>
                    <m:r>
                      <a:rPr lang="el-GR" altLang="zh-CN" i="1">
                        <a:latin typeface="Cambria Math" panose="02040503050406030204" pitchFamily="18" charset="0"/>
                      </a:rPr>
                      <m:t>𝛽</m:t>
                    </m:r>
                    <m:r>
                      <a:rPr lang="en-US" altLang="zh-CN" i="1" smtClean="0">
                        <a:latin typeface="Cambria Math" panose="02040503050406030204" pitchFamily="18" charset="0"/>
                      </a:rPr>
                      <m:t>=</m:t>
                    </m:r>
                    <m:r>
                      <a:rPr lang="zh-CN" altLang="en-US" i="1" smtClean="0">
                        <a:latin typeface="Cambria Math" panose="02040503050406030204" pitchFamily="18" charset="0"/>
                      </a:rPr>
                      <m:t>（</m:t>
                    </m:r>
                    <m:r>
                      <a:rPr lang="en-US" altLang="zh-CN" b="1" i="1">
                        <a:latin typeface="Cambria Math" panose="02040503050406030204" pitchFamily="18" charset="0"/>
                      </a:rPr>
                      <m:t>𝒘</m:t>
                    </m:r>
                    <m:r>
                      <a:rPr lang="en-US" altLang="zh-CN" b="1" i="1" smtClean="0">
                        <a:latin typeface="Cambria Math" panose="02040503050406030204" pitchFamily="18" charset="0"/>
                      </a:rPr>
                      <m:t>:</m:t>
                    </m:r>
                    <m:r>
                      <a:rPr lang="en-US" altLang="zh-CN" b="1" i="1">
                        <a:latin typeface="Cambria Math" panose="02040503050406030204" pitchFamily="18" charset="0"/>
                      </a:rPr>
                      <m:t>𝒃</m:t>
                    </m:r>
                    <m:r>
                      <a:rPr lang="zh-CN" altLang="en-US" b="1" i="1">
                        <a:latin typeface="Cambria Math" panose="02040503050406030204" pitchFamily="18" charset="0"/>
                      </a:rPr>
                      <m:t>）</m:t>
                    </m:r>
                  </m:oMath>
                </a14:m>
                <a:r>
                  <a:rPr lang="zh-CN" altLang="en-US" dirty="0" smtClean="0">
                    <a:latin typeface="Times New Roman" panose="02020603050405020304" pitchFamily="18" charset="0"/>
                    <a:ea typeface="微软雅黑" panose="020B0503020204020204" pitchFamily="34" charset="-122"/>
                  </a:rPr>
                  <a:t>，</a:t>
                </a:r>
                <a14:m>
                  <m:oMath xmlns:m="http://schemas.openxmlformats.org/officeDocument/2006/math">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b="1" i="1">
                        <a:latin typeface="Cambria Math" panose="02040503050406030204" pitchFamily="18" charset="0"/>
                      </a:rPr>
                      <m:t>+</m:t>
                    </m:r>
                  </m:oMath>
                </a14:m>
                <a:r>
                  <a:rPr lang="en-US" altLang="zh-CN" i="1" dirty="0" smtClean="0">
                    <a:latin typeface="Times New Roman" panose="02020603050405020304" pitchFamily="18" charset="0"/>
                    <a:ea typeface="微软雅黑" panose="020B0503020204020204" pitchFamily="34" charset="-122"/>
                  </a:rPr>
                  <a:t>b=</a:t>
                </a:r>
                <a:r>
                  <a:rPr lang="el-GR" altLang="zh-CN" dirty="0"/>
                  <a:t> </a:t>
                </a:r>
                <a14:m>
                  <m:oMath xmlns:m="http://schemas.openxmlformats.org/officeDocument/2006/math">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oMath>
                </a14:m>
                <a:endParaRPr lang="zh-CN" altLang="en-US" i="1" dirty="0">
                  <a:latin typeface="Times New Roman" panose="02020603050405020304" pitchFamily="18" charset="0"/>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420069" y="1101647"/>
                <a:ext cx="11372344" cy="433324"/>
              </a:xfrm>
              <a:prstGeom prst="rect">
                <a:avLst/>
              </a:prstGeom>
              <a:blipFill rotWithShape="0">
                <a:blip r:embed="rId2"/>
                <a:stretch>
                  <a:fillRect l="-483" t="-91549" b="-1549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515044" y="4724878"/>
                <a:ext cx="11046537" cy="516873"/>
              </a:xfrm>
              <a:prstGeom prst="rect">
                <a:avLst/>
              </a:prstGeom>
            </p:spPr>
            <p:txBody>
              <a:bodyPr wrap="square">
                <a:spAutoFit/>
              </a:bodyPr>
              <a:lstStyle/>
              <a:p>
                <a:r>
                  <a:rPr lang="zh-CN" altLang="en-US" dirty="0" smtClean="0">
                    <a:latin typeface="Times New Roman" panose="02020603050405020304" pitchFamily="18" charset="0"/>
                    <a:ea typeface="微软雅黑" panose="020B0503020204020204" pitchFamily="34" charset="-122"/>
                  </a:rPr>
                  <a:t>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𝒘</m:t>
                            </m:r>
                          </m:e>
                          <m:sup>
                            <m:r>
                              <a:rPr lang="en-US" altLang="zh-CN" i="1">
                                <a:latin typeface="Cambria Math" panose="02040503050406030204" pitchFamily="18" charset="0"/>
                              </a:rPr>
                              <m:t>⊤</m:t>
                            </m:r>
                          </m:sup>
                        </m:sSup>
                        <m:r>
                          <a:rPr lang="en-US" altLang="zh-CN" i="1">
                            <a:latin typeface="Cambria Math" panose="02040503050406030204" pitchFamily="18" charset="0"/>
                          </a:rPr>
                          <m:t>𝜙</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i="1" dirty="0" smtClean="0">
                    <a:latin typeface="Times New Roman" panose="02020603050405020304" pitchFamily="18" charset="0"/>
                    <a:ea typeface="微软雅黑" panose="020B0503020204020204" pitchFamily="34" charset="-122"/>
                  </a:rPr>
                  <a:t>=Z</a:t>
                </a:r>
                <a:r>
                  <a:rPr lang="zh-CN" altLang="en-US" i="1"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使用对</a:t>
                </a:r>
                <a:r>
                  <a:rPr lang="zh-CN" altLang="en-US" dirty="0">
                    <a:latin typeface="Times New Roman" panose="02020603050405020304" pitchFamily="18" charset="0"/>
                    <a:ea typeface="微软雅黑" panose="020B0503020204020204" pitchFamily="34" charset="-122"/>
                  </a:rPr>
                  <a:t>率</a:t>
                </a:r>
                <a:r>
                  <a:rPr lang="zh-CN" altLang="en-US" dirty="0" smtClean="0">
                    <a:latin typeface="Times New Roman" panose="02020603050405020304" pitchFamily="18" charset="0"/>
                    <a:ea typeface="微软雅黑" panose="020B0503020204020204" pitchFamily="34" charset="-122"/>
                  </a:rPr>
                  <a:t>损失：</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ℓ</m:t>
                        </m:r>
                      </m:e>
                      <m:sub>
                        <m:r>
                          <a:rPr lang="en-US" altLang="zh-CN" i="1">
                            <a:latin typeface="Cambria Math" panose="02040503050406030204" pitchFamily="18" charset="0"/>
                          </a:rPr>
                          <m:t>𝑙𝑜𝑔</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1" i="1">
                        <a:latin typeface="Cambria Math" panose="02040503050406030204" pitchFamily="18" charset="0"/>
                      </a:rPr>
                      <m:t>=</m:t>
                    </m:r>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𝑧</m:t>
                                </m:r>
                              </m:sup>
                            </m:sSup>
                          </m:e>
                        </m:d>
                        <m:r>
                          <a:rPr lang="en-US" altLang="zh-CN" b="1"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𝑧</m:t>
                                        </m:r>
                                      </m:sup>
                                    </m:sSup>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𝑧</m:t>
                                        </m:r>
                                      </m:sup>
                                    </m:sSup>
                                  </m:den>
                                </m:f>
                              </m:e>
                            </m:d>
                            <m:r>
                              <a:rPr lang="en-US" altLang="zh-CN" b="1"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𝑧</m:t>
                                        </m:r>
                                      </m:sup>
                                    </m:sSup>
                                  </m:e>
                                </m:d>
                                <m:r>
                                  <a:rPr lang="en-US" altLang="zh-CN" i="1">
                                    <a:latin typeface="Cambria Math" panose="02040503050406030204" pitchFamily="18" charset="0"/>
                                  </a:rPr>
                                  <m:t>−</m:t>
                                </m:r>
                                <m:r>
                                  <a:rPr lang="en-US" altLang="zh-CN" i="1" smtClean="0">
                                    <a:latin typeface="Cambria Math" panose="02040503050406030204" pitchFamily="18" charset="0"/>
                                  </a:rPr>
                                  <m:t>𝑧</m:t>
                                </m:r>
                              </m:e>
                            </m:func>
                          </m:e>
                        </m:func>
                      </m:e>
                    </m:func>
                  </m:oMath>
                </a14:m>
                <a:endParaRPr lang="zh-CN" altLang="en-US" dirty="0">
                  <a:latin typeface="Times New Roman" panose="02020603050405020304" pitchFamily="18" charset="0"/>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515044" y="4724878"/>
                <a:ext cx="11046537" cy="516873"/>
              </a:xfrm>
              <a:prstGeom prst="rect">
                <a:avLst/>
              </a:prstGeom>
              <a:blipFill rotWithShape="0">
                <a:blip r:embed="rId3"/>
                <a:stretch>
                  <a:fillRect l="-441" b="-4706"/>
                </a:stretch>
              </a:blipFill>
            </p:spPr>
            <p:txBody>
              <a:bodyPr/>
              <a:lstStyle/>
              <a:p>
                <a:r>
                  <a:rPr lang="zh-CN" altLang="en-US">
                    <a:noFill/>
                  </a:rPr>
                  <a:t> </a:t>
                </a:r>
              </a:p>
            </p:txBody>
          </p:sp>
        </mc:Fallback>
      </mc:AlternateContent>
      <p:sp>
        <p:nvSpPr>
          <p:cNvPr id="6" name="矩形 5"/>
          <p:cNvSpPr/>
          <p:nvPr/>
        </p:nvSpPr>
        <p:spPr>
          <a:xfrm>
            <a:off x="420069" y="1845030"/>
            <a:ext cx="1377300" cy="369332"/>
          </a:xfrm>
          <a:prstGeom prst="rect">
            <a:avLst/>
          </a:prstGeom>
        </p:spPr>
        <p:txBody>
          <a:bodyPr wrap="none">
            <a:spAutoFit/>
          </a:bodyPr>
          <a:lstStyle/>
          <a:p>
            <a:r>
              <a:rPr lang="en-US" altLang="zh-CN" dirty="0" smtClean="0">
                <a:latin typeface="Times New Roman" panose="02020603050405020304" pitchFamily="18" charset="0"/>
                <a:ea typeface="微软雅黑" panose="020B0503020204020204" pitchFamily="34" charset="-122"/>
              </a:rPr>
              <a:t>SVM</a:t>
            </a:r>
            <a:r>
              <a:rPr lang="zh-CN" altLang="en-US" dirty="0" smtClean="0">
                <a:latin typeface="Times New Roman" panose="02020603050405020304" pitchFamily="18" charset="0"/>
                <a:ea typeface="微软雅黑" panose="020B0503020204020204" pitchFamily="34" charset="-122"/>
              </a:rPr>
              <a:t>模型：</a:t>
            </a:r>
            <a:endParaRPr lang="zh-CN" altLang="en-US" i="1" dirty="0">
              <a:latin typeface="Times New Roman" panose="02020603050405020304" pitchFamily="18"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p:cNvSpPr txBox="1"/>
              <p:nvPr/>
            </p:nvSpPr>
            <p:spPr>
              <a:xfrm>
                <a:off x="2320330" y="2119397"/>
                <a:ext cx="1887328" cy="706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100" i="1" smtClean="0">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b="0" i="0" smtClean="0">
                                  <a:latin typeface="Cambria Math" panose="02040503050406030204" pitchFamily="18" charset="0"/>
                                </a:rPr>
                                <m:t>min</m:t>
                              </m:r>
                            </m:e>
                            <m:lim>
                              <m:r>
                                <a:rPr lang="en-US" altLang="zh-CN" sz="2100" b="1" i="1">
                                  <a:latin typeface="Cambria Math" panose="02040503050406030204" pitchFamily="18" charset="0"/>
                                </a:rPr>
                                <m:t>𝒘</m:t>
                              </m:r>
                              <m:r>
                                <a:rPr lang="en-US" altLang="zh-CN" sz="2100" i="1">
                                  <a:latin typeface="Cambria Math" panose="02040503050406030204" pitchFamily="18" charset="0"/>
                                </a:rPr>
                                <m:t>,</m:t>
                              </m:r>
                              <m:r>
                                <a:rPr lang="en-US" altLang="zh-CN" sz="2100" i="1">
                                  <a:latin typeface="Cambria Math" panose="02040503050406030204" pitchFamily="18" charset="0"/>
                                </a:rPr>
                                <m:t>𝑏</m:t>
                              </m:r>
                            </m:lim>
                          </m:limLow>
                        </m:fName>
                        <m:e>
                          <m:f>
                            <m:fPr>
                              <m:ctrlPr>
                                <a:rPr lang="en-US" altLang="zh-CN" sz="2100" b="0" i="1" smtClean="0">
                                  <a:latin typeface="Cambria Math" panose="02040503050406030204" pitchFamily="18" charset="0"/>
                                </a:rPr>
                              </m:ctrlPr>
                            </m:fPr>
                            <m:num>
                              <m:r>
                                <a:rPr lang="en-US" altLang="zh-CN" sz="2100" b="0" i="1" smtClean="0">
                                  <a:latin typeface="Cambria Math" panose="02040503050406030204" pitchFamily="18" charset="0"/>
                                </a:rPr>
                                <m:t>1</m:t>
                              </m:r>
                            </m:num>
                            <m:den>
                              <m:r>
                                <a:rPr lang="en-US" altLang="zh-CN" sz="2100" b="0" i="1" smtClean="0">
                                  <a:latin typeface="Cambria Math" panose="02040503050406030204" pitchFamily="18" charset="0"/>
                                </a:rPr>
                                <m:t>2</m:t>
                              </m:r>
                            </m:den>
                          </m:f>
                          <m:sSup>
                            <m:sSupPr>
                              <m:ctrlPr>
                                <a:rPr lang="en-US" altLang="zh-CN" sz="2100" b="1" i="1" smtClean="0">
                                  <a:latin typeface="Cambria Math" panose="02040503050406030204" pitchFamily="18" charset="0"/>
                                </a:rPr>
                              </m:ctrlPr>
                            </m:sSup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e>
                            <m:sup>
                              <m:r>
                                <a:rPr lang="en-US" altLang="zh-CN" sz="2100" b="0" i="1" smtClean="0">
                                  <a:latin typeface="Cambria Math" panose="02040503050406030204" pitchFamily="18" charset="0"/>
                                </a:rPr>
                                <m:t>2</m:t>
                              </m:r>
                            </m:sup>
                          </m:sSup>
                        </m:e>
                      </m:func>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2320330" y="2119397"/>
                <a:ext cx="1887328" cy="70679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4071075" y="2327410"/>
                <a:ext cx="280608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100" smtClean="0">
                          <a:latin typeface="Cambria Math" panose="02040503050406030204" pitchFamily="18" charset="0"/>
                        </a:rPr>
                        <m:t>s</m:t>
                      </m:r>
                      <m:r>
                        <a:rPr lang="en-US" altLang="zh-CN" sz="2100" smtClean="0">
                          <a:latin typeface="Cambria Math" panose="02040503050406030204" pitchFamily="18" charset="0"/>
                        </a:rPr>
                        <m:t>.</m:t>
                      </m:r>
                      <m:r>
                        <m:rPr>
                          <m:sty m:val="p"/>
                        </m:rPr>
                        <a:rPr lang="en-US" altLang="zh-CN" sz="2100" smtClean="0">
                          <a:latin typeface="Cambria Math" panose="02040503050406030204" pitchFamily="18" charset="0"/>
                        </a:rPr>
                        <m:t>t</m:t>
                      </m:r>
                      <m:r>
                        <a:rPr lang="en-US" altLang="zh-CN" sz="2100" smtClean="0">
                          <a:latin typeface="Cambria Math" panose="02040503050406030204" pitchFamily="18" charset="0"/>
                        </a:rPr>
                        <m:t>.</m:t>
                      </m:r>
                      <m:r>
                        <a:rPr lang="en-US" altLang="zh-CN" sz="2100" b="0" i="1" smtClean="0">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𝑖</m:t>
                          </m:r>
                        </m:sub>
                      </m:sSub>
                      <m:d>
                        <m:dPr>
                          <m:ctrlPr>
                            <a:rPr lang="en-US" altLang="zh-CN" sz="2100" i="1">
                              <a:latin typeface="Cambria Math" panose="02040503050406030204" pitchFamily="18" charset="0"/>
                            </a:rPr>
                          </m:ctrlPr>
                        </m:dPr>
                        <m:e>
                          <m:sSup>
                            <m:sSupPr>
                              <m:ctrlPr>
                                <a:rPr lang="en-US" altLang="zh-CN" sz="2100" i="1">
                                  <a:latin typeface="Cambria Math" panose="02040503050406030204" pitchFamily="18" charset="0"/>
                                </a:rPr>
                              </m:ctrlPr>
                            </m:sSupPr>
                            <m:e>
                              <m:r>
                                <a:rPr lang="en-US" altLang="zh-CN" sz="2100" b="1" i="1">
                                  <a:latin typeface="Cambria Math" panose="02040503050406030204" pitchFamily="18" charset="0"/>
                                </a:rPr>
                                <m:t>𝒘</m:t>
                              </m:r>
                            </m:e>
                            <m:sup>
                              <m:r>
                                <a:rPr lang="en-US" altLang="zh-CN" sz="2100" i="1">
                                  <a:latin typeface="Cambria Math" panose="02040503050406030204" pitchFamily="18" charset="0"/>
                                </a:rPr>
                                <m:t>⊤</m:t>
                              </m:r>
                            </m:sup>
                          </m:sSup>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r>
                            <a:rPr lang="en-US" altLang="zh-CN" sz="2100" i="1">
                              <a:latin typeface="Cambria Math" panose="02040503050406030204" pitchFamily="18" charset="0"/>
                            </a:rPr>
                            <m:t>+</m:t>
                          </m:r>
                          <m:r>
                            <a:rPr lang="en-US" altLang="zh-CN" sz="2100" i="1">
                              <a:latin typeface="Cambria Math" panose="02040503050406030204" pitchFamily="18" charset="0"/>
                            </a:rPr>
                            <m:t>𝑏</m:t>
                          </m:r>
                        </m:e>
                      </m:d>
                      <m:r>
                        <a:rPr lang="en-US" altLang="zh-CN" sz="2100" i="1">
                          <a:latin typeface="Cambria Math" panose="02040503050406030204" pitchFamily="18" charset="0"/>
                        </a:rPr>
                        <m:t>≥1</m:t>
                      </m:r>
                    </m:oMath>
                  </m:oMathPara>
                </a14:m>
                <a:endParaRPr lang="zh-CN" altLang="en-US" sz="2100" dirty="0"/>
              </a:p>
            </p:txBody>
          </p:sp>
        </mc:Choice>
        <mc:Fallback>
          <p:sp>
            <p:nvSpPr>
              <p:cNvPr id="8" name="矩形 7"/>
              <p:cNvSpPr>
                <a:spLocks noRot="1" noChangeAspect="1" noMove="1" noResize="1" noEditPoints="1" noAdjustHandles="1" noChangeArrowheads="1" noChangeShapeType="1" noTextEdit="1"/>
              </p:cNvSpPr>
              <p:nvPr/>
            </p:nvSpPr>
            <p:spPr>
              <a:xfrm>
                <a:off x="4071075" y="2327410"/>
                <a:ext cx="2806088" cy="415498"/>
              </a:xfrm>
              <a:prstGeom prst="rect">
                <a:avLst/>
              </a:prstGeom>
              <a:blipFill rotWithShape="0">
                <a:blip r:embed="rId5"/>
                <a:stretch>
                  <a:fillRect b="-73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7145703" y="2327410"/>
                <a:ext cx="150552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rPr>
                        <m:t>𝑖</m:t>
                      </m:r>
                      <m:r>
                        <a:rPr lang="en-US" altLang="zh-CN" sz="2100" b="0" i="1" smtClean="0">
                          <a:latin typeface="Cambria Math" panose="02040503050406030204" pitchFamily="18" charset="0"/>
                        </a:rPr>
                        <m:t>=1,⋯,</m:t>
                      </m:r>
                      <m:r>
                        <a:rPr lang="en-US" altLang="zh-CN" sz="2100" b="0" i="1" smtClean="0">
                          <a:latin typeface="Cambria Math" panose="02040503050406030204" pitchFamily="18" charset="0"/>
                        </a:rPr>
                        <m:t>𝑚</m:t>
                      </m:r>
                    </m:oMath>
                  </m:oMathPara>
                </a14:m>
                <a:endParaRPr lang="zh-CN" altLang="en-US" sz="2100" dirty="0"/>
              </a:p>
            </p:txBody>
          </p:sp>
        </mc:Choice>
        <mc:Fallback>
          <p:sp>
            <p:nvSpPr>
              <p:cNvPr id="9" name="文本框 8"/>
              <p:cNvSpPr txBox="1">
                <a:spLocks noRot="1" noChangeAspect="1" noMove="1" noResize="1" noEditPoints="1" noAdjustHandles="1" noChangeArrowheads="1" noChangeShapeType="1" noTextEdit="1"/>
              </p:cNvSpPr>
              <p:nvPr/>
            </p:nvSpPr>
            <p:spPr>
              <a:xfrm>
                <a:off x="7145703" y="2327410"/>
                <a:ext cx="1505527" cy="415498"/>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420069" y="3006801"/>
                <a:ext cx="7722205" cy="1317540"/>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rPr>
                  <a:t>软间隔的支持向量机</a:t>
                </a:r>
                <a:r>
                  <a:rPr lang="en-US" altLang="zh-CN" sz="2100" dirty="0"/>
                  <a:t/>
                </a:r>
                <a:br>
                  <a:rPr lang="en-US" altLang="zh-CN" sz="2100" dirty="0"/>
                </a:br>
                <a:r>
                  <a:rPr lang="en-US" altLang="zh-CN" sz="2100" dirty="0"/>
                  <a:t/>
                </a:r>
                <a:br>
                  <a:rPr lang="en-US" altLang="zh-CN" sz="2100" dirty="0"/>
                </a:br>
                <a:endParaRPr lang="en-US" altLang="zh-CN" sz="2100" dirty="0"/>
              </a:p>
              <a:p>
                <a:r>
                  <a:rPr lang="zh-CN" altLang="en-US" dirty="0">
                    <a:latin typeface="Times New Roman" panose="02020603050405020304" pitchFamily="18" charset="0"/>
                    <a:ea typeface="微软雅黑" panose="020B0503020204020204" pitchFamily="34" charset="-122"/>
                  </a:rPr>
                  <a:t>其中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ℓ</m:t>
                        </m:r>
                      </m:e>
                      <m:sub>
                        <m:r>
                          <a:rPr lang="en-US" altLang="zh-CN">
                            <a:latin typeface="Cambria Math" panose="02040503050406030204" pitchFamily="18" charset="0"/>
                            <a:ea typeface="微软雅黑" panose="020B0503020204020204" pitchFamily="34" charset="-122"/>
                          </a:rPr>
                          <m:t>0/1</m:t>
                        </m:r>
                      </m:sub>
                    </m:sSub>
                  </m:oMath>
                </a14:m>
                <a:r>
                  <a:rPr lang="zh-CN" altLang="en-US" dirty="0">
                    <a:latin typeface="Times New Roman" panose="02020603050405020304" pitchFamily="18" charset="0"/>
                    <a:ea typeface="微软雅黑" panose="020B0503020204020204" pitchFamily="34" charset="-122"/>
                  </a:rPr>
                  <a:t>是</a:t>
                </a:r>
                <a:r>
                  <a:rPr lang="en-US" altLang="zh-CN" dirty="0">
                    <a:latin typeface="Times New Roman" panose="02020603050405020304" pitchFamily="18" charset="0"/>
                    <a:ea typeface="微软雅黑" panose="020B0503020204020204" pitchFamily="34" charset="-122"/>
                  </a:rPr>
                  <a:t>0/1</a:t>
                </a:r>
                <a:r>
                  <a:rPr lang="zh-CN" altLang="en-US" dirty="0">
                    <a:latin typeface="Times New Roman" panose="02020603050405020304" pitchFamily="18" charset="0"/>
                    <a:ea typeface="微软雅黑" panose="020B0503020204020204" pitchFamily="34" charset="-122"/>
                  </a:rPr>
                  <a:t>损失函数</a:t>
                </a:r>
                <a:endParaRPr lang="en-US" altLang="zh-CN" dirty="0">
                  <a:latin typeface="Times New Roman" panose="02020603050405020304" pitchFamily="18" charset="0"/>
                  <a:ea typeface="微软雅黑" panose="020B0503020204020204" pitchFamily="34" charset="-122"/>
                </a:endParaRPr>
              </a:p>
            </p:txBody>
          </p:sp>
        </mc:Choice>
        <mc:Fallback>
          <p:sp>
            <p:nvSpPr>
              <p:cNvPr id="10" name="矩形 9"/>
              <p:cNvSpPr>
                <a:spLocks noRot="1" noChangeAspect="1" noMove="1" noResize="1" noEditPoints="1" noAdjustHandles="1" noChangeArrowheads="1" noChangeShapeType="1" noTextEdit="1"/>
              </p:cNvSpPr>
              <p:nvPr/>
            </p:nvSpPr>
            <p:spPr>
              <a:xfrm>
                <a:off x="420069" y="3006801"/>
                <a:ext cx="7722205" cy="1317540"/>
              </a:xfrm>
              <a:prstGeom prst="rect">
                <a:avLst/>
              </a:prstGeom>
              <a:blipFill rotWithShape="0">
                <a:blip r:embed="rId7"/>
                <a:stretch>
                  <a:fillRect l="-710" t="-2778" b="-46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920468" y="5335532"/>
                <a:ext cx="400173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i="1">
                                  <a:latin typeface="Cambria Math" panose="02040503050406030204" pitchFamily="18" charset="0"/>
                                </a:rPr>
                                <m:t>min</m:t>
                              </m:r>
                            </m:e>
                            <m:lim>
                              <m:r>
                                <a:rPr lang="en-US" altLang="zh-CN" i="1">
                                  <a:latin typeface="Cambria Math" panose="02040503050406030204" pitchFamily="18" charset="0"/>
                                </a:rPr>
                                <m:t>𝒘</m:t>
                              </m:r>
                              <m:r>
                                <a:rPr lang="en-US" altLang="zh-CN" i="1">
                                  <a:latin typeface="Cambria Math" panose="02040503050406030204" pitchFamily="18" charset="0"/>
                                </a:rPr>
                                <m:t>,</m:t>
                              </m:r>
                              <m:r>
                                <a:rPr lang="en-US" altLang="zh-CN" i="1">
                                  <a:latin typeface="Cambria Math" panose="02040503050406030204" pitchFamily="18" charset="0"/>
                                </a:rPr>
                                <m:t>𝑏</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𝒘</m:t>
                                  </m:r>
                                </m:e>
                              </m:d>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𝐶</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𝒛</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𝒛</m:t>
                                              </m:r>
                                            </m:sup>
                                          </m:sSup>
                                        </m:e>
                                      </m:d>
                                    </m:e>
                                  </m:func>
                                </m:e>
                              </m:d>
                            </m:e>
                          </m:nary>
                        </m:e>
                      </m:func>
                    </m:oMath>
                  </m:oMathPara>
                </a14:m>
                <a:endParaRPr lang="zh-CN" altLang="en-US" i="1" dirty="0">
                  <a:latin typeface="Cambria Math" panose="02040503050406030204" pitchFamily="18" charset="0"/>
                </a:endParaRPr>
              </a:p>
            </p:txBody>
          </p:sp>
        </mc:Choice>
        <mc:Fallback>
          <p:sp>
            <p:nvSpPr>
              <p:cNvPr id="12" name="矩形 11"/>
              <p:cNvSpPr>
                <a:spLocks noRot="1" noChangeAspect="1" noMove="1" noResize="1" noEditPoints="1" noAdjustHandles="1" noChangeArrowheads="1" noChangeShapeType="1" noTextEdit="1"/>
              </p:cNvSpPr>
              <p:nvPr/>
            </p:nvSpPr>
            <p:spPr>
              <a:xfrm>
                <a:off x="920468" y="5335532"/>
                <a:ext cx="4001737" cy="848566"/>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2874364" y="3163445"/>
                <a:ext cx="5634363" cy="9745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100" i="1" smtClean="0">
                              <a:latin typeface="Cambria Math" panose="02040503050406030204" pitchFamily="18" charset="0"/>
                            </a:rPr>
                          </m:ctrlPr>
                        </m:funcPr>
                        <m:fName>
                          <m:limLow>
                            <m:limLowPr>
                              <m:ctrlPr>
                                <a:rPr lang="en-US" altLang="zh-CN" sz="2100" i="1">
                                  <a:latin typeface="Cambria Math" panose="02040503050406030204" pitchFamily="18" charset="0"/>
                                </a:rPr>
                              </m:ctrlPr>
                            </m:limLowPr>
                            <m:e>
                              <m:r>
                                <m:rPr>
                                  <m:sty m:val="p"/>
                                </m:rPr>
                                <a:rPr lang="en-US" altLang="zh-CN" sz="2100">
                                  <a:latin typeface="Cambria Math" panose="02040503050406030204" pitchFamily="18" charset="0"/>
                                </a:rPr>
                                <m:t>min</m:t>
                              </m:r>
                            </m:e>
                            <m:lim>
                              <m:r>
                                <a:rPr lang="en-US" altLang="zh-CN" sz="2100" b="1" i="1">
                                  <a:latin typeface="Cambria Math" panose="02040503050406030204" pitchFamily="18" charset="0"/>
                                </a:rPr>
                                <m:t>𝒘</m:t>
                              </m:r>
                              <m:r>
                                <a:rPr lang="en-US" altLang="zh-CN" sz="2100" i="1">
                                  <a:latin typeface="Cambria Math" panose="02040503050406030204" pitchFamily="18" charset="0"/>
                                </a:rPr>
                                <m:t>,</m:t>
                              </m:r>
                              <m:r>
                                <a:rPr lang="en-US" altLang="zh-CN" sz="2100" i="1">
                                  <a:latin typeface="Cambria Math" panose="02040503050406030204" pitchFamily="18" charset="0"/>
                                </a:rPr>
                                <m:t>𝑏</m:t>
                              </m:r>
                            </m:lim>
                          </m:limLow>
                        </m:fName>
                        <m:e>
                          <m:f>
                            <m:fPr>
                              <m:ctrlPr>
                                <a:rPr lang="en-US" altLang="zh-CN" sz="2100" i="1">
                                  <a:latin typeface="Cambria Math" panose="02040503050406030204" pitchFamily="18" charset="0"/>
                                </a:rPr>
                              </m:ctrlPr>
                            </m:fPr>
                            <m:num>
                              <m:r>
                                <a:rPr lang="en-US" altLang="zh-CN" sz="2100" i="1">
                                  <a:latin typeface="Cambria Math" panose="02040503050406030204" pitchFamily="18" charset="0"/>
                                </a:rPr>
                                <m:t>1</m:t>
                              </m:r>
                            </m:num>
                            <m:den>
                              <m:r>
                                <a:rPr lang="en-US" altLang="zh-CN" sz="2100" i="1">
                                  <a:latin typeface="Cambria Math" panose="02040503050406030204" pitchFamily="18" charset="0"/>
                                </a:rPr>
                                <m:t>2</m:t>
                              </m:r>
                            </m:den>
                          </m:f>
                          <m:sSup>
                            <m:sSupPr>
                              <m:ctrlPr>
                                <a:rPr lang="en-US" altLang="zh-CN" sz="2100" b="1" i="1">
                                  <a:latin typeface="Cambria Math" panose="02040503050406030204" pitchFamily="18" charset="0"/>
                                </a:rPr>
                              </m:ctrlPr>
                            </m:sSupPr>
                            <m:e>
                              <m:d>
                                <m:dPr>
                                  <m:begChr m:val="‖"/>
                                  <m:endChr m:val="‖"/>
                                  <m:ctrlPr>
                                    <a:rPr lang="en-US" altLang="zh-CN" sz="2100" i="1">
                                      <a:latin typeface="Cambria Math" panose="02040503050406030204" pitchFamily="18" charset="0"/>
                                    </a:rPr>
                                  </m:ctrlPr>
                                </m:dPr>
                                <m:e>
                                  <m:r>
                                    <a:rPr lang="en-US" altLang="zh-CN" sz="2100" b="1" i="1">
                                      <a:latin typeface="Cambria Math" panose="02040503050406030204" pitchFamily="18" charset="0"/>
                                    </a:rPr>
                                    <m:t>𝒘</m:t>
                                  </m:r>
                                </m:e>
                              </m:d>
                            </m:e>
                            <m:sup>
                              <m:r>
                                <a:rPr lang="en-US" altLang="zh-CN" sz="2100" i="1">
                                  <a:latin typeface="Cambria Math" panose="02040503050406030204" pitchFamily="18" charset="0"/>
                                </a:rPr>
                                <m:t>2</m:t>
                              </m:r>
                            </m:sup>
                          </m:sSup>
                          <m:r>
                            <a:rPr lang="en-US" altLang="zh-CN" sz="2100" b="1" i="1">
                              <a:latin typeface="Cambria Math" panose="02040503050406030204" pitchFamily="18" charset="0"/>
                            </a:rPr>
                            <m:t>+</m:t>
                          </m:r>
                          <m:r>
                            <a:rPr lang="en-US" altLang="zh-CN" sz="2100" i="1">
                              <a:latin typeface="Cambria Math" panose="02040503050406030204" pitchFamily="18" charset="0"/>
                            </a:rPr>
                            <m:t>𝐶</m:t>
                          </m:r>
                          <m:nary>
                            <m:naryPr>
                              <m:chr m:val="∑"/>
                              <m:ctrlPr>
                                <a:rPr lang="en-US" altLang="zh-CN" sz="2100" i="1">
                                  <a:latin typeface="Cambria Math" panose="02040503050406030204" pitchFamily="18" charset="0"/>
                                </a:rPr>
                              </m:ctrlPr>
                            </m:naryPr>
                            <m:sub>
                              <m:r>
                                <a:rPr lang="en-US" altLang="zh-CN" sz="2100" i="1">
                                  <a:latin typeface="Cambria Math" panose="02040503050406030204" pitchFamily="18" charset="0"/>
                                </a:rPr>
                                <m:t>𝑖</m:t>
                              </m:r>
                              <m:r>
                                <a:rPr lang="en-US" altLang="zh-CN" sz="2100" i="1">
                                  <a:latin typeface="Cambria Math" panose="02040503050406030204" pitchFamily="18" charset="0"/>
                                </a:rPr>
                                <m:t>=1</m:t>
                              </m:r>
                            </m:sub>
                            <m:sup>
                              <m:r>
                                <a:rPr lang="en-US" altLang="zh-CN" sz="2100" i="1">
                                  <a:latin typeface="Cambria Math" panose="02040503050406030204" pitchFamily="18" charset="0"/>
                                </a:rPr>
                                <m:t>𝑚</m:t>
                              </m:r>
                            </m:sup>
                            <m:e>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ℓ</m:t>
                                  </m:r>
                                </m:e>
                                <m:sub>
                                  <m:r>
                                    <a:rPr lang="en-US" altLang="zh-CN" sz="2100" b="0" i="1" smtClean="0">
                                      <a:latin typeface="Cambria Math" panose="02040503050406030204" pitchFamily="18" charset="0"/>
                                    </a:rPr>
                                    <m:t>0/1</m:t>
                                  </m:r>
                                </m:sub>
                              </m:sSub>
                              <m:d>
                                <m:dPr>
                                  <m:ctrlPr>
                                    <a:rPr lang="en-US" altLang="zh-CN" sz="2100" b="0" i="1" smtClean="0">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i="1">
                                          <a:latin typeface="Cambria Math" panose="02040503050406030204" pitchFamily="18" charset="0"/>
                                        </a:rPr>
                                        <m:t>𝑖</m:t>
                                      </m:r>
                                    </m:sub>
                                  </m:sSub>
                                  <m:d>
                                    <m:dPr>
                                      <m:ctrlPr>
                                        <a:rPr lang="en-US" altLang="zh-CN" sz="2100" i="1">
                                          <a:latin typeface="Cambria Math" panose="02040503050406030204" pitchFamily="18" charset="0"/>
                                        </a:rPr>
                                      </m:ctrlPr>
                                    </m:dPr>
                                    <m:e>
                                      <m:sSup>
                                        <m:sSupPr>
                                          <m:ctrlPr>
                                            <a:rPr lang="en-US" altLang="zh-CN" sz="2100" b="1" i="1">
                                              <a:latin typeface="Cambria Math" panose="02040503050406030204" pitchFamily="18" charset="0"/>
                                            </a:rPr>
                                          </m:ctrlPr>
                                        </m:sSupPr>
                                        <m:e>
                                          <m:r>
                                            <a:rPr lang="en-US" altLang="zh-CN" sz="2100" b="1" i="1">
                                              <a:latin typeface="Cambria Math" panose="02040503050406030204" pitchFamily="18" charset="0"/>
                                            </a:rPr>
                                            <m:t>𝒘</m:t>
                                          </m:r>
                                        </m:e>
                                        <m:sup>
                                          <m:r>
                                            <a:rPr lang="en-US" altLang="zh-CN" sz="2100" i="1">
                                              <a:latin typeface="Cambria Math" panose="02040503050406030204" pitchFamily="18" charset="0"/>
                                            </a:rPr>
                                            <m:t>⊤</m:t>
                                          </m:r>
                                        </m:sup>
                                      </m:sSup>
                                      <m:r>
                                        <a:rPr lang="en-US" altLang="zh-CN" sz="2100" b="0" i="1" smtClean="0">
                                          <a:latin typeface="Cambria Math" panose="02040503050406030204" pitchFamily="18" charset="0"/>
                                        </a:rPr>
                                        <m:t>𝜙</m:t>
                                      </m:r>
                                      <m:d>
                                        <m:dPr>
                                          <m:ctrlPr>
                                            <a:rPr lang="en-US" altLang="zh-CN" sz="2100" b="1" i="1" smtClean="0">
                                              <a:latin typeface="Cambria Math" panose="02040503050406030204" pitchFamily="18" charset="0"/>
                                            </a:rPr>
                                          </m:ctrlPr>
                                        </m:dPr>
                                        <m:e>
                                          <m:sSub>
                                            <m:sSubPr>
                                              <m:ctrlPr>
                                                <a:rPr lang="en-US" altLang="zh-CN" sz="2100" b="1"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𝑖</m:t>
                                              </m:r>
                                            </m:sub>
                                          </m:sSub>
                                        </m:e>
                                      </m:d>
                                      <m:r>
                                        <a:rPr lang="en-US" altLang="zh-CN" sz="2100" i="1">
                                          <a:latin typeface="Cambria Math" panose="02040503050406030204" pitchFamily="18" charset="0"/>
                                        </a:rPr>
                                        <m:t>+</m:t>
                                      </m:r>
                                      <m:r>
                                        <a:rPr lang="en-US" altLang="zh-CN" sz="2100" i="1">
                                          <a:latin typeface="Cambria Math" panose="02040503050406030204" pitchFamily="18" charset="0"/>
                                        </a:rPr>
                                        <m:t>𝑏</m:t>
                                      </m:r>
                                    </m:e>
                                  </m:d>
                                  <m:r>
                                    <a:rPr lang="en-US" altLang="zh-CN" sz="2100" i="1">
                                      <a:latin typeface="Cambria Math" panose="02040503050406030204" pitchFamily="18" charset="0"/>
                                    </a:rPr>
                                    <m:t>−1</m:t>
                                  </m:r>
                                </m:e>
                              </m:d>
                            </m:e>
                          </m:nary>
                        </m:e>
                      </m:func>
                    </m:oMath>
                  </m:oMathPara>
                </a14:m>
                <a:endParaRPr lang="zh-CN" altLang="en-US" sz="2100" dirty="0"/>
              </a:p>
            </p:txBody>
          </p:sp>
        </mc:Choice>
        <mc:Fallback>
          <p:sp>
            <p:nvSpPr>
              <p:cNvPr id="13" name="矩形 12"/>
              <p:cNvSpPr>
                <a:spLocks noRot="1" noChangeAspect="1" noMove="1" noResize="1" noEditPoints="1" noAdjustHandles="1" noChangeArrowheads="1" noChangeShapeType="1" noTextEdit="1"/>
              </p:cNvSpPr>
              <p:nvPr/>
            </p:nvSpPr>
            <p:spPr>
              <a:xfrm>
                <a:off x="2874364" y="3163445"/>
                <a:ext cx="5634363" cy="974562"/>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5035946" y="5549562"/>
                <a:ext cx="6489277" cy="616579"/>
              </a:xfrm>
              <a:prstGeom prst="rect">
                <a:avLst/>
              </a:prstGeom>
            </p:spPr>
            <p:txBody>
              <a:bodyPr wrap="none">
                <a:spAutoFit/>
              </a:bodyPr>
              <a:lstStyle/>
              <a:p>
                <a14:m>
                  <m:oMath xmlns:m="http://schemas.openxmlformats.org/officeDocument/2006/math">
                    <m:r>
                      <m:rPr>
                        <m:nor/>
                      </m:rPr>
                      <a:rPr lang="zh-CN" altLang="en-US" sz="1600" dirty="0" smtClean="0">
                        <a:latin typeface="Times New Roman" panose="02020603050405020304" pitchFamily="18" charset="0"/>
                        <a:ea typeface="微软雅黑" panose="020B0503020204020204" pitchFamily="34" charset="-122"/>
                      </a:rPr>
                      <m:t>考虑后一项经验风险</m:t>
                    </m:r>
                    <m:r>
                      <a:rPr lang="zh-CN" altLang="en-US" sz="1600" i="1" dirty="0">
                        <a:latin typeface="Cambria Math" panose="02040503050406030204" pitchFamily="18" charset="0"/>
                        <a:ea typeface="微软雅黑" panose="020B0503020204020204" pitchFamily="34" charset="-122"/>
                      </a:rPr>
                      <m:t>，由</m:t>
                    </m:r>
                    <m:r>
                      <a:rPr lang="zh-CN" altLang="en-US" sz="1600">
                        <a:latin typeface="Times New Roman" panose="02020603050405020304" pitchFamily="18" charset="0"/>
                        <a:ea typeface="微软雅黑" panose="020B0503020204020204" pitchFamily="34" charset="-122"/>
                      </a:rPr>
                      <m:t>核函数</m:t>
                    </m:r>
                    <m:r>
                      <a:rPr lang="zh-CN" altLang="en-US" sz="1600" i="1" smtClean="0">
                        <a:latin typeface="Cambria Math" panose="02040503050406030204" pitchFamily="18" charset="0"/>
                        <a:ea typeface="微软雅黑" panose="020B0503020204020204" pitchFamily="34" charset="-122"/>
                      </a:rPr>
                      <m:t>映射</m:t>
                    </m:r>
                    <m:sSup>
                      <m:sSupPr>
                        <m:ctrlPr>
                          <a:rPr lang="en-US" altLang="zh-CN" sz="1600">
                            <a:latin typeface="Times New Roman" panose="02020603050405020304" pitchFamily="18" charset="0"/>
                            <a:ea typeface="微软雅黑" panose="020B0503020204020204" pitchFamily="34" charset="-122"/>
                          </a:rPr>
                        </m:ctrlPr>
                      </m:sSupPr>
                      <m:e>
                        <m:r>
                          <a:rPr lang="en-US" altLang="zh-CN" sz="1600">
                            <a:latin typeface="Times New Roman" panose="02020603050405020304" pitchFamily="18" charset="0"/>
                            <a:ea typeface="微软雅黑" panose="020B0503020204020204" pitchFamily="34" charset="-122"/>
                          </a:rPr>
                          <m:t>𝒉</m:t>
                        </m:r>
                        <m:d>
                          <m:dPr>
                            <m:ctrlPr>
                              <a:rPr lang="en-US" altLang="zh-CN" sz="1600">
                                <a:latin typeface="Times New Roman" panose="02020603050405020304" pitchFamily="18" charset="0"/>
                                <a:ea typeface="微软雅黑" panose="020B0503020204020204" pitchFamily="34" charset="-122"/>
                              </a:rPr>
                            </m:ctrlPr>
                          </m:dPr>
                          <m:e>
                            <m:r>
                              <a:rPr lang="en-US" altLang="zh-CN" sz="1600">
                                <a:latin typeface="Times New Roman" panose="02020603050405020304" pitchFamily="18" charset="0"/>
                                <a:ea typeface="微软雅黑" panose="020B0503020204020204" pitchFamily="34" charset="-122"/>
                              </a:rPr>
                              <m:t>𝒙</m:t>
                            </m:r>
                          </m:e>
                        </m:d>
                        <m:r>
                          <a:rPr lang="en-US" altLang="zh-CN" sz="1600">
                            <a:latin typeface="Times New Roman" panose="02020603050405020304" pitchFamily="18" charset="0"/>
                            <a:ea typeface="微软雅黑" panose="020B0503020204020204" pitchFamily="34" charset="-122"/>
                          </a:rPr>
                          <m:t>=</m:t>
                        </m:r>
                        <m:r>
                          <a:rPr lang="en-US" altLang="zh-CN" sz="1600">
                            <a:latin typeface="Times New Roman" panose="02020603050405020304" pitchFamily="18" charset="0"/>
                            <a:ea typeface="微软雅黑" panose="020B0503020204020204" pitchFamily="34" charset="-122"/>
                          </a:rPr>
                          <m:t>𝒘</m:t>
                        </m:r>
                      </m:e>
                      <m:sup>
                        <m:r>
                          <a:rPr lang="en-US" altLang="zh-CN" sz="1600">
                            <a:latin typeface="Times New Roman" panose="02020603050405020304" pitchFamily="18" charset="0"/>
                            <a:ea typeface="微软雅黑" panose="020B0503020204020204" pitchFamily="34" charset="-122"/>
                          </a:rPr>
                          <m:t>⊤</m:t>
                        </m:r>
                      </m:sup>
                    </m:sSup>
                    <m:r>
                      <a:rPr lang="en-US" altLang="zh-CN" sz="1600">
                        <a:latin typeface="Times New Roman" panose="02020603050405020304" pitchFamily="18" charset="0"/>
                        <a:ea typeface="微软雅黑" panose="020B0503020204020204" pitchFamily="34" charset="-122"/>
                      </a:rPr>
                      <m:t>𝜙</m:t>
                    </m:r>
                    <m:d>
                      <m:dPr>
                        <m:ctrlPr>
                          <a:rPr lang="en-US" altLang="zh-CN" sz="1600">
                            <a:latin typeface="Times New Roman" panose="02020603050405020304" pitchFamily="18" charset="0"/>
                            <a:ea typeface="微软雅黑" panose="020B0503020204020204" pitchFamily="34" charset="-122"/>
                          </a:rPr>
                        </m:ctrlPr>
                      </m:dPr>
                      <m:e>
                        <m:sSub>
                          <m:sSubPr>
                            <m:ctrlPr>
                              <a:rPr lang="en-US" altLang="zh-CN" sz="1600">
                                <a:latin typeface="Times New Roman" panose="02020603050405020304" pitchFamily="18" charset="0"/>
                                <a:ea typeface="微软雅黑" panose="020B0503020204020204" pitchFamily="34" charset="-122"/>
                              </a:rPr>
                            </m:ctrlPr>
                          </m:sSubPr>
                          <m:e>
                            <m:r>
                              <a:rPr lang="en-US" altLang="zh-CN" sz="1600">
                                <a:latin typeface="Times New Roman" panose="02020603050405020304" pitchFamily="18" charset="0"/>
                                <a:ea typeface="微软雅黑" panose="020B0503020204020204" pitchFamily="34" charset="-122"/>
                              </a:rPr>
                              <m:t>𝒙</m:t>
                            </m:r>
                          </m:e>
                          <m:sub>
                            <m:r>
                              <a:rPr lang="en-US" altLang="zh-CN" sz="1600">
                                <a:latin typeface="Times New Roman" panose="02020603050405020304" pitchFamily="18" charset="0"/>
                                <a:ea typeface="微软雅黑" panose="020B0503020204020204" pitchFamily="34" charset="-122"/>
                              </a:rPr>
                              <m:t>𝑖</m:t>
                            </m:r>
                          </m:sub>
                        </m:sSub>
                      </m:e>
                    </m:d>
                  </m:oMath>
                </a14:m>
                <a:r>
                  <a:rPr lang="en-US" altLang="zh-CN" dirty="0" smtClean="0"/>
                  <a:t>=</a:t>
                </a:r>
                <a14:m>
                  <m:oMath xmlns:m="http://schemas.openxmlformats.org/officeDocument/2006/math">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𝑚</m:t>
                        </m:r>
                      </m:sup>
                      <m:e>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i="1">
                                <a:latin typeface="Cambria Math" panose="02040503050406030204" pitchFamily="18" charset="0"/>
                              </a:rPr>
                              <m:t>𝑖</m:t>
                            </m:r>
                          </m:sub>
                        </m:sSub>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b="1" i="1" smtClean="0">
                            <a:latin typeface="Cambria Math" panose="02040503050406030204" pitchFamily="18" charset="0"/>
                          </a:rPr>
                          <m:t>)</m:t>
                        </m:r>
                      </m:e>
                    </m:nary>
                  </m:oMath>
                </a14:m>
                <a:endParaRPr lang="en-US" altLang="zh-CN" b="1" dirty="0" smtClean="0"/>
              </a:p>
              <a:p>
                <a:r>
                  <a:rPr lang="zh-CN" altLang="en-US" sz="1600" dirty="0" smtClean="0">
                    <a:latin typeface="Times New Roman" panose="02020603050405020304" pitchFamily="18" charset="0"/>
                    <a:ea typeface="微软雅黑" panose="020B0503020204020204" pitchFamily="34" charset="-122"/>
                  </a:rPr>
                  <a:t>得到核对</a:t>
                </a:r>
                <a:r>
                  <a:rPr lang="zh-CN" altLang="en-US" sz="1600" dirty="0">
                    <a:latin typeface="Times New Roman" panose="02020603050405020304" pitchFamily="18" charset="0"/>
                    <a:ea typeface="微软雅黑" panose="020B0503020204020204" pitchFamily="34" charset="-122"/>
                  </a:rPr>
                  <a:t>率回归模型</a:t>
                </a:r>
                <a:endParaRPr lang="en-US" altLang="zh-CN" sz="1600" dirty="0">
                  <a:latin typeface="Times New Roman" panose="02020603050405020304" pitchFamily="18" charset="0"/>
                  <a:ea typeface="微软雅黑" panose="020B0503020204020204" pitchFamily="34" charset="-122"/>
                </a:endParaRPr>
              </a:p>
            </p:txBody>
          </p:sp>
        </mc:Choice>
        <mc:Fallback>
          <p:sp>
            <p:nvSpPr>
              <p:cNvPr id="14" name="矩形 13"/>
              <p:cNvSpPr>
                <a:spLocks noRot="1" noChangeAspect="1" noMove="1" noResize="1" noEditPoints="1" noAdjustHandles="1" noChangeArrowheads="1" noChangeShapeType="1" noTextEdit="1"/>
              </p:cNvSpPr>
              <p:nvPr/>
            </p:nvSpPr>
            <p:spPr>
              <a:xfrm>
                <a:off x="5035946" y="5549562"/>
                <a:ext cx="6489277" cy="616579"/>
              </a:xfrm>
              <a:prstGeom prst="rect">
                <a:avLst/>
              </a:prstGeom>
              <a:blipFill rotWithShape="0">
                <a:blip r:embed="rId10"/>
                <a:stretch>
                  <a:fillRect l="-469" t="-70588" b="-70588"/>
                </a:stretch>
              </a:blipFill>
            </p:spPr>
            <p:txBody>
              <a:bodyPr/>
              <a:lstStyle/>
              <a:p>
                <a:r>
                  <a:rPr lang="zh-CN" altLang="en-US">
                    <a:noFill/>
                  </a:rPr>
                  <a:t> </a:t>
                </a:r>
              </a:p>
            </p:txBody>
          </p:sp>
        </mc:Fallback>
      </mc:AlternateContent>
      <p:cxnSp>
        <p:nvCxnSpPr>
          <p:cNvPr id="11" name="直接箭头连接符 10"/>
          <p:cNvCxnSpPr/>
          <p:nvPr/>
        </p:nvCxnSpPr>
        <p:spPr>
          <a:xfrm flipV="1">
            <a:off x="1023545" y="6114705"/>
            <a:ext cx="505996" cy="304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20069" y="6443472"/>
            <a:ext cx="1645920" cy="384048"/>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rPr>
              <a:t>结构风险</a:t>
            </a:r>
            <a:endParaRPr lang="zh-CN" altLang="en-US" dirty="0">
              <a:latin typeface="Times New Roman" panose="02020603050405020304" pitchFamily="18" charset="0"/>
              <a:ea typeface="微软雅黑" panose="020B0503020204020204" pitchFamily="34" charset="-122"/>
            </a:endParaRPr>
          </a:p>
        </p:txBody>
      </p:sp>
      <p:cxnSp>
        <p:nvCxnSpPr>
          <p:cNvPr id="16" name="直接箭头连接符 15"/>
          <p:cNvCxnSpPr/>
          <p:nvPr/>
        </p:nvCxnSpPr>
        <p:spPr>
          <a:xfrm flipH="1" flipV="1">
            <a:off x="3677695" y="5932815"/>
            <a:ext cx="603476" cy="51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549853" y="6473952"/>
            <a:ext cx="1645920" cy="384048"/>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rPr>
              <a:t>经验</a:t>
            </a:r>
            <a:r>
              <a:rPr lang="zh-CN" altLang="en-US" dirty="0" smtClean="0">
                <a:latin typeface="Times New Roman" panose="02020603050405020304" pitchFamily="18" charset="0"/>
                <a:ea typeface="微软雅黑" panose="020B0503020204020204" pitchFamily="34" charset="-122"/>
              </a:rPr>
              <a:t>风险</a:t>
            </a:r>
            <a:endParaRPr lang="zh-CN" altLang="en-US" dirty="0">
              <a:latin typeface="Times New Roman" panose="02020603050405020304" pitchFamily="18" charset="0"/>
              <a:ea typeface="微软雅黑" panose="020B0503020204020204" pitchFamily="34" charset="-122"/>
            </a:endParaRPr>
          </a:p>
        </p:txBody>
      </p:sp>
      <p:sp>
        <p:nvSpPr>
          <p:cNvPr id="20" name="矩形 19"/>
          <p:cNvSpPr/>
          <p:nvPr/>
        </p:nvSpPr>
        <p:spPr>
          <a:xfrm>
            <a:off x="420069" y="583839"/>
            <a:ext cx="2613216" cy="415498"/>
          </a:xfrm>
          <a:prstGeom prst="rect">
            <a:avLst/>
          </a:prstGeom>
        </p:spPr>
        <p:txBody>
          <a:bodyPr wrap="none">
            <a:spAutoFit/>
          </a:bodyPr>
          <a:lstStyle/>
          <a:p>
            <a:r>
              <a:rPr lang="zh-CN" altLang="en-US" sz="2100" dirty="0">
                <a:latin typeface="Times New Roman" panose="02020603050405020304" pitchFamily="18" charset="0"/>
                <a:ea typeface="微软雅黑" panose="020B0503020204020204" pitchFamily="34" charset="-122"/>
              </a:rPr>
              <a:t>结合</a:t>
            </a:r>
            <a:r>
              <a:rPr lang="en-US" altLang="zh-CN" sz="2100" dirty="0">
                <a:latin typeface="Times New Roman" panose="02020603050405020304" pitchFamily="18" charset="0"/>
                <a:ea typeface="微软雅黑" panose="020B0503020204020204" pitchFamily="34" charset="-122"/>
              </a:rPr>
              <a:t>SVM</a:t>
            </a:r>
            <a:r>
              <a:rPr lang="zh-CN" altLang="en-US" sz="2100" dirty="0">
                <a:latin typeface="Times New Roman" panose="02020603050405020304" pitchFamily="18" charset="0"/>
                <a:ea typeface="微软雅黑" panose="020B0503020204020204" pitchFamily="34" charset="-122"/>
              </a:rPr>
              <a:t>模型讨论</a:t>
            </a:r>
            <a:r>
              <a:rPr lang="zh-CN" altLang="en-US" dirty="0" smtClean="0">
                <a:latin typeface="Times New Roman" panose="02020603050405020304" pitchFamily="18" charset="0"/>
                <a:ea typeface="微软雅黑" panose="020B0503020204020204" pitchFamily="34" charset="-122"/>
              </a:rPr>
              <a:t>：</a:t>
            </a:r>
            <a:endParaRPr lang="zh-CN" altLang="en-US" dirty="0"/>
          </a:p>
        </p:txBody>
      </p:sp>
    </p:spTree>
    <p:extLst>
      <p:ext uri="{BB962C8B-B14F-4D97-AF65-F5344CB8AC3E}">
        <p14:creationId xmlns:p14="http://schemas.microsoft.com/office/powerpoint/2010/main" val="210984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4181" y="402265"/>
            <a:ext cx="10964883" cy="415498"/>
          </a:xfrm>
          <a:prstGeom prst="rect">
            <a:avLst/>
          </a:prstGeom>
        </p:spPr>
        <p:txBody>
          <a:bodyPr wrap="square">
            <a:spAutoFit/>
          </a:bodyPr>
          <a:lstStyle/>
          <a:p>
            <a:r>
              <a:rPr lang="zh-CN" altLang="en-US" sz="2100" dirty="0" smtClean="0">
                <a:latin typeface="Times New Roman" panose="02020603050405020304" pitchFamily="18" charset="0"/>
                <a:ea typeface="微软雅黑" panose="020B0503020204020204" pitchFamily="34" charset="-122"/>
              </a:rPr>
              <a:t>如果不结合</a:t>
            </a:r>
            <a:r>
              <a:rPr lang="en-US" altLang="zh-CN" sz="2100" dirty="0" smtClean="0">
                <a:latin typeface="Times New Roman" panose="02020603050405020304" pitchFamily="18" charset="0"/>
                <a:ea typeface="微软雅黑" panose="020B0503020204020204" pitchFamily="34" charset="-122"/>
              </a:rPr>
              <a:t>SVM</a:t>
            </a:r>
            <a:r>
              <a:rPr lang="zh-CN" altLang="en-US" sz="2100" dirty="0" smtClean="0">
                <a:latin typeface="Times New Roman" panose="02020603050405020304" pitchFamily="18" charset="0"/>
                <a:ea typeface="微软雅黑" panose="020B0503020204020204" pitchFamily="34" charset="-122"/>
              </a:rPr>
              <a:t>模型，可以从以下的思路直接得到对率回归的核技巧推广。</a:t>
            </a:r>
            <a:endParaRPr lang="en-US" altLang="zh-CN" sz="2100" dirty="0">
              <a:latin typeface="Times New Roman" panose="02020603050405020304" pitchFamily="18"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554181" y="940521"/>
                <a:ext cx="11372344" cy="433324"/>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rPr>
                  <a:t>对</a:t>
                </a:r>
                <a:r>
                  <a:rPr lang="zh-CN" altLang="en-US" dirty="0" smtClean="0">
                    <a:latin typeface="Times New Roman" panose="02020603050405020304" pitchFamily="18" charset="0"/>
                    <a:ea typeface="微软雅黑" panose="020B0503020204020204" pitchFamily="34" charset="-122"/>
                  </a:rPr>
                  <a:t>率回归模型：</a:t>
                </a:r>
                <a14:m>
                  <m:oMath xmlns:m="http://schemas.openxmlformats.org/officeDocument/2006/math">
                    <m:r>
                      <a:rPr lang="en-US" altLang="zh-CN" i="1">
                        <a:latin typeface="Cambria Math" panose="02040503050406030204" pitchFamily="18" charset="0"/>
                      </a:rPr>
                      <m:t>ℓ</m:t>
                    </m:r>
                    <m:d>
                      <m:dPr>
                        <m:ctrlPr>
                          <a:rPr lang="en-US" altLang="zh-CN" i="1">
                            <a:latin typeface="Cambria Math" panose="02040503050406030204" pitchFamily="18" charset="0"/>
                          </a:rPr>
                        </m:ctrlPr>
                      </m:dPr>
                      <m:e>
                        <m:r>
                          <a:rPr lang="el-GR" altLang="zh-CN" i="1" smtClean="0">
                            <a:latin typeface="Cambria Math" panose="02040503050406030204" pitchFamily="18" charset="0"/>
                          </a:rPr>
                          <m:t>𝛽</m:t>
                        </m:r>
                      </m:e>
                    </m:d>
                    <m:r>
                      <a:rPr lang="en-US" altLang="zh-CN" b="1"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smtClean="0">
                                    <a:solidFill>
                                      <a:schemeClr val="tx1"/>
                                    </a:solidFill>
                                    <a:latin typeface="Cambria Math" panose="02040503050406030204" pitchFamily="18" charset="0"/>
                                  </a:rPr>
                                </m:ctrlPr>
                              </m:sSubPr>
                              <m:e>
                                <m:r>
                                  <a:rPr lang="en-US" altLang="zh-CN" b="0" i="1">
                                    <a:solidFill>
                                      <a:schemeClr val="tx1"/>
                                    </a:solidFill>
                                    <a:latin typeface="Cambria Math" panose="02040503050406030204" pitchFamily="18" charset="0"/>
                                  </a:rPr>
                                  <m:t>𝑦</m:t>
                                </m:r>
                              </m:e>
                              <m:sub>
                                <m:r>
                                  <a:rPr lang="en-US" altLang="zh-CN" b="0" i="1">
                                    <a:solidFill>
                                      <a:schemeClr val="tx1"/>
                                    </a:solidFill>
                                    <a:latin typeface="Cambria Math" panose="02040503050406030204" pitchFamily="18" charset="0"/>
                                  </a:rPr>
                                  <m:t>𝑖</m:t>
                                </m:r>
                              </m:sub>
                            </m:sSub>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sup>
                                    </m:sSup>
                                  </m:e>
                                </m:d>
                              </m:e>
                            </m:func>
                          </m:e>
                        </m:d>
                      </m:e>
                    </m:nary>
                  </m:oMath>
                </a14:m>
                <a:r>
                  <a:rPr lang="zh-CN" altLang="en-US" dirty="0" smtClean="0"/>
                  <a:t>，</a:t>
                </a:r>
                <a:r>
                  <a:rPr lang="zh-CN" altLang="en-US" dirty="0">
                    <a:latin typeface="Times New Roman" panose="02020603050405020304" pitchFamily="18" charset="0"/>
                    <a:ea typeface="微软雅黑" panose="020B0503020204020204" pitchFamily="34" charset="-122"/>
                  </a:rPr>
                  <a:t>其中</a:t>
                </a:r>
                <a14:m>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r>
                      <a:rPr lang="en-US" altLang="zh-CN" b="1" i="1">
                        <a:latin typeface="Cambria Math" panose="02040503050406030204" pitchFamily="18" charset="0"/>
                      </a:rPr>
                      <m:t>=</m:t>
                    </m:r>
                    <m:r>
                      <a:rPr lang="zh-CN" altLang="en-US" b="1" i="1">
                        <a:latin typeface="Cambria Math" panose="02040503050406030204" pitchFamily="18" charset="0"/>
                      </a:rPr>
                      <m:t>（</m:t>
                    </m:r>
                    <m:r>
                      <a:rPr lang="en-US" altLang="zh-CN" b="1" i="1">
                        <a:latin typeface="Cambria Math" panose="02040503050406030204" pitchFamily="18" charset="0"/>
                      </a:rPr>
                      <m:t>𝒙</m:t>
                    </m:r>
                    <m:r>
                      <a:rPr lang="en-US" altLang="zh-CN" b="1" i="1" smtClean="0">
                        <a:latin typeface="Cambria Math" panose="02040503050406030204" pitchFamily="18" charset="0"/>
                      </a:rPr>
                      <m:t>:</m:t>
                    </m:r>
                    <m:r>
                      <a:rPr lang="en-US" altLang="zh-CN" b="1" i="1">
                        <a:latin typeface="Cambria Math" panose="02040503050406030204" pitchFamily="18" charset="0"/>
                      </a:rPr>
                      <m:t>1</m:t>
                    </m:r>
                    <m:r>
                      <a:rPr lang="zh-CN" altLang="en-US" b="1" i="1">
                        <a:latin typeface="Cambria Math" panose="02040503050406030204" pitchFamily="18" charset="0"/>
                      </a:rPr>
                      <m:t>），</m:t>
                    </m:r>
                    <m:r>
                      <a:rPr lang="el-GR" altLang="zh-CN" i="1">
                        <a:latin typeface="Cambria Math" panose="02040503050406030204" pitchFamily="18" charset="0"/>
                      </a:rPr>
                      <m:t>𝛽</m:t>
                    </m:r>
                    <m:r>
                      <a:rPr lang="en-US" altLang="zh-CN" i="1" smtClean="0">
                        <a:latin typeface="Cambria Math" panose="02040503050406030204" pitchFamily="18" charset="0"/>
                      </a:rPr>
                      <m:t>=</m:t>
                    </m:r>
                    <m:r>
                      <a:rPr lang="zh-CN" altLang="en-US" i="1" smtClean="0">
                        <a:latin typeface="Cambria Math" panose="02040503050406030204" pitchFamily="18" charset="0"/>
                      </a:rPr>
                      <m:t>（</m:t>
                    </m:r>
                    <m:r>
                      <a:rPr lang="en-US" altLang="zh-CN" b="1" i="1">
                        <a:latin typeface="Cambria Math" panose="02040503050406030204" pitchFamily="18" charset="0"/>
                      </a:rPr>
                      <m:t>𝒘</m:t>
                    </m:r>
                    <m:r>
                      <a:rPr lang="en-US" altLang="zh-CN" b="1" i="1" smtClean="0">
                        <a:latin typeface="Cambria Math" panose="02040503050406030204" pitchFamily="18" charset="0"/>
                      </a:rPr>
                      <m:t>:</m:t>
                    </m:r>
                    <m:r>
                      <a:rPr lang="en-US" altLang="zh-CN" b="1" i="1">
                        <a:latin typeface="Cambria Math" panose="02040503050406030204" pitchFamily="18" charset="0"/>
                      </a:rPr>
                      <m:t>𝒃</m:t>
                    </m:r>
                    <m:r>
                      <a:rPr lang="zh-CN" altLang="en-US" b="1" i="1">
                        <a:latin typeface="Cambria Math" panose="02040503050406030204" pitchFamily="18" charset="0"/>
                      </a:rPr>
                      <m:t>）</m:t>
                    </m:r>
                  </m:oMath>
                </a14:m>
                <a:r>
                  <a:rPr lang="zh-CN" altLang="en-US" dirty="0" smtClean="0">
                    <a:latin typeface="Times New Roman" panose="02020603050405020304" pitchFamily="18" charset="0"/>
                    <a:ea typeface="微软雅黑" panose="020B0503020204020204" pitchFamily="34" charset="-122"/>
                  </a:rPr>
                  <a:t>，</a:t>
                </a:r>
                <a14:m>
                  <m:oMath xmlns:m="http://schemas.openxmlformats.org/officeDocument/2006/math">
                    <m:sSup>
                      <m:sSupPr>
                        <m:ctrlPr>
                          <a:rPr lang="en-US" altLang="zh-CN" b="1" i="1">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b="1" i="1">
                        <a:latin typeface="Cambria Math" panose="02040503050406030204" pitchFamily="18" charset="0"/>
                      </a:rPr>
                      <m:t>+</m:t>
                    </m:r>
                  </m:oMath>
                </a14:m>
                <a:r>
                  <a:rPr lang="en-US" altLang="zh-CN" i="1" dirty="0" smtClean="0">
                    <a:latin typeface="Times New Roman" panose="02020603050405020304" pitchFamily="18" charset="0"/>
                    <a:ea typeface="微软雅黑" panose="020B0503020204020204" pitchFamily="34" charset="-122"/>
                  </a:rPr>
                  <a:t>b=</a:t>
                </a:r>
                <a:r>
                  <a:rPr lang="el-GR" altLang="zh-CN" dirty="0"/>
                  <a:t> </a:t>
                </a:r>
                <a14:m>
                  <m:oMath xmlns:m="http://schemas.openxmlformats.org/officeDocument/2006/math">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oMath>
                </a14:m>
                <a:endParaRPr lang="zh-CN" altLang="en-US" i="1" dirty="0">
                  <a:latin typeface="Times New Roman" panose="02020603050405020304" pitchFamily="18" charset="0"/>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554181" y="940521"/>
                <a:ext cx="11372344" cy="433324"/>
              </a:xfrm>
              <a:prstGeom prst="rect">
                <a:avLst/>
              </a:prstGeom>
              <a:blipFill rotWithShape="0">
                <a:blip r:embed="rId3"/>
                <a:stretch>
                  <a:fillRect l="-483" t="-91549" b="-1549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554181" y="1496603"/>
                <a:ext cx="10387584" cy="422360"/>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rPr>
                  <a:t>核函数</a:t>
                </a:r>
                <a14:m>
                  <m:oMath xmlns:m="http://schemas.openxmlformats.org/officeDocument/2006/math">
                    <m:r>
                      <a:rPr lang="en-US" altLang="zh-CN" i="1" dirty="0">
                        <a:latin typeface="Cambria Math" panose="02040503050406030204" pitchFamily="18" charset="0"/>
                      </a:rPr>
                      <m:t>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r>
                      <a:rPr lang="en-US" altLang="zh-CN" i="1">
                        <a:latin typeface="Cambria Math" panose="02040503050406030204" pitchFamily="18" charset="0"/>
                      </a:rPr>
                      <m:t>𝜙</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m:t>
                        </m:r>
                      </m:sup>
                    </m:sSup>
                    <m:r>
                      <a:rPr lang="en-US" altLang="zh-CN" i="1">
                        <a:latin typeface="Cambria Math" panose="02040503050406030204" pitchFamily="18" charset="0"/>
                      </a:rPr>
                      <m:t>𝜙</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r>
                      <a:rPr lang="zh-CN" altLang="en-US" i="1" smtClean="0">
                        <a:latin typeface="Cambria Math" panose="02040503050406030204" pitchFamily="18" charset="0"/>
                      </a:rPr>
                      <m:t>，</m:t>
                    </m:r>
                  </m:oMath>
                </a14:m>
                <a:r>
                  <a:rPr lang="zh-CN" altLang="en-US" dirty="0" smtClean="0">
                    <a:latin typeface="Times New Roman" panose="02020603050405020304" pitchFamily="18" charset="0"/>
                    <a:ea typeface="微软雅黑" panose="020B0503020204020204" pitchFamily="34" charset="-122"/>
                  </a:rPr>
                  <a:t>预测函数可以写成</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𝒙</m:t>
                        </m:r>
                      </m:e>
                      <m:sup>
                        <m:r>
                          <a:rPr lang="en-US" altLang="zh-CN" i="1">
                            <a:latin typeface="Cambria Math" panose="02040503050406030204" pitchFamily="18" charset="0"/>
                          </a:rPr>
                          <m:t>⊤</m:t>
                        </m:r>
                      </m:sup>
                    </m:sSup>
                    <m:r>
                      <a:rPr lang="en-US" altLang="zh-CN" i="1">
                        <a:latin typeface="Cambria Math" panose="02040503050406030204" pitchFamily="18" charset="0"/>
                      </a:rPr>
                      <m:t>𝒘</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r>
                          <a:rPr lang="en-US" altLang="zh-CN" i="1">
                            <a:latin typeface="Cambria Math" panose="02040503050406030204" pitchFamily="18" charset="0"/>
                          </a:rPr>
                          <m:t>𝑚</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dirty="0">
                            <a:latin typeface="Cambria Math" panose="02040503050406030204" pitchFamily="18" charset="0"/>
                          </a:rPr>
                          <m:t>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𝒙</m:t>
                            </m:r>
                          </m:e>
                        </m:d>
                      </m:e>
                    </m:nary>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m:t>
                        </m:r>
                      </m:sup>
                    </m:sSup>
                  </m:oMath>
                </a14:m>
                <a:endParaRPr lang="zh-CN" altLang="en-US" i="1" dirty="0">
                  <a:latin typeface="Cambria Math" panose="020405030504060302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554181" y="1496603"/>
                <a:ext cx="10387584" cy="422360"/>
              </a:xfrm>
              <a:prstGeom prst="rect">
                <a:avLst/>
              </a:prstGeom>
              <a:blipFill rotWithShape="0">
                <a:blip r:embed="rId4"/>
                <a:stretch>
                  <a:fillRect l="-528" t="-100000" b="-156522"/>
                </a:stretch>
              </a:blipFill>
            </p:spPr>
            <p:txBody>
              <a:bodyPr/>
              <a:lstStyle/>
              <a:p>
                <a:r>
                  <a:rPr lang="zh-CN" altLang="en-US">
                    <a:noFill/>
                  </a:rPr>
                  <a:t> </a:t>
                </a:r>
              </a:p>
            </p:txBody>
          </p:sp>
        </mc:Fallback>
      </mc:AlternateContent>
      <p:sp>
        <p:nvSpPr>
          <p:cNvPr id="18" name="矩形 17"/>
          <p:cNvSpPr/>
          <p:nvPr/>
        </p:nvSpPr>
        <p:spPr>
          <a:xfrm>
            <a:off x="554181" y="2068990"/>
            <a:ext cx="2031325" cy="369332"/>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rPr>
              <a:t>则对于对</a:t>
            </a:r>
            <a:r>
              <a:rPr lang="zh-CN" altLang="en-US" dirty="0">
                <a:latin typeface="Times New Roman" panose="02020603050405020304" pitchFamily="18" charset="0"/>
                <a:ea typeface="微软雅黑" panose="020B0503020204020204" pitchFamily="34" charset="-122"/>
              </a:rPr>
              <a:t>率</a:t>
            </a:r>
            <a:r>
              <a:rPr lang="zh-CN" altLang="en-US" dirty="0" smtClean="0">
                <a:latin typeface="Times New Roman" panose="02020603050405020304" pitchFamily="18" charset="0"/>
                <a:ea typeface="微软雅黑" panose="020B0503020204020204" pitchFamily="34" charset="-122"/>
              </a:rPr>
              <a:t>回归：</a:t>
            </a:r>
            <a:endParaRPr lang="zh-CN" altLang="en-US" dirty="0"/>
          </a:p>
        </p:txBody>
      </p:sp>
      <mc:AlternateContent xmlns:mc="http://schemas.openxmlformats.org/markup-compatibility/2006">
        <mc:Choice xmlns:a14="http://schemas.microsoft.com/office/drawing/2010/main" Requires="a14">
          <p:sp>
            <p:nvSpPr>
              <p:cNvPr id="19" name="文本框 18"/>
              <p:cNvSpPr txBox="1"/>
              <p:nvPr/>
            </p:nvSpPr>
            <p:spPr>
              <a:xfrm>
                <a:off x="1786924" y="2276127"/>
                <a:ext cx="7197191"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ℓ</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=1</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func>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 </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1" i="1">
                                      <a:latin typeface="Cambria Math" panose="02040503050406030204" pitchFamily="18" charset="0"/>
                                    </a:rPr>
                                    <m:t>𝒘</m:t>
                                  </m:r>
                                  <m:r>
                                    <a:rPr lang="en-US" altLang="zh-CN" i="1">
                                      <a:latin typeface="Cambria Math" panose="02040503050406030204" pitchFamily="18" charset="0"/>
                                    </a:rPr>
                                    <m:t>,</m:t>
                                  </m:r>
                                  <m:r>
                                    <a:rPr lang="en-US" altLang="zh-CN" i="1">
                                      <a:latin typeface="Cambria Math" panose="02040503050406030204" pitchFamily="18" charset="0"/>
                                    </a:rPr>
                                    <m:t>𝑏</m:t>
                                  </m:r>
                                </m:e>
                              </m:d>
                            </m:e>
                          </m:func>
                        </m:e>
                      </m:nary>
                    </m:oMath>
                  </m:oMathPara>
                </a14:m>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1786924" y="2276127"/>
                <a:ext cx="7197191" cy="848566"/>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1815315" y="3264889"/>
                <a:ext cx="4697813"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func>
                        </m:e>
                      </m:nary>
                    </m:oMath>
                  </m:oMathPara>
                </a14:m>
                <a:endParaRPr lang="zh-CN" altLang="en-US" dirty="0"/>
              </a:p>
            </p:txBody>
          </p:sp>
        </mc:Choice>
        <mc:Fallback>
          <p:sp>
            <p:nvSpPr>
              <p:cNvPr id="20" name="文本框 19"/>
              <p:cNvSpPr txBox="1">
                <a:spLocks noRot="1" noChangeAspect="1" noMove="1" noResize="1" noEditPoints="1" noAdjustHandles="1" noChangeArrowheads="1" noChangeShapeType="1" noTextEdit="1"/>
              </p:cNvSpPr>
              <p:nvPr/>
            </p:nvSpPr>
            <p:spPr>
              <a:xfrm>
                <a:off x="1815315" y="3264889"/>
                <a:ext cx="4697813" cy="848566"/>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910939" y="4318268"/>
                <a:ext cx="4680636"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𝒘</m:t>
                              </m:r>
                            </m:e>
                          </m:acc>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log</m:t>
                              </m:r>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𝒘</m:t>
                                              </m:r>
                                            </m:e>
                                          </m:acc>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𝒙</m:t>
                                              </m:r>
                                            </m:e>
                                          </m:acc>
                                        </m:e>
                                        <m:sub>
                                          <m:r>
                                            <a:rPr lang="en-US" altLang="zh-CN" i="1">
                                              <a:latin typeface="Cambria Math" panose="02040503050406030204" pitchFamily="18" charset="0"/>
                                            </a:rPr>
                                            <m:t>𝑖</m:t>
                                          </m:r>
                                        </m:sub>
                                      </m:sSub>
                                    </m:sup>
                                  </m:sSup>
                                </m:num>
                                <m:den>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𝒘</m:t>
                                              </m:r>
                                            </m:e>
                                          </m:acc>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𝒙</m:t>
                                              </m:r>
                                            </m:e>
                                          </m:acc>
                                        </m:e>
                                        <m:sub>
                                          <m:r>
                                            <a:rPr lang="en-US" altLang="zh-CN" i="1">
                                              <a:latin typeface="Cambria Math" panose="02040503050406030204" pitchFamily="18" charset="0"/>
                                            </a:rPr>
                                            <m:t>𝑖</m:t>
                                          </m:r>
                                        </m:sub>
                                      </m:sSub>
                                    </m:sup>
                                  </m:sSup>
                                </m:den>
                              </m:f>
                            </m:e>
                          </m:func>
                        </m:e>
                      </m:nary>
                    </m:oMath>
                  </m:oMathPara>
                </a14:m>
                <a:endParaRPr lang="zh-CN" altLang="en-US" i="1" dirty="0">
                  <a:latin typeface="Cambria Math" panose="02040503050406030204" pitchFamily="18"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910939" y="4318268"/>
                <a:ext cx="4680636" cy="848566"/>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4513826" y="4318268"/>
                <a:ext cx="3428086"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𝒘</m:t>
                                  </m:r>
                                </m:e>
                              </m:acc>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𝒙</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i="1">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𝒘</m:t>
                                              </m:r>
                                            </m:e>
                                          </m:acc>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𝒙</m:t>
                                              </m:r>
                                            </m:e>
                                          </m:acc>
                                        </m:e>
                                        <m:sub>
                                          <m:r>
                                            <a:rPr lang="en-US" altLang="zh-CN" i="1">
                                              <a:latin typeface="Cambria Math" panose="02040503050406030204" pitchFamily="18" charset="0"/>
                                            </a:rPr>
                                            <m:t>𝑖</m:t>
                                          </m:r>
                                        </m:sub>
                                      </m:sSub>
                                    </m:sup>
                                  </m:sSup>
                                </m:e>
                              </m:d>
                            </m:e>
                          </m:func>
                        </m:e>
                      </m:nary>
                    </m:oMath>
                  </m:oMathPara>
                </a14:m>
                <a:endParaRPr lang="zh-CN" altLang="en-US" i="1" dirty="0">
                  <a:latin typeface="Cambria Math" panose="02040503050406030204" pitchFamily="18" charset="0"/>
                </a:endParaRPr>
              </a:p>
            </p:txBody>
          </p:sp>
        </mc:Choice>
        <mc:Fallback>
          <p:sp>
            <p:nvSpPr>
              <p:cNvPr id="22" name="文本框 21"/>
              <p:cNvSpPr txBox="1">
                <a:spLocks noRot="1" noChangeAspect="1" noMove="1" noResize="1" noEditPoints="1" noAdjustHandles="1" noChangeArrowheads="1" noChangeShapeType="1" noTextEdit="1"/>
              </p:cNvSpPr>
              <p:nvPr/>
            </p:nvSpPr>
            <p:spPr>
              <a:xfrm>
                <a:off x="4513826" y="4318268"/>
                <a:ext cx="3428086" cy="848566"/>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矩形 22"/>
              <p:cNvSpPr/>
              <p:nvPr/>
            </p:nvSpPr>
            <p:spPr>
              <a:xfrm>
                <a:off x="568405" y="6295793"/>
                <a:ext cx="4730398" cy="370358"/>
              </a:xfrm>
              <a:prstGeom prst="rect">
                <a:avLst/>
              </a:prstGeom>
            </p:spPr>
            <p:txBody>
              <a:bodyPr wrap="none">
                <a:spAutoFit/>
              </a:bodyPr>
              <a:lstStyle/>
              <a:p>
                <a:r>
                  <a:rPr lang="zh-CN" altLang="en-US" dirty="0" smtClean="0">
                    <a:latin typeface="Times New Roman" panose="02020603050405020304" pitchFamily="18" charset="0"/>
                    <a:ea typeface="微软雅黑" panose="020B0503020204020204" pitchFamily="34" charset="-122"/>
                  </a:rPr>
                  <a:t>引入</a:t>
                </a:r>
                <a14:m>
                  <m:oMath xmlns:m="http://schemas.openxmlformats.org/officeDocument/2006/math">
                    <m:r>
                      <a:rPr lang="zh-CN" altLang="en-US" i="1" smtClean="0">
                        <a:latin typeface="Cambria Math" panose="02040503050406030204" pitchFamily="18" charset="0"/>
                        <a:ea typeface="微软雅黑" panose="020B0503020204020204" pitchFamily="34" charset="-122"/>
                      </a:rPr>
                      <m:t>核技巧</m:t>
                    </m:r>
                    <m:sSup>
                      <m:sSupPr>
                        <m:ctrlPr>
                          <a:rPr lang="en-US" altLang="zh-CN" i="1" smtClean="0">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𝒘</m:t>
                        </m:r>
                      </m:e>
                      <m:sup>
                        <m:r>
                          <a:rPr lang="en-US" altLang="zh-CN">
                            <a:latin typeface="Cambria Math" panose="02040503050406030204" pitchFamily="18" charset="0"/>
                            <a:ea typeface="微软雅黑" panose="020B0503020204020204" pitchFamily="34" charset="-122"/>
                          </a:rPr>
                          <m:t>⊤</m:t>
                        </m:r>
                      </m:sup>
                    </m:sSup>
                    <m:r>
                      <a:rPr lang="en-US" altLang="zh-CN">
                        <a:latin typeface="Cambria Math" panose="02040503050406030204" pitchFamily="18" charset="0"/>
                        <a:ea typeface="微软雅黑" panose="020B0503020204020204" pitchFamily="34" charset="-122"/>
                      </a:rPr>
                      <m:t>𝜙</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𝒙</m:t>
                            </m:r>
                          </m:e>
                          <m:sub>
                            <m:r>
                              <a:rPr lang="en-US" altLang="zh-CN">
                                <a:latin typeface="Cambria Math" panose="02040503050406030204" pitchFamily="18" charset="0"/>
                                <a:ea typeface="微软雅黑" panose="020B0503020204020204" pitchFamily="34" charset="-122"/>
                              </a:rPr>
                              <m:t>𝑖</m:t>
                            </m:r>
                          </m:sub>
                        </m:sSub>
                      </m:e>
                    </m:d>
                    <m:r>
                      <a:rPr lang="en-US" altLang="zh-CN" i="1">
                        <a:latin typeface="Cambria Math" panose="02040503050406030204" pitchFamily="18" charset="0"/>
                        <a:ea typeface="微软雅黑" panose="020B0503020204020204" pitchFamily="34" charset="-122"/>
                      </a:rPr>
                      <m:t>+</m:t>
                    </m:r>
                  </m:oMath>
                </a14:m>
                <a:r>
                  <a:rPr lang="en-US" altLang="zh-CN" i="1" dirty="0" smtClean="0"/>
                  <a:t>b</a:t>
                </a:r>
                <a:r>
                  <a:rPr lang="en-US" altLang="zh-CN" dirty="0" smtClean="0"/>
                  <a:t>=</a:t>
                </a:r>
                <a14:m>
                  <m:oMath xmlns:m="http://schemas.openxmlformats.org/officeDocument/2006/math">
                    <m:nary>
                      <m:naryPr>
                        <m:chr m:val="∑"/>
                        <m:ctrlPr>
                          <a:rPr lang="en-US" altLang="zh-CN" i="1">
                            <a:latin typeface="Cambria Math" panose="02040503050406030204" pitchFamily="18" charset="0"/>
                            <a:ea typeface="微软雅黑" panose="020B0503020204020204" pitchFamily="34" charset="-122"/>
                          </a:rPr>
                        </m:ctrlPr>
                      </m:naryPr>
                      <m:sub>
                        <m:r>
                          <a:rPr lang="en-US" altLang="zh-CN" i="1">
                            <a:latin typeface="Cambria Math" panose="02040503050406030204" pitchFamily="18" charset="0"/>
                            <a:ea typeface="微软雅黑" panose="020B0503020204020204" pitchFamily="34" charset="-122"/>
                          </a:rPr>
                          <m:t>𝑖</m:t>
                        </m:r>
                      </m:sub>
                      <m:sup>
                        <m:r>
                          <a:rPr lang="en-US" altLang="zh-CN" i="1">
                            <a:latin typeface="Cambria Math" panose="02040503050406030204" pitchFamily="18" charset="0"/>
                            <a:ea typeface="微软雅黑" panose="020B0503020204020204" pitchFamily="34" charset="-122"/>
                          </a:rPr>
                          <m:t>𝑚</m:t>
                        </m:r>
                      </m:sup>
                      <m:e>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𝛼</m:t>
                            </m:r>
                          </m:e>
                          <m:sub>
                            <m:r>
                              <a:rPr lang="en-US" altLang="zh-CN" i="1">
                                <a:latin typeface="Cambria Math" panose="02040503050406030204" pitchFamily="18" charset="0"/>
                                <a:ea typeface="微软雅黑" panose="020B0503020204020204" pitchFamily="34" charset="-122"/>
                              </a:rPr>
                              <m:t>𝑖</m:t>
                            </m:r>
                          </m:sub>
                          <m:sup>
                            <m:r>
                              <a:rPr lang="en-US" altLang="zh-CN" i="1">
                                <a:latin typeface="Cambria Math" panose="02040503050406030204" pitchFamily="18" charset="0"/>
                                <a:ea typeface="微软雅黑" panose="020B0503020204020204" pitchFamily="34" charset="-122"/>
                              </a:rPr>
                              <m:t>⋆</m:t>
                            </m:r>
                          </m:sup>
                        </m:sSubSup>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i="1" dirty="0">
                            <a:latin typeface="Cambria Math" panose="02040503050406030204" pitchFamily="18" charset="0"/>
                            <a:ea typeface="微软雅黑" panose="020B0503020204020204" pitchFamily="34" charset="-122"/>
                          </a:rPr>
                          <m:t>𝜅</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𝒙</m:t>
                            </m:r>
                          </m:e>
                        </m:d>
                      </m:e>
                    </m:nary>
                    <m:r>
                      <a:rPr lang="en-US" altLang="zh-CN" i="1">
                        <a:latin typeface="Cambria Math" panose="02040503050406030204" pitchFamily="18" charset="0"/>
                        <a:ea typeface="微软雅黑" panose="020B0503020204020204" pitchFamily="34" charset="-122"/>
                      </a:rPr>
                      <m:t>+</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𝑏</m:t>
                        </m:r>
                      </m:e>
                      <m:sup>
                        <m:r>
                          <a:rPr lang="en-US" altLang="zh-CN" i="1">
                            <a:latin typeface="Cambria Math" panose="02040503050406030204" pitchFamily="18" charset="0"/>
                            <a:ea typeface="微软雅黑" panose="020B0503020204020204" pitchFamily="34" charset="-122"/>
                          </a:rPr>
                          <m:t>⋆</m:t>
                        </m:r>
                      </m:sup>
                    </m:sSup>
                  </m:oMath>
                </a14:m>
                <a:endParaRPr lang="zh-CN" altLang="en-US" i="1" dirty="0">
                  <a:latin typeface="Cambria Math" panose="02040503050406030204" pitchFamily="18" charset="0"/>
                  <a:ea typeface="微软雅黑" panose="020B0503020204020204" pitchFamily="34" charset="-122"/>
                </a:endParaRPr>
              </a:p>
            </p:txBody>
          </p:sp>
        </mc:Choice>
        <mc:Fallback>
          <p:sp>
            <p:nvSpPr>
              <p:cNvPr id="23" name="矩形 22"/>
              <p:cNvSpPr>
                <a:spLocks noRot="1" noChangeAspect="1" noMove="1" noResize="1" noEditPoints="1" noAdjustHandles="1" noChangeArrowheads="1" noChangeShapeType="1" noTextEdit="1"/>
              </p:cNvSpPr>
              <p:nvPr/>
            </p:nvSpPr>
            <p:spPr>
              <a:xfrm>
                <a:off x="568405" y="6295793"/>
                <a:ext cx="4730398" cy="370358"/>
              </a:xfrm>
              <a:prstGeom prst="rect">
                <a:avLst/>
              </a:prstGeom>
              <a:blipFill rotWithShape="0">
                <a:blip r:embed="rId9"/>
                <a:stretch>
                  <a:fillRect l="-1031" t="-118033" b="-1852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1874032" y="5514651"/>
                <a:ext cx="5778954" cy="433324"/>
              </a:xfrm>
              <a:prstGeom prst="rect">
                <a:avLst/>
              </a:prstGeom>
            </p:spPr>
            <p:txBody>
              <a:bodyPr wrap="none">
                <a:spAutoFit/>
              </a:bodyPr>
              <a:lstStyle/>
              <a:p>
                <a:r>
                  <a:rPr lang="zh-CN" altLang="en-US" dirty="0">
                    <a:latin typeface="Times New Roman" panose="02020603050405020304" pitchFamily="18" charset="0"/>
                    <a:ea typeface="微软雅黑" panose="020B0503020204020204" pitchFamily="34" charset="-122"/>
                  </a:rPr>
                  <a:t>对率回归模型：</a:t>
                </a:r>
                <a14:m>
                  <m:oMath xmlns:m="http://schemas.openxmlformats.org/officeDocument/2006/math">
                    <m:r>
                      <a:rPr lang="en-US" altLang="zh-CN" i="1">
                        <a:latin typeface="Cambria Math" panose="02040503050406030204" pitchFamily="18" charset="0"/>
                      </a:rPr>
                      <m:t>ℓ</m:t>
                    </m:r>
                    <m:d>
                      <m:dPr>
                        <m:ctrlPr>
                          <a:rPr lang="en-US" altLang="zh-CN" i="1">
                            <a:latin typeface="Cambria Math" panose="02040503050406030204" pitchFamily="18" charset="0"/>
                          </a:rPr>
                        </m:ctrlPr>
                      </m:dPr>
                      <m:e>
                        <m:r>
                          <a:rPr lang="el-GR" altLang="zh-CN" i="1">
                            <a:latin typeface="Cambria Math" panose="02040503050406030204" pitchFamily="18" charset="0"/>
                          </a:rPr>
                          <m:t>𝛽</m:t>
                        </m:r>
                      </m:e>
                    </m:d>
                    <m:r>
                      <a:rPr lang="en-US" altLang="zh-CN" b="1"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p>
                                          <m:sSupPr>
                                            <m:ctrlPr>
                                              <a:rPr lang="en-US" altLang="zh-CN" b="1" i="1">
                                                <a:latin typeface="Cambria Math" panose="02040503050406030204" pitchFamily="18" charset="0"/>
                                              </a:rPr>
                                            </m:ctrlPr>
                                          </m:sSupPr>
                                          <m:e>
                                            <m:r>
                                              <a:rPr lang="el-GR" altLang="zh-CN" i="1">
                                                <a:latin typeface="Cambria Math" panose="02040503050406030204" pitchFamily="18" charset="0"/>
                                              </a:rPr>
                                              <m:t>𝛽</m:t>
                                            </m:r>
                                          </m:e>
                                          <m:sup>
                                            <m:r>
                                              <a:rPr lang="en-US" altLang="zh-CN" b="1" i="1">
                                                <a:latin typeface="Cambria Math" panose="02040503050406030204" pitchFamily="18" charset="0"/>
                                              </a:rPr>
                                              <m:t>⊤</m:t>
                                            </m:r>
                                          </m:sup>
                                        </m:sSup>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𝒙</m:t>
                                                </m:r>
                                              </m:e>
                                            </m:acc>
                                          </m:e>
                                          <m:sub>
                                            <m:r>
                                              <a:rPr lang="en-US" altLang="zh-CN" i="1">
                                                <a:latin typeface="Cambria Math" panose="02040503050406030204" pitchFamily="18" charset="0"/>
                                              </a:rPr>
                                              <m:t>𝑖</m:t>
                                            </m:r>
                                          </m:sub>
                                        </m:sSub>
                                      </m:sup>
                                    </m:sSup>
                                  </m:e>
                                </m:d>
                              </m:e>
                            </m:func>
                          </m:e>
                        </m:d>
                      </m:e>
                    </m:nary>
                  </m:oMath>
                </a14:m>
                <a:endParaRPr lang="zh-CN" altLang="en-US" dirty="0"/>
              </a:p>
            </p:txBody>
          </p:sp>
        </mc:Choice>
        <mc:Fallback>
          <p:sp>
            <p:nvSpPr>
              <p:cNvPr id="30" name="矩形 29"/>
              <p:cNvSpPr>
                <a:spLocks noRot="1" noChangeAspect="1" noMove="1" noResize="1" noEditPoints="1" noAdjustHandles="1" noChangeArrowheads="1" noChangeShapeType="1" noTextEdit="1"/>
              </p:cNvSpPr>
              <p:nvPr/>
            </p:nvSpPr>
            <p:spPr>
              <a:xfrm>
                <a:off x="1874032" y="5514651"/>
                <a:ext cx="5778954" cy="433324"/>
              </a:xfrm>
              <a:prstGeom prst="rect">
                <a:avLst/>
              </a:prstGeom>
              <a:blipFill rotWithShape="0">
                <a:blip r:embed="rId10"/>
                <a:stretch>
                  <a:fillRect l="-844" t="-91549" b="-154930"/>
                </a:stretch>
              </a:blipFill>
            </p:spPr>
            <p:txBody>
              <a:bodyPr/>
              <a:lstStyle/>
              <a:p>
                <a:r>
                  <a:rPr lang="zh-CN" altLang="en-US">
                    <a:noFill/>
                  </a:rPr>
                  <a:t> </a:t>
                </a:r>
              </a:p>
            </p:txBody>
          </p:sp>
        </mc:Fallback>
      </mc:AlternateContent>
      <p:cxnSp>
        <p:nvCxnSpPr>
          <p:cNvPr id="32" name="直接箭头连接符 31"/>
          <p:cNvCxnSpPr/>
          <p:nvPr/>
        </p:nvCxnSpPr>
        <p:spPr>
          <a:xfrm flipV="1">
            <a:off x="3438144" y="5888736"/>
            <a:ext cx="1947375" cy="47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499104" y="5776434"/>
            <a:ext cx="3560064" cy="58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55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411</Words>
  <Application>Microsoft Office PowerPoint</Application>
  <PresentationFormat>宽屏</PresentationFormat>
  <Paragraphs>82</Paragraphs>
  <Slides>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瑞典</dc:creator>
  <cp:lastModifiedBy>陈 瑞典</cp:lastModifiedBy>
  <cp:revision>39</cp:revision>
  <dcterms:created xsi:type="dcterms:W3CDTF">2020-11-10T12:06:39Z</dcterms:created>
  <dcterms:modified xsi:type="dcterms:W3CDTF">2020-11-13T03:09:37Z</dcterms:modified>
</cp:coreProperties>
</file>