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59" r:id="rId4"/>
    <p:sldId id="262" r:id="rId5"/>
    <p:sldId id="263" r:id="rId6"/>
    <p:sldId id="261" r:id="rId7"/>
    <p:sldId id="264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111" d="100"/>
          <a:sy n="111" d="100"/>
        </p:scale>
        <p:origin x="114" y="2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DFF181-5178-4AF7-B5B5-495C5398C9BC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2DA3A6-8420-40CF-8E1C-C11702845C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86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CAA4E3-ACFD-444E-8989-BB20E9512707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1609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8E0E89-CD53-4941-8B36-DCC4B64D574A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0366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DBF2E3-014F-4123-88AC-ED4F1DD56600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557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DBF2E3-014F-4123-88AC-ED4F1DD56600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0330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DBF2E3-014F-4123-88AC-ED4F1DD56600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475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DBF2E3-014F-4123-88AC-ED4F1DD56600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0667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DBF2E3-014F-4123-88AC-ED4F1DD56600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243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763F4-8987-4492-8623-EF555304E06A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AA500-2B0E-48BC-8009-FCD91F432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89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9BD65-B285-4A8F-BEE1-A38B6E1DC190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67264-6BF8-4EDD-9459-8B2964ED6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09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6623E-8AF1-4A0E-A5C6-9B46789CA1FA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AEFC-AF80-4C55-915F-73BB10FBA4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24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22B55-32EA-4FAC-BF16-27BA2B23D577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E47D2-E4F6-4511-ADE6-8AF0412690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7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4623C-DA1E-4D8E-B975-F9538BCC1328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35BAB-2C95-4649-9710-353D810581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7FD29-F02D-4A2E-AC52-084D8EE97DE6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F57-7158-4DA3-B554-D7AEA8D50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5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42CBE-C7C2-4D20-804B-C93AA003F33D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C1563-2148-4705-A13C-EB78336F2D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29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F268-8A27-4372-A466-D58393DA8551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142D4-E338-4CAC-82F8-0B1581D185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81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6B9DE-3186-48A7-AC31-B2C6C57C9203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052B4-7FDA-44F4-ABBB-CF7B19D96D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8C03-A7AD-498C-95A9-E59D047150A3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26AA6-FA37-4BF4-BAA0-AE9DA8BDE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45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82288-36C8-447F-9013-6AC96EC5701E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A8213-6A81-48D2-A93F-2D6F840D59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49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/>
            </a:lvl1pPr>
          </a:lstStyle>
          <a:p>
            <a:pPr>
              <a:defRPr/>
            </a:pPr>
            <a:fld id="{526FBA88-EE7A-4B74-A2D4-0286C57879D9}" type="datetime5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E1479525-4E6E-49FA-8D07-62AC8502A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65175" y="2057400"/>
            <a:ext cx="8077200" cy="1470025"/>
          </a:xfrm>
        </p:spPr>
        <p:txBody>
          <a:bodyPr anchor="ctr"/>
          <a:lstStyle/>
          <a:p>
            <a:pPr eaLnBrk="1" hangingPunct="1"/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lang="zh-CN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527425"/>
            <a:ext cx="8077200" cy="990600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时间：</a:t>
            </a:r>
            <a:r>
              <a:rPr lang="en-US" altLang="zh-CN" sz="20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12/15/2020</a:t>
            </a:r>
            <a:endParaRPr lang="zh-CN" altLang="zh-CN" sz="20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1"/>
                <a:ext cx="8382000" cy="152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原型聚类：也</a:t>
                </a:r>
                <a:r>
                  <a:rPr lang="zh-CN" altLang="en-US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称为“基于原型的聚类” </a:t>
                </a:r>
                <a:r>
                  <a:rPr lang="en-US" altLang="zh-CN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(prototype-based clustering)</a:t>
                </a:r>
                <a:r>
                  <a:rPr lang="zh-CN" altLang="en-US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，此类算法假设聚类结构能通过一组原型刻画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。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K-means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是一种著名的原型聚类算法。</a:t>
                </a: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>
                  <a:buNone/>
                </a:pPr>
                <a:endParaRPr lang="en-US" altLang="zh-CN" sz="160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K-means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：</a:t>
                </a:r>
                <a:r>
                  <a:rPr lang="zh-CN" altLang="en-US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给定数据集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𝐷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</a:t>
                </a:r>
                <a:r>
                  <a:rPr lang="en-US" altLang="zh-CN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K</a:t>
                </a:r>
                <a:r>
                  <a:rPr lang="zh-CN" altLang="en-US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均值算法针对聚类所得簇划分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𝒞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最小化平方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误差，将数据集</a:t>
                </a:r>
                <a14:m>
                  <m:oMath xmlns:m="http://schemas.openxmlformats.org/officeDocument/2006/math">
                    <m:r>
                      <a:rPr lang="en-US" altLang="zh-CN" sz="160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𝐷</m:t>
                    </m:r>
                  </m:oMath>
                </a14:m>
                <a:r>
                  <a:rPr lang="zh-CN" altLang="en-US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划分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成</a:t>
                </a:r>
                <a:r>
                  <a:rPr lang="en-US" altLang="zh-CN" sz="1600" i="1" dirty="0" smtClean="0">
                    <a:latin typeface="Cambria Math" panose="02040503050406030204" pitchFamily="18" charset="0"/>
                    <a:ea typeface="Hiragino Sans简体中文黑体-W3" panose="020B0300000000000000" pitchFamily="34" charset="-122"/>
                  </a:rPr>
                  <a:t>k 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个簇。</a:t>
                </a:r>
                <a:endParaRPr lang="en-US" altLang="zh-CN" sz="160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</p:txBody>
          </p:sp>
        </mc:Choice>
        <mc:Fallback xmlns="">
          <p:sp>
            <p:nvSpPr>
              <p:cNvPr id="5123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1"/>
                <a:ext cx="8382000" cy="1524000"/>
              </a:xfrm>
              <a:blipFill rotWithShape="0">
                <a:blip r:embed="rId4"/>
                <a:stretch>
                  <a:fillRect l="-36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基本原理：</a:t>
            </a:r>
            <a:endParaRPr lang="zh-CN" altLang="zh-CN" sz="2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01F255-237D-403A-BD4A-0BB2915F5F4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/>
          </a:p>
        </p:txBody>
      </p:sp>
      <p:sp>
        <p:nvSpPr>
          <p:cNvPr id="17" name="Rectangle 10"/>
          <p:cNvSpPr txBox="1">
            <a:spLocks noChangeArrowheads="1"/>
          </p:cNvSpPr>
          <p:nvPr/>
        </p:nvSpPr>
        <p:spPr bwMode="auto">
          <a:xfrm>
            <a:off x="381000" y="4054220"/>
            <a:ext cx="8382000" cy="60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在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K-means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算法中</a:t>
            </a:r>
            <a:r>
              <a:rPr lang="en-US" altLang="zh-CN" sz="1600" i="1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的具体数值是人为规定的，同时衡量数据之间的相似度使用欧式距离进行度量。欧式度量下两个样本之间的距离越小，则相似度越高。</a:t>
            </a: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4800" y="2974019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31" y="3037461"/>
            <a:ext cx="4605338" cy="8895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447800" y="4630395"/>
            <a:ext cx="904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谱聚类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419600" y="540865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左图</a:t>
            </a:r>
            <a:r>
              <a:rPr lang="zh-CN" altLang="en-US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是</a:t>
            </a:r>
            <a:r>
              <a:rPr lang="zh-CN" altLang="en-US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一个瑞士卷形状的流形，这个时候我们表示相似度应该用测地距离</a:t>
            </a:r>
            <a:r>
              <a:rPr lang="zh-CN" altLang="en-US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。</a:t>
            </a:r>
            <a:endParaRPr lang="en-US" altLang="zh-CN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r>
              <a:rPr lang="zh-CN" altLang="en-US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测地距离：就是</a:t>
            </a:r>
            <a:r>
              <a:rPr lang="zh-CN" altLang="en-US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在曲面上从</a:t>
            </a:r>
            <a:r>
              <a:rPr lang="en-US" altLang="zh-CN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A</a:t>
            </a:r>
            <a:r>
              <a:rPr lang="zh-CN" altLang="en-US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点走到</a:t>
            </a:r>
            <a:r>
              <a:rPr lang="en-US" altLang="zh-CN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B</a:t>
            </a:r>
            <a:r>
              <a:rPr lang="zh-CN" altLang="en-US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点（不允许离开曲面）的最</a:t>
            </a:r>
            <a:r>
              <a:rPr lang="zh-CN" altLang="en-US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短距离。</a:t>
            </a:r>
            <a:endParaRPr lang="zh-CN" altLang="en-US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799" y="5050163"/>
            <a:ext cx="2366781" cy="1731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25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365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原型聚类</a:t>
            </a:r>
            <a:r>
              <a:rPr lang="en-US" altLang="zh-CN" sz="280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—K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均值</a:t>
            </a:r>
            <a:r>
              <a:rPr lang="en-US" altLang="zh-CN" sz="4000" dirty="0" smtClean="0"/>
              <a:t>:</a:t>
            </a:r>
            <a:endParaRPr lang="zh-CN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55585-7748-424C-9BF7-4407997E17A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/>
          </a:p>
        </p:txBody>
      </p:sp>
      <p:pic>
        <p:nvPicPr>
          <p:cNvPr id="7" name="Picture 3" descr="G:\Users\lamda\Desktop\figures\kmeans_algo.png"/>
          <p:cNvPicPr>
            <a:picLocks noChangeAspect="1" noChangeArrowheads="1"/>
          </p:cNvPicPr>
          <p:nvPr/>
        </p:nvPicPr>
        <p:blipFill rotWithShape="1">
          <a:blip r:embed="rId4" cstate="print"/>
          <a:srcRect l="713" t="681"/>
          <a:stretch/>
        </p:blipFill>
        <p:spPr bwMode="auto">
          <a:xfrm>
            <a:off x="609600" y="1165747"/>
            <a:ext cx="7772400" cy="5681862"/>
          </a:xfrm>
          <a:prstGeom prst="rect">
            <a:avLst/>
          </a:prstGeom>
          <a:noFill/>
        </p:spPr>
      </p:pic>
      <p:cxnSp>
        <p:nvCxnSpPr>
          <p:cNvPr id="4" name="直接箭头连接符 3"/>
          <p:cNvCxnSpPr/>
          <p:nvPr/>
        </p:nvCxnSpPr>
        <p:spPr bwMode="auto">
          <a:xfrm flipH="1">
            <a:off x="4895850" y="1753799"/>
            <a:ext cx="590550" cy="235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5486400" y="1542698"/>
            <a:ext cx="137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初始向量设置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3752850" y="5773701"/>
            <a:ext cx="590550" cy="235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4343400" y="5562600"/>
            <a:ext cx="137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递归中止条件</a:t>
            </a:r>
            <a:endParaRPr lang="zh-CN" altLang="en-US" b="1" dirty="0">
              <a:solidFill>
                <a:srgbClr val="FF0000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365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原型聚类</a:t>
            </a:r>
            <a:r>
              <a:rPr lang="en-US" altLang="zh-CN" sz="280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—K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均值</a:t>
            </a:r>
            <a:r>
              <a:rPr lang="en-US" altLang="zh-CN" sz="4000" dirty="0" smtClean="0"/>
              <a:t>:</a:t>
            </a:r>
            <a:endParaRPr lang="zh-CN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55585-7748-424C-9BF7-4407997E17A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/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457200" y="3733800"/>
            <a:ext cx="4572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K-means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算法中有几处可以尝试进行对比：</a:t>
            </a:r>
            <a:endParaRPr lang="en-US" altLang="zh-CN" sz="1600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>
              <a:buFontTx/>
              <a:buNone/>
            </a:pPr>
            <a:endParaRPr lang="en-US" altLang="zh-CN" sz="1600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1.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初始向量设置</a:t>
            </a:r>
            <a:endParaRPr lang="en-US" altLang="zh-CN" sz="1600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 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方法一：随机生成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K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个样本点</a:t>
            </a:r>
            <a:endParaRPr lang="en-US" altLang="zh-CN" sz="1600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 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方法二：从数据集合中随机抽取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K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个样本点</a:t>
            </a:r>
            <a:endParaRPr lang="en-US" altLang="zh-CN" sz="1600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2.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递归中止条件</a:t>
            </a:r>
            <a:endParaRPr lang="en-US" altLang="zh-CN" sz="1600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 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中止条件一：簇中心向量不再发生变化</a:t>
            </a:r>
            <a:endParaRPr lang="en-US" altLang="zh-CN" sz="1600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 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中止条件二：样本分类类别标签不再发生变化</a:t>
            </a: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1451162"/>
            <a:ext cx="4343400" cy="1680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算法流程</a:t>
            </a:r>
            <a:r>
              <a:rPr lang="zh-CN" altLang="en-US" sz="2400" dirty="0"/>
              <a:t>（迭代优化）：</a:t>
            </a:r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初始化每个簇的均值向量</a:t>
            </a:r>
          </a:p>
          <a:p>
            <a:pPr lvl="1">
              <a:lnSpc>
                <a:spcPct val="120000"/>
              </a:lnSpc>
            </a:pPr>
            <a:r>
              <a:rPr lang="en-US" altLang="zh-CN" sz="2100" b="1" dirty="0"/>
              <a:t>repeat</a:t>
            </a:r>
          </a:p>
          <a:p>
            <a:pPr lvl="1">
              <a:lnSpc>
                <a:spcPct val="120000"/>
              </a:lnSpc>
            </a:pPr>
            <a:r>
              <a:rPr lang="en-US" altLang="en-US" sz="2100" dirty="0" smtClean="0"/>
              <a:t>	1</a:t>
            </a:r>
            <a:r>
              <a:rPr lang="en-US" altLang="en-US" sz="2100" dirty="0"/>
              <a:t>. </a:t>
            </a:r>
            <a:r>
              <a:rPr lang="zh-CN" altLang="en-US" sz="2100" dirty="0" smtClean="0"/>
              <a:t>将每个样本分配给最近的簇；</a:t>
            </a:r>
            <a:endParaRPr lang="zh-CN" altLang="en-US" sz="2100" dirty="0"/>
          </a:p>
          <a:p>
            <a:pPr lvl="1">
              <a:lnSpc>
                <a:spcPct val="120000"/>
              </a:lnSpc>
            </a:pPr>
            <a:r>
              <a:rPr lang="en-US" altLang="zh-CN" sz="2100" dirty="0" smtClean="0"/>
              <a:t>	2</a:t>
            </a:r>
            <a:r>
              <a:rPr lang="en-US" altLang="zh-CN" sz="2100" dirty="0"/>
              <a:t>. </a:t>
            </a:r>
            <a:r>
              <a:rPr lang="zh-CN" altLang="en-US" sz="2100" dirty="0" smtClean="0"/>
              <a:t>计算</a:t>
            </a:r>
            <a:r>
              <a:rPr lang="zh-CN" altLang="en-US" sz="2100" dirty="0"/>
              <a:t>每个簇的均值向量</a:t>
            </a:r>
          </a:p>
          <a:p>
            <a:pPr lvl="1">
              <a:lnSpc>
                <a:spcPct val="120000"/>
              </a:lnSpc>
            </a:pPr>
            <a:r>
              <a:rPr lang="en-US" altLang="zh-CN" sz="2100" b="1" dirty="0"/>
              <a:t>until </a:t>
            </a:r>
            <a:r>
              <a:rPr lang="zh-CN" altLang="en-US" sz="2100" dirty="0"/>
              <a:t>当前均值向量均未更新</a:t>
            </a:r>
          </a:p>
        </p:txBody>
      </p:sp>
      <p:pic>
        <p:nvPicPr>
          <p:cNvPr id="11" name="Picture 2" descr="File:K-means convergence.gif - Wikimedia Commons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600200"/>
            <a:ext cx="3683181" cy="463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25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365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性能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度量 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DBI :</a:t>
            </a:r>
            <a:endParaRPr lang="zh-CN" altLang="zh-CN" sz="280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55585-7748-424C-9BF7-4407997E17A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85775" y="4267200"/>
            <a:ext cx="2086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簇内样本平均距离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111" y="4412148"/>
            <a:ext cx="2590800" cy="72202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5775" y="5022833"/>
            <a:ext cx="2086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簇中心点距离</a:t>
            </a:r>
            <a:endParaRPr lang="zh-CN" altLang="en-US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661" y="5271747"/>
            <a:ext cx="27622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5918289"/>
            <a:ext cx="3825425" cy="8441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495" y="1068844"/>
            <a:ext cx="6708159" cy="3096669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516908" y="5846684"/>
            <a:ext cx="2086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baseline="0" dirty="0" smtClean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DBI :</a:t>
            </a:r>
            <a:endParaRPr lang="zh-CN" altLang="en-US" sz="1600" b="1" baseline="0" dirty="0">
              <a:solidFill>
                <a:srgbClr val="FF0000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01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25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365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数据集</a:t>
            </a:r>
            <a:r>
              <a:rPr lang="en-US" altLang="zh-CN" sz="4000" dirty="0" smtClean="0"/>
              <a:t>:</a:t>
            </a:r>
            <a:endParaRPr lang="zh-CN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55585-7748-424C-9BF7-4407997E17A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33400" y="5052004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原始数据集抽取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3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类数据点，共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150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对数据；</a:t>
            </a:r>
            <a:endParaRPr lang="en-US" altLang="zh-CN" sz="1600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endParaRPr lang="en-US" altLang="zh-CN" sz="1600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通过标签计算的簇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中心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坐标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sym typeface="Wingdings" panose="05000000000000000000" pitchFamily="2" charset="2"/>
              </a:rPr>
              <a:t>(10.4,18.2), (31.6,11.0), (36.8,34.1) </a:t>
            </a:r>
            <a:endParaRPr lang="zh-CN" altLang="en-US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20" y="1478268"/>
            <a:ext cx="3998614" cy="32115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7" y="1478268"/>
            <a:ext cx="3997036" cy="32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25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365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实验要求</a:t>
            </a:r>
            <a:r>
              <a:rPr lang="en-US" altLang="zh-CN" sz="4000" dirty="0" smtClean="0"/>
              <a:t>:</a:t>
            </a:r>
            <a:endParaRPr lang="zh-CN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55585-7748-424C-9BF7-4407997E17A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/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1.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训练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K-means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模型（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k=3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），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数据存放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在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k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-means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文件夹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中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。同学们可以对比不同中止条件和初始化条件的模型训练过程。</a:t>
            </a:r>
            <a:endParaRPr lang="en-US" altLang="zh-CN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" y="2340322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2.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数据以字典形式存放，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key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值表示类别，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value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值为相应类别数据。</a:t>
            </a:r>
            <a:endParaRPr lang="en-US" altLang="zh-CN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87" y="2837973"/>
            <a:ext cx="5558975" cy="3010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200" y="3692525"/>
            <a:ext cx="85407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3.Baseline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：簇中心坐标，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DBI</a:t>
            </a:r>
          </a:p>
          <a:p>
            <a:pPr eaLnBrk="1" hangingPunct="1">
              <a:buFontTx/>
              <a:buNone/>
            </a:pP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zh-CN" sz="1400" baseline="0" dirty="0" smtClean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    1</a:t>
            </a:r>
            <a:r>
              <a:rPr lang="zh-CN" altLang="en-US" sz="1400" baseline="0" dirty="0" smtClean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）输出聚类后簇中心点坐标</a:t>
            </a:r>
            <a:endParaRPr lang="en-US" altLang="zh-CN" sz="1400" baseline="0" dirty="0" smtClean="0">
              <a:solidFill>
                <a:srgbClr val="FF0000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400" baseline="0" dirty="0" smtClean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    2</a:t>
            </a:r>
            <a:r>
              <a:rPr lang="zh-CN" altLang="en-US" sz="1400" baseline="0" dirty="0" smtClean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）</a:t>
            </a:r>
            <a:r>
              <a:rPr lang="en-US" altLang="zh-CN" sz="1400" baseline="0" dirty="0" smtClean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DBI</a:t>
            </a:r>
            <a:r>
              <a:rPr lang="zh-CN" altLang="en-US" sz="1400" baseline="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值小于</a:t>
            </a:r>
            <a:r>
              <a:rPr lang="en-US" altLang="zh-CN" sz="1400" baseline="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5</a:t>
            </a:r>
          </a:p>
          <a:p>
            <a:pPr eaLnBrk="1" hangingPunct="1">
              <a:buFontTx/>
              <a:buNone/>
            </a:pPr>
            <a:endParaRPr lang="en-US" altLang="zh-CN" sz="1400" baseline="0" dirty="0">
              <a:solidFill>
                <a:srgbClr val="FF0000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2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5854</TotalTime>
  <Words>375</Words>
  <Application>Microsoft Office PowerPoint</Application>
  <PresentationFormat>全屏显示(4:3)</PresentationFormat>
  <Paragraphs>57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Hiragino Sans简体中文黑体-W3</vt:lpstr>
      <vt:lpstr>宋体</vt:lpstr>
      <vt:lpstr>Arial</vt:lpstr>
      <vt:lpstr>Calibri</vt:lpstr>
      <vt:lpstr>Cambria Math</vt:lpstr>
      <vt:lpstr>Times New Roman</vt:lpstr>
      <vt:lpstr>Wingdings</vt:lpstr>
      <vt:lpstr>默认设计模板</vt:lpstr>
      <vt:lpstr>K-means</vt:lpstr>
      <vt:lpstr>基本原理：</vt:lpstr>
      <vt:lpstr>原型聚类—K均值:</vt:lpstr>
      <vt:lpstr>原型聚类—K均值:</vt:lpstr>
      <vt:lpstr>性能度量 DBI :</vt:lpstr>
      <vt:lpstr>数据集:</vt:lpstr>
      <vt:lpstr>实验要求: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陈 瑞典</cp:lastModifiedBy>
  <cp:revision>91</cp:revision>
  <cp:lastPrinted>1601-01-01T00:00:00Z</cp:lastPrinted>
  <dcterms:created xsi:type="dcterms:W3CDTF">1601-01-01T00:00:00Z</dcterms:created>
  <dcterms:modified xsi:type="dcterms:W3CDTF">2020-12-02T06:03:31Z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