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4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1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1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9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5492-BEC9-474D-8E3C-A1F1E99865B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1F14-E239-42F8-BEE3-6656D942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89103" y="2299317"/>
            <a:ext cx="8859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/>
              <a:t>第五次实验</a:t>
            </a:r>
            <a:endParaRPr lang="en-US" altLang="zh-CN" sz="7200" dirty="0" smtClean="0"/>
          </a:p>
          <a:p>
            <a:pPr algn="ctr"/>
            <a:r>
              <a:rPr lang="en-US" altLang="zh-CN" sz="7200" dirty="0" smtClean="0"/>
              <a:t>Topic model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64878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921" y="88778"/>
            <a:ext cx="279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基本原理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34501" y="1189608"/>
            <a:ext cx="10573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隐狄里克雷分配模型（</a:t>
            </a:r>
            <a:r>
              <a:rPr lang="en-US" altLang="zh-CN" sz="2400" dirty="0" smtClean="0"/>
              <a:t>Latent </a:t>
            </a:r>
            <a:r>
              <a:rPr lang="en-US" altLang="zh-CN" sz="2400" dirty="0" err="1" smtClean="0"/>
              <a:t>Dirichlet</a:t>
            </a:r>
            <a:r>
              <a:rPr lang="en-US" altLang="zh-CN" sz="2400" dirty="0" smtClean="0"/>
              <a:t> Allocation, </a:t>
            </a:r>
            <a:r>
              <a:rPr lang="en-US" altLang="zh-CN" sz="2400" b="1" dirty="0" smtClean="0"/>
              <a:t>LDA</a:t>
            </a:r>
            <a:r>
              <a:rPr lang="zh-CN" altLang="en-US" sz="2400" dirty="0" smtClean="0"/>
              <a:t>）是话题模型（</a:t>
            </a:r>
            <a:r>
              <a:rPr lang="en-US" altLang="zh-CN" sz="2400" dirty="0" smtClean="0"/>
              <a:t>topic model</a:t>
            </a:r>
            <a:r>
              <a:rPr lang="zh-CN" altLang="en-US" sz="2400" dirty="0" smtClean="0"/>
              <a:t>）的典型代表</a:t>
            </a: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5198" y="2039918"/>
            <a:ext cx="8196074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LDA</a:t>
            </a:r>
            <a:r>
              <a:rPr lang="zh-CN" altLang="en-US" dirty="0" smtClean="0"/>
              <a:t>的基本单元</a:t>
            </a:r>
            <a:endParaRPr lang="en-US" altLang="zh-CN" dirty="0" smtClean="0"/>
          </a:p>
          <a:p>
            <a:pPr lvl="1" algn="l"/>
            <a:r>
              <a:rPr lang="zh-CN" altLang="en-US" b="1" dirty="0" smtClean="0">
                <a:solidFill>
                  <a:srgbClr val="00B050"/>
                </a:solidFill>
              </a:rPr>
              <a:t>词（</a:t>
            </a:r>
            <a:r>
              <a:rPr lang="en-US" altLang="zh-CN" b="1" dirty="0" smtClean="0">
                <a:solidFill>
                  <a:srgbClr val="00B050"/>
                </a:solidFill>
              </a:rPr>
              <a:t>word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r>
              <a:rPr lang="zh-CN" altLang="en-US" dirty="0" smtClean="0"/>
              <a:t>：待处理数据中的基本离散单元</a:t>
            </a:r>
            <a:endParaRPr lang="en-US" altLang="zh-CN" dirty="0" smtClean="0"/>
          </a:p>
          <a:p>
            <a:pPr lvl="1" algn="l"/>
            <a:endParaRPr lang="en-US" altLang="zh-CN" dirty="0" smtClean="0"/>
          </a:p>
          <a:p>
            <a:pPr lvl="1" algn="l"/>
            <a:r>
              <a:rPr lang="zh-CN" altLang="en-US" b="1" dirty="0" smtClean="0">
                <a:solidFill>
                  <a:srgbClr val="C00000"/>
                </a:solidFill>
              </a:rPr>
              <a:t>文档（</a:t>
            </a:r>
            <a:r>
              <a:rPr lang="en-US" altLang="zh-CN" b="1" dirty="0" smtClean="0">
                <a:solidFill>
                  <a:srgbClr val="C00000"/>
                </a:solidFill>
              </a:rPr>
              <a:t>document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r>
              <a:rPr lang="zh-CN" altLang="en-US" dirty="0" smtClean="0"/>
              <a:t>：待处理的数据对象，由词组成，词在文档中</a:t>
            </a:r>
            <a:r>
              <a:rPr lang="zh-CN" altLang="en-US" b="1" dirty="0" smtClean="0"/>
              <a:t>不计顺序</a:t>
            </a:r>
            <a:r>
              <a:rPr lang="zh-CN" altLang="en-US" dirty="0" smtClean="0"/>
              <a:t>。数据对象只要能用“词袋”（</a:t>
            </a:r>
            <a:r>
              <a:rPr lang="en-US" altLang="zh-CN" dirty="0" smtClean="0"/>
              <a:t>bag-of-words</a:t>
            </a:r>
            <a:r>
              <a:rPr lang="zh-CN" altLang="en-US" dirty="0" smtClean="0"/>
              <a:t>）表示就可以使用话题模型</a:t>
            </a:r>
            <a:endParaRPr lang="en-US" altLang="zh-CN" dirty="0" smtClean="0"/>
          </a:p>
          <a:p>
            <a:pPr lvl="1" algn="l"/>
            <a:endParaRPr lang="en-US" altLang="zh-CN" dirty="0" smtClean="0"/>
          </a:p>
          <a:p>
            <a:pPr lvl="1" algn="l"/>
            <a:r>
              <a:rPr lang="zh-CN" altLang="en-US" b="1" dirty="0" smtClean="0">
                <a:solidFill>
                  <a:srgbClr val="00B0F0"/>
                </a:solidFill>
              </a:rPr>
              <a:t>话题（</a:t>
            </a:r>
            <a:r>
              <a:rPr lang="en-US" altLang="zh-CN" b="1" dirty="0" smtClean="0">
                <a:solidFill>
                  <a:srgbClr val="00B0F0"/>
                </a:solidFill>
              </a:rPr>
              <a:t>topic</a:t>
            </a:r>
            <a:r>
              <a:rPr lang="zh-CN" altLang="en-US" b="1" dirty="0" smtClean="0">
                <a:solidFill>
                  <a:srgbClr val="00B0F0"/>
                </a:solidFill>
              </a:rPr>
              <a:t>）</a:t>
            </a:r>
            <a:r>
              <a:rPr lang="zh-CN" altLang="en-US" dirty="0" smtClean="0"/>
              <a:t>：表示一个概念，具体表示为一系列相关的词，以及它们在该概念下出现的概率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44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921" y="88778"/>
            <a:ext cx="279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基本原理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1409885" y="1277919"/>
                <a:ext cx="9610416" cy="49325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假定数据集中共含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话题和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篇文档，词来自含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个词的字典</a:t>
                </a:r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观测数据：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篇文档，每篇文档用长度为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的单词序列表示</a:t>
                </a:r>
                <a:endParaRPr lang="en-US" altLang="zh-CN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为单词序列</a:t>
                </a:r>
                <a:endParaRPr lang="en-US" altLang="zh-CN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隐变量：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个话题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，每个话题用长度为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</a:t>
                </a:r>
                <a:r>
                  <a:rPr lang="zh-CN" altLang="en-US" dirty="0"/>
                  <a:t>的概率词向量表示</a:t>
                </a:r>
                <a:endParaRPr lang="en-US" altLang="zh-CN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话题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𝑘𝑣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表示在第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个话题中单词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的概率</a:t>
                </a:r>
                <a:endParaRPr lang="en-US" altLang="zh-CN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文档表示为话题的分布，由参数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dirty="0"/>
                  <a:t>确定</a:t>
                </a:r>
                <a:endParaRPr lang="en-US" altLang="zh-CN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85" y="1277919"/>
                <a:ext cx="9610416" cy="4932533"/>
              </a:xfrm>
              <a:prstGeom prst="rect">
                <a:avLst/>
              </a:prstGeom>
              <a:blipFill>
                <a:blip r:embed="rId2"/>
                <a:stretch>
                  <a:fillRect l="-824" t="-1607" b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20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921" y="88778"/>
            <a:ext cx="279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基本原理</a:t>
            </a:r>
            <a:endParaRPr lang="zh-CN" altLang="en-US" sz="4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283911" y="1136343"/>
            <a:ext cx="8019888" cy="5150212"/>
            <a:chOff x="1071936" y="1596002"/>
            <a:chExt cx="6881369" cy="4337425"/>
          </a:xfrm>
        </p:grpSpPr>
        <p:sp>
          <p:nvSpPr>
            <p:cNvPr id="5" name="矩形 4"/>
            <p:cNvSpPr/>
            <p:nvPr/>
          </p:nvSpPr>
          <p:spPr>
            <a:xfrm>
              <a:off x="1071936" y="3618986"/>
              <a:ext cx="6881368" cy="11735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073764" y="3605189"/>
                  <a:ext cx="6835796" cy="12246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1" indent="-172800">
                    <a:buFont typeface="Arial" panose="020B0604020202020204" pitchFamily="34" charset="0"/>
                    <a:buChar char="•"/>
                  </a:pPr>
                  <a:r>
                    <a:rPr lang="zh-CN" altLang="en-US" dirty="0" smtClean="0"/>
                    <a:t>从</a:t>
                  </a:r>
                  <a:r>
                    <a:rPr lang="zh-CN" altLang="en-US" dirty="0"/>
                    <a:t>以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a14:m>
                  <a:r>
                    <a:rPr lang="zh-CN" altLang="en-US" dirty="0"/>
                    <a:t>为参数的狄利克雷分布中随机采样一个话题分布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；</a:t>
                  </a:r>
                  <a:endParaRPr lang="en-US" altLang="zh-CN" dirty="0" smtClean="0"/>
                </a:p>
                <a:p>
                  <a:pPr marL="0" lvl="1" indent="-172800">
                    <a:buFont typeface="Arial" panose="020B0604020202020204" pitchFamily="34" charset="0"/>
                    <a:buChar char="•"/>
                  </a:pPr>
                  <a:r>
                    <a:rPr lang="zh-CN" altLang="en-US" dirty="0" smtClean="0"/>
                    <a:t>按</a:t>
                  </a:r>
                  <a:r>
                    <a:rPr lang="zh-CN" altLang="en-US" dirty="0"/>
                    <a:t>如下步骤产生文档中的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个词</a:t>
                  </a:r>
                  <a:endParaRPr lang="en-US" altLang="zh-CN" dirty="0"/>
                </a:p>
                <a:p>
                  <a:pPr marL="514800" lvl="1" indent="-17280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根据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进行</m:t>
                      </m:r>
                    </m:oMath>
                  </a14:m>
                  <a:r>
                    <a:rPr lang="zh-CN" altLang="en-US" dirty="0"/>
                    <a:t>话题指派，得到文档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dirty="0" smtClean="0"/>
                    <a:t>中第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zh-CN" altLang="en-US" dirty="0" smtClean="0"/>
                    <a:t>词的</a:t>
                  </a:r>
                  <a:r>
                    <a:rPr lang="zh-CN" altLang="en-US" dirty="0"/>
                    <a:t>话题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；</a:t>
                  </a:r>
                  <a:endParaRPr lang="en-US" altLang="zh-CN" dirty="0"/>
                </a:p>
                <a:p>
                  <a:pPr marL="514800" lvl="1" indent="-17280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根据指派的话题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所对应的的词分布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随机采样生成词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sub>
                      </m:sSub>
                    </m:oMath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764" y="3605189"/>
                  <a:ext cx="6835796" cy="1224694"/>
                </a:xfrm>
                <a:prstGeom prst="rect">
                  <a:avLst/>
                </a:prstGeom>
                <a:blipFill>
                  <a:blip r:embed="rId2"/>
                  <a:stretch>
                    <a:fillRect l="-536" t="-25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073764" y="3164316"/>
                  <a:ext cx="1964512" cy="41549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100" dirty="0" smtClean="0"/>
                    <a:t>生成文档</a:t>
                  </a:r>
                  <a14:m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sz="2100" dirty="0" smtClean="0"/>
                    <a:t>过程</a:t>
                  </a:r>
                  <a:endParaRPr lang="en-US" altLang="zh-CN" sz="21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764" y="3164316"/>
                  <a:ext cx="1964512" cy="415498"/>
                </a:xfrm>
                <a:prstGeom prst="rect">
                  <a:avLst/>
                </a:prstGeom>
                <a:blipFill>
                  <a:blip r:embed="rId3"/>
                  <a:stretch>
                    <a:fillRect l="-3191" t="-7407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2344398" y="1860486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65342" y="1860486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186286" y="1860486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423454" y="1860486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392071" y="1860486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314638" y="1860486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12" idx="6"/>
              <a:endCxn id="9" idx="2"/>
            </p:cNvCxnSpPr>
            <p:nvPr/>
          </p:nvCxnSpPr>
          <p:spPr>
            <a:xfrm>
              <a:off x="1963454" y="2130486"/>
              <a:ext cx="380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6"/>
              <a:endCxn id="10" idx="2"/>
            </p:cNvCxnSpPr>
            <p:nvPr/>
          </p:nvCxnSpPr>
          <p:spPr>
            <a:xfrm>
              <a:off x="2884398" y="2130486"/>
              <a:ext cx="380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6"/>
              <a:endCxn id="11" idx="2"/>
            </p:cNvCxnSpPr>
            <p:nvPr/>
          </p:nvCxnSpPr>
          <p:spPr>
            <a:xfrm>
              <a:off x="3805342" y="2130486"/>
              <a:ext cx="380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3" idx="2"/>
              <a:endCxn id="11" idx="6"/>
            </p:cNvCxnSpPr>
            <p:nvPr/>
          </p:nvCxnSpPr>
          <p:spPr>
            <a:xfrm flipH="1">
              <a:off x="4726286" y="2130486"/>
              <a:ext cx="6657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2"/>
              <a:endCxn id="13" idx="6"/>
            </p:cNvCxnSpPr>
            <p:nvPr/>
          </p:nvCxnSpPr>
          <p:spPr>
            <a:xfrm flipH="1">
              <a:off x="5932071" y="2130486"/>
              <a:ext cx="382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3110314" y="1710887"/>
              <a:ext cx="1748938" cy="847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17454" y="1596002"/>
              <a:ext cx="2998339" cy="11487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9453" y="1596002"/>
              <a:ext cx="766585" cy="11487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71257" y="2258447"/>
              <a:ext cx="352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829252" y="2438962"/>
              <a:ext cx="318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539300" y="1899149"/>
                  <a:ext cx="29875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300" y="1899149"/>
                  <a:ext cx="298754" cy="3702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420061" y="1899149"/>
                  <a:ext cx="380092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061" y="1899149"/>
                  <a:ext cx="380092" cy="3702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3314191" y="1899149"/>
                  <a:ext cx="38009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191" y="1899149"/>
                  <a:ext cx="380092" cy="381515"/>
                </a:xfrm>
                <a:prstGeom prst="rect">
                  <a:avLst/>
                </a:prstGeom>
                <a:blipFill>
                  <a:blip r:embed="rId6"/>
                  <a:stretch>
                    <a:fillRect r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4195464" y="1899149"/>
                  <a:ext cx="496691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464" y="1899149"/>
                  <a:ext cx="496691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456801" y="1899149"/>
                  <a:ext cx="380092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801" y="1899149"/>
                  <a:ext cx="380092" cy="370294"/>
                </a:xfrm>
                <a:prstGeom prst="rect">
                  <a:avLst/>
                </a:prstGeom>
                <a:blipFill>
                  <a:blip r:embed="rId8"/>
                  <a:stretch>
                    <a:fillRect l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6384328" y="1899149"/>
                  <a:ext cx="380092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8" y="1899149"/>
                  <a:ext cx="380092" cy="3702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/>
            <p:cNvSpPr txBox="1"/>
            <p:nvPr/>
          </p:nvSpPr>
          <p:spPr>
            <a:xfrm>
              <a:off x="5772925" y="2425861"/>
              <a:ext cx="318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1071936" y="5564095"/>
                  <a:ext cx="6881369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 marL="0" lvl="1" indent="-172800">
                    <a:buFont typeface="Arial" panose="020B0604020202020204" pitchFamily="34" charset="0"/>
                    <a:buChar char="•"/>
                  </a:pPr>
                  <a:r>
                    <a:rPr lang="zh-CN" altLang="en-US" dirty="0" smtClean="0"/>
                    <a:t>从以</a:t>
                  </a:r>
                  <a14:m>
                    <m:oMath xmlns:m="http://schemas.openxmlformats.org/officeDocument/2006/math"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zh-CN" altLang="en-US" dirty="0"/>
                    <a:t>为参数的狄利克雷分布中随机采样一个话题分布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；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936" y="5564095"/>
                  <a:ext cx="688136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532" t="-6944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073764" y="5109425"/>
                  <a:ext cx="1957459" cy="41549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100" dirty="0" smtClean="0"/>
                    <a:t>生成主题</a:t>
                  </a:r>
                  <a14:m>
                    <m:oMath xmlns:m="http://schemas.openxmlformats.org/officeDocument/2006/math">
                      <m:r>
                        <a:rPr lang="en-US" altLang="zh-CN" sz="21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zh-CN" altLang="en-US" sz="2100" dirty="0" smtClean="0"/>
                    <a:t>过程</a:t>
                  </a:r>
                  <a:endParaRPr lang="en-US" altLang="zh-CN" sz="21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764" y="5109425"/>
                  <a:ext cx="1957459" cy="415498"/>
                </a:xfrm>
                <a:prstGeom prst="rect">
                  <a:avLst/>
                </a:prstGeom>
                <a:blipFill>
                  <a:blip r:embed="rId11"/>
                  <a:stretch>
                    <a:fillRect l="-3209" t="-7407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85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921" y="88778"/>
            <a:ext cx="279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基本原理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>
              <a:xfrm>
                <a:off x="1374373" y="993834"/>
                <a:ext cx="9527405" cy="49325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/>
                  <a:t>吉布</a:t>
                </a:r>
                <a:r>
                  <a:rPr lang="zh-CN" altLang="en-US" dirty="0" smtClean="0"/>
                  <a:t>斯采样：</a:t>
                </a:r>
                <a:endParaRPr lang="en-US" altLang="zh-CN" dirty="0" smtClean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dirty="0" smtClean="0"/>
                  <a:t>基本思想是通过对隐变量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积分，得到边缘概率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dirty="0" smtClean="0"/>
                  <a:t>对后验概率进行吉布斯抽样，得到分布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zh-CN" altLang="en-US" dirty="0" smtClean="0"/>
                  <a:t>的样本集合</a:t>
                </a:r>
                <a:endParaRPr lang="en-US" altLang="zh-CN" dirty="0" smtClean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dirty="0" smtClean="0"/>
                  <a:t>利用这个样本集合对参数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dirty="0" smtClean="0"/>
                  <a:t> 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zh-CN" altLang="en-US" dirty="0" smtClean="0"/>
                  <a:t> 进行参数估计</a:t>
                </a:r>
                <a:endParaRPr lang="en-US" altLang="zh-CN" dirty="0" smtClean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关于吉布斯采样以及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LDA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的详细介绍参考课上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PPT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73" y="993834"/>
                <a:ext cx="9527405" cy="4932533"/>
              </a:xfrm>
              <a:prstGeom prst="rect">
                <a:avLst/>
              </a:prstGeom>
              <a:blipFill>
                <a:blip r:embed="rId2"/>
                <a:stretch>
                  <a:fillRect l="-1599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9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921" y="88778"/>
            <a:ext cx="279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实验要求</a:t>
            </a:r>
            <a:endParaRPr lang="zh-CN" altLang="en-US" sz="4000" dirty="0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1350624" y="796664"/>
            <a:ext cx="9705304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给定的数据集中包含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篇随机抽取的文档，每篇文档均为英文新闻。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实验文档数据放在了</a:t>
            </a:r>
            <a:r>
              <a:rPr lang="en-US" altLang="zh-CN" dirty="0" err="1" smtClean="0"/>
              <a:t>text.npy</a:t>
            </a:r>
            <a:r>
              <a:rPr lang="zh-CN" altLang="en-US" dirty="0" smtClean="0"/>
              <a:t>文件中，</a:t>
            </a:r>
            <a:r>
              <a:rPr lang="en-US" altLang="zh-CN" dirty="0" err="1" smtClean="0"/>
              <a:t>np.load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text.npy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即可加载。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这些新闻采自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个不同的主题，利用</a:t>
            </a:r>
            <a:r>
              <a:rPr lang="en-US" altLang="zh-CN" dirty="0" smtClean="0"/>
              <a:t>LDA</a:t>
            </a:r>
            <a:r>
              <a:rPr lang="zh-CN" altLang="en-US" dirty="0" smtClean="0"/>
              <a:t>模型和吉布斯采样算法，给出这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zh-CN" altLang="en-US" dirty="0" smtClean="0"/>
              <a:t>主题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K=20)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top10</a:t>
            </a:r>
            <a:r>
              <a:rPr lang="zh-CN" altLang="en-US" dirty="0" smtClean="0"/>
              <a:t>关键词（按照概率大小</a:t>
            </a:r>
            <a:r>
              <a:rPr lang="zh-CN" altLang="en-US" dirty="0"/>
              <a:t>排序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文本预处理的操作（删除标点，去除停用词，转化为小写等基本操作可以调用其他库函数）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 smtClean="0"/>
              <a:t>LDA</a:t>
            </a:r>
            <a:r>
              <a:rPr lang="zh-CN" altLang="en-US" dirty="0" smtClean="0"/>
              <a:t>模型和吉布斯采样需要自己实现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提交的实验报告中，写清楚选择的参数，并附上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个主题的</a:t>
            </a:r>
            <a:r>
              <a:rPr lang="en-US" altLang="zh-CN" dirty="0" smtClean="0"/>
              <a:t>top10</a:t>
            </a:r>
            <a:r>
              <a:rPr lang="zh-CN" altLang="en-US" dirty="0" smtClean="0"/>
              <a:t>的词，与下图类似：</a:t>
            </a:r>
            <a:endParaRPr lang="en-US" altLang="zh-CN" dirty="0" smtClean="0"/>
          </a:p>
          <a:p>
            <a:pPr lvl="1" algn="l"/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21" y="4302054"/>
            <a:ext cx="6411690" cy="19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706</Words>
  <Application>Microsoft Office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Mike</dc:creator>
  <cp:lastModifiedBy>King Mike</cp:lastModifiedBy>
  <cp:revision>10</cp:revision>
  <dcterms:created xsi:type="dcterms:W3CDTF">2021-01-13T18:08:06Z</dcterms:created>
  <dcterms:modified xsi:type="dcterms:W3CDTF">2021-01-13T18:55:03Z</dcterms:modified>
</cp:coreProperties>
</file>