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ve Lian" initials="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8380-55B4-44CC-8D64-0CFEAEC871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702A3-3BBD-4453-B934-FADD575612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702A3-3BBD-4453-B934-FADD575612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 anchor="t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3A404-5EF0-430A-B2E4-8DED4DECA18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6F05E-FF6E-4D49-A459-ED62121547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77DA-850B-4CC3-BE55-7AF8C59ADE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78E0C-AD0B-4336-9902-C65367C2D09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ECAF-2111-4247-8604-73DF7318923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41C8-1CDE-4462-8A83-8A20E34D4C9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D0DE5-1C2B-4DE9-9DE6-98692ECA145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F6F8-E602-43B3-9619-E5B3B066E24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3820-80DD-42CA-9568-74BA8791AA1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E01A-3DFA-40E0-B504-CF7FFB1E42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microsoft.com/office/2007/relationships/hdphoto" Target="../media/image2.wdp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1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82106"/>
            <a:ext cx="7886700" cy="493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738318" y="6516130"/>
            <a:ext cx="829447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C1FB-A249-49D3-9620-1BA24AE4595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34425" y="6516130"/>
            <a:ext cx="1008638" cy="263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67066" y="879586"/>
            <a:ext cx="628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2" b="95833" l="805" r="50302"/>
                    </a14:imgEffect>
                  </a14:imgLayer>
                </a14:imgProps>
              </a:ext>
            </a:extLst>
          </a:blip>
          <a:srcRect l="1834" t="5944" r="52105" b="8391"/>
          <a:stretch>
            <a:fillRect/>
          </a:stretch>
        </p:blipFill>
        <p:spPr>
          <a:xfrm>
            <a:off x="8076630" y="365126"/>
            <a:ext cx="762106" cy="7528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staff.ustc.edu.cn/~liandefu" TargetMode="External"/><Relationship Id="rId1" Type="http://schemas.openxmlformats.org/officeDocument/2006/relationships/hyperlink" Target="mailto:liandefu@ustc.edu.cn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8.png"/><Relationship Id="rId1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08.png"/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png"/><Relationship Id="rId8" Type="http://schemas.openxmlformats.org/officeDocument/2006/relationships/image" Target="../media/image138.png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6.png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8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第三章：线性模型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04743" y="4195762"/>
            <a:ext cx="4026877" cy="146648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主讲：连德富 研究员 </a:t>
            </a:r>
            <a:r>
              <a:rPr lang="en-US" altLang="zh-CN" dirty="0" smtClean="0"/>
              <a:t>| </a:t>
            </a:r>
            <a:r>
              <a:rPr lang="zh-CN" altLang="en-US" dirty="0" smtClean="0"/>
              <a:t>博士生导师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1"/>
              </a:rPr>
              <a:t>liandefu@ustc.edu.cn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手机：</a:t>
            </a:r>
            <a:r>
              <a:rPr lang="en-US" altLang="zh-CN" dirty="0" smtClean="0"/>
              <a:t>13739227137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主页：</a:t>
            </a:r>
            <a:r>
              <a:rPr lang="en-US" altLang="zh-CN" dirty="0" smtClean="0">
                <a:hlinkClick r:id="rId2"/>
              </a:rPr>
              <a:t>http://staff.ustc.edu.cn/~liandefu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smtClean="0"/>
              <a:t>机器学习概论</a:t>
            </a:r>
            <a:r>
              <a:rPr lang="en-US" altLang="zh-CN" dirty="0" smtClean="0"/>
              <a:t>》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6999-E266-4270-8059-9A39859FD4B7}" type="datetime1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5943" y="814630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年秋季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机器学习概论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课程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最小二乘法（</a:t>
                </a:r>
                <a:r>
                  <a:rPr lang="en-US" altLang="zh-CN" dirty="0"/>
                  <a:t>least square method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关于变量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 smtClean="0"/>
                  <a:t>的导数得到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02372" y="2219325"/>
                <a:ext cx="4457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72" y="2219325"/>
                <a:ext cx="44577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612337" y="2227390"/>
                <a:ext cx="2833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37" y="2227390"/>
                <a:ext cx="283368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387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标注 8"/>
              <p:cNvSpPr/>
              <p:nvPr/>
            </p:nvSpPr>
            <p:spPr>
              <a:xfrm>
                <a:off x="5860072" y="2759391"/>
                <a:ext cx="1239715" cy="405010"/>
              </a:xfrm>
              <a:prstGeom prst="wedgeRectCallout">
                <a:avLst>
                  <a:gd name="adj1" fmla="val -22961"/>
                  <a:gd name="adj2" fmla="val -881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标注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072" y="2759391"/>
                <a:ext cx="1239715" cy="405010"/>
              </a:xfrm>
              <a:prstGeom prst="wedgeRectCallout">
                <a:avLst>
                  <a:gd name="adj1" fmla="val -22961"/>
                  <a:gd name="adj2" fmla="val -8814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807598" y="4703885"/>
                <a:ext cx="167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98" y="4703885"/>
                <a:ext cx="167933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862675" y="4703885"/>
                <a:ext cx="220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675" y="4703885"/>
                <a:ext cx="220206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500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满秩讨论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是</a:t>
                </a:r>
                <a:r>
                  <a:rPr lang="zh-CN" altLang="en-US" dirty="0"/>
                  <a:t>满秩矩阵或正定矩阵，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dirty="0" smtClean="0"/>
                  <a:t>代回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，线性回归模型为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dirty="0" smtClean="0"/>
                  <a:t>不是满秩矩阵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根据归纳偏好选择解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引入正则化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15398" y="2201985"/>
                <a:ext cx="16793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398" y="2201985"/>
                <a:ext cx="1679333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770475" y="2201985"/>
                <a:ext cx="220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475" y="2201985"/>
                <a:ext cx="220206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右箭头 8"/>
          <p:cNvSpPr/>
          <p:nvPr/>
        </p:nvSpPr>
        <p:spPr>
          <a:xfrm>
            <a:off x="5349630" y="2241550"/>
            <a:ext cx="474785" cy="290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095511" y="2201985"/>
                <a:ext cx="199585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11" y="2201985"/>
                <a:ext cx="199585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515" b="-7576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398970" y="2201985"/>
                <a:ext cx="1023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70" y="2201985"/>
                <a:ext cx="10238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867680" y="3684247"/>
                <a:ext cx="265046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𝑿𝒚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680" y="3684247"/>
                <a:ext cx="26504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515" b="-9091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一元线性回归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重新考虑一个特征的情形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14401" y="1987063"/>
                <a:ext cx="2329962" cy="1148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1" y="1987063"/>
                <a:ext cx="2329962" cy="114813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244363" y="1822819"/>
                <a:ext cx="2802177" cy="1476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363" y="1822819"/>
                <a:ext cx="2802177" cy="14766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896107" y="3327121"/>
                <a:ext cx="5351786" cy="14766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107" y="3327121"/>
                <a:ext cx="5351786" cy="147662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254561" y="1822947"/>
                <a:ext cx="2057935" cy="1476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561" y="1822947"/>
                <a:ext cx="2057935" cy="14763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233248" y="4863285"/>
                <a:ext cx="6916894" cy="15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248" y="4863285"/>
                <a:ext cx="6916894" cy="15392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一元线性回归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89137" y="1480710"/>
                <a:ext cx="7291227" cy="15392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1480710"/>
                <a:ext cx="7291227" cy="1539204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89137" y="3574648"/>
                <a:ext cx="2862773" cy="80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3574648"/>
                <a:ext cx="2862773" cy="8003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780150" y="3574648"/>
                <a:ext cx="2294987" cy="868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150" y="3574648"/>
                <a:ext cx="2294987" cy="868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379266" y="3574648"/>
                <a:ext cx="2045880" cy="85337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266" y="3574648"/>
                <a:ext cx="2045880" cy="853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89137" y="4976559"/>
                <a:ext cx="3159953" cy="829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 smtClean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37" y="4976559"/>
                <a:ext cx="3159953" cy="8299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93510" y="4976559"/>
                <a:ext cx="2369174" cy="922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510" y="4976559"/>
                <a:ext cx="2369174" cy="9223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705584" y="4976559"/>
                <a:ext cx="2045880" cy="9105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584" y="4976559"/>
                <a:ext cx="2045880" cy="91050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240788" y="5187796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88" y="5187796"/>
                <a:ext cx="41549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958641" y="3744118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641" y="3744118"/>
                <a:ext cx="41549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输出标记的对数为线性模型逼近的目标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t="3142" r="2301" b="4944"/>
          <a:stretch>
            <a:fillRect/>
          </a:stretch>
        </p:blipFill>
        <p:spPr bwMode="auto">
          <a:xfrm>
            <a:off x="726296" y="2184858"/>
            <a:ext cx="4316507" cy="41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305425" y="4549273"/>
                <a:ext cx="257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425" y="4549273"/>
                <a:ext cx="257175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410200" y="2900839"/>
                <a:ext cx="2571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00839"/>
                <a:ext cx="25717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下箭头 9"/>
          <p:cNvSpPr/>
          <p:nvPr/>
        </p:nvSpPr>
        <p:spPr>
          <a:xfrm>
            <a:off x="6381750" y="3609975"/>
            <a:ext cx="419100" cy="632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广义线性模型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一般形式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称为</m:t>
                    </m:r>
                  </m:oMath>
                </a14:m>
                <a:r>
                  <a:rPr lang="zh-CN" altLang="en-US" dirty="0" smtClean="0"/>
                  <a:t>链接函数 </a:t>
                </a:r>
                <a:r>
                  <a:rPr lang="en-US" altLang="zh-CN" dirty="0" smtClean="0"/>
                  <a:t>(link function)</a:t>
                </a:r>
              </a:p>
              <a:p>
                <a:pPr lvl="1"/>
                <a:r>
                  <a:rPr lang="zh-CN" altLang="en-US" dirty="0" smtClean="0"/>
                  <a:t>单调可微</a:t>
                </a:r>
                <a:r>
                  <a:rPr lang="en-US" altLang="zh-CN" dirty="0" smtClean="0"/>
                  <a:t>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  <a:p>
                <a:r>
                  <a:rPr lang="zh-CN" altLang="en-US" dirty="0" smtClean="0"/>
                  <a:t>对数线性回归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就是广义线性模型的特列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38318" y="2228850"/>
                <a:ext cx="5581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8" y="2228850"/>
                <a:ext cx="558165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预测值与输出标记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kern="0" dirty="0" smtClean="0">
              <a:latin typeface="+mn-ea"/>
              <a:cs typeface="Verdana" panose="020B0604030504040204" pitchFamily="34" charset="0"/>
            </a:endParaRPr>
          </a:p>
          <a:p>
            <a:r>
              <a:rPr lang="zh-CN" altLang="en-US" kern="0" dirty="0" smtClean="0">
                <a:latin typeface="+mn-ea"/>
                <a:cs typeface="Verdana" panose="020B0604030504040204" pitchFamily="34" charset="0"/>
              </a:rPr>
              <a:t>寻找</a:t>
            </a:r>
            <a:r>
              <a:rPr lang="zh-CN" altLang="en-US" kern="0" dirty="0">
                <a:latin typeface="+mn-ea"/>
                <a:cs typeface="Verdana" panose="020B0604030504040204" pitchFamily="34" charset="0"/>
              </a:rPr>
              <a:t>函数将分类标记与线性回归模型输出联系起来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理想的函数</a:t>
            </a:r>
            <a:r>
              <a:rPr lang="en-US" altLang="zh-CN" dirty="0"/>
              <a:t>——</a:t>
            </a:r>
            <a:r>
              <a:rPr lang="zh-CN" altLang="en-US" dirty="0"/>
              <a:t>单位阶跃函数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 smtClean="0"/>
              <a:t>预测值大于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就判别为正例，小于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判别为负例，预测值为临界值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时可以任意判别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229681" y="2015609"/>
                <a:ext cx="2744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  </a:t>
                </a:r>
                <a:r>
                  <a:rPr lang="zh-CN" alt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681" y="2015609"/>
                <a:ext cx="2744021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895600" y="4086225"/>
                <a:ext cx="2771775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1&amp;,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086225"/>
                <a:ext cx="2771775" cy="9766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单位阶跃函数缺点</a:t>
            </a:r>
            <a:endParaRPr lang="en-US" altLang="zh-CN" dirty="0"/>
          </a:p>
          <a:p>
            <a:pPr lvl="1"/>
            <a:r>
              <a:rPr lang="zh-CN" altLang="en-US" dirty="0" smtClean="0"/>
              <a:t>不连续，无法用在广义线性模型中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替代函数</a:t>
            </a:r>
            <a:r>
              <a:rPr lang="en-US" altLang="zh-CN" dirty="0"/>
              <a:t>——</a:t>
            </a:r>
            <a:r>
              <a:rPr lang="zh-CN" altLang="en-US" dirty="0"/>
              <a:t>对数几率函数（</a:t>
            </a:r>
            <a:r>
              <a:rPr lang="en-US" altLang="zh-CN" dirty="0"/>
              <a:t>logistic function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27" y="4269117"/>
            <a:ext cx="3622185" cy="195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104226" y="3666059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单位阶跃函数与对数几率函数的比较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08380" y="3557618"/>
                <a:ext cx="2076450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80" y="3557618"/>
                <a:ext cx="2076450" cy="617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736722" y="4614898"/>
            <a:ext cx="2850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 smtClean="0"/>
              <a:t>单调可微、任意阶可导</a:t>
            </a:r>
            <a:endParaRPr lang="en-US" altLang="zh-CN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17684" y="5246747"/>
                <a:ext cx="2257843" cy="6139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4" y="5246747"/>
                <a:ext cx="2257843" cy="6139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</a:t>
            </a:r>
            <a:r>
              <a:rPr lang="en-US" altLang="zh-CN" dirty="0">
                <a:latin typeface="+mn-ea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运用对数几率函数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8650" y="2099290"/>
                <a:ext cx="2243137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099290"/>
                <a:ext cx="2243137" cy="61734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3066097" y="2267756"/>
            <a:ext cx="466725" cy="3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872332" y="2108159"/>
                <a:ext cx="2094356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32" y="2108159"/>
                <a:ext cx="2094356" cy="6412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719943" y="2814308"/>
                <a:ext cx="3261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CN" altLang="en-US" dirty="0" smtClean="0"/>
                  <a:t>视为样本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 smtClean="0"/>
                  <a:t> </a:t>
                </a:r>
                <a:r>
                  <a:rPr lang="zh-CN" altLang="en-US" dirty="0" smtClean="0"/>
                  <a:t>作为正例的可能性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43" y="2814308"/>
                <a:ext cx="32613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0000" r="-1682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615850" y="3705839"/>
                <a:ext cx="2158924" cy="666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50" y="3705839"/>
                <a:ext cx="2158924" cy="66691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2" name="右箭头 11"/>
          <p:cNvSpPr/>
          <p:nvPr/>
        </p:nvSpPr>
        <p:spPr>
          <a:xfrm rot="5400000">
            <a:off x="5281863" y="3371153"/>
            <a:ext cx="466725" cy="360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150117" y="4285507"/>
                <a:ext cx="4915206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</m:oMath>
                </a14:m>
                <a:r>
                  <a:rPr lang="zh-CN" altLang="en-US" dirty="0" smtClean="0"/>
                  <a:t>称为几率，反映了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 smtClean="0"/>
                  <a:t>作为正例的相对可能性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17" y="4285507"/>
                <a:ext cx="4915206" cy="532453"/>
              </a:xfrm>
              <a:prstGeom prst="rect">
                <a:avLst/>
              </a:prstGeom>
              <a:blipFill rotWithShape="1">
                <a:blip r:embed="rId5"/>
                <a:stretch>
                  <a:fillRect t="-1149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30325" y="5022531"/>
            <a:ext cx="493217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无需</a:t>
            </a:r>
            <a:r>
              <a:rPr lang="zh-CN" altLang="en-US" dirty="0"/>
              <a:t>事先假设数据分布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可得到“类别”的近似概率预测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可直接应用现有数值优化算法求取最优解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8856" y="4618031"/>
            <a:ext cx="2339102" cy="41549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对数几率回归优点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232401"/>
            <a:ext cx="7886700" cy="2182237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极大似然法 最大化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对数似然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604401" y="1734422"/>
                <a:ext cx="2049920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1" y="1734422"/>
                <a:ext cx="2049920" cy="641266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440839" y="1847036"/>
                <a:ext cx="20817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39" y="1847036"/>
                <a:ext cx="208172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708564" y="2666602"/>
                <a:ext cx="18444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4" y="2666602"/>
                <a:ext cx="1844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092848" y="2527240"/>
                <a:ext cx="1590243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8" y="2527240"/>
                <a:ext cx="1590243" cy="6412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下箭头 10"/>
          <p:cNvSpPr/>
          <p:nvPr/>
        </p:nvSpPr>
        <p:spPr>
          <a:xfrm>
            <a:off x="4220210" y="2313940"/>
            <a:ext cx="215900" cy="317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393588" y="2441074"/>
                <a:ext cx="1851982" cy="719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588" y="2441074"/>
                <a:ext cx="1851982" cy="7198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28649" y="1279873"/>
                <a:ext cx="3036571" cy="4154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100" dirty="0" smtClean="0"/>
                  <a:t>如何优化参数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100" dirty="0" smtClean="0"/>
                  <a:t>？</a:t>
                </a:r>
                <a:endParaRPr lang="zh-CN" altLang="en-US" sz="21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279873"/>
                <a:ext cx="3036571" cy="415498"/>
              </a:xfrm>
              <a:prstGeom prst="rect">
                <a:avLst/>
              </a:prstGeom>
              <a:blipFill rotWithShape="1">
                <a:blip r:embed="rId6"/>
                <a:stretch>
                  <a:fillRect t="-5479" b="-21918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428750" y="3552084"/>
                <a:ext cx="56183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给定</a:t>
                </a:r>
                <a:r>
                  <a:rPr lang="zh-CN" altLang="en-US" dirty="0" smtClean="0"/>
                  <a:t>数据集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3552084"/>
                <a:ext cx="561837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627341" y="3552084"/>
                <a:ext cx="11957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341" y="3552084"/>
                <a:ext cx="11957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485900" y="4822883"/>
                <a:ext cx="7197191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822883"/>
                <a:ext cx="7197191" cy="84856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463040" y="5649450"/>
                <a:ext cx="4697813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040" y="5649450"/>
                <a:ext cx="4697813" cy="84856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线性模型一般形式</a:t>
            </a:r>
            <a:endParaRPr lang="en-US" altLang="zh-CN" dirty="0"/>
          </a:p>
          <a:p>
            <a:endParaRPr lang="en-US" altLang="zh-CN" b="0" i="1" dirty="0" smtClean="0">
              <a:latin typeface="Cambria Math" panose="02040503050406030204" pitchFamily="18" charset="0"/>
            </a:endParaRPr>
          </a:p>
          <a:p>
            <a:endParaRPr lang="en-US" altLang="zh-CN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向量形式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316893" y="2083749"/>
                <a:ext cx="392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893" y="2083749"/>
                <a:ext cx="3929922" cy="369332"/>
              </a:xfrm>
              <a:prstGeom prst="rect">
                <a:avLst/>
              </a:prstGeom>
              <a:blipFill rotWithShape="1">
                <a:blip r:embed="rId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06720" y="2772982"/>
                <a:ext cx="75086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是由属性描述的示例，其中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在第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个属性上的取值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20" y="2772982"/>
                <a:ext cx="750863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10000" r="-8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647035" y="4444312"/>
                <a:ext cx="184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035" y="4444312"/>
                <a:ext cx="184993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006720" y="5340336"/>
                <a:ext cx="75086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是属性的权重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20" y="5340336"/>
                <a:ext cx="750863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极大似然法 </a:t>
            </a:r>
            <a:r>
              <a:rPr lang="zh-CN" altLang="en-US" dirty="0" smtClean="0">
                <a:latin typeface="+mn-ea"/>
              </a:rPr>
              <a:t>最小化 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负对数似然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08092" y="1950143"/>
                <a:ext cx="46806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92" y="1950143"/>
                <a:ext cx="4680636" cy="848566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513043" y="2879114"/>
                <a:ext cx="312649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43" y="2879114"/>
                <a:ext cx="3126497" cy="7192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535903" y="3686784"/>
                <a:ext cx="3126497" cy="6412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03" y="3686784"/>
                <a:ext cx="3126497" cy="6412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97576" y="4810860"/>
                <a:ext cx="468063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76" y="4810860"/>
                <a:ext cx="4680636" cy="848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00463" y="4810860"/>
                <a:ext cx="3428086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⊤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463" y="4810860"/>
                <a:ext cx="3428086" cy="848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562977" y="2875063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77" y="2875063"/>
                <a:ext cx="1362937" cy="7192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4562977" y="3692725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77" y="3692725"/>
                <a:ext cx="1362937" cy="71923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6038845" y="2871564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5" y="2871564"/>
                <a:ext cx="1362937" cy="7192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6038845" y="3689226"/>
                <a:ext cx="1362937" cy="7192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45" y="3689226"/>
                <a:ext cx="1362937" cy="7192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  <p:bldP spid="17" grpId="0"/>
      <p:bldP spid="20" grpId="0"/>
      <p:bldP spid="21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考察函数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1517" y="25321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一阶导数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71517" y="36701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阶</a:t>
            </a:r>
            <a:r>
              <a:rPr lang="zh-CN" altLang="en-US" dirty="0"/>
              <a:t>导数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567765" y="2399588"/>
                <a:ext cx="3217984" cy="63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2399588"/>
                <a:ext cx="3217984" cy="6344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638102" y="3497431"/>
                <a:ext cx="4246274" cy="75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102" y="3497431"/>
                <a:ext cx="4246274" cy="7500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451768" y="3681924"/>
                <a:ext cx="201555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68" y="3681924"/>
                <a:ext cx="2015552" cy="404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14399" y="4744751"/>
                <a:ext cx="79746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zh-CN" altLang="en-US" dirty="0" smtClean="0"/>
                  <a:t>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是凸函数。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4744751"/>
                <a:ext cx="79746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1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914399" y="5557353"/>
                <a:ext cx="7153317" cy="681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的复合函数，即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 </a:t>
                </a:r>
                <a:r>
                  <a:rPr lang="zh-CN" altLang="en-US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是关于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/>
                  <a:t>的凸函数</a:t>
                </a: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5557353"/>
                <a:ext cx="7153317" cy="681982"/>
              </a:xfrm>
              <a:prstGeom prst="rect">
                <a:avLst/>
              </a:prstGeom>
              <a:blipFill rotWithShape="1">
                <a:blip r:embed="rId6"/>
                <a:stretch>
                  <a:fillRect l="-682" t="-2679" r="-3922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负对数似然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  <m:t>⊤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71517" y="253215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一阶导数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71517" y="447339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阶</a:t>
            </a:r>
            <a:r>
              <a:rPr lang="zh-CN" altLang="en-US" dirty="0"/>
              <a:t>导数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2391480"/>
                <a:ext cx="2455096" cy="764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71" y="3054279"/>
                <a:ext cx="3402021" cy="7645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mtClean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93" y="4614104"/>
                <a:ext cx="2058832" cy="6298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8" y="4618278"/>
                <a:ext cx="2337435" cy="7645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标注 13"/>
              <p:cNvSpPr/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矩形标注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977" y="3774887"/>
                <a:ext cx="777211" cy="542138"/>
              </a:xfrm>
              <a:prstGeom prst="wedgeRectCallout">
                <a:avLst>
                  <a:gd name="adj1" fmla="val -24227"/>
                  <a:gd name="adj2" fmla="val -85382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04" y="2375246"/>
                <a:ext cx="2790957" cy="78207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梯度下降法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牛顿法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6888" y="2065798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end while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8" y="2246683"/>
                <a:ext cx="4694719" cy="1245406"/>
              </a:xfrm>
              <a:prstGeom prst="rect">
                <a:avLst/>
              </a:prstGeom>
              <a:blipFill rotWithShape="1">
                <a:blip r:embed="rId1"/>
                <a:stretch>
                  <a:fillRect l="-2078" t="-3922" b="-6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036888" y="4507636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end while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9" y="4688521"/>
                <a:ext cx="4694720" cy="1320041"/>
              </a:xfrm>
              <a:prstGeom prst="rect">
                <a:avLst/>
              </a:prstGeom>
              <a:blipFill rotWithShape="1">
                <a:blip r:embed="rId2"/>
                <a:stretch>
                  <a:fillRect l="-2078" t="-368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>
            <a:off x="6228746" y="3644310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rot="16200000">
            <a:off x="4962956" y="2387789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8287668" y="3637423"/>
            <a:ext cx="23720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8" idx="4"/>
          </p:cNvCxnSpPr>
          <p:nvPr/>
        </p:nvCxnSpPr>
        <p:spPr>
          <a:xfrm>
            <a:off x="8282904" y="2804415"/>
            <a:ext cx="0" cy="839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4"/>
          </p:cNvCxnSpPr>
          <p:nvPr/>
        </p:nvCxnSpPr>
        <p:spPr>
          <a:xfrm>
            <a:off x="8524876" y="2423398"/>
            <a:ext cx="0" cy="12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516" y="3629124"/>
                <a:ext cx="51129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70" y="3629124"/>
                <a:ext cx="7309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918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1" name="直接箭头连接符 40"/>
          <p:cNvCxnSpPr/>
          <p:nvPr/>
        </p:nvCxnSpPr>
        <p:spPr>
          <a:xfrm>
            <a:off x="6228746" y="6506823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rot="16200000">
            <a:off x="4962956" y="5250302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8477516" y="542916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278880" y="1874520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endCxn id="18" idx="7"/>
          </p:cNvCxnSpPr>
          <p:nvPr/>
        </p:nvCxnSpPr>
        <p:spPr>
          <a:xfrm flipH="1">
            <a:off x="8321088" y="2403895"/>
            <a:ext cx="178418" cy="308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470876" y="231539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228904" y="269641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6431280" y="4752535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7350371" y="4774223"/>
            <a:ext cx="1538654" cy="958877"/>
          </a:xfrm>
          <a:custGeom>
            <a:avLst/>
            <a:gdLst>
              <a:gd name="connsiteX0" fmla="*/ 1538654 w 1538654"/>
              <a:gd name="connsiteY0" fmla="*/ 0 h 958877"/>
              <a:gd name="connsiteX1" fmla="*/ 852854 w 1538654"/>
              <a:gd name="connsiteY1" fmla="*/ 958362 h 958877"/>
              <a:gd name="connsiteX2" fmla="*/ 0 w 1538654"/>
              <a:gd name="connsiteY2" fmla="*/ 105508 h 9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4" h="958877">
                <a:moveTo>
                  <a:pt x="1538654" y="0"/>
                </a:moveTo>
                <a:cubicBezTo>
                  <a:pt x="1323975" y="470388"/>
                  <a:pt x="1109296" y="940777"/>
                  <a:pt x="852854" y="958362"/>
                </a:cubicBezTo>
                <a:cubicBezTo>
                  <a:pt x="596412" y="975947"/>
                  <a:pt x="298206" y="540727"/>
                  <a:pt x="0" y="105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159423" y="58777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55" idx="1"/>
          </p:cNvCxnSpPr>
          <p:nvPr/>
        </p:nvCxnSpPr>
        <p:spPr>
          <a:xfrm>
            <a:off x="8203225" y="5732585"/>
            <a:ext cx="10198" cy="7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4" idx="4"/>
          </p:cNvCxnSpPr>
          <p:nvPr/>
        </p:nvCxnSpPr>
        <p:spPr>
          <a:xfrm>
            <a:off x="8531516" y="5537160"/>
            <a:ext cx="0" cy="97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8228904" y="6516092"/>
            <a:ext cx="302612" cy="2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9" idx="7"/>
          </p:cNvCxnSpPr>
          <p:nvPr/>
        </p:nvCxnSpPr>
        <p:spPr>
          <a:xfrm flipH="1">
            <a:off x="8251607" y="5516307"/>
            <a:ext cx="253558" cy="37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38" grpId="0"/>
      <p:bldP spid="39" grpId="0"/>
      <p:bldP spid="44" grpId="0" animBg="1"/>
      <p:bldP spid="45" grpId="0" animBg="1"/>
      <p:bldP spid="17" grpId="0" animBg="1"/>
      <p:bldP spid="18" grpId="0" animBg="1"/>
      <p:bldP spid="51" grpId="0" animBg="1"/>
      <p:bldP spid="55" grpId="0" animBg="1"/>
      <p:bldP spid="5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对数几率回归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极大似然法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372333"/>
                <a:ext cx="7886700" cy="2042306"/>
              </a:xfrm>
            </p:spPr>
            <p:txBody>
              <a:bodyPr/>
              <a:lstStyle/>
              <a:p>
                <a:r>
                  <a:rPr lang="zh-CN" altLang="en-US" sz="2000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 smtClean="0"/>
                  <a:t>处的二阶泰勒展开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zh-CN" altLang="en-US" dirty="0" smtClean="0"/>
                  <a:t>求导数并令其等于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，得到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372333"/>
                <a:ext cx="7886700" cy="2042306"/>
              </a:xfrm>
              <a:blipFill rotWithShape="1">
                <a:blip r:embed="rId1"/>
                <a:stretch>
                  <a:fillRect l="-773" t="-3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7338" y="2028089"/>
            <a:ext cx="4783620" cy="156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16239" y="2208974"/>
                <a:ext cx="4694720" cy="13200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while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do</a:t>
                </a: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en-US" altLang="zh-CN" sz="2400" dirty="0" smtClean="0"/>
                  <a:t>end while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39" y="2208974"/>
                <a:ext cx="4694720" cy="1320041"/>
              </a:xfrm>
              <a:prstGeom prst="rect">
                <a:avLst/>
              </a:prstGeom>
              <a:blipFill rotWithShape="1">
                <a:blip r:embed="rId2"/>
                <a:stretch>
                  <a:fillRect l="-1948" t="-3687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6019196" y="4027276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6200000">
            <a:off x="4753406" y="2770755"/>
            <a:ext cx="253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267966" y="294961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6221730" y="2272988"/>
            <a:ext cx="2514600" cy="1534757"/>
          </a:xfrm>
          <a:custGeom>
            <a:avLst/>
            <a:gdLst>
              <a:gd name="connsiteX0" fmla="*/ 2514600 w 2514600"/>
              <a:gd name="connsiteY0" fmla="*/ 0 h 1534757"/>
              <a:gd name="connsiteX1" fmla="*/ 1447800 w 2514600"/>
              <a:gd name="connsiteY1" fmla="*/ 1440180 h 1534757"/>
              <a:gd name="connsiteX2" fmla="*/ 0 w 2514600"/>
              <a:gd name="connsiteY2" fmla="*/ 1356360 h 1534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534757">
                <a:moveTo>
                  <a:pt x="2514600" y="0"/>
                </a:moveTo>
                <a:cubicBezTo>
                  <a:pt x="2190750" y="607060"/>
                  <a:pt x="1866900" y="1214120"/>
                  <a:pt x="1447800" y="1440180"/>
                </a:cubicBezTo>
                <a:cubicBezTo>
                  <a:pt x="1028700" y="1666240"/>
                  <a:pt x="287020" y="1424940"/>
                  <a:pt x="0" y="1356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7140821" y="2294676"/>
            <a:ext cx="1538654" cy="958877"/>
          </a:xfrm>
          <a:custGeom>
            <a:avLst/>
            <a:gdLst>
              <a:gd name="connsiteX0" fmla="*/ 1538654 w 1538654"/>
              <a:gd name="connsiteY0" fmla="*/ 0 h 958877"/>
              <a:gd name="connsiteX1" fmla="*/ 852854 w 1538654"/>
              <a:gd name="connsiteY1" fmla="*/ 958362 h 958877"/>
              <a:gd name="connsiteX2" fmla="*/ 0 w 1538654"/>
              <a:gd name="connsiteY2" fmla="*/ 105508 h 9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654" h="958877">
                <a:moveTo>
                  <a:pt x="1538654" y="0"/>
                </a:moveTo>
                <a:cubicBezTo>
                  <a:pt x="1323975" y="470388"/>
                  <a:pt x="1109296" y="940777"/>
                  <a:pt x="852854" y="958362"/>
                </a:cubicBezTo>
                <a:cubicBezTo>
                  <a:pt x="596412" y="975947"/>
                  <a:pt x="298206" y="540727"/>
                  <a:pt x="0" y="10550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49873" y="339815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3" idx="1"/>
          </p:cNvCxnSpPr>
          <p:nvPr/>
        </p:nvCxnSpPr>
        <p:spPr>
          <a:xfrm>
            <a:off x="7993675" y="3253038"/>
            <a:ext cx="10198" cy="783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1" idx="4"/>
          </p:cNvCxnSpPr>
          <p:nvPr/>
        </p:nvCxnSpPr>
        <p:spPr>
          <a:xfrm>
            <a:off x="8321966" y="3057613"/>
            <a:ext cx="0" cy="978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19354" y="4036545"/>
            <a:ext cx="302612" cy="26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4" idx="7"/>
          </p:cNvCxnSpPr>
          <p:nvPr/>
        </p:nvCxnSpPr>
        <p:spPr>
          <a:xfrm flipH="1">
            <a:off x="8042057" y="3036760"/>
            <a:ext cx="253558" cy="3772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138744" y="4818689"/>
                <a:ext cx="6941157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ℓ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744" y="4818689"/>
                <a:ext cx="6941157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628650" y="1380194"/>
            <a:ext cx="9925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dirty="0"/>
              <a:t>牛顿法</a:t>
            </a:r>
            <a:endParaRPr lang="zh-CN" alt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线性判别分析（</a:t>
            </a:r>
            <a:r>
              <a:rPr lang="en-US" altLang="zh-CN" dirty="0"/>
              <a:t>Linear Discriminant Analysis</a:t>
            </a:r>
            <a:r>
              <a:rPr lang="zh-CN" altLang="en-US" dirty="0"/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[Fisher, 1936</a:t>
            </a:r>
            <a:r>
              <a:rPr lang="en-US" altLang="zh-CN" sz="1400" dirty="0" smtClean="0">
                <a:solidFill>
                  <a:srgbClr val="FF0000"/>
                </a:solidFill>
              </a:rPr>
              <a:t>]</a:t>
            </a:r>
            <a:endParaRPr lang="zh-CN" altLang="en-US" sz="1100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455" y="2531762"/>
            <a:ext cx="4734920" cy="35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742723" y="5171348"/>
            <a:ext cx="2526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LDA</a:t>
            </a:r>
            <a:r>
              <a:rPr lang="zh-CN" altLang="en-US" sz="2000" dirty="0" smtClean="0">
                <a:solidFill>
                  <a:srgbClr val="FF0000"/>
                </a:solidFill>
              </a:rPr>
              <a:t>也可被视为一种监督降维技术</a:t>
            </a:r>
            <a:endParaRPr lang="en-US" altLang="zh-CN" sz="2000" dirty="0" smtClean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2723" y="21849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buNone/>
            </a:pPr>
            <a:r>
              <a:rPr lang="zh-CN" altLang="en-US" dirty="0"/>
              <a:t>投影到低纬空间，</a:t>
            </a:r>
            <a:r>
              <a:rPr lang="zh-CN" altLang="en-US" dirty="0" smtClean="0"/>
              <a:t>使得</a:t>
            </a:r>
            <a:endParaRPr lang="en-US" altLang="zh-CN" dirty="0" smtClean="0"/>
          </a:p>
          <a:p>
            <a:pPr marL="0" lvl="1" indent="0">
              <a:buNone/>
            </a:pPr>
            <a:endParaRPr lang="en-US" altLang="zh-CN" dirty="0"/>
          </a:p>
          <a:p>
            <a:pPr marL="172720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欲使同类样例的投影点尽可能</a:t>
            </a:r>
            <a:r>
              <a:rPr lang="zh-CN" altLang="en-US" dirty="0" smtClean="0"/>
              <a:t>接近</a:t>
            </a:r>
            <a:endParaRPr lang="en-US" altLang="zh-CN" dirty="0" smtClean="0"/>
          </a:p>
          <a:p>
            <a:pPr marL="172720" lvl="1" indent="-172720"/>
            <a:endParaRPr lang="zh-CN" altLang="en-US" dirty="0"/>
          </a:p>
          <a:p>
            <a:pPr marL="172720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欲使异类样例的投影点尽可能</a:t>
            </a:r>
            <a:r>
              <a:rPr lang="zh-CN" altLang="en-US" dirty="0" smtClean="0"/>
              <a:t>远离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pPr marL="172720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新样本投影后根据投影位置进行判别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给定数据集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zh-CN" altLang="en-US" dirty="0"/>
                  <a:t>令</a:t>
                </a:r>
              </a:p>
              <a:p>
                <a:pPr lvl="1"/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类</a:t>
                </a:r>
                <a:r>
                  <a:rPr lang="zh-CN" altLang="en-US" dirty="0"/>
                  <a:t>示例的</a:t>
                </a:r>
                <a:r>
                  <a:rPr lang="zh-CN" altLang="en-US" dirty="0" smtClean="0"/>
                  <a:t>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类示例的</a:t>
                </a:r>
                <a:r>
                  <a:rPr lang="zh-CN" altLang="en-US" dirty="0" smtClean="0"/>
                  <a:t>均值向量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类示例的协方差</a:t>
                </a:r>
                <a:r>
                  <a:rPr lang="zh-CN" altLang="en-US" dirty="0" smtClean="0"/>
                  <a:t>矩阵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若将数据投影到方向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确定的直线上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两</a:t>
                </a:r>
                <a:r>
                  <a:rPr lang="zh-CN" altLang="en-US" dirty="0"/>
                  <a:t>类样本的中心在直线上的</a:t>
                </a:r>
                <a:r>
                  <a:rPr lang="zh-CN" altLang="en-US" dirty="0" smtClean="0"/>
                  <a:t>投影</a:t>
                </a:r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zh-CN" altLang="en-US" dirty="0"/>
                  <a:t>两类样本的</a:t>
                </a:r>
                <a:r>
                  <a:rPr lang="zh-CN" altLang="en-US" dirty="0" smtClean="0"/>
                  <a:t>协方差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7" t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699923" y="2694196"/>
                <a:ext cx="1534394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923" y="2694196"/>
                <a:ext cx="1534394" cy="519181"/>
              </a:xfrm>
              <a:prstGeom prst="rect">
                <a:avLst/>
              </a:prstGeom>
              <a:blipFill rotWithShape="1">
                <a:blip r:embed="rId2"/>
                <a:stretch>
                  <a:fillRect t="-74118" r="-13889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3841897" y="3330232"/>
                <a:ext cx="2861040" cy="403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3359785"/>
                <a:ext cx="5229225" cy="737870"/>
              </a:xfrm>
              <a:prstGeom prst="rect">
                <a:avLst/>
              </a:prstGeom>
              <a:blipFill rotWithShape="1">
                <a:blip r:embed="rId3"/>
                <a:stretch>
                  <a:fillRect l="-1489" t="-107463" b="-159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431084" y="4636941"/>
                <a:ext cx="1606465" cy="519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084" y="4636941"/>
                <a:ext cx="1606465" cy="519181"/>
              </a:xfrm>
              <a:prstGeom prst="rect">
                <a:avLst/>
              </a:prstGeom>
              <a:blipFill rotWithShape="1">
                <a:blip r:embed="rId4"/>
                <a:stretch>
                  <a:fillRect t="-74118" b="-1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891415" y="4711865"/>
                <a:ext cx="1036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415" y="4711865"/>
                <a:ext cx="103624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090323" y="5292027"/>
                <a:ext cx="2362506" cy="404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23" y="5292027"/>
                <a:ext cx="2362506" cy="404534"/>
              </a:xfrm>
              <a:prstGeom prst="rect">
                <a:avLst/>
              </a:prstGeom>
              <a:blipFill rotWithShape="1">
                <a:blip r:embed="rId6"/>
                <a:stretch>
                  <a:fillRect l="-12145" t="-107576" b="-16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363767" y="5320970"/>
                <a:ext cx="11984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767" y="5320970"/>
                <a:ext cx="119847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2720" indent="-172720"/>
            <a:r>
              <a:rPr lang="zh-CN" altLang="en-US" dirty="0" smtClean="0"/>
              <a:t>欲使同类样例的投影点尽可能接近，</a:t>
            </a:r>
            <a:endParaRPr lang="en-US" altLang="zh-CN" dirty="0" smtClean="0"/>
          </a:p>
          <a:p>
            <a:pPr marL="172720" indent="-172720"/>
            <a:endParaRPr lang="en-US" altLang="zh-CN" dirty="0" smtClean="0"/>
          </a:p>
          <a:p>
            <a:pPr marL="172720" indent="-172720"/>
            <a:endParaRPr lang="en-US" altLang="zh-CN" dirty="0" smtClean="0"/>
          </a:p>
          <a:p>
            <a:pPr marL="172720" indent="-172720"/>
            <a:r>
              <a:rPr lang="zh-CN" altLang="en-US" dirty="0" smtClean="0"/>
              <a:t>欲</a:t>
            </a:r>
            <a:r>
              <a:rPr lang="zh-CN" altLang="en-US" dirty="0"/>
              <a:t>使异类样例的投影点尽可能</a:t>
            </a:r>
            <a:r>
              <a:rPr lang="zh-CN" altLang="en-US" dirty="0" smtClean="0"/>
              <a:t>远离，</a:t>
            </a:r>
            <a:endParaRPr lang="en-US" altLang="zh-CN" dirty="0" smtClean="0"/>
          </a:p>
          <a:p>
            <a:pPr marL="172720" indent="-172720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172720" indent="-172720"/>
            <a:r>
              <a:rPr lang="zh-CN" altLang="en-US" dirty="0" smtClean="0"/>
              <a:t>同时考虑两者，则可得到最大化目标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53074" y="194883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可以让同类样例投影点的协方差尽可能小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53074" y="31251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可以让类中心之间的距离尽可能大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405212" y="4529493"/>
                <a:ext cx="2560957" cy="69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2800" indent="-172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212" y="4529493"/>
                <a:ext cx="2560957" cy="6995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729312" y="4529493"/>
                <a:ext cx="3215881" cy="694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2800" indent="-172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12" y="4529493"/>
                <a:ext cx="3215881" cy="6946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标注 10"/>
              <p:cNvSpPr/>
              <p:nvPr/>
            </p:nvSpPr>
            <p:spPr>
              <a:xfrm>
                <a:off x="5730115" y="3734059"/>
                <a:ext cx="2951276" cy="581025"/>
              </a:xfrm>
              <a:prstGeom prst="wedgeRectCallout">
                <a:avLst>
                  <a:gd name="adj1" fmla="val -21156"/>
                  <a:gd name="adj2" fmla="val 8381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15" y="3734059"/>
                <a:ext cx="2951276" cy="581025"/>
              </a:xfrm>
              <a:prstGeom prst="wedgeRectCallout">
                <a:avLst>
                  <a:gd name="adj1" fmla="val -21156"/>
                  <a:gd name="adj2" fmla="val 83811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标注 11"/>
              <p:cNvSpPr/>
              <p:nvPr/>
            </p:nvSpPr>
            <p:spPr>
              <a:xfrm>
                <a:off x="5730115" y="5335692"/>
                <a:ext cx="2951276" cy="581025"/>
              </a:xfrm>
              <a:prstGeom prst="wedgeRectCallout">
                <a:avLst>
                  <a:gd name="adj1" fmla="val -20833"/>
                  <a:gd name="adj2" fmla="val -68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标注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15" y="5335692"/>
                <a:ext cx="2951276" cy="581025"/>
              </a:xfrm>
              <a:prstGeom prst="wedgeRectCallout">
                <a:avLst>
                  <a:gd name="adj1" fmla="val -20833"/>
                  <a:gd name="adj2" fmla="val -68648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5730115" y="3327172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定义类内散度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35393" y="5935285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定义类间散度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737666" y="4525176"/>
                <a:ext cx="1244122" cy="694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666" y="4525176"/>
                <a:ext cx="1244122" cy="694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43150"/>
                <a:ext cx="7886700" cy="4071489"/>
              </a:xfrm>
            </p:spPr>
            <p:txBody>
              <a:bodyPr/>
              <a:lstStyle/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是一个解，则对于任意常数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也是解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/>
                  <a:t>不失</a:t>
                </a:r>
                <a:r>
                  <a:rPr lang="zh-CN" altLang="en-US" dirty="0" smtClean="0"/>
                  <a:t>一般性，令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，则等价于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引入拉格朗日乘子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，并令朗格拉日函数梯度等于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，可以得到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43150"/>
                <a:ext cx="7886700" cy="4071489"/>
              </a:xfrm>
              <a:blipFill rotWithShape="1">
                <a:blip r:embed="rId1"/>
                <a:stretch>
                  <a:fillRect l="-773" t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584592" y="1440958"/>
                <a:ext cx="1471237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92" y="1440958"/>
                <a:ext cx="1471237" cy="6942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885650" y="3916867"/>
                <a:ext cx="1434560" cy="459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50" y="3916867"/>
                <a:ext cx="1434560" cy="4594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683305" y="3914286"/>
                <a:ext cx="17148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s.t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05" y="3914286"/>
                <a:ext cx="17148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83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695275" y="5280567"/>
                <a:ext cx="15654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275" y="5280567"/>
                <a:ext cx="156549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5396236" y="1511924"/>
            <a:ext cx="31085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2"/>
              </a:buClr>
            </a:pPr>
            <a:r>
              <a:rPr lang="zh-CN" altLang="en-US" dirty="0"/>
              <a:t>广义瑞利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pPr>
              <a:buClr>
                <a:schemeClr val="tx2"/>
              </a:buClr>
            </a:pPr>
            <a:r>
              <a:rPr lang="en-US" altLang="zh-CN" dirty="0"/>
              <a:t>(</a:t>
            </a:r>
            <a:r>
              <a:rPr lang="en-US" altLang="zh-CN" dirty="0" smtClean="0"/>
              <a:t>generalized </a:t>
            </a:r>
            <a:r>
              <a:rPr lang="en-US" altLang="zh-CN" dirty="0"/>
              <a:t>Rayleigh </a:t>
            </a:r>
            <a:r>
              <a:rPr lang="en-US" altLang="zh-CN" dirty="0" smtClean="0"/>
              <a:t>quotient)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二分类任务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>
                <a:latin typeface="+mn-ea"/>
              </a:rPr>
              <a:t>线性判别分析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57426"/>
                <a:ext cx="7886700" cy="41572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由此可得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57426"/>
                <a:ext cx="7886700" cy="4157214"/>
              </a:xfrm>
              <a:blipFill rotWithShape="1">
                <a:blip r:embed="rId1"/>
                <a:stretch>
                  <a:fillRect l="-773" t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933400" y="1494393"/>
                <a:ext cx="178536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1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400" y="1494393"/>
                <a:ext cx="1785361" cy="415498"/>
              </a:xfrm>
              <a:prstGeom prst="rect">
                <a:avLst/>
              </a:prstGeom>
              <a:blipFill rotWithShape="1"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567765" y="1494393"/>
            <a:ext cx="11850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/>
              <a:t>最优解</a:t>
            </a:r>
            <a:endParaRPr lang="zh-CN" altLang="en-US" sz="2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356820" y="2282309"/>
                <a:ext cx="1440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20" y="2282309"/>
                <a:ext cx="144001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05" y="2949110"/>
            <a:ext cx="4734920" cy="356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流程图: 接点 10"/>
          <p:cNvSpPr/>
          <p:nvPr/>
        </p:nvSpPr>
        <p:spPr>
          <a:xfrm>
            <a:off x="6557464" y="4104536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7103565" y="5341053"/>
            <a:ext cx="90985" cy="9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rot="-120000">
            <a:off x="6635125" y="4181356"/>
            <a:ext cx="481764" cy="1172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668692" y="4071816"/>
                <a:ext cx="4971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92" y="4071816"/>
                <a:ext cx="49718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945956" y="5386652"/>
                <a:ext cx="491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956" y="5386652"/>
                <a:ext cx="491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2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线性模型优点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形式简单、易于建模</a:t>
            </a:r>
            <a:endParaRPr lang="zh-CN" altLang="en-US" dirty="0" smtClean="0"/>
          </a:p>
          <a:p>
            <a:r>
              <a:rPr lang="zh-CN" altLang="en-US" dirty="0"/>
              <a:t>可解释性</a:t>
            </a:r>
            <a:endParaRPr lang="zh-CN" altLang="en-US" dirty="0"/>
          </a:p>
          <a:p>
            <a:r>
              <a:rPr lang="zh-CN" altLang="en-US" dirty="0"/>
              <a:t>非线性模型的基础：引入层级结构或高维映射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一个例子</a:t>
            </a:r>
            <a:endParaRPr lang="zh-CN" altLang="en-US" dirty="0"/>
          </a:p>
          <a:p>
            <a:pPr lvl="1"/>
            <a:r>
              <a:rPr lang="zh-CN" altLang="en-US" dirty="0"/>
              <a:t>综合考虑色泽、根蒂和敲声来判断西瓜好不好</a:t>
            </a:r>
            <a:endParaRPr lang="zh-CN" altLang="en-US" dirty="0"/>
          </a:p>
          <a:p>
            <a:pPr lvl="1"/>
            <a:r>
              <a:rPr lang="zh-CN" altLang="en-US" dirty="0"/>
              <a:t>其中根蒂的系数最大，表明根蒂最要紧；而敲声的系数比色泽大，说明敲声比色泽更重要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423988" y="4958298"/>
                <a:ext cx="6138862" cy="451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好瓜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=0.2⋅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色泽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+0.5⋅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根蒂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0.3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敲声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988" y="4958298"/>
                <a:ext cx="6138862" cy="451021"/>
              </a:xfrm>
              <a:prstGeom prst="rect">
                <a:avLst/>
              </a:prstGeom>
              <a:blipFill rotWithShape="1">
                <a:blip r:embed="rId1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推广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多分类任务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全局散度矩阵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类</a:t>
            </a:r>
            <a:r>
              <a:rPr lang="zh-CN" altLang="en-US" dirty="0"/>
              <a:t>内散度</a:t>
            </a:r>
            <a:r>
              <a:rPr lang="zh-CN" altLang="en-US" dirty="0" smtClean="0"/>
              <a:t>矩阵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类间散度矩阵</a:t>
            </a:r>
            <a:endParaRPr lang="en-US" altLang="zh-CN" dirty="0" smtClean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945835" y="1412750"/>
                <a:ext cx="4041491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35" y="1412750"/>
                <a:ext cx="4041491" cy="76456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945123" y="2554493"/>
                <a:ext cx="152721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23" y="2554493"/>
                <a:ext cx="1527213" cy="764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001930" y="2549067"/>
                <a:ext cx="3111365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0" y="2549067"/>
                <a:ext cx="3111365" cy="798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875379" y="4716179"/>
                <a:ext cx="3978718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79" y="4716179"/>
                <a:ext cx="3978718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2945123" y="3719561"/>
                <a:ext cx="2864374" cy="798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123" y="3719561"/>
                <a:ext cx="2864374" cy="7987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210615" y="3719561"/>
                <a:ext cx="257173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615" y="3719561"/>
                <a:ext cx="2571730" cy="7645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285522" y="5627481"/>
                <a:ext cx="2970237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522" y="5627481"/>
                <a:ext cx="2970237" cy="7645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216459" y="4980424"/>
                <a:ext cx="2118946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59" y="4980424"/>
                <a:ext cx="2118946" cy="7645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957107" y="4980424"/>
                <a:ext cx="2118946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107" y="4980424"/>
                <a:ext cx="2118946" cy="7645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r>
              <a:rPr lang="zh-CN" altLang="en-US" dirty="0"/>
              <a:t>推广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多分类任务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优化目标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是一个解，则对于任意常数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也是解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等价于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引入</a:t>
                </a:r>
                <a:r>
                  <a:rPr lang="zh-CN" altLang="en-US" dirty="0"/>
                  <a:t>拉格朗日乘子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，并令朗格拉日函数梯度等于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，可以</a:t>
                </a:r>
                <a:r>
                  <a:rPr lang="zh-CN" altLang="en-US" dirty="0" smtClean="0"/>
                  <a:t>得到广义特征值问题</a:t>
                </a:r>
                <a:endParaRPr lang="zh-CN" altLang="en-US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063841" y="1810235"/>
                <a:ext cx="1961242" cy="694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tr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841" y="1810235"/>
                <a:ext cx="1961242" cy="6942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44864" y="3406006"/>
                <a:ext cx="1924565" cy="458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864" y="3406006"/>
                <a:ext cx="1924565" cy="458780"/>
              </a:xfrm>
              <a:prstGeom prst="rect">
                <a:avLst/>
              </a:prstGeom>
              <a:blipFill rotWithShape="1"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523921" y="3406006"/>
                <a:ext cx="2204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/>
                  <a:t>s.t.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921" y="3406006"/>
                <a:ext cx="22048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745588" y="4910322"/>
                <a:ext cx="1652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588" y="4910322"/>
                <a:ext cx="165282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29761" y="5662480"/>
                <a:ext cx="82044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en-US" dirty="0"/>
                  <a:t>的闭式解则是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N-1</a:t>
                </a:r>
                <a:r>
                  <a:rPr lang="zh-CN" altLang="en-US" dirty="0"/>
                  <a:t>个最大广义特征值所对应的特征向量组成的矩阵</a:t>
                </a: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61" y="5662480"/>
                <a:ext cx="820440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838473" y="1801443"/>
                <a:ext cx="1934308" cy="72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73" y="1801443"/>
                <a:ext cx="1934308" cy="7292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多分类学习方法</a:t>
            </a:r>
            <a:endParaRPr lang="en-US" altLang="zh-CN" dirty="0"/>
          </a:p>
          <a:p>
            <a:pPr lvl="1"/>
            <a:r>
              <a:rPr lang="zh-CN" altLang="en-US" dirty="0"/>
              <a:t>二分类学习方法推广到多</a:t>
            </a:r>
            <a:r>
              <a:rPr lang="zh-CN" altLang="en-US" dirty="0" smtClean="0"/>
              <a:t>类</a:t>
            </a:r>
            <a:r>
              <a:rPr lang="zh-CN" altLang="en-US" dirty="0"/>
              <a:t>，</a:t>
            </a:r>
            <a:r>
              <a:rPr lang="zh-CN" altLang="en-US" dirty="0" smtClean="0"/>
              <a:t>利用</a:t>
            </a:r>
            <a:r>
              <a:rPr lang="zh-CN" altLang="en-US" dirty="0"/>
              <a:t>二分类学习器解决多分类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拆分策略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6879" y="2424389"/>
            <a:ext cx="6811926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72720" lvl="2" indent="-172720">
              <a:buFont typeface="Wingdings" panose="05000000000000000000" pitchFamily="2" charset="2"/>
              <a:buChar char="ü"/>
            </a:pPr>
            <a:r>
              <a:rPr lang="zh-CN" altLang="en-US" dirty="0"/>
              <a:t>对问题进行拆分，为拆出的每个二分类任务训练一个</a:t>
            </a:r>
            <a:r>
              <a:rPr lang="zh-CN" altLang="en-US" dirty="0" smtClean="0"/>
              <a:t>分类器</a:t>
            </a:r>
            <a:endParaRPr lang="en-US" altLang="zh-CN" dirty="0" smtClean="0"/>
          </a:p>
          <a:p>
            <a:pPr marL="172720" lvl="2" indent="-17272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72720" lvl="2" indent="-172720">
              <a:buFont typeface="Wingdings" panose="05000000000000000000" pitchFamily="2" charset="2"/>
              <a:buChar char="ü"/>
            </a:pPr>
            <a:r>
              <a:rPr lang="zh-CN" altLang="en-US" dirty="0" smtClean="0"/>
              <a:t>对于</a:t>
            </a:r>
            <a:r>
              <a:rPr lang="zh-CN" altLang="en-US" dirty="0"/>
              <a:t>每个分类器的预测结果进行集成以获得最终的多分类结果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286000" y="4612945"/>
            <a:ext cx="4572000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一对一（</a:t>
            </a:r>
            <a:r>
              <a:rPr lang="en-US" altLang="zh-CN" dirty="0"/>
              <a:t>One vs. One, </a:t>
            </a:r>
            <a:r>
              <a:rPr lang="en-US" altLang="zh-CN" dirty="0" err="1"/>
              <a:t>OvO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2720" lvl="1" indent="-17272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 smtClean="0"/>
              <a:t>一对</a:t>
            </a:r>
            <a:r>
              <a:rPr lang="zh-CN" altLang="en-US" dirty="0"/>
              <a:t>其余（</a:t>
            </a:r>
            <a:r>
              <a:rPr lang="en-US" altLang="zh-CN" dirty="0"/>
              <a:t>One vs. Rest, </a:t>
            </a:r>
            <a:r>
              <a:rPr lang="en-US" altLang="zh-CN" dirty="0" err="1"/>
              <a:t>OvR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2720" lvl="1" indent="-17272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 smtClean="0"/>
              <a:t>多</a:t>
            </a:r>
            <a:r>
              <a:rPr lang="zh-CN" altLang="en-US" dirty="0"/>
              <a:t>对多（</a:t>
            </a:r>
            <a:r>
              <a:rPr lang="en-US" altLang="zh-CN" dirty="0"/>
              <a:t>Many vs. Many, </a:t>
            </a:r>
            <a:r>
              <a:rPr lang="en-US" altLang="zh-CN" dirty="0" err="1"/>
              <a:t>MvM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043206" y="2131433"/>
            <a:ext cx="4856954" cy="38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6066" y="2152630"/>
            <a:ext cx="1261884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拆分阶段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6066" y="2575748"/>
            <a:ext cx="4572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en-US" altLang="zh-CN" dirty="0"/>
              <a:t>N</a:t>
            </a:r>
            <a:r>
              <a:rPr lang="zh-CN" altLang="en-US" dirty="0"/>
              <a:t>个类别两两配对</a:t>
            </a:r>
            <a:endParaRPr lang="en-US" altLang="zh-CN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各个二类任务学习分类器</a:t>
            </a:r>
            <a:endParaRPr lang="en-US" altLang="zh-CN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个二类分类器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4066066" y="4083831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测试</a:t>
            </a:r>
            <a:r>
              <a:rPr lang="zh-CN" altLang="en-US" sz="2100" dirty="0" smtClean="0">
                <a:solidFill>
                  <a:schemeClr val="bg1"/>
                </a:solidFill>
              </a:rPr>
              <a:t>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66066" y="4506949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新样本提交给所有分类器预测</a:t>
            </a:r>
            <a:endParaRPr lang="zh-CN" altLang="en-US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en-US" altLang="zh-CN" dirty="0"/>
              <a:t>N(N-1)/2 </a:t>
            </a:r>
            <a:r>
              <a:rPr lang="zh-CN" altLang="en-US" dirty="0"/>
              <a:t>个分类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投票产生最终分类结果</a:t>
            </a:r>
            <a:endParaRPr lang="zh-CN" altLang="en-US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被预测最多的类别为最终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一对其余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76" y="1420738"/>
            <a:ext cx="7669325" cy="433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21920" y="2103238"/>
            <a:ext cx="4856954" cy="3860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9580" y="2124435"/>
            <a:ext cx="1261884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拆分阶段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" y="4055636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测试</a:t>
            </a:r>
            <a:r>
              <a:rPr lang="zh-CN" altLang="en-US" sz="2100" dirty="0" smtClean="0">
                <a:solidFill>
                  <a:schemeClr val="bg1"/>
                </a:solidFill>
              </a:rPr>
              <a:t>阶段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9580" y="2539933"/>
            <a:ext cx="45720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某一类作为正例，其他反例</a:t>
            </a:r>
            <a:endParaRPr lang="en-US" altLang="zh-CN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个二类任务</a:t>
            </a:r>
            <a:endParaRPr lang="en-US" altLang="zh-CN" dirty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各个二类任务学习分类器</a:t>
            </a:r>
            <a:endParaRPr lang="en-US" altLang="zh-CN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个二类分类器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57200" y="4490653"/>
            <a:ext cx="4572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新样本提交给所有分类器预测</a:t>
            </a:r>
            <a:endParaRPr lang="zh-CN" altLang="en-US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个分类结果</a:t>
            </a:r>
            <a:endParaRPr lang="en-US" altLang="zh-CN" dirty="0" smtClean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比较各分类器预测置信度</a:t>
            </a:r>
            <a:endParaRPr lang="zh-CN" altLang="en-US" dirty="0"/>
          </a:p>
          <a:p>
            <a:pPr marL="514985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置信度最大类别作为最终</a:t>
            </a:r>
            <a:r>
              <a:rPr lang="zh-CN" altLang="en-US" dirty="0" smtClean="0"/>
              <a:t>类别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</a:t>
            </a:r>
            <a:r>
              <a:rPr lang="en-US" altLang="zh-CN" dirty="0"/>
              <a:t> </a:t>
            </a:r>
            <a:r>
              <a:rPr lang="zh-CN" altLang="en-US" dirty="0"/>
              <a:t>两种策略比较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6565" y="1640989"/>
            <a:ext cx="1263600" cy="41549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</a:rPr>
              <a:t>一对一</a:t>
            </a: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566" y="2077260"/>
            <a:ext cx="4041308" cy="14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anchor="ctr">
            <a:spAutoFit/>
          </a:bodyPr>
          <a:lstStyle/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N(N-1)/2</a:t>
            </a:r>
            <a:r>
              <a:rPr lang="zh-CN" altLang="en-US" dirty="0"/>
              <a:t>个分类器，存储开销和测试时间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172720" lvl="1" indent="-17272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训练只用两个类的样例，训练时间短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75972" y="1640989"/>
            <a:ext cx="1261884" cy="415498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</a:rPr>
              <a:t>一对其余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972" y="2077260"/>
            <a:ext cx="4041308" cy="14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 anchor="ctr">
            <a:spAutoFit/>
          </a:bodyPr>
          <a:lstStyle/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训练</a:t>
            </a:r>
            <a:r>
              <a:rPr lang="en-US" altLang="zh-CN" dirty="0"/>
              <a:t>N</a:t>
            </a:r>
            <a:r>
              <a:rPr lang="zh-CN" altLang="en-US" dirty="0"/>
              <a:t>个分类器，存储开销和测试时间</a:t>
            </a:r>
            <a:r>
              <a:rPr lang="zh-CN" altLang="en-US" dirty="0" smtClean="0"/>
              <a:t>小</a:t>
            </a:r>
            <a:endParaRPr lang="en-US" altLang="zh-CN" dirty="0" smtClean="0"/>
          </a:p>
          <a:p>
            <a:pPr marL="172720" lvl="1" indent="-17272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172720" lvl="1" indent="-172720">
              <a:buFont typeface="Arial" panose="020B0604020202020204" pitchFamily="34" charset="0"/>
              <a:buChar char="•"/>
            </a:pPr>
            <a:r>
              <a:rPr lang="zh-CN" altLang="en-US" dirty="0"/>
              <a:t>训练用到全部训练样例，训练时间长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424940" y="4740145"/>
            <a:ext cx="5913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预测性能取决于具体数据分布，多数情况下两者差不多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多对多（</a:t>
            </a:r>
            <a:r>
              <a:rPr lang="en-US" altLang="zh-CN" dirty="0"/>
              <a:t>Many vs Many, </a:t>
            </a:r>
            <a:r>
              <a:rPr lang="en-US" altLang="zh-CN" dirty="0" err="1"/>
              <a:t>MvM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纠错输出码（</a:t>
            </a:r>
            <a:r>
              <a:rPr lang="en-US" altLang="zh-CN" dirty="0"/>
              <a:t>Error Correcting Output Code, ECOC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86449" y="2077109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dirty="0"/>
              <a:t>若干类作为正类，若干类作为反类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31161" y="3524223"/>
            <a:ext cx="40810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个类别做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次划分，每次划分将一部分类别划为正类，一部分划为反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类，形成二分类训练集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31161" y="4959963"/>
            <a:ext cx="408108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个分类器分别对测试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样本进行预测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，预测标记组成一个编码。将距离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最小的类别为最终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类别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259" y="523696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12637" y="376370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编码</a:t>
            </a:r>
            <a:endParaRPr lang="zh-CN" alt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9" b="31324"/>
          <a:stretch>
            <a:fillRect/>
          </a:stretch>
        </p:blipFill>
        <p:spPr bwMode="auto">
          <a:xfrm>
            <a:off x="5578278" y="3299387"/>
            <a:ext cx="2361176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4" r="67994" b="14832"/>
          <a:stretch>
            <a:fillRect/>
          </a:stretch>
        </p:blipFill>
        <p:spPr bwMode="auto">
          <a:xfrm>
            <a:off x="5578278" y="5232106"/>
            <a:ext cx="2351285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4" r="54889" b="31324"/>
          <a:stretch>
            <a:fillRect/>
          </a:stretch>
        </p:blipFill>
        <p:spPr bwMode="auto">
          <a:xfrm>
            <a:off x="7942698" y="3299387"/>
            <a:ext cx="932018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2" t="69354" r="54889" b="14832"/>
          <a:stretch>
            <a:fillRect/>
          </a:stretch>
        </p:blipFill>
        <p:spPr bwMode="auto">
          <a:xfrm>
            <a:off x="7929928" y="5232106"/>
            <a:ext cx="954188" cy="38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436677"/>
                <a:ext cx="7886700" cy="1977962"/>
              </a:xfrm>
            </p:spPr>
            <p:txBody>
              <a:bodyPr/>
              <a:lstStyle/>
              <a:p>
                <a:r>
                  <a:rPr lang="zh-CN" altLang="en-US" dirty="0" smtClean="0"/>
                  <a:t>纠错能力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预测错误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仍然能产生正确的最终分类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436677"/>
                <a:ext cx="7886700" cy="1977962"/>
              </a:xfrm>
              <a:blipFill rotWithShape="1">
                <a:blip r:embed="rId1"/>
                <a:stretch>
                  <a:fillRect l="-773" t="-3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8746" y="1733090"/>
            <a:ext cx="4081083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个类别做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次划分，每次划分将一部分类别划为正类，一部分划为反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类，形成二分类训练集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746" y="3168830"/>
            <a:ext cx="408108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个分类器分别对测试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样本进行预测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，预测标记组成一个编码。将距离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最小的类别为最终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类别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844" y="344582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解码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30222" y="19725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编码</a:t>
            </a:r>
            <a:endParaRPr lang="zh-CN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59" b="31324"/>
          <a:stretch>
            <a:fillRect/>
          </a:stretch>
        </p:blipFill>
        <p:spPr bwMode="auto">
          <a:xfrm>
            <a:off x="5595863" y="1508254"/>
            <a:ext cx="2361176" cy="167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t="69355" r="67994" b="14895"/>
          <a:stretch>
            <a:fillRect/>
          </a:stretch>
        </p:blipFill>
        <p:spPr bwMode="auto">
          <a:xfrm>
            <a:off x="5613400" y="3440377"/>
            <a:ext cx="2348987" cy="3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6584626" y="3497503"/>
            <a:ext cx="316523" cy="237455"/>
          </a:xfrm>
          <a:prstGeom prst="rect">
            <a:avLst/>
          </a:prstGeom>
          <a:solidFill>
            <a:srgbClr val="2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537001" y="3387996"/>
            <a:ext cx="430823" cy="465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94120" y="3800649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正确预测编码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294120" y="4933797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错误</a:t>
            </a:r>
            <a:r>
              <a:rPr lang="zh-CN" altLang="en-US" dirty="0" smtClean="0"/>
              <a:t>预测编码</a:t>
            </a:r>
            <a:endParaRPr lang="zh-CN" altLang="en-US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 t="69355" r="67994" b="14895"/>
          <a:stretch>
            <a:fillRect/>
          </a:stretch>
        </p:blipFill>
        <p:spPr bwMode="auto">
          <a:xfrm>
            <a:off x="5613400" y="4562101"/>
            <a:ext cx="2348987" cy="38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6584626" y="4619227"/>
            <a:ext cx="316523" cy="237455"/>
          </a:xfrm>
          <a:prstGeom prst="rect">
            <a:avLst/>
          </a:prstGeom>
          <a:solidFill>
            <a:srgbClr val="231C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537001" y="4509720"/>
            <a:ext cx="430823" cy="4659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901149" y="4222362"/>
            <a:ext cx="220980" cy="294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4869" y="5701176"/>
            <a:ext cx="8279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720" indent="-17272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ECOC</a:t>
            </a:r>
            <a:r>
              <a:rPr lang="zh-CN" altLang="en-US" dirty="0" smtClean="0">
                <a:solidFill>
                  <a:srgbClr val="FF0000"/>
                </a:solidFill>
              </a:rPr>
              <a:t>编码越</a:t>
            </a:r>
            <a:r>
              <a:rPr lang="zh-CN" altLang="en-US" dirty="0">
                <a:solidFill>
                  <a:srgbClr val="FF0000"/>
                </a:solidFill>
              </a:rPr>
              <a:t>长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对分类器错误</a:t>
            </a:r>
            <a:r>
              <a:rPr lang="zh-CN" altLang="en-US" dirty="0" smtClean="0">
                <a:solidFill>
                  <a:srgbClr val="FF0000"/>
                </a:solidFill>
              </a:rPr>
              <a:t>纠错</a:t>
            </a:r>
            <a:r>
              <a:rPr lang="zh-CN" altLang="en-US" dirty="0">
                <a:solidFill>
                  <a:srgbClr val="FF0000"/>
                </a:solidFill>
              </a:rPr>
              <a:t>能力越强</a:t>
            </a:r>
            <a:endParaRPr lang="zh-CN" altLang="en-US" dirty="0">
              <a:solidFill>
                <a:srgbClr val="FF0000"/>
              </a:solidFill>
            </a:endParaRPr>
          </a:p>
          <a:p>
            <a:pPr marL="172720" indent="-17272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</a:rPr>
              <a:t>对同等</a:t>
            </a:r>
            <a:r>
              <a:rPr lang="zh-CN" altLang="en-US" dirty="0" smtClean="0">
                <a:solidFill>
                  <a:srgbClr val="FF0000"/>
                </a:solidFill>
              </a:rPr>
              <a:t>长度编码，理论上任意</a:t>
            </a:r>
            <a:r>
              <a:rPr lang="zh-CN" altLang="en-US" dirty="0">
                <a:solidFill>
                  <a:srgbClr val="FF0000"/>
                </a:solidFill>
              </a:rPr>
              <a:t>两个类别之间的编码距离越远，则纠错能力越</a:t>
            </a:r>
            <a:r>
              <a:rPr lang="zh-CN" altLang="en-US" dirty="0" smtClean="0">
                <a:solidFill>
                  <a:srgbClr val="FF0000"/>
                </a:solidFill>
              </a:rPr>
              <a:t>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多分类学习</a:t>
            </a:r>
            <a:r>
              <a:rPr lang="en-US" altLang="zh-CN" dirty="0">
                <a:latin typeface="+mn-ea"/>
              </a:rPr>
              <a:t>– </a:t>
            </a:r>
            <a:r>
              <a:rPr lang="zh-CN" altLang="en-US" dirty="0"/>
              <a:t>多对多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纠错输出码</a:t>
            </a:r>
            <a:r>
              <a:rPr lang="en-US" altLang="zh-CN" dirty="0"/>
              <a:t>(Error Correcting Output Code, ECOC)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37321" y="5140658"/>
            <a:ext cx="3150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Dietterich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</a:rPr>
              <a:t>Bakiri,1995]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8107" y="5140658"/>
            <a:ext cx="22926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[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Allwein</a:t>
            </a:r>
            <a:r>
              <a:rPr lang="en-US" altLang="zh-CN" sz="1600" dirty="0" smtClean="0">
                <a:solidFill>
                  <a:srgbClr val="FF0000"/>
                </a:solidFill>
              </a:rPr>
              <a:t> et al. 2000]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15200"/>
            <a:ext cx="8087403" cy="268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287543" y="2329961"/>
            <a:ext cx="4708174" cy="3253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类别不平衡问题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类别不平衡（</a:t>
            </a:r>
            <a:r>
              <a:rPr lang="en-US" altLang="zh-CN" dirty="0"/>
              <a:t>class imbalance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不同类别训练样例数相差很大情况（正类为小类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分类器</a:t>
            </a:r>
            <a:r>
              <a:rPr lang="zh-CN" altLang="en-US" dirty="0"/>
              <a:t>都基于</a:t>
            </a:r>
            <a:r>
              <a:rPr lang="zh-CN" altLang="en-US" dirty="0">
                <a:solidFill>
                  <a:srgbClr val="FF0000"/>
                </a:solidFill>
              </a:rPr>
              <a:t>类别</a:t>
            </a:r>
            <a:r>
              <a:rPr lang="zh-CN" altLang="en-US" dirty="0" smtClean="0">
                <a:solidFill>
                  <a:srgbClr val="FF0000"/>
                </a:solidFill>
              </a:rPr>
              <a:t>平衡分类决策规则</a:t>
            </a:r>
            <a:r>
              <a:rPr lang="zh-CN" altLang="en-US" dirty="0" smtClean="0"/>
              <a:t>决策的，只能对预测值进行缩放</a:t>
            </a:r>
            <a:endParaRPr lang="zh-CN" altLang="en-US" dirty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2177" y="2391424"/>
            <a:ext cx="2031325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类别平衡正例预测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12177" y="2778340"/>
                <a:ext cx="3903784" cy="576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 smtClean="0"/>
                  <a:t>分类决策规则：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/>
                  <a:t>，则为正例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7" y="2778340"/>
                <a:ext cx="3903784" cy="576000"/>
              </a:xfrm>
              <a:prstGeom prst="rect">
                <a:avLst/>
              </a:prstGeom>
              <a:blipFill rotWithShape="1">
                <a:blip r:embed="rId1"/>
                <a:stretch>
                  <a:fillRect l="-1085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897316" y="2391424"/>
            <a:ext cx="2262158" cy="369332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类别不平衡</a:t>
            </a:r>
            <a:r>
              <a:rPr lang="zh-CN" altLang="en-US" dirty="0">
                <a:solidFill>
                  <a:schemeClr val="bg1"/>
                </a:solidFill>
              </a:rPr>
              <a:t>正例预测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897316" y="2778340"/>
                <a:ext cx="3903784" cy="57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5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dirty="0" smtClean="0"/>
                  <a:t>分类决策规则：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，则正例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316" y="2778340"/>
                <a:ext cx="3903784" cy="576000"/>
              </a:xfrm>
              <a:prstGeom prst="rect">
                <a:avLst/>
              </a:prstGeom>
              <a:blipFill rotWithShape="1">
                <a:blip r:embed="rId2"/>
                <a:stretch>
                  <a:fillRect l="-929"/>
                </a:stretch>
              </a:blipFill>
              <a:ln w="2857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951385" y="3504420"/>
                <a:ext cx="7170617" cy="493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为分类器预测值，表达了正例</a:t>
                </a:r>
                <a:r>
                  <a:rPr lang="zh-CN" altLang="en-US" dirty="0" smtClean="0"/>
                  <a:t>可能性，几率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dirty="0" smtClean="0"/>
                  <a:t> 反映相对可能性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85" y="3504420"/>
                <a:ext cx="7170617" cy="493918"/>
              </a:xfrm>
              <a:prstGeom prst="rect">
                <a:avLst/>
              </a:prstGeom>
              <a:blipFill rotWithShape="1">
                <a:blip r:embed="rId3"/>
                <a:stretch>
                  <a:fillRect t="-1235" r="-93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975026" y="4963720"/>
                <a:ext cx="2292486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26" y="4963720"/>
                <a:ext cx="2292486" cy="6760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右箭头 12"/>
          <p:cNvSpPr/>
          <p:nvPr/>
        </p:nvSpPr>
        <p:spPr>
          <a:xfrm>
            <a:off x="4615961" y="5134708"/>
            <a:ext cx="474785" cy="360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357867" y="4980102"/>
                <a:ext cx="2551276" cy="643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867" y="4980102"/>
                <a:ext cx="2551276" cy="6433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给定数据集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线性回归</a:t>
                </a:r>
                <a:r>
                  <a:rPr lang="zh-CN" altLang="en-US" dirty="0" smtClean="0"/>
                  <a:t>目标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学</a:t>
                </a:r>
                <a:r>
                  <a:rPr lang="zh-CN" altLang="en-US" dirty="0"/>
                  <a:t>得一个线性模型以尽可能准确地预测实值输出</a:t>
                </a:r>
                <a:r>
                  <a:rPr lang="zh-CN" altLang="en-US" dirty="0" smtClean="0"/>
                  <a:t>标记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离散属性处理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有“序”关系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连续化为连续值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无“序”关系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有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个属性值，则转换为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维向量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927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类别不平衡问题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411415"/>
            <a:ext cx="7886700" cy="197827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>
            <a:normAutofit/>
          </a:bodyPr>
          <a:lstStyle/>
          <a:p>
            <a:r>
              <a:rPr lang="zh-CN" altLang="en-US" sz="2000" dirty="0" smtClean="0"/>
              <a:t>欠</a:t>
            </a:r>
            <a:r>
              <a:rPr lang="zh-CN" altLang="en-US" sz="2000" dirty="0"/>
              <a:t>采样（</a:t>
            </a:r>
            <a:r>
              <a:rPr lang="en-US" altLang="zh-CN" sz="2000" dirty="0" err="1"/>
              <a:t>undersampling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/>
            <a:r>
              <a:rPr lang="zh-CN" altLang="en-US" sz="1600" dirty="0"/>
              <a:t>去除一些反例使正反例数目接近（</a:t>
            </a:r>
            <a:r>
              <a:rPr lang="en-US" altLang="zh-CN" sz="1600" dirty="0" err="1"/>
              <a:t>EasyEnsemble</a:t>
            </a:r>
            <a:r>
              <a:rPr lang="en-US" altLang="zh-CN" sz="1600" dirty="0"/>
              <a:t> [Liu et al.,2009]</a:t>
            </a:r>
            <a:r>
              <a:rPr lang="zh-CN" altLang="en-US" sz="1600" dirty="0"/>
              <a:t>）</a:t>
            </a:r>
            <a:endParaRPr lang="zh-CN" altLang="en-US" sz="1600" dirty="0"/>
          </a:p>
          <a:p>
            <a:r>
              <a:rPr lang="zh-CN" altLang="en-US" sz="2000" dirty="0"/>
              <a:t>过采样（</a:t>
            </a:r>
            <a:r>
              <a:rPr lang="en-US" altLang="zh-CN" sz="2000" dirty="0"/>
              <a:t>oversampling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lvl="1"/>
            <a:r>
              <a:rPr lang="zh-CN" altLang="en-US" sz="1600" dirty="0"/>
              <a:t>增加一些正例使正反例数目接近（</a:t>
            </a:r>
            <a:r>
              <a:rPr lang="en-US" altLang="zh-CN" sz="1600" dirty="0"/>
              <a:t>SMOTE [Chawla et al.2002]</a:t>
            </a:r>
            <a:r>
              <a:rPr lang="zh-CN" altLang="en-US" sz="1600" dirty="0"/>
              <a:t>）</a:t>
            </a:r>
            <a:endParaRPr lang="zh-CN" altLang="en-US" sz="1600" dirty="0"/>
          </a:p>
          <a:p>
            <a:r>
              <a:rPr lang="zh-CN" altLang="en-US" sz="2000" dirty="0"/>
              <a:t>阈值移动（</a:t>
            </a:r>
            <a:r>
              <a:rPr lang="en-US" altLang="zh-CN" sz="2000" dirty="0"/>
              <a:t>threshold-moving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8650" y="1943099"/>
            <a:ext cx="78867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“</a:t>
            </a:r>
            <a:r>
              <a:rPr lang="zh-CN" altLang="en-US" dirty="0"/>
              <a:t>训练集是真实样本</a:t>
            </a:r>
            <a:r>
              <a:rPr lang="zh-CN" altLang="en-US" dirty="0" smtClean="0"/>
              <a:t>总体的无偏采样” 假设往往不成立，未必能基于训练集观测几率来推断真实几率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3851" y="3006350"/>
            <a:ext cx="2470638" cy="41549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zh-CN" altLang="en-US" sz="2100" dirty="0" smtClean="0">
                <a:solidFill>
                  <a:schemeClr val="bg1"/>
                </a:solidFill>
              </a:rPr>
              <a:t>解决办法</a:t>
            </a:r>
            <a:endParaRPr lang="zh-CN" altLang="en-US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3.2</a:t>
                </a:r>
              </a:p>
              <a:p>
                <a:endParaRPr lang="en-US" altLang="zh-CN" dirty="0"/>
              </a:p>
              <a:p>
                <a:r>
                  <a:rPr lang="en-US" altLang="zh-CN" dirty="0" smtClean="0"/>
                  <a:t>3.7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LDA</a:t>
                </a:r>
                <a:r>
                  <a:rPr lang="zh-CN" altLang="en-US" dirty="0"/>
                  <a:t>多</a:t>
                </a:r>
                <a:r>
                  <a:rPr lang="zh-CN" altLang="en-US" dirty="0" smtClean="0"/>
                  <a:t>分类情形下，试计算</a:t>
                </a:r>
                <a:r>
                  <a:rPr lang="zh-CN" altLang="en-US" dirty="0"/>
                  <a:t>类间散度</a:t>
                </a:r>
                <a:r>
                  <a:rPr lang="zh-CN" altLang="en-US" dirty="0" smtClean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的秩并证明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单一属性的线性回归目标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en-US" altLang="zh-CN" dirty="0"/>
              <a:t>/</a:t>
            </a:r>
            <a:r>
              <a:rPr lang="zh-CN" altLang="en-US" dirty="0"/>
              <a:t>模型估计：最小二乘法（</a:t>
            </a:r>
            <a:r>
              <a:rPr lang="en-US" altLang="zh-CN" dirty="0"/>
              <a:t>least square method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71646" y="2056884"/>
                <a:ext cx="353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46" y="2056884"/>
                <a:ext cx="3530518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5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479745" y="3722267"/>
                <a:ext cx="371640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745" y="3722267"/>
                <a:ext cx="3716402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293207" y="4574320"/>
                <a:ext cx="3204852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07" y="4574320"/>
                <a:ext cx="3204852" cy="84856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最小化均方误差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分别对</a:t>
                </a:r>
                <a:r>
                  <a:rPr lang="en-US" altLang="zh-CN" dirty="0" smtClean="0"/>
                  <a:t>w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求导，可得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67765" y="3738460"/>
                <a:ext cx="4233659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3738460"/>
                <a:ext cx="4233659" cy="8288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567765" y="4703246"/>
                <a:ext cx="3801297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765" y="4703246"/>
                <a:ext cx="3801297" cy="8288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/>
              <a:t> </a:t>
            </a:r>
            <a:r>
              <a:rPr lang="zh-CN" altLang="en-US" dirty="0"/>
              <a:t>最小二乘法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令导数梯度等于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，得到闭形式解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i="1" dirty="0" smtClean="0">
              <a:latin typeface="Cambria Math" panose="02040503050406030204" pitchFamily="18" charset="0"/>
            </a:endParaRPr>
          </a:p>
          <a:p>
            <a:endParaRPr lang="en-US" altLang="zh-CN" i="1" dirty="0">
              <a:latin typeface="Cambria Math" panose="02040503050406030204" pitchFamily="18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72668" y="1927700"/>
                <a:ext cx="37855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8" y="1927700"/>
                <a:ext cx="3785588" cy="769441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500197" y="2654486"/>
                <a:ext cx="3441520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2654486"/>
                <a:ext cx="3441520" cy="7645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500197" y="3381272"/>
                <a:ext cx="4124975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3381272"/>
                <a:ext cx="4124975" cy="8288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500197" y="4172371"/>
                <a:ext cx="4793492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4172371"/>
                <a:ext cx="4793492" cy="8288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500197" y="4963471"/>
                <a:ext cx="4728089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4963471"/>
                <a:ext cx="4728089" cy="8288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500197" y="5759555"/>
                <a:ext cx="4220130" cy="828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97" y="5759555"/>
                <a:ext cx="4220130" cy="8288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785334" y="1927700"/>
                <a:ext cx="3207801" cy="76456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𝑤</m:t>
                      </m:r>
                      <m:acc>
                        <m:accPr>
                          <m:chr m:val="̅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4" y="1927700"/>
                <a:ext cx="3207801" cy="7645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785334" y="2916906"/>
                <a:ext cx="2747034" cy="8599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34" y="2916906"/>
                <a:ext cx="2747034" cy="8599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多元线性回归目标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215662" y="2033174"/>
                <a:ext cx="4572000" cy="9233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algn="ctr"/>
                <a:endParaRPr lang="en-US" altLang="zh-CN" dirty="0" smtClean="0"/>
              </a:p>
              <a:p>
                <a:pPr algn="ctr"/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662" y="2033174"/>
                <a:ext cx="4572000" cy="923330"/>
              </a:xfrm>
              <a:prstGeom prst="rect">
                <a:avLst/>
              </a:prstGeom>
              <a:blipFill rotWithShape="1">
                <a:blip r:embed="rId1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824021" y="4590534"/>
                <a:ext cx="36934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21" y="4590534"/>
                <a:ext cx="369344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9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多元线性回归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吸收</a:t>
                </a:r>
                <a:r>
                  <a:rPr lang="zh-CN" altLang="en-US" dirty="0"/>
                  <a:t>入向量形式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数据集表示为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C0BF-0F67-42AB-ABD8-7ABB42D993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《</a:t>
            </a:r>
            <a:r>
              <a:rPr lang="zh-CN" altLang="en-US" smtClean="0"/>
              <a:t>机器学习概论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18516" y="2276475"/>
                <a:ext cx="7762875" cy="1240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16" y="2276475"/>
                <a:ext cx="7762875" cy="12404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94840" y="4077821"/>
                <a:ext cx="5610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;⋯;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840" y="4077821"/>
                <a:ext cx="56102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2981</Words>
  <Application>WPS 演示</Application>
  <PresentationFormat>全屏显示(4:3)</PresentationFormat>
  <Paragraphs>948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微软雅黑</vt:lpstr>
      <vt:lpstr>Cambria Math</vt:lpstr>
      <vt:lpstr>Arial Unicode MS</vt:lpstr>
      <vt:lpstr>等线</vt:lpstr>
      <vt:lpstr>Verdana</vt:lpstr>
      <vt:lpstr>Office 主题​​</vt:lpstr>
      <vt:lpstr>第三章：线性模型</vt:lpstr>
      <vt:lpstr>基本形式</vt:lpstr>
      <vt:lpstr>线性模型优点</vt:lpstr>
      <vt:lpstr>线性回归</vt:lpstr>
      <vt:lpstr>线性回归</vt:lpstr>
      <vt:lpstr>线性回归 - 最小二乘法</vt:lpstr>
      <vt:lpstr>线性回归 - 最小二乘法</vt:lpstr>
      <vt:lpstr>多元线性回归</vt:lpstr>
      <vt:lpstr>多元线性回归</vt:lpstr>
      <vt:lpstr>多元线性回归 - 最小二乘法</vt:lpstr>
      <vt:lpstr>多元线性回归 - 满秩讨论</vt:lpstr>
      <vt:lpstr>一元线性回归</vt:lpstr>
      <vt:lpstr>一元线性回归</vt:lpstr>
      <vt:lpstr>对数线性回归</vt:lpstr>
      <vt:lpstr>线性回归 - 广义线性模型</vt:lpstr>
      <vt:lpstr>二分类任务 </vt:lpstr>
      <vt:lpstr>二分类任务 </vt:lpstr>
      <vt:lpstr>对数几率回归 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对数几率回归 - 极大似然法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二分类任务– 线性判别分析</vt:lpstr>
      <vt:lpstr>LDA推广– 多分类任务</vt:lpstr>
      <vt:lpstr>LDA推广– 多分类任务</vt:lpstr>
      <vt:lpstr>多分类学习</vt:lpstr>
      <vt:lpstr>多分类学习– 一对一</vt:lpstr>
      <vt:lpstr>多分类学习– 一对其余</vt:lpstr>
      <vt:lpstr>多分类学习– 两种策略比较</vt:lpstr>
      <vt:lpstr>多分类学习– 多对多</vt:lpstr>
      <vt:lpstr>多分类学习– 多对多</vt:lpstr>
      <vt:lpstr>多分类学习– 多对多</vt:lpstr>
      <vt:lpstr>类别不平衡问题 </vt:lpstr>
      <vt:lpstr>类别不平衡问题 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第一章：简介</dc:title>
  <dc:creator>Dove Lian</dc:creator>
  <cp:lastModifiedBy>Hope</cp:lastModifiedBy>
  <cp:revision>577</cp:revision>
  <dcterms:created xsi:type="dcterms:W3CDTF">2020-09-10T02:05:00Z</dcterms:created>
  <dcterms:modified xsi:type="dcterms:W3CDTF">2020-10-08T09:39:12Z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