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  <p:sldId id="258" r:id="rId4"/>
    <p:sldId id="272" r:id="rId5"/>
    <p:sldId id="259" r:id="rId6"/>
    <p:sldId id="260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8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2BA8-98B9-4AF9-A592-035F59F886D6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39F9-1AE7-49EF-83A9-211EB271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6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.edu/students.html" TargetMode="External"/><Relationship Id="rId2" Type="http://schemas.openxmlformats.org/officeDocument/2006/relationships/hyperlink" Target="http://www.mit.edu/resear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第一次</a:t>
            </a:r>
            <a:r>
              <a:rPr lang="zh-CN" altLang="en-US" dirty="0" smtClean="0"/>
              <a:t>作业讲解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287721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HTML</a:t>
            </a:r>
            <a:r>
              <a:rPr lang="zh-CN" altLang="en-US" sz="2000" dirty="0"/>
              <a:t>文本和图像是分开传输的。所以总共会有</a:t>
            </a:r>
            <a:r>
              <a:rPr lang="en-US" altLang="zh-CN" sz="2000" dirty="0"/>
              <a:t>4</a:t>
            </a:r>
            <a:r>
              <a:rPr lang="zh-CN" altLang="en-US" sz="2000" dirty="0"/>
              <a:t>个传输对象，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协议会为每个对象发送一个请求报文及接收一个响应报文。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见书</a:t>
            </a:r>
            <a:r>
              <a:rPr lang="en-US" altLang="zh-CN" sz="2000" dirty="0" smtClean="0"/>
              <a:t>P69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“</a:t>
            </a:r>
            <a:r>
              <a:rPr lang="zh-CN" altLang="en-US" sz="2000" dirty="0"/>
              <a:t>位于同一个</a:t>
            </a:r>
            <a:r>
              <a:rPr lang="zh-CN" altLang="en-US" sz="2000" dirty="0" smtClean="0"/>
              <a:t>服务器的</a:t>
            </a:r>
            <a:r>
              <a:rPr lang="zh-CN" altLang="en-US" sz="2000" dirty="0"/>
              <a:t>多个</a:t>
            </a:r>
            <a:r>
              <a:rPr lang="en-US" altLang="zh-CN" sz="2000" dirty="0"/>
              <a:t>web</a:t>
            </a:r>
            <a:r>
              <a:rPr lang="zh-CN" altLang="en-US" sz="2000" dirty="0"/>
              <a:t>页面在从该服务器发送给同一客户时，可以在单个持续</a:t>
            </a:r>
            <a:r>
              <a:rPr lang="en-US" altLang="zh-CN" sz="2000" dirty="0"/>
              <a:t>TCP</a:t>
            </a:r>
            <a:r>
              <a:rPr lang="zh-CN" altLang="en-US" sz="2000" dirty="0"/>
              <a:t>连接上进行” </a:t>
            </a:r>
            <a:r>
              <a:rPr lang="zh-CN" altLang="en-US" sz="2000" dirty="0" smtClean="0"/>
              <a:t>当主机域名相同时，即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地址相同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采用非持续连接时，必须为每一个请求的对象建立和维护一个全新的连接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Date</a:t>
            </a:r>
            <a:r>
              <a:rPr lang="zh-CN" altLang="en-US" sz="2000" dirty="0"/>
              <a:t>是指服务器产生并发送该响应报文的时间</a:t>
            </a:r>
            <a:r>
              <a:rPr lang="en-US" altLang="zh-CN" sz="2000" dirty="0"/>
              <a:t>Last-Modified</a:t>
            </a:r>
            <a:r>
              <a:rPr lang="zh-CN" altLang="en-US" sz="2000" dirty="0"/>
              <a:t>指该响应中对象最后一次修改时间。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如果</a:t>
            </a:r>
            <a:r>
              <a:rPr lang="en-US" altLang="zh-CN" sz="2000" dirty="0"/>
              <a:t>web</a:t>
            </a:r>
            <a:r>
              <a:rPr lang="zh-CN" altLang="en-US" sz="2000" dirty="0"/>
              <a:t>缓存器中的对象没有失效，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服务器会向</a:t>
            </a:r>
            <a:r>
              <a:rPr lang="en-US" altLang="zh-CN" sz="2000" dirty="0"/>
              <a:t>web</a:t>
            </a:r>
            <a:r>
              <a:rPr lang="zh-CN" altLang="en-US" sz="2000" dirty="0"/>
              <a:t>缓存器发送一个包含空报文体的响应报文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endParaRPr lang="en-US" altLang="zh-CN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449" cy="1325563"/>
          </a:xfrm>
        </p:spPr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0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HTTP</a:t>
            </a:r>
            <a:r>
              <a:rPr lang="zh-CN" altLang="en-US" sz="2000" dirty="0"/>
              <a:t>协议要点：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/>
              <a:t>TCP</a:t>
            </a:r>
            <a:r>
              <a:rPr lang="zh-CN" altLang="en-US" sz="2000" dirty="0"/>
              <a:t>作为</a:t>
            </a:r>
            <a:r>
              <a:rPr lang="zh-CN" altLang="en-US" sz="2000" dirty="0" smtClean="0"/>
              <a:t>支撑的运输层协议</a:t>
            </a:r>
            <a:endParaRPr lang="en-US" altLang="zh-CN" sz="2000" dirty="0"/>
          </a:p>
          <a:p>
            <a:r>
              <a:rPr lang="zh-CN" altLang="en-US" sz="2000" dirty="0"/>
              <a:t>无状态</a:t>
            </a:r>
            <a:r>
              <a:rPr lang="zh-CN" altLang="en-US" sz="2000" dirty="0" smtClean="0"/>
              <a:t>协议、</a:t>
            </a:r>
            <a:r>
              <a:rPr lang="en-US" altLang="zh-CN" sz="2000" dirty="0" smtClean="0"/>
              <a:t>cookie</a:t>
            </a:r>
            <a:endParaRPr lang="en-US" altLang="zh-CN" sz="2000" dirty="0"/>
          </a:p>
          <a:p>
            <a:r>
              <a:rPr lang="zh-CN" altLang="en-US" sz="2000" dirty="0"/>
              <a:t>持续性</a:t>
            </a:r>
            <a:r>
              <a:rPr lang="zh-CN" altLang="en-US" sz="2000" dirty="0" smtClean="0"/>
              <a:t>连接（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）、</a:t>
            </a:r>
            <a:r>
              <a:rPr lang="zh-CN" altLang="en-US" sz="2000" dirty="0"/>
              <a:t>非持续性</a:t>
            </a:r>
            <a:r>
              <a:rPr lang="zh-CN" altLang="en-US" sz="2000" dirty="0" smtClean="0"/>
              <a:t>连接（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000" dirty="0"/>
              <a:t>请求报文</a:t>
            </a:r>
            <a:r>
              <a:rPr lang="en-US" altLang="zh-CN" sz="2000" dirty="0"/>
              <a:t>/</a:t>
            </a:r>
            <a:r>
              <a:rPr lang="zh-CN" altLang="en-US" sz="2000" dirty="0"/>
              <a:t>响应报文格式</a:t>
            </a:r>
            <a:endParaRPr lang="en-US" altLang="zh-CN" sz="2000" dirty="0"/>
          </a:p>
          <a:p>
            <a:r>
              <a:rPr lang="en-US" altLang="zh-CN" sz="2000" dirty="0"/>
              <a:t>Web</a:t>
            </a:r>
            <a:r>
              <a:rPr lang="zh-CN" altLang="en-US" sz="2000" dirty="0" smtClean="0"/>
              <a:t>缓存、负载均衡</a:t>
            </a:r>
            <a:endParaRPr lang="en-US" altLang="zh-CN" sz="2000" dirty="0" smtClean="0"/>
          </a:p>
          <a:p>
            <a:r>
              <a:rPr lang="zh-CN" altLang="en-US" sz="2000" dirty="0" smtClean="0"/>
              <a:t>条件</a:t>
            </a:r>
            <a:r>
              <a:rPr lang="en-US" altLang="zh-CN" sz="2000" dirty="0"/>
              <a:t>GET</a:t>
            </a: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61457" cy="1325563"/>
          </a:xfrm>
        </p:spPr>
        <p:txBody>
          <a:bodyPr/>
          <a:lstStyle/>
          <a:p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4695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22" cy="1325563"/>
          </a:xfrm>
        </p:spPr>
        <p:txBody>
          <a:bodyPr/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考虑一个</a:t>
                </a:r>
                <a:r>
                  <a:rPr lang="en-US" altLang="zh-CN" sz="2000" dirty="0"/>
                  <a:t>HTTP</a:t>
                </a:r>
                <a:r>
                  <a:rPr lang="zh-CN" altLang="en-US" sz="2000" dirty="0"/>
                  <a:t>客户要获取一个给定的</a:t>
                </a:r>
                <a:r>
                  <a:rPr lang="en-US" altLang="zh-CN" sz="2000" dirty="0" smtClean="0"/>
                  <a:t>URL web</a:t>
                </a:r>
                <a:r>
                  <a:rPr lang="zh-CN" altLang="en-US" sz="2000" dirty="0"/>
                  <a:t>页面。该</a:t>
                </a:r>
                <a:r>
                  <a:rPr lang="en-US" altLang="zh-CN" sz="2000" dirty="0"/>
                  <a:t>HTTP</a:t>
                </a:r>
                <a:r>
                  <a:rPr lang="zh-CN" altLang="en-US" sz="2000" dirty="0"/>
                  <a:t>服务器的</a:t>
                </a:r>
                <a:r>
                  <a:rPr lang="en-US" altLang="zh-CN" sz="2000" dirty="0"/>
                  <a:t>IP</a:t>
                </a:r>
                <a:r>
                  <a:rPr lang="zh-CN" altLang="en-US" sz="2000" dirty="0"/>
                  <a:t>地址开始时并不知道。在这种情况下，除了</a:t>
                </a:r>
                <a:r>
                  <a:rPr lang="en-US" altLang="zh-CN" sz="2000" dirty="0"/>
                  <a:t>HTTP</a:t>
                </a:r>
                <a:r>
                  <a:rPr lang="zh-CN" altLang="en-US" sz="2000" dirty="0"/>
                  <a:t>外，还需要什么运输层和应用层协议？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URL</a:t>
                </a:r>
                <a:r>
                  <a:rPr lang="zh-CN" altLang="en-US" sz="2000" dirty="0"/>
                  <a:t>（统一资源</a:t>
                </a:r>
                <a:r>
                  <a:rPr lang="zh-CN" altLang="en-US" sz="2000" dirty="0" smtClean="0"/>
                  <a:t>定位符）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smtClean="0"/>
                  <a:t>IP</a:t>
                </a:r>
                <a:r>
                  <a:rPr lang="zh-CN" altLang="en-US" sz="2000" dirty="0" smtClean="0"/>
                  <a:t>地址，</a:t>
                </a:r>
                <a:r>
                  <a:rPr lang="zh-CN" altLang="en-US" sz="2000" dirty="0"/>
                  <a:t>需要使用</a:t>
                </a:r>
                <a:r>
                  <a:rPr lang="en-US" altLang="zh-CN" sz="2000" dirty="0"/>
                  <a:t>DNS</a:t>
                </a:r>
                <a:r>
                  <a:rPr lang="zh-CN" altLang="en-US" sz="2000" dirty="0"/>
                  <a:t>协议，而</a:t>
                </a:r>
                <a:r>
                  <a:rPr lang="en-US" altLang="zh-CN" sz="2000" dirty="0"/>
                  <a:t>DNS</a:t>
                </a:r>
                <a:r>
                  <a:rPr lang="zh-CN" altLang="en-US" sz="2000" dirty="0"/>
                  <a:t>采用</a:t>
                </a:r>
                <a:r>
                  <a:rPr lang="en-US" altLang="zh-CN" sz="2000" dirty="0"/>
                  <a:t>UDP</a:t>
                </a:r>
                <a:r>
                  <a:rPr lang="zh-CN" altLang="en-US" sz="2000" dirty="0"/>
                  <a:t>作为运输层协议</a:t>
                </a:r>
                <a:endParaRPr lang="en-US" altLang="zh-CN" sz="2000" dirty="0"/>
              </a:p>
              <a:p>
                <a:r>
                  <a:rPr lang="en-US" altLang="zh-CN" sz="2000" dirty="0"/>
                  <a:t>URL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web</a:t>
                </a:r>
                <a:r>
                  <a:rPr lang="zh-CN" altLang="en-US" sz="2000" dirty="0"/>
                  <a:t>页面，需要</a:t>
                </a:r>
                <a:r>
                  <a:rPr lang="en-US" altLang="zh-CN" sz="2000" dirty="0"/>
                  <a:t>HTTP</a:t>
                </a:r>
                <a:r>
                  <a:rPr lang="zh-CN" altLang="en-US" sz="2000" dirty="0"/>
                  <a:t>协议，而</a:t>
                </a:r>
                <a:r>
                  <a:rPr lang="en-US" altLang="zh-CN" sz="2000" dirty="0"/>
                  <a:t>HTTP</a:t>
                </a:r>
                <a:r>
                  <a:rPr lang="zh-CN" altLang="en-US" sz="2000" dirty="0"/>
                  <a:t>采用</a:t>
                </a:r>
                <a:r>
                  <a:rPr lang="en-US" altLang="zh-CN" sz="2000" dirty="0"/>
                  <a:t>TCP</a:t>
                </a:r>
                <a:r>
                  <a:rPr lang="zh-CN" altLang="en-US" sz="2000" dirty="0"/>
                  <a:t>作为运输层协议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1" r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853" cy="1325563"/>
          </a:xfrm>
        </p:spPr>
        <p:txBody>
          <a:bodyPr/>
          <a:lstStyle/>
          <a:p>
            <a:r>
              <a:rPr lang="en-US" altLang="zh-CN" dirty="0" smtClean="0"/>
              <a:t>P7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/>
                  <a:t>URL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IP</a:t>
                </a:r>
                <a:r>
                  <a:rPr lang="zh-CN" altLang="en-US" sz="2000" dirty="0"/>
                  <a:t>，所需时间为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/>
                  <a:t>;</a:t>
                </a:r>
              </a:p>
              <a:p>
                <a:r>
                  <a:rPr lang="zh-CN" altLang="en-US" sz="2000" dirty="0"/>
                  <a:t>建立</a:t>
                </a:r>
                <a:r>
                  <a:rPr lang="en-US" altLang="zh-CN" sz="2000" dirty="0"/>
                  <a:t>TCP</a:t>
                </a:r>
                <a:r>
                  <a:rPr lang="zh-CN" altLang="en-US" sz="2000" dirty="0"/>
                  <a:t>连接：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获取</a:t>
                </a:r>
                <a:r>
                  <a:rPr lang="en-US" altLang="zh-CN" sz="2000" dirty="0"/>
                  <a:t>web</a:t>
                </a:r>
                <a:r>
                  <a:rPr lang="zh-CN" altLang="en-US" sz="2000" dirty="0"/>
                  <a:t>页面：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FTP – </a:t>
            </a:r>
            <a:r>
              <a:rPr lang="zh-CN" altLang="en-US"/>
              <a:t>带</a:t>
            </a:r>
            <a:r>
              <a:rPr lang="zh-CN" altLang="en-US" smtClean="0"/>
              <a:t>外运输</a:t>
            </a:r>
            <a:endParaRPr lang="en-US" altLang="zh-CN" dirty="0" smtClean="0"/>
          </a:p>
          <a:p>
            <a:r>
              <a:rPr lang="en-US" altLang="zh-CN" dirty="0" smtClean="0"/>
              <a:t>SMTP – POP3/IMAP</a:t>
            </a:r>
          </a:p>
          <a:p>
            <a:r>
              <a:rPr lang="en-US" altLang="zh-CN" dirty="0" smtClean="0"/>
              <a:t>DNS</a:t>
            </a:r>
          </a:p>
          <a:p>
            <a:endParaRPr lang="en-US" altLang="zh-CN" dirty="0"/>
          </a:p>
          <a:p>
            <a:r>
              <a:rPr lang="zh-CN" altLang="en-US" dirty="0" smtClean="0"/>
              <a:t>需要熟悉上述应用层协议的</a:t>
            </a:r>
            <a:r>
              <a:rPr lang="zh-CN" altLang="en-US" dirty="0"/>
              <a:t>一些</a:t>
            </a:r>
            <a:r>
              <a:rPr lang="zh-CN" altLang="en-US" dirty="0" smtClean="0"/>
              <a:t>基本工作机理以及不同协议相互之间的区别</a:t>
            </a:r>
            <a:endParaRPr lang="en-US" altLang="zh-CN" dirty="0" smtClean="0"/>
          </a:p>
          <a:p>
            <a:r>
              <a:rPr lang="zh-CN" altLang="en-US" dirty="0" smtClean="0"/>
              <a:t>主要：</a:t>
            </a:r>
            <a:r>
              <a:rPr lang="en-US" altLang="zh-CN" dirty="0" smtClean="0"/>
              <a:t>HTTP</a:t>
            </a:r>
            <a:r>
              <a:rPr lang="zh-CN" altLang="en-US" dirty="0"/>
              <a:t>、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</a:t>
            </a:r>
            <a:r>
              <a:rPr lang="zh-CN" altLang="en-US" dirty="0" smtClean="0"/>
              <a:t>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计算机网络和因特网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8799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基本全对</a:t>
            </a:r>
            <a:r>
              <a:rPr lang="zh-CN" altLang="en-US" dirty="0"/>
              <a:t>，</a:t>
            </a:r>
            <a:r>
              <a:rPr lang="zh-CN" altLang="en-US" dirty="0" smtClean="0"/>
              <a:t>少数同学在最后的数值计算时，</a:t>
            </a:r>
            <a:r>
              <a:rPr lang="en-US" altLang="zh-CN" dirty="0" smtClean="0"/>
              <a:t>R Kbps </a:t>
            </a:r>
            <a:r>
              <a:rPr lang="zh-CN" altLang="en-US" dirty="0" smtClean="0"/>
              <a:t>算了</a:t>
            </a:r>
            <a:r>
              <a:rPr lang="en-US" altLang="zh-CN" dirty="0" smtClean="0"/>
              <a:t>R</a:t>
            </a:r>
            <a:r>
              <a:rPr lang="zh-CN" altLang="en-US" dirty="0" smtClean="0"/>
              <a:t>*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，但因为课程已经约定进制按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算，所以这里应为</a:t>
            </a:r>
            <a:r>
              <a:rPr lang="en-US" altLang="zh-CN" dirty="0" smtClean="0"/>
              <a:t>R*10^3</a:t>
            </a:r>
            <a:r>
              <a:rPr lang="zh-CN" altLang="en-US" dirty="0" smtClean="0"/>
              <a:t>。一般网络层及以下</a:t>
            </a:r>
            <a:r>
              <a:rPr lang="en-US" altLang="zh-CN" dirty="0" smtClean="0"/>
              <a:t>1k = 1000</a:t>
            </a:r>
            <a:r>
              <a:rPr lang="zh-CN" altLang="en-US" dirty="0" smtClean="0"/>
              <a:t>，运输层及以上</a:t>
            </a:r>
            <a:r>
              <a:rPr lang="en-US" altLang="zh-CN" dirty="0" smtClean="0"/>
              <a:t>1k = 1024</a:t>
            </a:r>
          </a:p>
          <a:p>
            <a:endParaRPr lang="en-US" altLang="zh-CN" dirty="0"/>
          </a:p>
          <a:p>
            <a:r>
              <a:rPr lang="zh-CN" altLang="en-US" dirty="0" smtClean="0"/>
              <a:t>结果的小数点后保留有效位数一般保留小数点后两位，或者保存至整数，但不要超过题目中的最大精确度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小题</a:t>
            </a:r>
            <a:r>
              <a:rPr lang="en-US" altLang="zh-CN" dirty="0" smtClean="0"/>
              <a:t>f </a:t>
            </a:r>
            <a:r>
              <a:rPr lang="zh-CN" altLang="en-US" dirty="0" smtClean="0"/>
              <a:t>翻译打印时错误，参照</a:t>
            </a:r>
            <a:r>
              <a:rPr lang="zh-CN" altLang="en-US" dirty="0"/>
              <a:t>英文</a:t>
            </a:r>
            <a:r>
              <a:rPr lang="zh-CN" altLang="en-US" dirty="0" smtClean="0"/>
              <a:t>原书应为</a:t>
            </a:r>
            <a:r>
              <a:rPr lang="en-US" altLang="zh-CN" dirty="0" err="1" smtClean="0"/>
              <a:t>dprop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65125"/>
            <a:ext cx="138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P6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5348827"/>
            <a:ext cx="10839067" cy="8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69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端到端时延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处理时延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排队时延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传输时延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处理时延：分组交换机处理数据所需要的时间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（确定下一跳去向、检查比特差错）</a:t>
            </a:r>
            <a:endParaRPr lang="en-US" altLang="zh-CN" dirty="0" smtClean="0"/>
          </a:p>
          <a:p>
            <a:r>
              <a:rPr lang="zh-CN" altLang="en-US" dirty="0" smtClean="0"/>
              <a:t>排队时延：当包新到达交换机时，因交换机缓存中还有未处理的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包而必须排队等待产生的时延</a:t>
            </a:r>
            <a:endParaRPr lang="en-US" altLang="zh-CN" dirty="0" smtClean="0"/>
          </a:p>
          <a:p>
            <a:r>
              <a:rPr lang="zh-CN" altLang="en-US" dirty="0" smtClean="0"/>
              <a:t>传输时延：数据包从第一个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将要发送开始到最后一个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发送结</a:t>
            </a:r>
            <a:r>
              <a:rPr lang="en-US" altLang="zh-CN" dirty="0" smtClean="0"/>
              <a:t>		   </a:t>
            </a:r>
            <a:r>
              <a:rPr lang="zh-CN" altLang="en-US" dirty="0" smtClean="0"/>
              <a:t>束所需要的时间，带宽，波长</a:t>
            </a:r>
            <a:endParaRPr lang="en-US" altLang="zh-CN" dirty="0" smtClean="0"/>
          </a:p>
          <a:p>
            <a:r>
              <a:rPr lang="zh-CN" altLang="en-US" dirty="0" smtClean="0"/>
              <a:t>传播时延：数据在链路上传播所需要的时间，跟光速一个量级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65125"/>
            <a:ext cx="1382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547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端到端时延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的传输时延</a:t>
            </a:r>
            <a:r>
              <a:rPr lang="en-US" altLang="zh-CN" dirty="0" smtClean="0"/>
              <a:t>L/R1 + </a:t>
            </a:r>
            <a:r>
              <a:rPr lang="zh-CN" altLang="en-US" dirty="0" smtClean="0"/>
              <a:t>第一段链路传播时延</a:t>
            </a:r>
            <a:r>
              <a:rPr lang="en-US" altLang="zh-CN" dirty="0" smtClean="0"/>
              <a:t>d1/s1 + </a:t>
            </a:r>
            <a:r>
              <a:rPr lang="zh-CN" altLang="en-US" dirty="0" smtClean="0"/>
              <a:t>第一个交换机处理时延 </a:t>
            </a:r>
            <a:r>
              <a:rPr lang="en-US" altLang="zh-CN" dirty="0" err="1" smtClean="0"/>
              <a:t>dproc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第一个交换机传输时延</a:t>
            </a:r>
            <a:r>
              <a:rPr lang="en-US" altLang="zh-CN" dirty="0" smtClean="0"/>
              <a:t>L/R2 </a:t>
            </a:r>
            <a:r>
              <a:rPr lang="en-US" altLang="zh-CN" dirty="0"/>
              <a:t>+ </a:t>
            </a:r>
            <a:r>
              <a:rPr lang="zh-CN" altLang="en-US" dirty="0" smtClean="0"/>
              <a:t>第二段</a:t>
            </a:r>
            <a:r>
              <a:rPr lang="zh-CN" altLang="en-US" dirty="0"/>
              <a:t>链路传播时延</a:t>
            </a:r>
            <a:r>
              <a:rPr lang="en-US" altLang="zh-CN" dirty="0" smtClean="0"/>
              <a:t>d2/s2 </a:t>
            </a:r>
            <a:r>
              <a:rPr lang="en-US" altLang="zh-CN" dirty="0"/>
              <a:t>+ </a:t>
            </a:r>
            <a:r>
              <a:rPr lang="zh-CN" altLang="en-US" dirty="0" smtClean="0"/>
              <a:t>第二个</a:t>
            </a:r>
            <a:r>
              <a:rPr lang="zh-CN" altLang="en-US" dirty="0"/>
              <a:t>交换机处理时延 </a:t>
            </a:r>
            <a:r>
              <a:rPr lang="en-US" altLang="zh-CN" dirty="0" err="1"/>
              <a:t>dproc</a:t>
            </a:r>
            <a:r>
              <a:rPr lang="en-US" altLang="zh-CN" i="1" dirty="0" smtClean="0"/>
              <a:t> </a:t>
            </a:r>
            <a:r>
              <a:rPr lang="en-US" altLang="zh-CN" dirty="0"/>
              <a:t>+ </a:t>
            </a:r>
            <a:r>
              <a:rPr lang="zh-CN" altLang="en-US" dirty="0" smtClean="0"/>
              <a:t>第二个</a:t>
            </a:r>
            <a:r>
              <a:rPr lang="zh-CN" altLang="en-US" dirty="0"/>
              <a:t>交换机传输</a:t>
            </a:r>
            <a:r>
              <a:rPr lang="zh-CN" altLang="en-US" dirty="0" smtClean="0"/>
              <a:t>时延</a:t>
            </a:r>
            <a:r>
              <a:rPr lang="en-US" altLang="zh-CN" dirty="0" smtClean="0"/>
              <a:t>L/R3 </a:t>
            </a:r>
            <a:r>
              <a:rPr lang="en-US" altLang="zh-CN" dirty="0"/>
              <a:t>+ </a:t>
            </a:r>
            <a:r>
              <a:rPr lang="zh-CN" altLang="en-US" dirty="0" smtClean="0"/>
              <a:t>第三段</a:t>
            </a:r>
            <a:r>
              <a:rPr lang="zh-CN" altLang="en-US" dirty="0"/>
              <a:t>链路传播时延</a:t>
            </a:r>
            <a:r>
              <a:rPr lang="en-US" altLang="zh-CN" dirty="0" smtClean="0"/>
              <a:t>d3/s3</a:t>
            </a:r>
          </a:p>
          <a:p>
            <a:r>
              <a:rPr lang="en-US" altLang="zh-CN" dirty="0" smtClean="0"/>
              <a:t>d = L/R1 + L/R2 + L/R3 +d1/s1 +d2/s2 + d3/s3 + 2dproc</a:t>
            </a:r>
          </a:p>
          <a:p>
            <a:r>
              <a:rPr lang="zh-CN" altLang="en-US" dirty="0" smtClean="0"/>
              <a:t>代入得 </a:t>
            </a:r>
            <a:r>
              <a:rPr lang="en-US" altLang="zh-CN" dirty="0" err="1" smtClean="0"/>
              <a:t>dproc</a:t>
            </a:r>
            <a:r>
              <a:rPr lang="en-US" altLang="zh-CN" dirty="0" smtClean="0"/>
              <a:t>=3ms, L=1500*8bit, R1=R2=R3=2*10^3bit/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s1=s2=s3=2.5*10^2km/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d1=5000km, d2=4000km, d3=1000km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r>
              <a:rPr lang="en-US" altLang="zh-CN" dirty="0" smtClean="0"/>
              <a:t>d= 6+6+6+20+16+4+3*2=64ms</a:t>
            </a:r>
          </a:p>
          <a:p>
            <a:r>
              <a:rPr lang="zh-CN" altLang="en-US" dirty="0" smtClean="0"/>
              <a:t>本题表达式基本都对了，但数值计算有较多同学算错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82486" cy="1325563"/>
          </a:xfrm>
        </p:spPr>
        <p:txBody>
          <a:bodyPr/>
          <a:lstStyle/>
          <a:p>
            <a:r>
              <a:rPr lang="en-US" altLang="zh-CN" dirty="0" smtClean="0"/>
              <a:t>P10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4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每条链路不丢包的概率为</a:t>
            </a:r>
            <a:r>
              <a:rPr lang="en-US" altLang="zh-CN" dirty="0" smtClean="0"/>
              <a:t>1-p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条链路都不丢包的概率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(1-p)^N</a:t>
            </a:r>
            <a:r>
              <a:rPr lang="zh-CN" altLang="en-US" dirty="0" smtClean="0"/>
              <a:t>，即传输成功的概率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平均传输次数为</a:t>
            </a:r>
            <a:r>
              <a:rPr lang="en-US" altLang="zh-CN" dirty="0" smtClean="0"/>
              <a:t>1/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但题目问的是平均重传次数，所以最终答案为</a:t>
            </a:r>
            <a:r>
              <a:rPr lang="en-US" altLang="zh-CN" dirty="0" smtClean="0"/>
              <a:t>1/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- 1</a:t>
            </a:r>
          </a:p>
          <a:p>
            <a:endParaRPr lang="en-US" altLang="zh-CN" dirty="0"/>
          </a:p>
          <a:p>
            <a:r>
              <a:rPr lang="zh-CN" altLang="en-US" dirty="0" smtClean="0"/>
              <a:t>本题大部分都对了，少数同学可能理解错了题意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82486" cy="1325563"/>
          </a:xfrm>
        </p:spPr>
        <p:txBody>
          <a:bodyPr/>
          <a:lstStyle/>
          <a:p>
            <a:r>
              <a:rPr lang="en-US" altLang="zh-CN" dirty="0" smtClean="0"/>
              <a:t>P22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端到</a:t>
            </a:r>
            <a:r>
              <a:rPr lang="zh-CN" altLang="en-US" dirty="0" smtClean="0"/>
              <a:t>端时延理解和计算</a:t>
            </a:r>
            <a:endParaRPr lang="en-US" altLang="zh-CN" dirty="0" smtClean="0"/>
          </a:p>
          <a:p>
            <a:r>
              <a:rPr lang="zh-CN" altLang="en-US" dirty="0"/>
              <a:t>五</a:t>
            </a:r>
            <a:r>
              <a:rPr lang="zh-CN" altLang="en-US" dirty="0" smtClean="0"/>
              <a:t>层协议模型</a:t>
            </a:r>
            <a:endParaRPr lang="en-US" altLang="zh-CN" dirty="0" smtClean="0"/>
          </a:p>
          <a:p>
            <a:r>
              <a:rPr lang="zh-CN" altLang="en-US" dirty="0" smtClean="0"/>
              <a:t>分组交换和电路交换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3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应用层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9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449" cy="1325563"/>
          </a:xfrm>
        </p:spPr>
        <p:txBody>
          <a:bodyPr/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假设用户请求由某些文本和</a:t>
            </a:r>
            <a:r>
              <a:rPr lang="en-US" altLang="zh-CN" sz="2000" dirty="0"/>
              <a:t>3</a:t>
            </a:r>
            <a:r>
              <a:rPr lang="zh-CN" altLang="en-US" sz="2000" dirty="0"/>
              <a:t>副图像组成的</a:t>
            </a:r>
            <a:r>
              <a:rPr lang="en-US" altLang="zh-CN" sz="2000" dirty="0"/>
              <a:t>web</a:t>
            </a:r>
            <a:r>
              <a:rPr lang="zh-CN" altLang="en-US" sz="2000" dirty="0"/>
              <a:t>页面，对于这些页面，客户将发送一个请求报文并接收</a:t>
            </a:r>
            <a:r>
              <a:rPr lang="en-US" altLang="zh-CN" sz="2000" dirty="0"/>
              <a:t>4</a:t>
            </a:r>
            <a:r>
              <a:rPr lang="zh-CN" altLang="en-US" sz="2000" dirty="0"/>
              <a:t>个响应报文。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两个不同的</a:t>
            </a:r>
            <a:r>
              <a:rPr lang="en-US" altLang="zh-CN" sz="2000" dirty="0"/>
              <a:t>web</a:t>
            </a:r>
            <a:r>
              <a:rPr lang="zh-CN" altLang="en-US" sz="2000" dirty="0"/>
              <a:t>页面（例如，</a:t>
            </a:r>
            <a:r>
              <a:rPr lang="en-US" altLang="zh-CN" sz="2000" dirty="0">
                <a:hlinkClick r:id="rId2"/>
              </a:rPr>
              <a:t>www.mit.edu/research.html</a:t>
            </a:r>
            <a:r>
              <a:rPr lang="zh-CN" altLang="en-US" sz="2000" dirty="0"/>
              <a:t>及</a:t>
            </a:r>
            <a:r>
              <a:rPr lang="en-US" altLang="zh-CN" sz="2000" dirty="0">
                <a:hlinkClick r:id="rId3"/>
              </a:rPr>
              <a:t>www.mit.edu/students.html</a:t>
            </a:r>
            <a:r>
              <a:rPr lang="zh-CN" altLang="en-US" sz="2000" dirty="0"/>
              <a:t>）可以通过同一个持续连接发送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在浏览器和初始服务器之间使用非持续性连接的话，一个</a:t>
            </a:r>
            <a:r>
              <a:rPr lang="en-US" altLang="zh-CN" sz="2000" dirty="0"/>
              <a:t>TCP</a:t>
            </a:r>
            <a:r>
              <a:rPr lang="zh-CN" altLang="en-US" sz="2000" dirty="0"/>
              <a:t>报文段可能携带两个不同的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服务请求报文的。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/>
              <a:t>在</a:t>
            </a:r>
            <a:r>
              <a:rPr lang="en-US" altLang="zh-CN" sz="2000" dirty="0"/>
              <a:t>HTTP</a:t>
            </a:r>
            <a:r>
              <a:rPr lang="zh-CN" altLang="en-US" sz="2000" dirty="0"/>
              <a:t>响应报文中的</a:t>
            </a:r>
            <a:r>
              <a:rPr lang="en-US" altLang="zh-CN" sz="2000" dirty="0"/>
              <a:t>Date</a:t>
            </a:r>
            <a:r>
              <a:rPr lang="zh-CN" altLang="en-US" sz="2000" dirty="0"/>
              <a:t>：首部指出了该响应中对象最后一次修改时间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000" dirty="0"/>
              <a:t>HTTP</a:t>
            </a:r>
            <a:r>
              <a:rPr lang="zh-CN" altLang="en-US" sz="2000" dirty="0"/>
              <a:t>响应决不会具有空的报文体。</a:t>
            </a:r>
            <a:endParaRPr lang="en-US" altLang="zh-CN" sz="2000" dirty="0"/>
          </a:p>
          <a:p>
            <a:pPr marL="514350" indent="-514350">
              <a:buFont typeface="+mj-lt"/>
              <a:buAutoNum type="alphaLcParenR"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答案：</a:t>
            </a:r>
            <a:r>
              <a:rPr lang="en-US" altLang="zh-CN" sz="2000" dirty="0"/>
              <a:t>F, T, F, F, F</a:t>
            </a:r>
          </a:p>
        </p:txBody>
      </p:sp>
    </p:spTree>
    <p:extLst>
      <p:ext uri="{BB962C8B-B14F-4D97-AF65-F5344CB8AC3E}">
        <p14:creationId xmlns:p14="http://schemas.microsoft.com/office/powerpoint/2010/main" val="1193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783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第一次作业讲解</vt:lpstr>
      <vt:lpstr>第一章  计算机网络和因特网</vt:lpstr>
      <vt:lpstr>PowerPoint 演示文稿</vt:lpstr>
      <vt:lpstr>PowerPoint 演示文稿</vt:lpstr>
      <vt:lpstr>P10</vt:lpstr>
      <vt:lpstr>P22</vt:lpstr>
      <vt:lpstr>总结</vt:lpstr>
      <vt:lpstr>第二章 应用层</vt:lpstr>
      <vt:lpstr>P1</vt:lpstr>
      <vt:lpstr>P1</vt:lpstr>
      <vt:lpstr>补充</vt:lpstr>
      <vt:lpstr>P3</vt:lpstr>
      <vt:lpstr>P7</vt:lpstr>
      <vt:lpstr>总结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计算机网络习题课 第一章</dc:title>
  <dc:creator>Windows User</dc:creator>
  <cp:lastModifiedBy>许诗赫</cp:lastModifiedBy>
  <cp:revision>29</cp:revision>
  <dcterms:created xsi:type="dcterms:W3CDTF">2019-10-14T07:15:52Z</dcterms:created>
  <dcterms:modified xsi:type="dcterms:W3CDTF">2020-11-03T15:44:46Z</dcterms:modified>
</cp:coreProperties>
</file>