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0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07D04-2080-49AC-B878-9763EBCD837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CB16E-FE6C-495E-A648-F4FBF72FC2E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4DE84-21CF-48F1-9AC2-911497CE2E0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3F367-2994-4E06-BE93-CE6013BE8B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8933E-B01D-48BC-8406-4CAA4DBC92A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1F300-6CF6-4635-8FD7-54C951D407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37C1-EEA6-4060-8554-8C688168763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9E114-6056-479E-9418-9A5A999248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5437C-C49C-43C2-BC39-D3F0996F2E0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9147D-49D6-49B1-81B9-F365346F9D1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46F59-E403-43E2-98AA-5382FF9CCF6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3C38E-133A-4933-85E1-59CB56D358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CB5DC-9326-4C7D-958A-60265B2E067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CA258-5CA9-49F3-9B1D-9FE854DF73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48765-3481-48AB-B7F1-05342A5DB905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05B17-CFFC-4732-BDD9-6812F9E8A2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8CEDC-1EE2-4DC7-A211-06BA944FBEF7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4976D-B60F-4031-A78B-8D6E18F6AB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B9971-CB8E-452F-8336-34C8A95721B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4E879-957E-4CA9-90E1-A5080AD155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3973D-73A4-462A-89AE-70F92EB9DB6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79915-7672-4FCC-B960-65E921A0EE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01801E9-ABD9-403B-A082-342267F984F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0A6F1E9-9F3A-462E-BCD3-B72B4C113DC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习题课</a:t>
            </a:r>
            <a:endParaRPr lang="zh-CN" altLang="en-US" smtClean="0"/>
          </a:p>
        </p:txBody>
      </p:sp>
      <p:sp>
        <p:nvSpPr>
          <p:cNvPr id="205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第五</a:t>
            </a:r>
            <a:r>
              <a:rPr lang="zh-CN" altLang="en-US" dirty="0" smtClean="0"/>
              <a:t>章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第六章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第六章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P6:</a:t>
            </a:r>
            <a:endParaRPr lang="en-US" altLang="zh-CN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当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发送一系列帧时，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中途想发送节点，发现信道被占用，就随机时间等待，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发完一帧，经</a:t>
            </a:r>
            <a:r>
              <a:rPr lang="en-US" altLang="zh-CN" dirty="0" smtClean="0"/>
              <a:t>DIFS</a:t>
            </a:r>
            <a:r>
              <a:rPr lang="zh-CN" altLang="en-US" dirty="0" smtClean="0"/>
              <a:t>后立刻发送下一帧，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就一直在等待信道空闲。主要是考虑到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有平等的机会发送帧。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3600" y="655638"/>
            <a:ext cx="10515600" cy="54959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P8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12291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38" y="773113"/>
            <a:ext cx="5592762" cy="595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706438"/>
            <a:ext cx="10515600" cy="5470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P8</a:t>
            </a:r>
            <a:r>
              <a:rPr lang="zh-CN" altLang="en-US" dirty="0" smtClean="0"/>
              <a:t>（续）：</a:t>
            </a:r>
            <a:endParaRPr lang="en-US" altLang="zh-CN" dirty="0" smtClean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注意无线和有线链路的区别。无线时，（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）中的</a:t>
            </a:r>
            <a:r>
              <a:rPr lang="en-US" altLang="zh-CN" dirty="0" smtClean="0"/>
              <a:t>b</a:t>
            </a:r>
            <a:r>
              <a:rPr lang="zh-CN" altLang="en-US" dirty="0" smtClean="0"/>
              <a:t>要么在接收要么在发送。（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）中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如果同时发送，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侦测到冲突，故</a:t>
            </a:r>
            <a:r>
              <a:rPr lang="en-US" altLang="zh-CN" dirty="0" smtClean="0"/>
              <a:t>b</a:t>
            </a:r>
            <a:r>
              <a:rPr lang="zh-CN" altLang="en-US" dirty="0" smtClean="0"/>
              <a:t>选择只接收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的信息，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在另一时刻再发送，被</a:t>
            </a:r>
            <a:r>
              <a:rPr lang="en-US" altLang="zh-CN" dirty="0" smtClean="0"/>
              <a:t>d</a:t>
            </a:r>
            <a:r>
              <a:rPr lang="zh-CN" altLang="en-US" dirty="0" smtClean="0"/>
              <a:t>接收。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第五章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P5:</a:t>
            </a:r>
            <a:endParaRPr lang="en-US" altLang="zh-CN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	R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0100.</a:t>
            </a:r>
            <a:endParaRPr lang="en-US" altLang="zh-CN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用</a:t>
            </a:r>
            <a:r>
              <a:rPr lang="en-US" altLang="zh-CN" dirty="0" smtClean="0"/>
              <a:t>G=10011</a:t>
            </a:r>
            <a:r>
              <a:rPr lang="zh-CN" altLang="en-US" dirty="0" smtClean="0"/>
              <a:t>整除</a:t>
            </a:r>
            <a:r>
              <a:rPr lang="en-US" altLang="zh-CN" dirty="0" smtClean="0"/>
              <a:t>1010101010 0000</a:t>
            </a:r>
            <a:r>
              <a:rPr lang="zh-CN" altLang="en-US" dirty="0" smtClean="0"/>
              <a:t>得出余数</a:t>
            </a:r>
            <a:r>
              <a:rPr lang="en-US" altLang="zh-CN" dirty="0" smtClean="0"/>
              <a:t>R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0100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注意是</a:t>
            </a:r>
            <a:r>
              <a:rPr lang="zh-CN" altLang="en-US" b="1" dirty="0" smtClean="0">
                <a:solidFill>
                  <a:srgbClr val="FF0000"/>
                </a:solidFill>
              </a:rPr>
              <a:t>异或运算，不借位不进位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838200" y="706438"/>
            <a:ext cx="10515600" cy="5470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P7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/>
              <a:t>a:</a:t>
            </a:r>
            <a:r>
              <a:rPr lang="zh-CN" altLang="en-US" dirty="0" smtClean="0"/>
              <a:t>某一位出错相当于在二进制的那一位上加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，对于整个接受到的二进制数来说相当于加</a:t>
            </a:r>
            <a:r>
              <a:rPr lang="en-US" altLang="zh-CN" dirty="0" smtClean="0"/>
              <a:t>2^i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2^i</a:t>
            </a:r>
            <a:r>
              <a:rPr lang="zh-CN" altLang="en-US" dirty="0" smtClean="0"/>
              <a:t>显然不能被</a:t>
            </a:r>
            <a:r>
              <a:rPr lang="en-US" altLang="zh-CN" dirty="0" smtClean="0"/>
              <a:t>G=1001</a:t>
            </a:r>
            <a:r>
              <a:rPr lang="zh-CN" altLang="en-US" dirty="0" smtClean="0"/>
              <a:t>整除，因此能检测出单位比特错误。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/>
              <a:t>b:</a:t>
            </a:r>
            <a:r>
              <a:rPr lang="zh-CN" altLang="en-US" dirty="0" smtClean="0"/>
              <a:t>要注意奇数个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是不能被</a:t>
            </a:r>
            <a:r>
              <a:rPr lang="en-US" altLang="zh-CN" dirty="0" smtClean="0"/>
              <a:t>11</a:t>
            </a:r>
            <a:r>
              <a:rPr lang="zh-CN" altLang="en-US" dirty="0" smtClean="0"/>
              <a:t>整除的（异或运算），例如</a:t>
            </a:r>
            <a:r>
              <a:rPr lang="en-US" altLang="zh-CN" dirty="0" smtClean="0"/>
              <a:t>10101=21</a:t>
            </a:r>
            <a:r>
              <a:rPr lang="zh-CN" altLang="en-US" dirty="0" smtClean="0"/>
              <a:t>，并不能被</a:t>
            </a:r>
            <a:r>
              <a:rPr lang="en-US" altLang="zh-CN" dirty="0" smtClean="0"/>
              <a:t>11=3</a:t>
            </a:r>
            <a:r>
              <a:rPr lang="zh-CN" altLang="en-US" dirty="0" smtClean="0"/>
              <a:t>整除，因为是异或运算。</a:t>
            </a:r>
            <a:r>
              <a:rPr lang="en-US" altLang="zh-CN" dirty="0" smtClean="0"/>
              <a:t>G</a:t>
            </a:r>
            <a:r>
              <a:rPr lang="zh-CN" altLang="en-US" dirty="0" smtClean="0"/>
              <a:t>可以被</a:t>
            </a:r>
            <a:r>
              <a:rPr lang="en-US" altLang="zh-CN" dirty="0" smtClean="0"/>
              <a:t>11</a:t>
            </a:r>
            <a:r>
              <a:rPr lang="zh-CN" altLang="en-US" dirty="0" smtClean="0"/>
              <a:t>整除。</a:t>
            </a:r>
            <a:endParaRPr lang="en-US" altLang="zh-CN" dirty="0" smtClean="0"/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38200" y="706438"/>
            <a:ext cx="10515600" cy="5470525"/>
          </a:xfrm>
        </p:spPr>
        <p:txBody>
          <a:bodyPr/>
          <a:lstStyle/>
          <a:p>
            <a:pPr eaLnBrk="1" hangingPunct="1"/>
            <a:r>
              <a:rPr lang="en-US" altLang="zh-CN" smtClean="0"/>
              <a:t>P9</a:t>
            </a:r>
            <a:r>
              <a:rPr lang="zh-CN" altLang="en-US" smtClean="0"/>
              <a:t>：求导</a:t>
            </a:r>
            <a:endParaRPr lang="en-US" altLang="zh-CN" smtClean="0"/>
          </a:p>
        </p:txBody>
      </p:sp>
      <p:pic>
        <p:nvPicPr>
          <p:cNvPr id="5123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935038"/>
            <a:ext cx="5349875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838200" y="706438"/>
            <a:ext cx="10515600" cy="5470525"/>
          </a:xfrm>
        </p:spPr>
        <p:txBody>
          <a:bodyPr/>
          <a:lstStyle/>
          <a:p>
            <a:pPr eaLnBrk="1" hangingPunct="1"/>
            <a:r>
              <a:rPr lang="en-US" altLang="zh-CN" smtClean="0"/>
              <a:t>P14</a:t>
            </a:r>
            <a:r>
              <a:rPr lang="zh-CN" altLang="en-US" smtClean="0"/>
              <a:t>：</a:t>
            </a:r>
            <a:endParaRPr lang="en-US" altLang="zh-CN" smtClean="0"/>
          </a:p>
        </p:txBody>
      </p:sp>
      <p:pic>
        <p:nvPicPr>
          <p:cNvPr id="6147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30325"/>
            <a:ext cx="9610725" cy="463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49275"/>
            <a:ext cx="10515600" cy="5627688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P14</a:t>
            </a:r>
            <a:r>
              <a:rPr lang="zh-CN" altLang="en-US" dirty="0" smtClean="0"/>
              <a:t>（续）：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/>
              <a:t>	</a:t>
            </a:r>
            <a:r>
              <a:rPr lang="zh-CN" altLang="en-US" dirty="0" smtClean="0"/>
              <a:t>注意几点：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1.LAN</a:t>
            </a:r>
            <a:r>
              <a:rPr lang="zh-CN" altLang="en-US" dirty="0" smtClean="0"/>
              <a:t>是局域网，没有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2.</a:t>
            </a:r>
            <a:r>
              <a:rPr lang="zh-CN" altLang="en-US" dirty="0" smtClean="0"/>
              <a:t>路由器分割多个冲突域，每个路由器端口的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地址和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地址不同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3.</a:t>
            </a:r>
            <a:r>
              <a:rPr lang="zh-CN" altLang="en-US" dirty="0" smtClean="0"/>
              <a:t>子网中主机和路由器的地址不要写成</a:t>
            </a:r>
            <a:r>
              <a:rPr lang="en-US" altLang="zh-CN" dirty="0" smtClean="0"/>
              <a:t>x.x.x.0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06438"/>
            <a:ext cx="10515600" cy="5470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P17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smtClean="0"/>
              <a:t>5.12ms</a:t>
            </a:r>
            <a:endParaRPr lang="en-US" altLang="zh-CN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smtClean="0"/>
              <a:t>512us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06438"/>
            <a:ext cx="10515600" cy="5470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P23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smtClean="0"/>
              <a:t>100M</a:t>
            </a:r>
            <a:r>
              <a:rPr lang="zh-CN" altLang="en-US" dirty="0" smtClean="0"/>
              <a:t>*（</a:t>
            </a:r>
            <a:r>
              <a:rPr lang="en-US" altLang="zh-CN" dirty="0" smtClean="0"/>
              <a:t>9+2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=1100Mbps</a:t>
            </a:r>
            <a:endParaRPr lang="en-US" altLang="zh-CN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b="1" dirty="0" smtClean="0">
                <a:solidFill>
                  <a:srgbClr val="FF0000"/>
                </a:solidFill>
              </a:rPr>
              <a:t>交换机分割冲突域</a:t>
            </a:r>
            <a:r>
              <a:rPr lang="zh-CN" altLang="en-US" dirty="0" smtClean="0"/>
              <a:t>，因为交换机端口有物理地址进行选路，每个端口是一个冲突域。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P24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	100M</a:t>
            </a:r>
            <a:r>
              <a:rPr lang="zh-CN" altLang="en-US" dirty="0" smtClean="0"/>
              <a:t>*（</a:t>
            </a:r>
            <a:r>
              <a:rPr lang="en-US" altLang="zh-CN" dirty="0" smtClean="0"/>
              <a:t>3+2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=500Mbps</a:t>
            </a:r>
            <a:endParaRPr lang="en-US" altLang="zh-CN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/>
              <a:t>	</a:t>
            </a:r>
            <a:r>
              <a:rPr lang="zh-CN" altLang="en-US" b="1" dirty="0" smtClean="0">
                <a:solidFill>
                  <a:srgbClr val="FF0000"/>
                </a:solidFill>
              </a:rPr>
              <a:t>集线器不分割冲突域</a:t>
            </a:r>
            <a:r>
              <a:rPr lang="zh-CN" altLang="en-US" dirty="0" smtClean="0"/>
              <a:t>，因为集线器不具有选路功能，本质上是将其受到的信息广播出去。</a:t>
            </a:r>
            <a:endParaRPr lang="en-US" altLang="zh-CN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/>
              <a:t>	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06438"/>
            <a:ext cx="10515600" cy="5470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P26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        1.B</a:t>
            </a:r>
            <a:r>
              <a:rPr lang="zh-CN" altLang="en-US" dirty="0" smtClean="0"/>
              <a:t>→</a:t>
            </a:r>
            <a:r>
              <a:rPr lang="en-US" altLang="zh-CN" dirty="0" smtClean="0"/>
              <a:t>E</a:t>
            </a:r>
            <a:r>
              <a:rPr lang="zh-CN" altLang="en-US" dirty="0" smtClean="0"/>
              <a:t>，交换机记下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地址，链路上向其他节点都发包，因为交换器表为空，未记录任何信息；</a:t>
            </a:r>
            <a:endParaRPr lang="en-US" altLang="zh-CN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        2.E</a:t>
            </a:r>
            <a:r>
              <a:rPr lang="zh-CN" altLang="en-US" dirty="0" smtClean="0"/>
              <a:t>→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，交换机记下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地址，链路上只向</a:t>
            </a:r>
            <a:r>
              <a:rPr lang="en-US" altLang="zh-CN" dirty="0" smtClean="0"/>
              <a:t>B</a:t>
            </a:r>
            <a:r>
              <a:rPr lang="zh-CN" altLang="en-US" dirty="0" smtClean="0"/>
              <a:t>发包，因为地址信息明确；</a:t>
            </a:r>
            <a:endParaRPr lang="en-US" altLang="zh-CN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3.A</a:t>
            </a:r>
            <a:r>
              <a:rPr lang="zh-CN" altLang="en-US" dirty="0" smtClean="0"/>
              <a:t>→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，交换机记下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地址，链路上只向</a:t>
            </a:r>
            <a:r>
              <a:rPr lang="en-US" altLang="zh-CN" dirty="0" smtClean="0"/>
              <a:t>B</a:t>
            </a:r>
            <a:r>
              <a:rPr lang="zh-CN" altLang="en-US" dirty="0" smtClean="0"/>
              <a:t>发包；</a:t>
            </a:r>
            <a:endParaRPr lang="en-US" altLang="zh-CN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        4.B</a:t>
            </a:r>
            <a:r>
              <a:rPr lang="zh-CN" altLang="en-US" dirty="0" smtClean="0"/>
              <a:t>→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，交换机信息不变，向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发包。</a:t>
            </a:r>
            <a:endParaRPr lang="en-US" altLang="zh-CN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	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</Words>
  <Application>WPS 演示</Application>
  <PresentationFormat>宽屏</PresentationFormat>
  <Paragraphs>56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等线</vt:lpstr>
      <vt:lpstr>等线 Light</vt:lpstr>
      <vt:lpstr>微软雅黑</vt:lpstr>
      <vt:lpstr>Arial Unicode MS</vt:lpstr>
      <vt:lpstr>Calibri</vt:lpstr>
      <vt:lpstr>Office 主题​​</vt:lpstr>
      <vt:lpstr>习题课</vt:lpstr>
      <vt:lpstr>第五章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第六章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</dc:title>
  <dc:creator>zhou weikang</dc:creator>
  <cp:lastModifiedBy>StarfishCu</cp:lastModifiedBy>
  <cp:revision>22</cp:revision>
  <dcterms:created xsi:type="dcterms:W3CDTF">2019-12-12T09:49:00Z</dcterms:created>
  <dcterms:modified xsi:type="dcterms:W3CDTF">2020-12-21T07:57:46Z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