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CPU</a:t>
            </a:r>
            <a:r>
              <a:rPr lang="zh-CN" altLang="en-US" dirty="0" smtClean="0"/>
              <a:t>设计与原理呈现</a:t>
            </a:r>
            <a:r>
              <a:rPr lang="en-US" altLang="zh-CN" dirty="0" smtClean="0"/>
              <a:t>		</a:t>
            </a:r>
            <a:r>
              <a:rPr lang="zh-CN" altLang="en-US" dirty="0" smtClean="0"/>
              <a:t>  </a:t>
            </a:r>
            <a:endParaRPr lang="zh-CN" altLang="en-US" dirty="0"/>
          </a:p>
        </p:txBody>
      </p:sp>
      <p:sp>
        <p:nvSpPr>
          <p:cNvPr id="3" name="副标题 2"/>
          <p:cNvSpPr>
            <a:spLocks noGrp="1"/>
          </p:cNvSpPr>
          <p:nvPr>
            <p:ph type="subTitle" idx="1"/>
          </p:nvPr>
        </p:nvSpPr>
        <p:spPr/>
        <p:txBody>
          <a:bodyPr/>
          <a:lstStyle/>
          <a:p>
            <a:r>
              <a:rPr lang="zh-CN" altLang="en-US" dirty="0" smtClean="0"/>
              <a:t>计算机学院</a:t>
            </a:r>
            <a:endParaRPr lang="en-US" altLang="zh-CN" dirty="0" smtClean="0"/>
          </a:p>
          <a:p>
            <a:r>
              <a:rPr lang="en-US" altLang="zh-CN" dirty="0" smtClean="0"/>
              <a:t>PB18111791</a:t>
            </a:r>
            <a:r>
              <a:rPr lang="zh-CN" altLang="en-US" dirty="0" smtClean="0"/>
              <a:t>雷雨轩</a:t>
            </a:r>
            <a:endParaRPr lang="zh-CN" altLang="en-US" dirty="0"/>
          </a:p>
        </p:txBody>
      </p:sp>
    </p:spTree>
    <p:extLst>
      <p:ext uri="{BB962C8B-B14F-4D97-AF65-F5344CB8AC3E}">
        <p14:creationId xmlns:p14="http://schemas.microsoft.com/office/powerpoint/2010/main" val="64148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科学技术原理</a:t>
            </a:r>
            <a:endParaRPr lang="zh-CN" altLang="en-US" dirty="0"/>
          </a:p>
        </p:txBody>
      </p:sp>
      <p:sp>
        <p:nvSpPr>
          <p:cNvPr id="3" name="内容占位符 2"/>
          <p:cNvSpPr>
            <a:spLocks noGrp="1"/>
          </p:cNvSpPr>
          <p:nvPr>
            <p:ph idx="1"/>
          </p:nvPr>
        </p:nvSpPr>
        <p:spPr/>
        <p:txBody>
          <a:bodyPr/>
          <a:lstStyle/>
          <a:p>
            <a:r>
              <a:rPr lang="zh-CN" altLang="en-US" dirty="0"/>
              <a:t>中央处理器（</a:t>
            </a:r>
            <a:r>
              <a:rPr lang="en-US" altLang="zh-CN" dirty="0"/>
              <a:t>CPU</a:t>
            </a:r>
            <a:r>
              <a:rPr lang="zh-CN" altLang="en-US" dirty="0"/>
              <a:t>，</a:t>
            </a:r>
            <a:r>
              <a:rPr lang="en-US" altLang="zh-CN" dirty="0"/>
              <a:t>central processing unit</a:t>
            </a:r>
            <a:r>
              <a:rPr lang="zh-CN" altLang="en-US" dirty="0"/>
              <a:t>）作为计算机系统的运算和控制核心，是信息</a:t>
            </a:r>
            <a:r>
              <a:rPr lang="zh-CN" altLang="en-US" dirty="0" smtClean="0"/>
              <a:t>处理</a:t>
            </a:r>
            <a:r>
              <a:rPr lang="zh-CN" altLang="en-US" dirty="0"/>
              <a:t>、程序运行的最终执行单</a:t>
            </a:r>
            <a:r>
              <a:rPr lang="zh-CN" altLang="en-US" dirty="0" smtClean="0"/>
              <a:t>元。其设计与架构决定着计算机性能的好坏。</a:t>
            </a:r>
            <a:endParaRPr lang="en-US" altLang="zh-CN" dirty="0" smtClean="0"/>
          </a:p>
          <a:p>
            <a:r>
              <a:rPr lang="en-US" altLang="zh-CN" dirty="0" smtClean="0"/>
              <a:t>CPU</a:t>
            </a:r>
            <a:r>
              <a:rPr lang="zh-CN" altLang="en-US" dirty="0" smtClean="0"/>
              <a:t>是负</a:t>
            </a:r>
            <a:r>
              <a:rPr lang="zh-CN" altLang="en-US" dirty="0"/>
              <a:t>责读取指令，对指令译码并执行指令的核心部件</a:t>
            </a:r>
            <a:r>
              <a:rPr lang="zh-CN" altLang="en-US" dirty="0" smtClean="0"/>
              <a:t>。而</a:t>
            </a:r>
            <a:r>
              <a:rPr lang="en-US" altLang="zh-CN" dirty="0" smtClean="0"/>
              <a:t>CPU</a:t>
            </a:r>
            <a:r>
              <a:rPr lang="zh-CN" altLang="en-US" dirty="0" smtClean="0"/>
              <a:t>主</a:t>
            </a:r>
            <a:r>
              <a:rPr lang="zh-CN" altLang="en-US" dirty="0"/>
              <a:t>要包括两个部分，即控制器、运算器，其中还包括高速缓冲存储器及实现它们之间联系的数据、控制的总线</a:t>
            </a:r>
            <a:r>
              <a:rPr lang="zh-CN" altLang="en-US" dirty="0" smtClean="0"/>
              <a:t>。要设计</a:t>
            </a:r>
            <a:r>
              <a:rPr lang="en-US" altLang="zh-CN" dirty="0" smtClean="0"/>
              <a:t>CPU</a:t>
            </a:r>
            <a:r>
              <a:rPr lang="zh-CN" altLang="en-US" dirty="0" smtClean="0"/>
              <a:t>，关键是弄懂其数据通路，理清其通过怎样的硬件设施实现数据传递与控制。</a:t>
            </a:r>
            <a:endParaRPr lang="en-US" altLang="zh-CN" dirty="0" smtClean="0"/>
          </a:p>
          <a:p>
            <a:r>
              <a:rPr lang="zh-CN" altLang="en-US" dirty="0" smtClean="0"/>
              <a:t>单周期</a:t>
            </a:r>
            <a:r>
              <a:rPr lang="en-US" altLang="zh-CN" dirty="0" smtClean="0"/>
              <a:t>CPU</a:t>
            </a:r>
            <a:r>
              <a:rPr lang="zh-CN" altLang="en-US" dirty="0" smtClean="0"/>
              <a:t>，则顾名思义，是每一个时钟周期执行一条机器指令。这样的设计相比于多周期</a:t>
            </a:r>
            <a:r>
              <a:rPr lang="en-US" altLang="zh-CN" dirty="0" smtClean="0"/>
              <a:t>CPU</a:t>
            </a:r>
            <a:r>
              <a:rPr lang="zh-CN" altLang="en-US" dirty="0" smtClean="0"/>
              <a:t>、流水线</a:t>
            </a:r>
            <a:r>
              <a:rPr lang="en-US" altLang="zh-CN" dirty="0" smtClean="0"/>
              <a:t>CPU</a:t>
            </a:r>
            <a:r>
              <a:rPr lang="zh-CN" altLang="en-US" dirty="0" smtClean="0"/>
              <a:t>更加简单、直观，易于学习和展示，故作为本次大作业的选题。</a:t>
            </a:r>
            <a:r>
              <a:rPr lang="en-US" altLang="zh-CN" dirty="0" smtClean="0"/>
              <a:t>(</a:t>
            </a:r>
            <a:r>
              <a:rPr lang="zh-CN" altLang="en-US" dirty="0" smtClean="0"/>
              <a:t>考虑实现的是运行</a:t>
            </a:r>
            <a:r>
              <a:rPr lang="en-US" altLang="zh-CN" dirty="0" smtClean="0"/>
              <a:t>MIPS</a:t>
            </a:r>
            <a:r>
              <a:rPr lang="zh-CN" altLang="en-US" dirty="0" smtClean="0"/>
              <a:t>指令集的</a:t>
            </a:r>
            <a:r>
              <a:rPr lang="en-US" altLang="zh-CN" dirty="0" smtClean="0"/>
              <a:t>CPU)</a:t>
            </a:r>
            <a:endParaRPr lang="zh-CN" altLang="en-US" dirty="0"/>
          </a:p>
        </p:txBody>
      </p:sp>
    </p:spTree>
    <p:extLst>
      <p:ext uri="{BB962C8B-B14F-4D97-AF65-F5344CB8AC3E}">
        <p14:creationId xmlns:p14="http://schemas.microsoft.com/office/powerpoint/2010/main" val="846628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科学技术原理</a:t>
            </a:r>
            <a:endParaRPr lang="zh-CN" altLang="en-US" dirty="0"/>
          </a:p>
        </p:txBody>
      </p:sp>
      <p:sp>
        <p:nvSpPr>
          <p:cNvPr id="3" name="内容占位符 2"/>
          <p:cNvSpPr>
            <a:spLocks noGrp="1"/>
          </p:cNvSpPr>
          <p:nvPr>
            <p:ph idx="1"/>
          </p:nvPr>
        </p:nvSpPr>
        <p:spPr/>
        <p:txBody>
          <a:bodyPr/>
          <a:lstStyle/>
          <a:p>
            <a:r>
              <a:rPr lang="zh-CN" altLang="en-US" dirty="0" smtClean="0"/>
              <a:t>以下是单周期</a:t>
            </a:r>
            <a:r>
              <a:rPr lang="en-US" altLang="zh-CN" dirty="0" smtClean="0"/>
              <a:t>CPU</a:t>
            </a:r>
            <a:r>
              <a:rPr lang="zh-CN" altLang="en-US" dirty="0" smtClean="0"/>
              <a:t>的数据通路：</a:t>
            </a:r>
            <a:endParaRPr lang="en-US" altLang="zh-CN" dirty="0" smtClean="0"/>
          </a:p>
          <a:p>
            <a:r>
              <a:rPr lang="zh-CN" altLang="en-US" dirty="0" smtClean="0"/>
              <a:t>其分为几大部件</a:t>
            </a:r>
            <a:r>
              <a:rPr lang="en-US" altLang="zh-CN" dirty="0" smtClean="0"/>
              <a:t>:</a:t>
            </a:r>
            <a:r>
              <a:rPr lang="zh-CN" altLang="en-US" dirty="0" smtClean="0"/>
              <a:t>存储器</a:t>
            </a:r>
            <a:r>
              <a:rPr lang="en-US" altLang="zh-CN" dirty="0" smtClean="0"/>
              <a:t>(</a:t>
            </a:r>
            <a:r>
              <a:rPr lang="zh-CN" altLang="en-US" dirty="0" smtClean="0"/>
              <a:t>数据存储</a:t>
            </a:r>
            <a:endParaRPr lang="en-US" altLang="zh-CN" dirty="0" smtClean="0"/>
          </a:p>
          <a:p>
            <a:pPr marL="0" indent="0">
              <a:buNone/>
            </a:pPr>
            <a:r>
              <a:rPr lang="zh-CN" altLang="en-US" dirty="0" smtClean="0"/>
              <a:t>器，指令存储器，控制器，寄存器堆，</a:t>
            </a:r>
            <a:endParaRPr lang="en-US" altLang="zh-CN" dirty="0" smtClean="0"/>
          </a:p>
          <a:p>
            <a:pPr marL="0" indent="0">
              <a:buNone/>
            </a:pPr>
            <a:r>
              <a:rPr lang="zh-CN" altLang="en-US" dirty="0"/>
              <a:t>运</a:t>
            </a:r>
            <a:r>
              <a:rPr lang="zh-CN" altLang="en-US" dirty="0" smtClean="0"/>
              <a:t>算单元</a:t>
            </a:r>
            <a:r>
              <a:rPr lang="en-US" altLang="zh-CN" dirty="0" smtClean="0"/>
              <a:t>ALU)</a:t>
            </a:r>
          </a:p>
          <a:p>
            <a:pPr marL="0" indent="0">
              <a:buNone/>
            </a:pPr>
            <a:r>
              <a:rPr lang="zh-CN" altLang="en-US" dirty="0" smtClean="0"/>
              <a:t>要用</a:t>
            </a:r>
            <a:r>
              <a:rPr lang="en-US" altLang="zh-CN" dirty="0" smtClean="0"/>
              <a:t>java</a:t>
            </a:r>
            <a:r>
              <a:rPr lang="zh-CN" altLang="en-US" dirty="0" smtClean="0"/>
              <a:t>设计实现</a:t>
            </a:r>
            <a:r>
              <a:rPr lang="en-US" altLang="zh-CN" dirty="0" smtClean="0"/>
              <a:t>CPU</a:t>
            </a:r>
            <a:r>
              <a:rPr lang="zh-CN" altLang="en-US" dirty="0" smtClean="0"/>
              <a:t>，即是要模仿其</a:t>
            </a:r>
            <a:endParaRPr lang="en-US" altLang="zh-CN" dirty="0" smtClean="0"/>
          </a:p>
          <a:p>
            <a:pPr marL="0" indent="0">
              <a:buNone/>
            </a:pPr>
            <a:r>
              <a:rPr lang="zh-CN" altLang="en-US" dirty="0"/>
              <a:t>数据通</a:t>
            </a:r>
            <a:r>
              <a:rPr lang="zh-CN" altLang="en-US" dirty="0" smtClean="0"/>
              <a:t>路里的各项部件的功能，并呈现</a:t>
            </a:r>
            <a:endParaRPr lang="en-US" altLang="zh-CN" dirty="0" smtClean="0"/>
          </a:p>
          <a:p>
            <a:pPr marL="0" indent="0">
              <a:buNone/>
            </a:pPr>
            <a:r>
              <a:rPr lang="zh-CN" altLang="en-US" dirty="0"/>
              <a:t>出</a:t>
            </a:r>
            <a:r>
              <a:rPr lang="zh-CN" altLang="en-US" dirty="0" smtClean="0"/>
              <a:t>来。</a:t>
            </a:r>
            <a:endParaRPr lang="en-US" altLang="zh-CN"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1603" t="32436" r="12629" b="8462"/>
          <a:stretch/>
        </p:blipFill>
        <p:spPr>
          <a:xfrm>
            <a:off x="4721468" y="2160589"/>
            <a:ext cx="6928339" cy="4053254"/>
          </a:xfrm>
          <a:prstGeom prst="rect">
            <a:avLst/>
          </a:prstGeom>
        </p:spPr>
      </p:pic>
    </p:spTree>
    <p:extLst>
      <p:ext uri="{BB962C8B-B14F-4D97-AF65-F5344CB8AC3E}">
        <p14:creationId xmlns:p14="http://schemas.microsoft.com/office/powerpoint/2010/main" val="3238945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科学技术原理</a:t>
            </a:r>
          </a:p>
        </p:txBody>
      </p:sp>
      <p:sp>
        <p:nvSpPr>
          <p:cNvPr id="3" name="内容占位符 2"/>
          <p:cNvSpPr>
            <a:spLocks noGrp="1"/>
          </p:cNvSpPr>
          <p:nvPr>
            <p:ph idx="1"/>
          </p:nvPr>
        </p:nvSpPr>
        <p:spPr/>
        <p:txBody>
          <a:bodyPr>
            <a:normAutofit lnSpcReduction="10000"/>
          </a:bodyPr>
          <a:lstStyle/>
          <a:p>
            <a:r>
              <a:rPr lang="zh-CN" altLang="en-US" dirty="0" smtClean="0"/>
              <a:t>本次实验中单</a:t>
            </a:r>
            <a:r>
              <a:rPr lang="zh-CN" altLang="en-US" dirty="0"/>
              <a:t>周</a:t>
            </a:r>
            <a:r>
              <a:rPr lang="zh-CN" altLang="en-US" dirty="0" smtClean="0"/>
              <a:t>期</a:t>
            </a:r>
            <a:r>
              <a:rPr lang="en-US" altLang="zh-CN" dirty="0" smtClean="0"/>
              <a:t>CPU</a:t>
            </a:r>
            <a:r>
              <a:rPr lang="zh-CN" altLang="en-US" dirty="0" smtClean="0"/>
              <a:t>涉及到的指令如图</a:t>
            </a:r>
            <a:endParaRPr lang="en-US" altLang="zh-CN" dirty="0" smtClean="0"/>
          </a:p>
          <a:p>
            <a:r>
              <a:rPr lang="zh-CN" altLang="en-US" dirty="0"/>
              <a:t>一</a:t>
            </a:r>
            <a:r>
              <a:rPr lang="zh-CN" altLang="en-US" dirty="0" smtClean="0"/>
              <a:t>共</a:t>
            </a:r>
            <a:r>
              <a:rPr lang="en-US" altLang="zh-CN" dirty="0" smtClean="0"/>
              <a:t>6</a:t>
            </a:r>
            <a:r>
              <a:rPr lang="zh-CN" altLang="en-US" dirty="0" smtClean="0"/>
              <a:t>条指令：</a:t>
            </a:r>
            <a:endParaRPr lang="en-US" altLang="zh-CN" dirty="0"/>
          </a:p>
          <a:p>
            <a:r>
              <a:rPr lang="en-US" altLang="zh-CN" dirty="0"/>
              <a:t>a</a:t>
            </a:r>
            <a:r>
              <a:rPr lang="en-US" altLang="zh-CN" dirty="0" smtClean="0"/>
              <a:t>dd:</a:t>
            </a:r>
            <a:r>
              <a:rPr lang="zh-CN" altLang="en-US" dirty="0" smtClean="0"/>
              <a:t>寄存器</a:t>
            </a:r>
            <a:r>
              <a:rPr lang="en-US" altLang="zh-CN" dirty="0" smtClean="0"/>
              <a:t>rs</a:t>
            </a:r>
            <a:r>
              <a:rPr lang="zh-CN" altLang="en-US" dirty="0" smtClean="0"/>
              <a:t>、</a:t>
            </a:r>
            <a:r>
              <a:rPr lang="en-US" altLang="zh-CN" dirty="0" smtClean="0"/>
              <a:t>rt</a:t>
            </a:r>
            <a:r>
              <a:rPr lang="zh-CN" altLang="en-US" dirty="0" smtClean="0"/>
              <a:t>中的值相加，放入寄存</a:t>
            </a:r>
            <a:endParaRPr lang="en-US" altLang="zh-CN" dirty="0" smtClean="0"/>
          </a:p>
          <a:p>
            <a:pPr marL="0" indent="0">
              <a:buNone/>
            </a:pPr>
            <a:r>
              <a:rPr lang="en-US" altLang="zh-CN" dirty="0" smtClean="0"/>
              <a:t>	</a:t>
            </a:r>
            <a:r>
              <a:rPr lang="zh-CN" altLang="en-US" dirty="0" smtClean="0"/>
              <a:t>器</a:t>
            </a:r>
            <a:r>
              <a:rPr lang="en-US" altLang="zh-CN" dirty="0" smtClean="0"/>
              <a:t>rd</a:t>
            </a:r>
          </a:p>
          <a:p>
            <a:pPr marL="0" indent="0">
              <a:buNone/>
            </a:pPr>
            <a:r>
              <a:rPr lang="en-US" altLang="zh-CN" dirty="0"/>
              <a:t> </a:t>
            </a:r>
            <a:r>
              <a:rPr lang="en-US" altLang="zh-CN" dirty="0" smtClean="0"/>
              <a:t>    addi:</a:t>
            </a:r>
            <a:r>
              <a:rPr lang="zh-CN" altLang="en-US" dirty="0" smtClean="0"/>
              <a:t>立即数</a:t>
            </a:r>
            <a:r>
              <a:rPr lang="en-US" altLang="zh-CN" dirty="0" smtClean="0"/>
              <a:t>imm</a:t>
            </a:r>
            <a:r>
              <a:rPr lang="zh-CN" altLang="en-US" dirty="0" smtClean="0"/>
              <a:t>和寄存器</a:t>
            </a:r>
            <a:r>
              <a:rPr lang="en-US" altLang="zh-CN" dirty="0" smtClean="0"/>
              <a:t>rs</a:t>
            </a:r>
            <a:r>
              <a:rPr lang="zh-CN" altLang="en-US" dirty="0" smtClean="0"/>
              <a:t>的值相加，放</a:t>
            </a:r>
            <a:endParaRPr lang="en-US" altLang="zh-CN" dirty="0" smtClean="0"/>
          </a:p>
          <a:p>
            <a:pPr marL="0" indent="0">
              <a:buNone/>
            </a:pPr>
            <a:r>
              <a:rPr lang="en-US" altLang="zh-CN" dirty="0"/>
              <a:t> </a:t>
            </a:r>
            <a:r>
              <a:rPr lang="en-US" altLang="zh-CN" dirty="0" smtClean="0"/>
              <a:t>     </a:t>
            </a:r>
            <a:r>
              <a:rPr lang="zh-CN" altLang="en-US" dirty="0" smtClean="0"/>
              <a:t>入寄存器</a:t>
            </a:r>
            <a:r>
              <a:rPr lang="en-US" altLang="zh-CN" dirty="0" smtClean="0"/>
              <a:t>rt</a:t>
            </a:r>
          </a:p>
          <a:p>
            <a:pPr marL="0" indent="0">
              <a:buNone/>
            </a:pPr>
            <a:r>
              <a:rPr lang="en-US" altLang="zh-CN" dirty="0" smtClean="0"/>
              <a:t>     lw:</a:t>
            </a:r>
            <a:r>
              <a:rPr lang="zh-CN" altLang="en-US" dirty="0" smtClean="0"/>
              <a:t>从数据存储器取数放入</a:t>
            </a:r>
            <a:r>
              <a:rPr lang="en-US" altLang="zh-CN" dirty="0" smtClean="0"/>
              <a:t>rt</a:t>
            </a:r>
          </a:p>
          <a:p>
            <a:pPr marL="0" indent="0">
              <a:buNone/>
            </a:pPr>
            <a:r>
              <a:rPr lang="en-US" altLang="zh-CN" dirty="0"/>
              <a:t> </a:t>
            </a:r>
            <a:r>
              <a:rPr lang="en-US" altLang="zh-CN" dirty="0" smtClean="0"/>
              <a:t>    sw:</a:t>
            </a:r>
            <a:r>
              <a:rPr lang="zh-CN" altLang="en-US" dirty="0" smtClean="0"/>
              <a:t>把</a:t>
            </a:r>
            <a:r>
              <a:rPr lang="en-US" altLang="zh-CN" dirty="0" smtClean="0"/>
              <a:t>rt</a:t>
            </a:r>
            <a:r>
              <a:rPr lang="zh-CN" altLang="en-US" dirty="0" smtClean="0"/>
              <a:t>的数据存入数据存储器</a:t>
            </a:r>
            <a:endParaRPr lang="en-US" altLang="zh-CN" dirty="0" smtClean="0"/>
          </a:p>
          <a:p>
            <a:pPr marL="0" indent="0">
              <a:buNone/>
            </a:pPr>
            <a:r>
              <a:rPr lang="en-US" altLang="zh-CN" dirty="0" smtClean="0"/>
              <a:t>     beq:</a:t>
            </a:r>
            <a:r>
              <a:rPr lang="zh-CN" altLang="en-US" dirty="0" smtClean="0"/>
              <a:t>条件跳转指令</a:t>
            </a:r>
            <a:endParaRPr lang="en-US" altLang="zh-CN" dirty="0" smtClean="0"/>
          </a:p>
          <a:p>
            <a:pPr marL="0" indent="0">
              <a:buNone/>
            </a:pPr>
            <a:r>
              <a:rPr lang="en-US" altLang="zh-CN" dirty="0"/>
              <a:t> </a:t>
            </a:r>
            <a:r>
              <a:rPr lang="en-US" altLang="zh-CN" dirty="0" smtClean="0"/>
              <a:t>    j:</a:t>
            </a:r>
            <a:r>
              <a:rPr lang="zh-CN" altLang="en-US" dirty="0" smtClean="0"/>
              <a:t>无条件跳转指令</a:t>
            </a:r>
            <a:endParaRPr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12757" t="32364" r="12051" b="9102"/>
          <a:stretch/>
        </p:blipFill>
        <p:spPr>
          <a:xfrm>
            <a:off x="5316415" y="2065555"/>
            <a:ext cx="6875585" cy="4070839"/>
          </a:xfrm>
          <a:prstGeom prst="rect">
            <a:avLst/>
          </a:prstGeom>
        </p:spPr>
      </p:pic>
    </p:spTree>
    <p:extLst>
      <p:ext uri="{BB962C8B-B14F-4D97-AF65-F5344CB8AC3E}">
        <p14:creationId xmlns:p14="http://schemas.microsoft.com/office/powerpoint/2010/main" val="1093902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程序设计方案</a:t>
            </a:r>
            <a:endParaRPr lang="zh-CN" altLang="en-US" dirty="0"/>
          </a:p>
        </p:txBody>
      </p:sp>
      <p:sp>
        <p:nvSpPr>
          <p:cNvPr id="3" name="内容占位符 2"/>
          <p:cNvSpPr>
            <a:spLocks noGrp="1"/>
          </p:cNvSpPr>
          <p:nvPr>
            <p:ph idx="1"/>
          </p:nvPr>
        </p:nvSpPr>
        <p:spPr>
          <a:xfrm>
            <a:off x="738880" y="1345225"/>
            <a:ext cx="8596668" cy="4845608"/>
          </a:xfrm>
        </p:spPr>
        <p:txBody>
          <a:bodyPr>
            <a:normAutofit fontScale="92500" lnSpcReduction="20000"/>
          </a:bodyPr>
          <a:lstStyle/>
          <a:p>
            <a:r>
              <a:rPr lang="zh-CN" altLang="en-US" dirty="0" smtClean="0"/>
              <a:t>首先设计</a:t>
            </a:r>
            <a:r>
              <a:rPr lang="zh-CN" altLang="en-US" dirty="0"/>
              <a:t>单周</a:t>
            </a:r>
            <a:r>
              <a:rPr lang="zh-CN" altLang="en-US" dirty="0" smtClean="0"/>
              <a:t>期</a:t>
            </a:r>
            <a:r>
              <a:rPr lang="en-US" altLang="zh-CN" dirty="0" smtClean="0"/>
              <a:t>CPU</a:t>
            </a:r>
            <a:r>
              <a:rPr lang="zh-CN" altLang="en-US" dirty="0" smtClean="0"/>
              <a:t>的逻辑部件</a:t>
            </a:r>
            <a:r>
              <a:rPr lang="en-US" altLang="zh-CN" dirty="0" smtClean="0"/>
              <a:t>(</a:t>
            </a:r>
            <a:r>
              <a:rPr lang="zh-CN" altLang="en-US" dirty="0" smtClean="0"/>
              <a:t>完全原创</a:t>
            </a:r>
            <a:r>
              <a:rPr lang="en-US" altLang="zh-CN" dirty="0" smtClean="0"/>
              <a:t>)</a:t>
            </a:r>
          </a:p>
          <a:p>
            <a:pPr marL="0" indent="0">
              <a:buNone/>
            </a:pPr>
            <a:r>
              <a:rPr lang="en-US" altLang="zh-CN" dirty="0" smtClean="0"/>
              <a:t>	</a:t>
            </a:r>
            <a:r>
              <a:rPr lang="zh-CN" altLang="en-US" dirty="0" smtClean="0"/>
              <a:t>即模拟单周期执行</a:t>
            </a:r>
            <a:r>
              <a:rPr lang="en-US" altLang="zh-CN" dirty="0" smtClean="0"/>
              <a:t>6</a:t>
            </a:r>
            <a:r>
              <a:rPr lang="zh-CN" altLang="en-US" dirty="0" smtClean="0"/>
              <a:t>条指令的流程，按</a:t>
            </a:r>
            <a:r>
              <a:rPr lang="en-US" altLang="zh-CN" dirty="0" smtClean="0"/>
              <a:t>PC</a:t>
            </a:r>
            <a:r>
              <a:rPr lang="zh-CN" altLang="en-US" dirty="0" smtClean="0"/>
              <a:t>位置一条一条执行指令。</a:t>
            </a:r>
            <a:endParaRPr lang="en-US" altLang="zh-CN" dirty="0" smtClean="0"/>
          </a:p>
          <a:p>
            <a:pPr marL="0" indent="0">
              <a:buNone/>
            </a:pPr>
            <a:r>
              <a:rPr lang="en-US" altLang="zh-CN" dirty="0"/>
              <a:t>	</a:t>
            </a:r>
            <a:r>
              <a:rPr lang="zh-CN" altLang="en-US" dirty="0" smtClean="0"/>
              <a:t>此外，考虑到二进制机器指令的加减在</a:t>
            </a:r>
            <a:r>
              <a:rPr lang="en-US" altLang="zh-CN" dirty="0" smtClean="0"/>
              <a:t>java</a:t>
            </a:r>
            <a:r>
              <a:rPr lang="zh-CN" altLang="en-US" dirty="0" smtClean="0"/>
              <a:t>中不便于实现与呈现，所以</a:t>
            </a:r>
            <a:endParaRPr lang="en-US" altLang="zh-CN" dirty="0" smtClean="0"/>
          </a:p>
          <a:p>
            <a:pPr marL="0" indent="0">
              <a:buNone/>
            </a:pPr>
            <a:r>
              <a:rPr lang="en-US" altLang="zh-CN" dirty="0"/>
              <a:t>	</a:t>
            </a:r>
            <a:r>
              <a:rPr lang="zh-CN" altLang="en-US" dirty="0" smtClean="0"/>
              <a:t>特地用字符串表示</a:t>
            </a:r>
            <a:r>
              <a:rPr lang="en-US" altLang="zh-CN" dirty="0" smtClean="0"/>
              <a:t>32</a:t>
            </a:r>
            <a:r>
              <a:rPr lang="zh-CN" altLang="en-US" dirty="0" smtClean="0"/>
              <a:t>位二进制数据和指令，并配套设计了一系列字符串</a:t>
            </a:r>
            <a:endParaRPr lang="en-US" altLang="zh-CN" dirty="0" smtClean="0"/>
          </a:p>
          <a:p>
            <a:pPr marL="0" indent="0">
              <a:buNone/>
            </a:pPr>
            <a:r>
              <a:rPr lang="en-US" altLang="zh-CN" dirty="0" smtClean="0"/>
              <a:t>       </a:t>
            </a:r>
            <a:r>
              <a:rPr lang="zh-CN" altLang="en-US" dirty="0" smtClean="0"/>
              <a:t>转换函数</a:t>
            </a:r>
            <a:endParaRPr lang="en-US" altLang="zh-CN" dirty="0" smtClean="0"/>
          </a:p>
          <a:p>
            <a:r>
              <a:rPr lang="zh-CN" altLang="en-US" dirty="0" smtClean="0"/>
              <a:t>再设计</a:t>
            </a:r>
            <a:r>
              <a:rPr lang="en-US" altLang="zh-CN" dirty="0" smtClean="0"/>
              <a:t>CPU</a:t>
            </a:r>
            <a:r>
              <a:rPr lang="zh-CN" altLang="en-US" dirty="0" smtClean="0"/>
              <a:t>的用户界面</a:t>
            </a:r>
            <a:r>
              <a:rPr lang="en-US" altLang="zh-CN" dirty="0" smtClean="0"/>
              <a:t>(</a:t>
            </a:r>
            <a:r>
              <a:rPr lang="zh-CN" altLang="en-US" dirty="0"/>
              <a:t>完</a:t>
            </a:r>
            <a:r>
              <a:rPr lang="zh-CN" altLang="en-US" dirty="0" smtClean="0"/>
              <a:t>全原创</a:t>
            </a:r>
            <a:r>
              <a:rPr lang="en-US" altLang="zh-CN" dirty="0" smtClean="0"/>
              <a:t>):</a:t>
            </a:r>
          </a:p>
          <a:p>
            <a:pPr marL="0" indent="0">
              <a:buNone/>
            </a:pPr>
            <a:r>
              <a:rPr lang="en-US" altLang="zh-CN" dirty="0"/>
              <a:t>	</a:t>
            </a:r>
            <a:r>
              <a:rPr lang="zh-CN" altLang="en-US" dirty="0" smtClean="0"/>
              <a:t>利用到了一系列的</a:t>
            </a:r>
            <a:r>
              <a:rPr lang="en-US" altLang="zh-CN" dirty="0" smtClean="0"/>
              <a:t>ActionEvent</a:t>
            </a:r>
            <a:r>
              <a:rPr lang="zh-CN" altLang="en-US" dirty="0" smtClean="0"/>
              <a:t>等设计</a:t>
            </a:r>
            <a:endParaRPr lang="en-US" altLang="zh-CN" dirty="0" smtClean="0"/>
          </a:p>
          <a:p>
            <a:pPr marL="0" indent="0">
              <a:buNone/>
            </a:pPr>
            <a:r>
              <a:rPr lang="en-US" altLang="zh-CN" dirty="0"/>
              <a:t> </a:t>
            </a:r>
            <a:r>
              <a:rPr lang="en-US" altLang="zh-CN" dirty="0" smtClean="0"/>
              <a:t>      </a:t>
            </a:r>
            <a:r>
              <a:rPr lang="zh-CN" altLang="en-US" dirty="0" smtClean="0"/>
              <a:t>通过设计交互界面，用户可以在面板中看到</a:t>
            </a:r>
            <a:r>
              <a:rPr lang="en-US" altLang="zh-CN" dirty="0" smtClean="0"/>
              <a:t>PC</a:t>
            </a:r>
            <a:r>
              <a:rPr lang="zh-CN" altLang="en-US" dirty="0" smtClean="0"/>
              <a:t>，</a:t>
            </a:r>
            <a:r>
              <a:rPr lang="en-US" altLang="zh-CN" dirty="0" smtClean="0"/>
              <a:t>Instruction</a:t>
            </a:r>
            <a:r>
              <a:rPr lang="zh-CN" altLang="en-US" dirty="0" smtClean="0"/>
              <a:t>，</a:t>
            </a:r>
            <a:r>
              <a:rPr lang="en-US" altLang="zh-CN" dirty="0" smtClean="0"/>
              <a:t>16</a:t>
            </a:r>
            <a:r>
              <a:rPr lang="zh-CN" altLang="en-US" dirty="0" smtClean="0"/>
              <a:t>个特殊寄存器</a:t>
            </a:r>
            <a:endParaRPr lang="en-US" altLang="zh-CN" dirty="0" smtClean="0"/>
          </a:p>
          <a:p>
            <a:pPr marL="0" indent="0">
              <a:buNone/>
            </a:pPr>
            <a:r>
              <a:rPr lang="en-US" altLang="zh-CN" dirty="0" smtClean="0"/>
              <a:t>	($t0-$t7</a:t>
            </a:r>
            <a:r>
              <a:rPr lang="zh-CN" altLang="en-US" dirty="0" smtClean="0"/>
              <a:t>，</a:t>
            </a:r>
            <a:r>
              <a:rPr lang="en-US" altLang="zh-CN" dirty="0" smtClean="0"/>
              <a:t>$s0-$s7),</a:t>
            </a:r>
            <a:r>
              <a:rPr lang="zh-CN" altLang="en-US" dirty="0" smtClean="0"/>
              <a:t>以及内存</a:t>
            </a:r>
            <a:r>
              <a:rPr lang="en-US" altLang="zh-CN" dirty="0" smtClean="0"/>
              <a:t>(64x32</a:t>
            </a:r>
            <a:r>
              <a:rPr lang="en-US" altLang="zh-CN" dirty="0"/>
              <a:t>bit</a:t>
            </a:r>
            <a:r>
              <a:rPr lang="en-US" altLang="zh-CN" dirty="0" smtClean="0"/>
              <a:t>)</a:t>
            </a:r>
            <a:r>
              <a:rPr lang="zh-CN" altLang="en-US" dirty="0" smtClean="0"/>
              <a:t>的每一个地址的值。并能对除了</a:t>
            </a:r>
            <a:r>
              <a:rPr lang="en-US" altLang="zh-CN" dirty="0" smtClean="0"/>
              <a:t>	Instruction	</a:t>
            </a:r>
            <a:r>
              <a:rPr lang="zh-CN" altLang="en-US" dirty="0" smtClean="0"/>
              <a:t>之外的值做更改</a:t>
            </a:r>
            <a:r>
              <a:rPr lang="en-US" altLang="zh-CN" dirty="0" smtClean="0"/>
              <a:t>(</a:t>
            </a:r>
            <a:r>
              <a:rPr lang="zh-CN" altLang="en-US" dirty="0" smtClean="0"/>
              <a:t>通过</a:t>
            </a:r>
            <a:r>
              <a:rPr lang="en-US" altLang="zh-CN" dirty="0" smtClean="0"/>
              <a:t>set value</a:t>
            </a:r>
            <a:r>
              <a:rPr lang="zh-CN" altLang="en-US" dirty="0" smtClean="0"/>
              <a:t>按钮</a:t>
            </a:r>
            <a:r>
              <a:rPr lang="en-US" altLang="zh-CN" dirty="0" smtClean="0"/>
              <a:t>)</a:t>
            </a:r>
          </a:p>
          <a:p>
            <a:pPr marL="0" indent="0">
              <a:buNone/>
            </a:pPr>
            <a:r>
              <a:rPr lang="en-US" altLang="zh-CN" dirty="0" smtClean="0"/>
              <a:t>	</a:t>
            </a:r>
            <a:r>
              <a:rPr lang="zh-CN" altLang="en-US" dirty="0" smtClean="0"/>
              <a:t>此外，通过自制二进制或十六进制的机器码加载到指令存储器和数据存储器</a:t>
            </a:r>
            <a:r>
              <a:rPr lang="en-US" altLang="zh-CN" dirty="0" smtClean="0"/>
              <a:t>(	</a:t>
            </a:r>
            <a:r>
              <a:rPr lang="zh-CN" altLang="en-US" dirty="0" smtClean="0"/>
              <a:t>通过</a:t>
            </a:r>
            <a:r>
              <a:rPr lang="en-US" altLang="zh-CN" dirty="0" smtClean="0"/>
              <a:t>	</a:t>
            </a:r>
            <a:r>
              <a:rPr lang="zh-CN" altLang="en-US" dirty="0" smtClean="0"/>
              <a:t>按钮</a:t>
            </a:r>
            <a:r>
              <a:rPr lang="en-US" altLang="zh-CN" dirty="0" smtClean="0"/>
              <a:t>Load instrmem</a:t>
            </a:r>
            <a:r>
              <a:rPr lang="zh-CN" altLang="en-US" dirty="0" smtClean="0"/>
              <a:t>和</a:t>
            </a:r>
            <a:r>
              <a:rPr lang="en-US" altLang="zh-CN" dirty="0" smtClean="0"/>
              <a:t>Load Datamem),</a:t>
            </a:r>
            <a:r>
              <a:rPr lang="zh-CN" altLang="en-US" dirty="0" smtClean="0"/>
              <a:t>可以完整运行自己的机器码程序。此处我已</a:t>
            </a:r>
            <a:r>
              <a:rPr lang="en-US" altLang="zh-CN" dirty="0" smtClean="0"/>
              <a:t>	</a:t>
            </a:r>
            <a:r>
              <a:rPr lang="zh-CN" altLang="en-US" dirty="0" smtClean="0"/>
              <a:t>在附件中添加了两个示例文件</a:t>
            </a:r>
            <a:r>
              <a:rPr lang="en-US" altLang="zh-CN" dirty="0" smtClean="0"/>
              <a:t>(ins.txt,data.txt)</a:t>
            </a:r>
            <a:r>
              <a:rPr lang="zh-CN" altLang="en-US" dirty="0" smtClean="0"/>
              <a:t>以及指令数据集</a:t>
            </a:r>
            <a:r>
              <a:rPr lang="en-US" altLang="zh-CN" dirty="0" smtClean="0"/>
              <a:t>(ins.txt)</a:t>
            </a:r>
            <a:r>
              <a:rPr lang="zh-CN" altLang="en-US" dirty="0" smtClean="0"/>
              <a:t>对应的</a:t>
            </a:r>
            <a:r>
              <a:rPr lang="en-US" altLang="zh-CN" dirty="0" smtClean="0"/>
              <a:t>MIPS	</a:t>
            </a:r>
            <a:r>
              <a:rPr lang="zh-CN" altLang="en-US" dirty="0" smtClean="0"/>
              <a:t>汇编</a:t>
            </a:r>
            <a:r>
              <a:rPr lang="en-US" altLang="zh-CN" dirty="0" smtClean="0"/>
              <a:t>	</a:t>
            </a:r>
            <a:r>
              <a:rPr lang="zh-CN" altLang="en-US" dirty="0" smtClean="0"/>
              <a:t>指令</a:t>
            </a:r>
            <a:r>
              <a:rPr lang="en-US" altLang="zh-CN" dirty="0" smtClean="0"/>
              <a:t>(sim.asm),</a:t>
            </a:r>
            <a:r>
              <a:rPr lang="zh-CN" altLang="en-US" dirty="0" smtClean="0"/>
              <a:t>便于理解指令含义。</a:t>
            </a:r>
            <a:endParaRPr lang="en-US" altLang="zh-CN" dirty="0" smtClean="0"/>
          </a:p>
          <a:p>
            <a:pPr marL="0" indent="0">
              <a:buNone/>
            </a:pPr>
            <a:r>
              <a:rPr lang="en-US" altLang="zh-CN" dirty="0"/>
              <a:t> </a:t>
            </a:r>
            <a:r>
              <a:rPr lang="en-US" altLang="zh-CN" dirty="0" smtClean="0"/>
              <a:t>     </a:t>
            </a:r>
            <a:r>
              <a:rPr lang="zh-CN" altLang="en-US" dirty="0" smtClean="0"/>
              <a:t>考虑到与用户的交互性，所以设计函数将所有二进制数据串都转换为了十进制数。</a:t>
            </a: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770113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程序设计方案</a:t>
            </a:r>
          </a:p>
        </p:txBody>
      </p:sp>
      <p:sp>
        <p:nvSpPr>
          <p:cNvPr id="3" name="内容占位符 2"/>
          <p:cNvSpPr>
            <a:spLocks noGrp="1"/>
          </p:cNvSpPr>
          <p:nvPr>
            <p:ph idx="1"/>
          </p:nvPr>
        </p:nvSpPr>
        <p:spPr/>
        <p:txBody>
          <a:bodyPr/>
          <a:lstStyle/>
          <a:p>
            <a:r>
              <a:rPr lang="en-US" altLang="zh-CN" dirty="0" smtClean="0"/>
              <a:t>CPU</a:t>
            </a:r>
            <a:r>
              <a:rPr lang="zh-CN" altLang="en-US" dirty="0" smtClean="0"/>
              <a:t>运行原理呈现界面</a:t>
            </a:r>
            <a:r>
              <a:rPr lang="en-US" altLang="zh-CN" dirty="0" smtClean="0"/>
              <a:t>:(</a:t>
            </a:r>
            <a:r>
              <a:rPr lang="zh-CN" altLang="en-US" dirty="0" smtClean="0"/>
              <a:t>参考教材各种部件以及小球运动，轨迹绘制的思路</a:t>
            </a:r>
            <a:r>
              <a:rPr lang="en-US" altLang="zh-CN" dirty="0" smtClean="0"/>
              <a:t>)</a:t>
            </a:r>
          </a:p>
          <a:p>
            <a:r>
              <a:rPr lang="en-US" altLang="zh-CN" dirty="0" smtClean="0"/>
              <a:t> </a:t>
            </a:r>
            <a:r>
              <a:rPr lang="zh-CN" altLang="en-US" dirty="0" smtClean="0"/>
              <a:t>通过按下用户界面的</a:t>
            </a:r>
            <a:r>
              <a:rPr lang="en-US" altLang="zh-CN" dirty="0" smtClean="0"/>
              <a:t>start</a:t>
            </a:r>
            <a:r>
              <a:rPr lang="zh-CN" altLang="en-US" dirty="0" smtClean="0"/>
              <a:t>按钮，</a:t>
            </a:r>
            <a:r>
              <a:rPr lang="en-US" altLang="zh-CN" dirty="0" smtClean="0"/>
              <a:t>cpu</a:t>
            </a:r>
            <a:r>
              <a:rPr lang="zh-CN" altLang="en-US" dirty="0" smtClean="0"/>
              <a:t>执行一条指令，然后会弹出新的窗口，根据</a:t>
            </a:r>
            <a:r>
              <a:rPr lang="en-US" altLang="zh-CN" dirty="0" smtClean="0"/>
              <a:t>	</a:t>
            </a:r>
            <a:r>
              <a:rPr lang="zh-CN" altLang="en-US" dirty="0" smtClean="0"/>
              <a:t>对应的指令按顺序绘制出数据通路的运行轨迹</a:t>
            </a:r>
            <a:r>
              <a:rPr lang="en-US" altLang="zh-CN" dirty="0" smtClean="0"/>
              <a:t>(</a:t>
            </a:r>
            <a:r>
              <a:rPr lang="zh-CN" altLang="en-US" dirty="0"/>
              <a:t>使</a:t>
            </a:r>
            <a:r>
              <a:rPr lang="zh-CN" altLang="en-US" dirty="0" smtClean="0"/>
              <a:t>用了哪些部件</a:t>
            </a:r>
            <a:r>
              <a:rPr lang="en-US" altLang="zh-CN" dirty="0" smtClean="0"/>
              <a:t>)</a:t>
            </a:r>
            <a:r>
              <a:rPr lang="zh-CN" altLang="en-US" dirty="0" smtClean="0"/>
              <a:t>，并且可以通过鼠标点击界面看到相关部件的端口的数据。</a:t>
            </a:r>
            <a:endParaRPr lang="en-US" altLang="zh-CN" dirty="0" smtClean="0"/>
          </a:p>
          <a:p>
            <a:r>
              <a:rPr lang="zh-CN" altLang="en-US" dirty="0" smtClean="0"/>
              <a:t>轨迹绘制</a:t>
            </a:r>
            <a:r>
              <a:rPr lang="en-US" altLang="zh-CN" dirty="0" smtClean="0"/>
              <a:t>:</a:t>
            </a:r>
            <a:r>
              <a:rPr lang="zh-CN" altLang="en-US" dirty="0"/>
              <a:t>通</a:t>
            </a:r>
            <a:r>
              <a:rPr lang="zh-CN" altLang="en-US" dirty="0" smtClean="0"/>
              <a:t>过关键帧，利用</a:t>
            </a:r>
            <a:r>
              <a:rPr lang="en-US" altLang="zh-CN" dirty="0" smtClean="0"/>
              <a:t>5</a:t>
            </a:r>
            <a:r>
              <a:rPr lang="zh-CN" altLang="en-US" dirty="0" smtClean="0"/>
              <a:t>个小球根据不同指令沿不同轨迹运动，在每一帧运动一定距离，并对应绘制一条</a:t>
            </a:r>
            <a:r>
              <a:rPr lang="en-US" altLang="zh-CN" dirty="0" smtClean="0"/>
              <a:t>line</a:t>
            </a:r>
            <a:r>
              <a:rPr lang="zh-CN" altLang="en-US" dirty="0" smtClean="0"/>
              <a:t>。通过在同一</a:t>
            </a:r>
            <a:r>
              <a:rPr lang="en-US" altLang="zh-CN" dirty="0" smtClean="0"/>
              <a:t>stage</a:t>
            </a:r>
            <a:r>
              <a:rPr lang="zh-CN" altLang="en-US" dirty="0" smtClean="0"/>
              <a:t>里添加多块</a:t>
            </a:r>
            <a:r>
              <a:rPr lang="en-US" altLang="zh-CN" dirty="0" smtClean="0"/>
              <a:t>pane</a:t>
            </a:r>
            <a:r>
              <a:rPr lang="zh-CN" altLang="en-US" dirty="0" smtClean="0"/>
              <a:t>，便于处理球运动和整体数据通路布局</a:t>
            </a:r>
            <a:endParaRPr lang="en-US" altLang="zh-CN" dirty="0" smtClean="0"/>
          </a:p>
          <a:p>
            <a:r>
              <a:rPr lang="zh-CN" altLang="en-US" dirty="0"/>
              <a:t>通</a:t>
            </a:r>
            <a:r>
              <a:rPr lang="zh-CN" altLang="en-US" dirty="0" smtClean="0"/>
              <a:t>过</a:t>
            </a:r>
            <a:r>
              <a:rPr lang="en-US" altLang="zh-CN" dirty="0" smtClean="0"/>
              <a:t>MouseEvent</a:t>
            </a:r>
            <a:r>
              <a:rPr lang="zh-CN" altLang="en-US" dirty="0" smtClean="0"/>
              <a:t>，以及条件判断，对不同指令时的点击做出对应的正确数据显示</a:t>
            </a:r>
            <a:r>
              <a:rPr lang="zh-CN" altLang="en-US" dirty="0" smtClean="0"/>
              <a:t>。</a:t>
            </a:r>
            <a:endParaRPr lang="en-US" altLang="zh-CN" dirty="0" smtClean="0"/>
          </a:p>
          <a:p>
            <a:endParaRPr lang="en-US" altLang="zh-CN" dirty="0"/>
          </a:p>
          <a:p>
            <a:r>
              <a:rPr lang="zh-CN" altLang="en-US" dirty="0"/>
              <a:t>整</a:t>
            </a:r>
            <a:r>
              <a:rPr lang="zh-CN" altLang="en-US" dirty="0" smtClean="0"/>
              <a:t>个程序总共</a:t>
            </a:r>
            <a:r>
              <a:rPr lang="en-US" altLang="zh-CN" dirty="0" smtClean="0"/>
              <a:t>1600+</a:t>
            </a:r>
            <a:r>
              <a:rPr lang="zh-CN" altLang="en-US" smtClean="0"/>
              <a:t>行代码</a:t>
            </a:r>
            <a:endParaRPr lang="en-US" altLang="zh-CN" dirty="0" smtClean="0"/>
          </a:p>
          <a:p>
            <a:endParaRPr lang="en-US" altLang="zh-CN" dirty="0"/>
          </a:p>
        </p:txBody>
      </p:sp>
    </p:spTree>
    <p:extLst>
      <p:ext uri="{BB962C8B-B14F-4D97-AF65-F5344CB8AC3E}">
        <p14:creationId xmlns:p14="http://schemas.microsoft.com/office/powerpoint/2010/main" val="3341239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程序运行指南</a:t>
            </a:r>
            <a:endParaRPr lang="zh-CN" altLang="en-US" dirty="0"/>
          </a:p>
        </p:txBody>
      </p:sp>
      <p:sp>
        <p:nvSpPr>
          <p:cNvPr id="3" name="内容占位符 2"/>
          <p:cNvSpPr>
            <a:spLocks noGrp="1"/>
          </p:cNvSpPr>
          <p:nvPr>
            <p:ph idx="1"/>
          </p:nvPr>
        </p:nvSpPr>
        <p:spPr/>
        <p:txBody>
          <a:bodyPr/>
          <a:lstStyle/>
          <a:p>
            <a:r>
              <a:rPr lang="zh-CN" altLang="en-US" dirty="0" smtClean="0"/>
              <a:t>可先参考</a:t>
            </a:r>
            <a:r>
              <a:rPr lang="en-US" altLang="zh-CN" dirty="0" smtClean="0"/>
              <a:t>sim.asm</a:t>
            </a:r>
            <a:r>
              <a:rPr lang="zh-CN" altLang="en-US" dirty="0" smtClean="0"/>
              <a:t>里的指令翻译，然后在用户界面分别加载</a:t>
            </a:r>
            <a:r>
              <a:rPr lang="en-US" altLang="zh-CN" dirty="0" smtClean="0"/>
              <a:t>ins.txt</a:t>
            </a:r>
            <a:r>
              <a:rPr lang="zh-CN" altLang="en-US" dirty="0" smtClean="0"/>
              <a:t>和</a:t>
            </a:r>
            <a:r>
              <a:rPr lang="en-US" altLang="zh-CN" dirty="0" smtClean="0"/>
              <a:t>data.txt</a:t>
            </a:r>
            <a:r>
              <a:rPr lang="zh-CN" altLang="en-US" dirty="0" smtClean="0"/>
              <a:t>文件（自制的文件需以</a:t>
            </a:r>
            <a:r>
              <a:rPr lang="en-US" altLang="zh-CN" dirty="0" smtClean="0"/>
              <a:t>txt</a:t>
            </a:r>
            <a:r>
              <a:rPr lang="zh-CN" altLang="en-US" dirty="0" smtClean="0"/>
              <a:t>格式并且内容按照示例文件格式</a:t>
            </a:r>
            <a:r>
              <a:rPr lang="en-US" altLang="zh-CN" dirty="0" smtClean="0"/>
              <a:t>:</a:t>
            </a:r>
            <a:r>
              <a:rPr lang="zh-CN" altLang="en-US" smtClean="0"/>
              <a:t>第一行为数据的进制，第二行不放数据，第三行开始，每行一个该进制的数据）</a:t>
            </a:r>
            <a:r>
              <a:rPr lang="zh-CN" altLang="en-US" dirty="0" smtClean="0"/>
              <a:t>，通过</a:t>
            </a:r>
            <a:r>
              <a:rPr lang="en-US" altLang="zh-CN" dirty="0" smtClean="0"/>
              <a:t>start</a:t>
            </a:r>
            <a:r>
              <a:rPr lang="zh-CN" altLang="en-US" dirty="0" smtClean="0"/>
              <a:t>点击执行一条一条的指令，可通过</a:t>
            </a:r>
            <a:r>
              <a:rPr lang="en-US" altLang="zh-CN" dirty="0" smtClean="0"/>
              <a:t>CPU</a:t>
            </a:r>
            <a:r>
              <a:rPr lang="zh-CN" altLang="en-US" dirty="0"/>
              <a:t>动</a:t>
            </a:r>
            <a:r>
              <a:rPr lang="zh-CN" altLang="en-US" dirty="0" smtClean="0"/>
              <a:t>画界面看到相关数据和轨迹，也可以通过用户交互面板，对相应寄存器或存储器或</a:t>
            </a:r>
            <a:r>
              <a:rPr lang="en-US" altLang="zh-CN" dirty="0" smtClean="0"/>
              <a:t>PC</a:t>
            </a:r>
            <a:r>
              <a:rPr lang="zh-CN" altLang="en-US" dirty="0" smtClean="0"/>
              <a:t>赋值来设计自己的一套</a:t>
            </a:r>
            <a:r>
              <a:rPr lang="zh-CN" altLang="en-US" dirty="0"/>
              <a:t>指</a:t>
            </a:r>
            <a:r>
              <a:rPr lang="zh-CN" altLang="en-US" dirty="0" smtClean="0"/>
              <a:t>令执行。</a:t>
            </a:r>
            <a:endParaRPr lang="en-US" altLang="zh-CN" dirty="0" smtClean="0"/>
          </a:p>
          <a:p>
            <a:r>
              <a:rPr lang="zh-CN" altLang="en-US" dirty="0"/>
              <a:t>具</a:t>
            </a:r>
            <a:r>
              <a:rPr lang="zh-CN" altLang="en-US" dirty="0" smtClean="0"/>
              <a:t>体说明可参考程序设计方案里所述。</a:t>
            </a:r>
            <a:endParaRPr lang="en-US" altLang="zh-CN" dirty="0" smtClean="0"/>
          </a:p>
          <a:p>
            <a:endParaRPr lang="zh-CN" altLang="en-US" dirty="0"/>
          </a:p>
        </p:txBody>
      </p:sp>
    </p:spTree>
    <p:extLst>
      <p:ext uri="{BB962C8B-B14F-4D97-AF65-F5344CB8AC3E}">
        <p14:creationId xmlns:p14="http://schemas.microsoft.com/office/powerpoint/2010/main" val="306671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a:t>
            </a:r>
            <a:r>
              <a:rPr lang="zh-CN" altLang="en-US" dirty="0" smtClean="0"/>
              <a:t>例</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5227" t="285" r="3732" b="906"/>
          <a:stretch/>
        </p:blipFill>
        <p:spPr>
          <a:xfrm>
            <a:off x="562707" y="1930400"/>
            <a:ext cx="3002696" cy="3835156"/>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030" y="1930400"/>
            <a:ext cx="8547765" cy="4792612"/>
          </a:xfrm>
          <a:prstGeom prst="rect">
            <a:avLst/>
          </a:prstGeom>
        </p:spPr>
      </p:pic>
    </p:spTree>
    <p:extLst>
      <p:ext uri="{BB962C8B-B14F-4D97-AF65-F5344CB8AC3E}">
        <p14:creationId xmlns:p14="http://schemas.microsoft.com/office/powerpoint/2010/main" val="736009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a:t>
            </a:r>
            <a:r>
              <a:rPr lang="zh-CN" altLang="en-US" dirty="0" smtClean="0"/>
              <a:t>考文献</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语言程序设计基础篇</a:t>
            </a:r>
            <a:r>
              <a:rPr lang="en-US" altLang="zh-CN" dirty="0" smtClean="0"/>
              <a:t>(</a:t>
            </a:r>
            <a:r>
              <a:rPr lang="zh-CN" altLang="en-US" dirty="0" smtClean="0"/>
              <a:t>梁勇</a:t>
            </a:r>
            <a:r>
              <a:rPr lang="en-US" altLang="zh-CN" dirty="0" smtClean="0"/>
              <a:t>)</a:t>
            </a:r>
          </a:p>
          <a:p>
            <a:r>
              <a:rPr lang="zh-CN" altLang="en-US" dirty="0"/>
              <a:t>计算</a:t>
            </a:r>
            <a:r>
              <a:rPr lang="zh-CN" altLang="en-US" dirty="0" smtClean="0"/>
              <a:t>机组成与设计</a:t>
            </a:r>
            <a:r>
              <a:rPr lang="en-US" altLang="zh-CN" dirty="0" smtClean="0"/>
              <a:t>-</a:t>
            </a:r>
            <a:r>
              <a:rPr lang="zh-CN" altLang="en-US" dirty="0" smtClean="0"/>
              <a:t>硬件</a:t>
            </a:r>
            <a:r>
              <a:rPr lang="en-US" altLang="zh-CN" dirty="0" smtClean="0"/>
              <a:t>/</a:t>
            </a:r>
            <a:r>
              <a:rPr lang="zh-CN" altLang="en-US" dirty="0" smtClean="0"/>
              <a:t>软件接口</a:t>
            </a:r>
            <a:r>
              <a:rPr lang="en-US" altLang="zh-CN" dirty="0" smtClean="0"/>
              <a:t>(</a:t>
            </a:r>
            <a:r>
              <a:rPr lang="zh-CN" altLang="en-US" dirty="0" smtClean="0"/>
              <a:t>西北工业大学译</a:t>
            </a:r>
            <a:r>
              <a:rPr lang="en-US" altLang="zh-CN" dirty="0" smtClean="0"/>
              <a:t>)</a:t>
            </a:r>
          </a:p>
          <a:p>
            <a:r>
              <a:rPr lang="zh-CN" altLang="en-US" dirty="0"/>
              <a:t>计算</a:t>
            </a:r>
            <a:r>
              <a:rPr lang="zh-CN" altLang="en-US" dirty="0" smtClean="0"/>
              <a:t>机组成与原理实验讲义</a:t>
            </a:r>
            <a:endParaRPr lang="en-US" altLang="zh-CN" dirty="0" smtClean="0"/>
          </a:p>
          <a:p>
            <a:r>
              <a:rPr lang="en-US" altLang="zh-CN" dirty="0"/>
              <a:t>JavaFX8 </a:t>
            </a:r>
            <a:r>
              <a:rPr lang="zh-CN" altLang="en-US" dirty="0"/>
              <a:t>参考文档</a:t>
            </a:r>
          </a:p>
          <a:p>
            <a:r>
              <a:rPr lang="en-US" altLang="zh-CN" dirty="0"/>
              <a:t>JDK8 API</a:t>
            </a:r>
          </a:p>
          <a:p>
            <a:endParaRPr lang="zh-CN" altLang="en-US" dirty="0"/>
          </a:p>
        </p:txBody>
      </p:sp>
    </p:spTree>
    <p:extLst>
      <p:ext uri="{BB962C8B-B14F-4D97-AF65-F5344CB8AC3E}">
        <p14:creationId xmlns:p14="http://schemas.microsoft.com/office/powerpoint/2010/main" val="1990703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776</Words>
  <Application>Microsoft Office PowerPoint</Application>
  <PresentationFormat>宽屏</PresentationFormat>
  <Paragraphs>55</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方正姚体</vt:lpstr>
      <vt:lpstr>华文新魏</vt:lpstr>
      <vt:lpstr>Arial</vt:lpstr>
      <vt:lpstr>Trebuchet MS</vt:lpstr>
      <vt:lpstr>Wingdings 3</vt:lpstr>
      <vt:lpstr>平面</vt:lpstr>
      <vt:lpstr>CPU设计与原理呈现    </vt:lpstr>
      <vt:lpstr>科学技术原理</vt:lpstr>
      <vt:lpstr>科学技术原理</vt:lpstr>
      <vt:lpstr>科学技术原理</vt:lpstr>
      <vt:lpstr>程序设计方案</vt:lpstr>
      <vt:lpstr>程序设计方案</vt:lpstr>
      <vt:lpstr>程序运行指南</vt:lpstr>
      <vt:lpstr>示例</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CPU设计与原理呈现    </dc:title>
  <dc:creator>ASUS</dc:creator>
  <cp:lastModifiedBy>ASUS</cp:lastModifiedBy>
  <cp:revision>19</cp:revision>
  <dcterms:created xsi:type="dcterms:W3CDTF">2020-06-01T13:48:27Z</dcterms:created>
  <dcterms:modified xsi:type="dcterms:W3CDTF">2020-06-01T15:37:37Z</dcterms:modified>
</cp:coreProperties>
</file>