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4" r:id="rId6"/>
    <p:sldId id="265" r:id="rId7"/>
    <p:sldId id="263" r:id="rId8"/>
    <p:sldId id="271" r:id="rId9"/>
    <p:sldId id="270" r:id="rId10"/>
    <p:sldId id="268" r:id="rId11"/>
    <p:sldId id="272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0209-BCDF-4220-8E2E-CC4A014E71A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7" Type="http://schemas.openxmlformats.org/officeDocument/2006/relationships/hyperlink" Target="https://github.com/yunjey/pytorch-tutorial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ergtant/pytorch-handbook" TargetMode="External"/><Relationship Id="rId5" Type="http://schemas.openxmlformats.org/officeDocument/2006/relationships/hyperlink" Target="https://pytorch.org/tutorials/beginner/deep_learning_60min_blitz.html" TargetMode="External"/><Relationship Id="rId4" Type="http://schemas.openxmlformats.org/officeDocument/2006/relationships/hyperlink" Target="https://pytorch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8999"/>
            <a:ext cx="9144000" cy="187166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实验一</a:t>
            </a:r>
            <a:b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100" dirty="0"/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54638"/>
            <a:ext cx="9144000" cy="6524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2020/10/14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torch.device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”)/device=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torch.device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model.to(device)/data.to(device) 	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()/model.to(device)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会将模型中所有注册的参数全部发送到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张量运算要求参与运算的张量都在同一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model(data)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L.backward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是一个数值类型的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，向量类型的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构建计算图保存所有参与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计算的张量，并计算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的张量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的梯度，通过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W.grad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的张量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会累加每个张量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的梯度，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前清空梯度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model.zero_grad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清空模型所有注册参数的梯度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W.grad.data.zero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清空某个张量的梯度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本次实验中要求用矩阵运算手动实现梯度计算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9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模型可以看成一系列张量运算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推荐模型实现</a:t>
            </a:r>
            <a:endParaRPr lang="en-US" altLang="zh-CN" dirty="0"/>
          </a:p>
          <a:p>
            <a:pPr lvl="1"/>
            <a:r>
              <a:rPr lang="zh-CN" altLang="en-US" dirty="0"/>
              <a:t>定义模型类继承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en-US" altLang="zh-CN" dirty="0"/>
              <a:t>,</a:t>
            </a:r>
            <a:r>
              <a:rPr lang="zh-CN" altLang="en-US" dirty="0"/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model(data)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model.forward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self.register_parameter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将自定义张量注册为模型参数，注册参数可以通过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self.register_parameter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(“l1”,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(2,3,requires_grad=True))	self.l1 …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会自动将成员中所有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类型的子模块参数也注册为模型参数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self.l1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nn.Linear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model.parameters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返回模型所有注册参数，在优化器中很实用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()/model.to(device)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将所有注册参数发送到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model.zero_grad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清空所有注册参数梯度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55" y="1065088"/>
            <a:ext cx="3937749" cy="2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torch.optim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中包含大量优化器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通过模型参数构造一个优化器，调用优化器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函数依据相关算法根据参数梯度自动优化对应的所有参数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optim.SomeOptimizer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model.parameter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模型训练一般过程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模型和损失函数通过训练样本计算损失函数值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对所有模型参数的梯度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优化器根据梯度优化模型参数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本次实验中请自己实现模型、梯度计算和参数优化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77" y="3480594"/>
            <a:ext cx="2057523" cy="13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https://pytorch.org/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https://pytorch.org/docs/stable/index.html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https://pytorch.org/tutorials/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https://pytorch.org/tutorials/beginner/deep_learning_60min_blitz.html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https://github.com/zergtant/pytorch-handbook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https://github.com/yunjey/pytorch-tutorial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实现一个四层的感知机模型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算法及梯度下降算法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6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多层感知机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957286" y="1690688"/>
            <a:ext cx="3278868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13140" y="18915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x</a:t>
            </a:r>
            <a:r>
              <a:rPr lang="en-US" sz="1800" b="0" i="0" u="none" strike="noStrike" kern="1200" baseline="-250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1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2299539" y="18555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x</a:t>
            </a:r>
            <a:r>
              <a:rPr lang="en-US" sz="1800" b="0" i="0" u="none" strike="noStrike" kern="1200" baseline="-250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2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3249940" y="18915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x</a:t>
            </a:r>
            <a:r>
              <a:rPr lang="en-US" sz="1800" b="0" i="0" u="none" strike="noStrike" kern="1200" baseline="-25000" dirty="0">
                <a:ln>
                  <a:noFill/>
                </a:ln>
                <a:latin typeface="Liberation Sans" pitchFamily="18"/>
                <a:ea typeface="WenQuanYi Zen Hei" pitchFamily="2"/>
                <a:cs typeface="DejaVu Sans" pitchFamily="2"/>
              </a:rPr>
              <a:t>3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3640909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4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38481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baseline="-25000" dirty="0">
                <a:latin typeface="Liberation Sans" pitchFamily="18"/>
                <a:ea typeface="WenQuanYi Zen Hei" pitchFamily="2"/>
                <a:cs typeface="DejaVu Sans" pitchFamily="2"/>
              </a:rPr>
              <a:t>1</a:t>
            </a:r>
            <a:endParaRPr lang="en-US" sz="1800" b="0" i="0" u="none" strike="noStrike" kern="1200" baseline="-250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773433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3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905957" y="3227168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2</a:t>
            </a:r>
          </a:p>
        </p:txBody>
      </p:sp>
      <p:cxnSp>
        <p:nvCxnSpPr>
          <p:cNvPr id="12" name="直接箭头连接符 11"/>
          <p:cNvCxnSpPr>
            <a:stCxn id="5" idx="8"/>
            <a:endCxn id="9" idx="4"/>
          </p:cNvCxnSpPr>
          <p:nvPr/>
        </p:nvCxnSpPr>
        <p:spPr>
          <a:xfrm flipH="1">
            <a:off x="1267081" y="2348768"/>
            <a:ext cx="27465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3" name="直接箭头连接符 12"/>
          <p:cNvCxnSpPr>
            <a:stCxn id="9" idx="4"/>
            <a:endCxn id="6" idx="8"/>
          </p:cNvCxnSpPr>
          <p:nvPr/>
        </p:nvCxnSpPr>
        <p:spPr>
          <a:xfrm flipV="1">
            <a:off x="1267081" y="2312768"/>
            <a:ext cx="1261058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4" name="直接箭头连接符 13"/>
          <p:cNvCxnSpPr>
            <a:stCxn id="9" idx="4"/>
            <a:endCxn id="7" idx="8"/>
          </p:cNvCxnSpPr>
          <p:nvPr/>
        </p:nvCxnSpPr>
        <p:spPr>
          <a:xfrm flipV="1">
            <a:off x="1267081" y="2348768"/>
            <a:ext cx="221145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5" name="直接箭头连接符 14"/>
          <p:cNvCxnSpPr>
            <a:stCxn id="5" idx="8"/>
            <a:endCxn id="11" idx="4"/>
          </p:cNvCxnSpPr>
          <p:nvPr/>
        </p:nvCxnSpPr>
        <p:spPr>
          <a:xfrm>
            <a:off x="1541740" y="2348768"/>
            <a:ext cx="592817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直接箭头连接符 15"/>
          <p:cNvCxnSpPr>
            <a:stCxn id="11" idx="4"/>
            <a:endCxn id="6" idx="8"/>
          </p:cNvCxnSpPr>
          <p:nvPr/>
        </p:nvCxnSpPr>
        <p:spPr>
          <a:xfrm flipV="1">
            <a:off x="2134557" y="2312768"/>
            <a:ext cx="393582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7" name="直接箭头连接符 16"/>
          <p:cNvCxnSpPr>
            <a:stCxn id="11" idx="4"/>
            <a:endCxn id="7" idx="8"/>
          </p:cNvCxnSpPr>
          <p:nvPr/>
        </p:nvCxnSpPr>
        <p:spPr>
          <a:xfrm flipV="1">
            <a:off x="2134557" y="2348768"/>
            <a:ext cx="1343983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8" name="直接箭头连接符 17"/>
          <p:cNvCxnSpPr>
            <a:stCxn id="6" idx="8"/>
            <a:endCxn id="10" idx="4"/>
          </p:cNvCxnSpPr>
          <p:nvPr/>
        </p:nvCxnSpPr>
        <p:spPr>
          <a:xfrm>
            <a:off x="2528139" y="2312768"/>
            <a:ext cx="473894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9" name="直接箭头连接符 18"/>
          <p:cNvCxnSpPr>
            <a:stCxn id="5" idx="8"/>
            <a:endCxn id="10" idx="4"/>
          </p:cNvCxnSpPr>
          <p:nvPr/>
        </p:nvCxnSpPr>
        <p:spPr>
          <a:xfrm>
            <a:off x="1541740" y="2348768"/>
            <a:ext cx="1460293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直接箭头连接符 19"/>
          <p:cNvCxnSpPr>
            <a:stCxn id="10" idx="4"/>
            <a:endCxn id="7" idx="8"/>
          </p:cNvCxnSpPr>
          <p:nvPr/>
        </p:nvCxnSpPr>
        <p:spPr>
          <a:xfrm flipV="1">
            <a:off x="3002033" y="2348768"/>
            <a:ext cx="476507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1" name="直接箭头连接符 20"/>
          <p:cNvCxnSpPr>
            <a:stCxn id="5" idx="8"/>
            <a:endCxn id="8" idx="4"/>
          </p:cNvCxnSpPr>
          <p:nvPr/>
        </p:nvCxnSpPr>
        <p:spPr>
          <a:xfrm>
            <a:off x="1541740" y="2348768"/>
            <a:ext cx="232776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2" name="直接箭头连接符 21"/>
          <p:cNvCxnSpPr>
            <a:stCxn id="6" idx="8"/>
            <a:endCxn id="8" idx="4"/>
          </p:cNvCxnSpPr>
          <p:nvPr/>
        </p:nvCxnSpPr>
        <p:spPr>
          <a:xfrm>
            <a:off x="2528139" y="2312768"/>
            <a:ext cx="1341370" cy="91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3" name="直接箭头连接符 22"/>
          <p:cNvCxnSpPr>
            <a:stCxn id="7" idx="8"/>
            <a:endCxn id="8" idx="4"/>
          </p:cNvCxnSpPr>
          <p:nvPr/>
        </p:nvCxnSpPr>
        <p:spPr>
          <a:xfrm>
            <a:off x="3478540" y="2348768"/>
            <a:ext cx="390969" cy="878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任意多边形 23"/>
              <p:cNvSpPr/>
              <p:nvPr/>
            </p:nvSpPr>
            <p:spPr>
              <a:xfrm>
                <a:off x="1512670" y="5832686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任意多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70" y="5832686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stCxn id="9" idx="8"/>
            <a:endCxn id="37" idx="0"/>
          </p:cNvCxnSpPr>
          <p:nvPr/>
        </p:nvCxnSpPr>
        <p:spPr>
          <a:xfrm>
            <a:off x="1267081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6" name="直接箭头连接符 25"/>
          <p:cNvCxnSpPr>
            <a:stCxn id="39" idx="0"/>
            <a:endCxn id="11" idx="8"/>
          </p:cNvCxnSpPr>
          <p:nvPr/>
        </p:nvCxnSpPr>
        <p:spPr>
          <a:xfrm flipV="1">
            <a:off x="2134557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7" name="直接箭头连接符 26"/>
          <p:cNvCxnSpPr>
            <a:stCxn id="38" idx="0"/>
            <a:endCxn id="10" idx="8"/>
          </p:cNvCxnSpPr>
          <p:nvPr/>
        </p:nvCxnSpPr>
        <p:spPr>
          <a:xfrm flipV="1">
            <a:off x="3002033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8" name="直接箭头连接符 27"/>
          <p:cNvCxnSpPr>
            <a:stCxn id="36" idx="0"/>
            <a:endCxn id="8" idx="8"/>
          </p:cNvCxnSpPr>
          <p:nvPr/>
        </p:nvCxnSpPr>
        <p:spPr>
          <a:xfrm flipV="1">
            <a:off x="3869509" y="3684368"/>
            <a:ext cx="0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9" name="任意多边形 28"/>
          <p:cNvSpPr/>
          <p:nvPr/>
        </p:nvSpPr>
        <p:spPr>
          <a:xfrm>
            <a:off x="957286" y="3044288"/>
            <a:ext cx="3278868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96543" y="5602286"/>
            <a:ext cx="2672966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1" name="文本框 31"/>
          <p:cNvSpPr txBox="1"/>
          <p:nvPr/>
        </p:nvSpPr>
        <p:spPr>
          <a:xfrm>
            <a:off x="4428514" y="1915642"/>
            <a:ext cx="981359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输入层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2"/>
              <p:cNvSpPr txBox="1"/>
              <p:nvPr/>
            </p:nvSpPr>
            <p:spPr>
              <a:xfrm>
                <a:off x="4420741" y="3269242"/>
                <a:ext cx="876137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41" y="3269242"/>
                <a:ext cx="876137" cy="373051"/>
              </a:xfrm>
              <a:prstGeom prst="rect">
                <a:avLst/>
              </a:prstGeom>
              <a:blipFill>
                <a:blip r:embed="rId3"/>
                <a:stretch>
                  <a:fillRect l="-3472" t="-1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3"/>
          <p:cNvSpPr txBox="1"/>
          <p:nvPr/>
        </p:nvSpPr>
        <p:spPr>
          <a:xfrm>
            <a:off x="4428514" y="5841583"/>
            <a:ext cx="979755" cy="35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 </a:t>
            </a:r>
            <a:r>
              <a:rPr lang="cy-GB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ŷ</a:t>
            </a:r>
            <a:endParaRPr lang="zh-CN" altLang="en-US" sz="1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4"/>
              <p:cNvSpPr txBox="1"/>
              <p:nvPr/>
            </p:nvSpPr>
            <p:spPr>
              <a:xfrm>
                <a:off x="4431868" y="2595478"/>
                <a:ext cx="1366593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868" y="2595478"/>
                <a:ext cx="1366593" cy="373051"/>
              </a:xfrm>
              <a:prstGeom prst="rect">
                <a:avLst/>
              </a:prstGeom>
              <a:blipFill>
                <a:blip r:embed="rId4"/>
                <a:stretch>
                  <a:fillRect l="-2232" t="-1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5"/>
              <p:cNvSpPr txBox="1"/>
              <p:nvPr/>
            </p:nvSpPr>
            <p:spPr>
              <a:xfrm>
                <a:off x="4428514" y="3910324"/>
                <a:ext cx="1424301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隐层参数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14" y="3910324"/>
                <a:ext cx="1424301" cy="373051"/>
              </a:xfrm>
              <a:prstGeom prst="rect">
                <a:avLst/>
              </a:prstGeom>
              <a:blipFill>
                <a:blip r:embed="rId5"/>
                <a:stretch>
                  <a:fillRect l="-2137" t="-161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任意多边形 35"/>
          <p:cNvSpPr/>
          <p:nvPr/>
        </p:nvSpPr>
        <p:spPr>
          <a:xfrm>
            <a:off x="3640909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4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038481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baseline="-25000" dirty="0">
                <a:latin typeface="Liberation Sans" pitchFamily="18"/>
                <a:ea typeface="WenQuanYi Zen Hei" pitchFamily="2"/>
                <a:cs typeface="DejaVu Sans" pitchFamily="2"/>
              </a:rPr>
              <a:t>1</a:t>
            </a:r>
            <a:endParaRPr lang="en-US" sz="1800" b="0" i="0" u="none" strike="noStrike" kern="1200" baseline="-250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773433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3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905957" y="4509333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US" altLang="zh-CN" dirty="0">
                <a:latin typeface="Liberation Sans" pitchFamily="18"/>
                <a:ea typeface="WenQuanYi Zen Hei" pitchFamily="2"/>
                <a:cs typeface="DejaVu Sans" pitchFamily="2"/>
              </a:rPr>
              <a:t>h</a:t>
            </a:r>
            <a:r>
              <a:rPr lang="en-US" altLang="zh-CN" baseline="-25000" dirty="0">
                <a:latin typeface="Liberation Sans" pitchFamily="18"/>
                <a:ea typeface="WenQuanYi Zen Hei" pitchFamily="2"/>
                <a:cs typeface="DejaVu Sans" pitchFamily="2"/>
              </a:rPr>
              <a:t>2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957286" y="4326453"/>
            <a:ext cx="3278868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DejaVu Sans" pitchFamily="2"/>
            </a:endParaRPr>
          </a:p>
        </p:txBody>
      </p:sp>
      <p:cxnSp>
        <p:nvCxnSpPr>
          <p:cNvPr id="41" name="直接箭头连接符 40"/>
          <p:cNvCxnSpPr>
            <a:stCxn id="9" idx="2"/>
            <a:endCxn id="39" idx="0"/>
          </p:cNvCxnSpPr>
          <p:nvPr/>
        </p:nvCxnSpPr>
        <p:spPr>
          <a:xfrm>
            <a:off x="1267081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2" name="直接箭头连接符 41"/>
          <p:cNvCxnSpPr>
            <a:stCxn id="9" idx="2"/>
            <a:endCxn id="36" idx="0"/>
          </p:cNvCxnSpPr>
          <p:nvPr/>
        </p:nvCxnSpPr>
        <p:spPr>
          <a:xfrm>
            <a:off x="1267081" y="3684368"/>
            <a:ext cx="2602428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3" name="直接箭头连接符 42"/>
          <p:cNvCxnSpPr>
            <a:stCxn id="37" idx="0"/>
            <a:endCxn id="11" idx="2"/>
          </p:cNvCxnSpPr>
          <p:nvPr/>
        </p:nvCxnSpPr>
        <p:spPr>
          <a:xfrm flipV="1">
            <a:off x="1267081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4" name="直接箭头连接符 43"/>
          <p:cNvCxnSpPr>
            <a:stCxn id="38" idx="0"/>
            <a:endCxn id="11" idx="2"/>
          </p:cNvCxnSpPr>
          <p:nvPr/>
        </p:nvCxnSpPr>
        <p:spPr>
          <a:xfrm flipH="1" flipV="1">
            <a:off x="2134557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5" name="直接箭头连接符 44"/>
          <p:cNvCxnSpPr>
            <a:stCxn id="36" idx="0"/>
            <a:endCxn id="11" idx="2"/>
          </p:cNvCxnSpPr>
          <p:nvPr/>
        </p:nvCxnSpPr>
        <p:spPr>
          <a:xfrm flipH="1" flipV="1">
            <a:off x="2134557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6" name="直接箭头连接符 45"/>
          <p:cNvCxnSpPr>
            <a:stCxn id="37" idx="0"/>
            <a:endCxn id="10" idx="2"/>
          </p:cNvCxnSpPr>
          <p:nvPr/>
        </p:nvCxnSpPr>
        <p:spPr>
          <a:xfrm flipV="1">
            <a:off x="1267081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7" name="直接箭头连接符 46"/>
          <p:cNvCxnSpPr>
            <a:stCxn id="9" idx="2"/>
            <a:endCxn id="38" idx="0"/>
          </p:cNvCxnSpPr>
          <p:nvPr/>
        </p:nvCxnSpPr>
        <p:spPr>
          <a:xfrm>
            <a:off x="1267081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8" name="直接箭头连接符 47"/>
          <p:cNvCxnSpPr>
            <a:stCxn id="39" idx="0"/>
            <a:endCxn id="10" idx="2"/>
          </p:cNvCxnSpPr>
          <p:nvPr/>
        </p:nvCxnSpPr>
        <p:spPr>
          <a:xfrm flipV="1">
            <a:off x="2134557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49" name="直接箭头连接符 48"/>
          <p:cNvCxnSpPr>
            <a:stCxn id="36" idx="0"/>
            <a:endCxn id="10" idx="2"/>
          </p:cNvCxnSpPr>
          <p:nvPr/>
        </p:nvCxnSpPr>
        <p:spPr>
          <a:xfrm flipH="1" flipV="1">
            <a:off x="3002033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0" name="直接箭头连接符 49"/>
          <p:cNvCxnSpPr>
            <a:stCxn id="38" idx="0"/>
            <a:endCxn id="8" idx="2"/>
          </p:cNvCxnSpPr>
          <p:nvPr/>
        </p:nvCxnSpPr>
        <p:spPr>
          <a:xfrm flipV="1">
            <a:off x="3002033" y="3684368"/>
            <a:ext cx="867476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1" name="直接箭头连接符 50"/>
          <p:cNvCxnSpPr>
            <a:stCxn id="39" idx="0"/>
            <a:endCxn id="8" idx="2"/>
          </p:cNvCxnSpPr>
          <p:nvPr/>
        </p:nvCxnSpPr>
        <p:spPr>
          <a:xfrm flipV="1">
            <a:off x="2134557" y="3684368"/>
            <a:ext cx="1734952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2" name="直接箭头连接符 51"/>
          <p:cNvCxnSpPr>
            <a:stCxn id="37" idx="0"/>
            <a:endCxn id="8" idx="2"/>
          </p:cNvCxnSpPr>
          <p:nvPr/>
        </p:nvCxnSpPr>
        <p:spPr>
          <a:xfrm flipV="1">
            <a:off x="1267081" y="3684368"/>
            <a:ext cx="2602428" cy="82496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3" name="直接箭头连接符 52"/>
          <p:cNvCxnSpPr>
            <a:stCxn id="37" idx="2"/>
            <a:endCxn id="24" idx="0"/>
          </p:cNvCxnSpPr>
          <p:nvPr/>
        </p:nvCxnSpPr>
        <p:spPr>
          <a:xfrm>
            <a:off x="1267081" y="4966533"/>
            <a:ext cx="474189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4" name="直接箭头连接符 53"/>
          <p:cNvCxnSpPr>
            <a:stCxn id="39" idx="2"/>
            <a:endCxn id="24" idx="0"/>
          </p:cNvCxnSpPr>
          <p:nvPr/>
        </p:nvCxnSpPr>
        <p:spPr>
          <a:xfrm flipH="1">
            <a:off x="1741270" y="4966533"/>
            <a:ext cx="393287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5" name="直接箭头连接符 54"/>
          <p:cNvCxnSpPr>
            <a:stCxn id="38" idx="2"/>
            <a:endCxn id="24" idx="0"/>
          </p:cNvCxnSpPr>
          <p:nvPr/>
        </p:nvCxnSpPr>
        <p:spPr>
          <a:xfrm flipH="1">
            <a:off x="1741270" y="4966533"/>
            <a:ext cx="1260763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56" name="直接箭头连接符 55"/>
          <p:cNvCxnSpPr>
            <a:stCxn id="36" idx="2"/>
            <a:endCxn id="24" idx="0"/>
          </p:cNvCxnSpPr>
          <p:nvPr/>
        </p:nvCxnSpPr>
        <p:spPr>
          <a:xfrm flipH="1">
            <a:off x="1741270" y="4966533"/>
            <a:ext cx="2128239" cy="86615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147"/>
              <p:cNvSpPr txBox="1"/>
              <p:nvPr/>
            </p:nvSpPr>
            <p:spPr>
              <a:xfrm>
                <a:off x="4420741" y="4593482"/>
                <a:ext cx="88088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41" y="4593482"/>
                <a:ext cx="880882" cy="373051"/>
              </a:xfrm>
              <a:prstGeom prst="rect">
                <a:avLst/>
              </a:prstGeom>
              <a:blipFill>
                <a:blip r:embed="rId6"/>
                <a:stretch>
                  <a:fillRect l="-3448" t="-1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148"/>
              <p:cNvSpPr txBox="1"/>
              <p:nvPr/>
            </p:nvSpPr>
            <p:spPr>
              <a:xfrm>
                <a:off x="4414236" y="5229235"/>
                <a:ext cx="1424301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隐层参数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8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36" y="5229235"/>
                <a:ext cx="1424301" cy="351763"/>
              </a:xfrm>
              <a:prstGeom prst="rect">
                <a:avLst/>
              </a:prstGeom>
              <a:blipFill>
                <a:blip r:embed="rId7"/>
                <a:stretch>
                  <a:fillRect l="-2137" t="-1724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7912811" y="1690688"/>
            <a:ext cx="2636551" cy="1892067"/>
            <a:chOff x="7948898" y="2343383"/>
            <a:chExt cx="2636551" cy="1892067"/>
          </a:xfrm>
        </p:grpSpPr>
        <p:sp>
          <p:nvSpPr>
            <p:cNvPr id="60" name="矩形 59"/>
            <p:cNvSpPr/>
            <p:nvPr/>
          </p:nvSpPr>
          <p:spPr>
            <a:xfrm>
              <a:off x="7948898" y="2343383"/>
              <a:ext cx="2636551" cy="1892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000"/>
                </a:lnSpc>
              </a:pPr>
              <a:endParaRPr kumimoji="1" lang="zh-CN" altLang="en-US" dirty="0">
                <a:latin typeface="Arial Narrow" panose="020B0606020202030204" pitchFamily="34" charset="0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47"/>
                <p:cNvSpPr txBox="1"/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48"/>
                <p:cNvSpPr txBox="1"/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49"/>
                <p:cNvSpPr txBox="1"/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3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51"/>
                <p:cNvSpPr txBox="1"/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7912811" y="4380352"/>
            <a:ext cx="2646582" cy="871585"/>
            <a:chOff x="6479437" y="4344928"/>
            <a:chExt cx="1410501" cy="672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39"/>
                <p:cNvSpPr txBox="1"/>
                <p:nvPr/>
              </p:nvSpPr>
              <p:spPr>
                <a:xfrm>
                  <a:off x="6479437" y="4344928"/>
                  <a:ext cx="469267" cy="671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437" y="4344928"/>
                  <a:ext cx="469267" cy="6710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40"/>
                <p:cNvSpPr txBox="1"/>
                <p:nvPr/>
              </p:nvSpPr>
              <p:spPr>
                <a:xfrm>
                  <a:off x="7351156" y="4344928"/>
                  <a:ext cx="381746" cy="6726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7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156" y="4344928"/>
                  <a:ext cx="381746" cy="6726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41"/>
                <p:cNvSpPr txBox="1"/>
                <p:nvPr/>
              </p:nvSpPr>
              <p:spPr>
                <a:xfrm>
                  <a:off x="6941432" y="4344928"/>
                  <a:ext cx="381746" cy="671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432" y="4344928"/>
                  <a:ext cx="381746" cy="6710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文本框 42"/>
            <p:cNvSpPr txBox="1"/>
            <p:nvPr/>
          </p:nvSpPr>
          <p:spPr>
            <a:xfrm>
              <a:off x="7889896" y="4344928"/>
              <a:ext cx="42" cy="300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4000"/>
                </a:lnSpc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任意多边形 73"/>
              <p:cNvSpPr/>
              <p:nvPr/>
            </p:nvSpPr>
            <p:spPr>
              <a:xfrm>
                <a:off x="2286954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任意多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54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任意多边形 74"/>
              <p:cNvSpPr/>
              <p:nvPr/>
            </p:nvSpPr>
            <p:spPr>
              <a:xfrm>
                <a:off x="3062816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任意多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816" y="5828359"/>
                <a:ext cx="457200" cy="4572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  <a:ln w="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连接符 77"/>
          <p:cNvCxnSpPr>
            <a:stCxn id="37" idx="2"/>
            <a:endCxn id="74" idx="0"/>
          </p:cNvCxnSpPr>
          <p:nvPr/>
        </p:nvCxnSpPr>
        <p:spPr>
          <a:xfrm>
            <a:off x="1267081" y="4966533"/>
            <a:ext cx="1248473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37" idx="2"/>
            <a:endCxn id="75" idx="0"/>
          </p:cNvCxnSpPr>
          <p:nvPr/>
        </p:nvCxnSpPr>
        <p:spPr>
          <a:xfrm>
            <a:off x="1267081" y="4966533"/>
            <a:ext cx="2024335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39" idx="2"/>
            <a:endCxn id="74" idx="0"/>
          </p:cNvCxnSpPr>
          <p:nvPr/>
        </p:nvCxnSpPr>
        <p:spPr>
          <a:xfrm>
            <a:off x="2134557" y="4966533"/>
            <a:ext cx="380997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39" idx="2"/>
            <a:endCxn id="75" idx="0"/>
          </p:cNvCxnSpPr>
          <p:nvPr/>
        </p:nvCxnSpPr>
        <p:spPr>
          <a:xfrm>
            <a:off x="2134557" y="4966533"/>
            <a:ext cx="1156859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8" idx="2"/>
            <a:endCxn id="74" idx="0"/>
          </p:cNvCxnSpPr>
          <p:nvPr/>
        </p:nvCxnSpPr>
        <p:spPr>
          <a:xfrm flipH="1">
            <a:off x="2515554" y="4966533"/>
            <a:ext cx="486479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38" idx="2"/>
            <a:endCxn id="75" idx="0"/>
          </p:cNvCxnSpPr>
          <p:nvPr/>
        </p:nvCxnSpPr>
        <p:spPr>
          <a:xfrm>
            <a:off x="3002033" y="4966533"/>
            <a:ext cx="289383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36" idx="2"/>
            <a:endCxn id="74" idx="0"/>
          </p:cNvCxnSpPr>
          <p:nvPr/>
        </p:nvCxnSpPr>
        <p:spPr>
          <a:xfrm flipH="1">
            <a:off x="2515554" y="4966533"/>
            <a:ext cx="1353955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6" idx="2"/>
            <a:endCxn id="75" idx="0"/>
          </p:cNvCxnSpPr>
          <p:nvPr/>
        </p:nvCxnSpPr>
        <p:spPr>
          <a:xfrm flipH="1">
            <a:off x="3291416" y="4966533"/>
            <a:ext cx="578093" cy="86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多层感知机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37050" y="1637326"/>
                <a:ext cx="4432300" cy="200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1637326"/>
                <a:ext cx="4432300" cy="2000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89563" y="2637632"/>
            <a:ext cx="2636551" cy="1892067"/>
            <a:chOff x="7948898" y="2343383"/>
            <a:chExt cx="2636551" cy="1892067"/>
          </a:xfrm>
        </p:grpSpPr>
        <p:sp>
          <p:nvSpPr>
            <p:cNvPr id="15" name="矩形 14"/>
            <p:cNvSpPr/>
            <p:nvPr/>
          </p:nvSpPr>
          <p:spPr>
            <a:xfrm>
              <a:off x="7948898" y="2343383"/>
              <a:ext cx="2636551" cy="1892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000"/>
                </a:lnSpc>
              </a:pPr>
              <a:endParaRPr kumimoji="1" lang="zh-CN" altLang="en-US" dirty="0">
                <a:latin typeface="Arial Narrow" panose="020B0606020202030204" pitchFamily="34" charset="0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47"/>
                <p:cNvSpPr txBox="1"/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6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453342"/>
                  <a:ext cx="1964512" cy="42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48"/>
                <p:cNvSpPr txBox="1"/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2880948"/>
                  <a:ext cx="2137380" cy="42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49"/>
                <p:cNvSpPr txBox="1"/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308554"/>
                  <a:ext cx="2077299" cy="42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51"/>
                <p:cNvSpPr txBox="1"/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258" y="3729567"/>
                  <a:ext cx="1610184" cy="42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33437" y="3875843"/>
                <a:ext cx="4858423" cy="289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𝐶𝑟𝑜𝑠𝑠𝐸𝑛𝑡𝑟𝑜𝑝𝑦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437" y="3875843"/>
                <a:ext cx="4858423" cy="2890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891860" y="3170384"/>
                <a:ext cx="3010707" cy="12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梯度下降算法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𝜂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860" y="3170384"/>
                <a:ext cx="3010707" cy="1219629"/>
              </a:xfrm>
              <a:prstGeom prst="rect">
                <a:avLst/>
              </a:prstGeom>
              <a:blipFill>
                <a:blip r:embed="rId8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Numpy+CUDA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自动求导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深度学习常用包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包含大多数矩阵运算、算术函数、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包含大量常用深度学习模型、损失函数等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torch.nn.functional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深度学习常用激活函数、损失函数等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torch.utils.data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数据集加载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torch.optim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常用优化器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torch.ones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torch.zeros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	2*3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张量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([1,2,3])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torch.from_numpy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([1,2,3]))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需要自动计算梯度的张量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如模型参数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需要设置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lvl="1"/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(2,3,requires_grad=True) 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(2,3).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requires_grad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_(True)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在自动求导时不会为其计算梯度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3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运算类似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获取形状：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Size(1,2,3)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x.view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(3,2)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改变形状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x.unsqueeze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增加一维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(1*2*3*1)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x.squeeze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移除一维如果该维大小为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1(2*3)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x.expand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(4,-1,-1)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复制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(4*2*3) 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x.transpose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(0,2)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(3*2*1)</a:t>
            </a: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，但与原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共享数据空间，通过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x[0]=…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会修改两个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x.long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x.float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类型转换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x.sum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(dim=1)/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x.mean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(dim=1)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在指定维度上求和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均值，返回新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x.sum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_(dim=1)/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x.mean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_(dim=1)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修改原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x[0][0][0]/x[0,:2]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7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/x*y/x-y/x/y</a:t>
            </a:r>
            <a:r>
              <a:rPr lang="en-US" altLang="zh-CN" dirty="0"/>
              <a:t>	</a:t>
            </a:r>
            <a:r>
              <a:rPr lang="zh-CN" altLang="en-US" dirty="0"/>
              <a:t>按位运算</a:t>
            </a:r>
            <a:r>
              <a:rPr lang="en-US" altLang="zh-CN" dirty="0"/>
              <a:t>(</a:t>
            </a:r>
            <a:r>
              <a:rPr lang="zh-CN" altLang="en-US" dirty="0"/>
              <a:t>广播机制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torch.dot/torch.matmul/torch.mm/torch.mv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矩阵乘向量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torch.cat/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torch.stack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拼接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torch.exp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/torch.log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函数运算</a:t>
            </a:r>
          </a:p>
        </p:txBody>
      </p:sp>
    </p:spTree>
    <p:extLst>
      <p:ext uri="{BB962C8B-B14F-4D97-AF65-F5344CB8AC3E}">
        <p14:creationId xmlns:p14="http://schemas.microsoft.com/office/powerpoint/2010/main" val="32296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1215</Words>
  <Application>Microsoft Office PowerPoint</Application>
  <PresentationFormat>宽屏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DejaVu Sans</vt:lpstr>
      <vt:lpstr>Liberation Sans</vt:lpstr>
      <vt:lpstr>WenQuanYi Zen Hei</vt:lpstr>
      <vt:lpstr>等线</vt:lpstr>
      <vt:lpstr>等线 Light</vt:lpstr>
      <vt:lpstr>黑体</vt:lpstr>
      <vt:lpstr>宋体</vt:lpstr>
      <vt:lpstr>微软雅黑</vt:lpstr>
      <vt:lpstr>微软雅黑</vt:lpstr>
      <vt:lpstr>Arial</vt:lpstr>
      <vt:lpstr>Arial Narrow</vt:lpstr>
      <vt:lpstr>Cambria Math</vt:lpstr>
      <vt:lpstr>Times New Roman</vt:lpstr>
      <vt:lpstr>Office 主题​​</vt:lpstr>
      <vt:lpstr>实验一   DNN与BP算法</vt:lpstr>
      <vt:lpstr>实验内容</vt:lpstr>
      <vt:lpstr>BP算法-多层感知机</vt:lpstr>
      <vt:lpstr>BP算法-多层感知机</vt:lpstr>
      <vt:lpstr>PyTorch简介</vt:lpstr>
      <vt:lpstr>PyTorch简介</vt:lpstr>
      <vt:lpstr>Tensor创建</vt:lpstr>
      <vt:lpstr>Tensor常用函数</vt:lpstr>
      <vt:lpstr>Tensor运算</vt:lpstr>
      <vt:lpstr>CUDA使用</vt:lpstr>
      <vt:lpstr>自动求导</vt:lpstr>
      <vt:lpstr>深度学习模型</vt:lpstr>
      <vt:lpstr>参数优化</vt:lpstr>
      <vt:lpstr>学习资料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DNN与BP算法</dc:title>
  <dc:creator>ustc</dc:creator>
  <cp:lastModifiedBy>Zhu Taylor</cp:lastModifiedBy>
  <cp:revision>288</cp:revision>
  <dcterms:created xsi:type="dcterms:W3CDTF">2020-10-12T10:58:31Z</dcterms:created>
  <dcterms:modified xsi:type="dcterms:W3CDTF">2021-06-11T08:05:08Z</dcterms:modified>
</cp:coreProperties>
</file>