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Lst>
  <p:notesMasterIdLst>
    <p:notesMasterId r:id="rId47"/>
  </p:notesMasterIdLst>
  <p:handoutMasterIdLst>
    <p:handoutMasterId r:id="rId48"/>
  </p:handoutMasterIdLst>
  <p:sldIdLst>
    <p:sldId id="323" r:id="rId2"/>
    <p:sldId id="1202" r:id="rId3"/>
    <p:sldId id="1203" r:id="rId4"/>
    <p:sldId id="1204" r:id="rId5"/>
    <p:sldId id="1205" r:id="rId6"/>
    <p:sldId id="1206" r:id="rId7"/>
    <p:sldId id="1207" r:id="rId8"/>
    <p:sldId id="1208" r:id="rId9"/>
    <p:sldId id="1209" r:id="rId10"/>
    <p:sldId id="1210" r:id="rId11"/>
    <p:sldId id="1211" r:id="rId12"/>
    <p:sldId id="1212" r:id="rId13"/>
    <p:sldId id="1213" r:id="rId14"/>
    <p:sldId id="1214" r:id="rId15"/>
    <p:sldId id="1217" r:id="rId16"/>
    <p:sldId id="1218" r:id="rId17"/>
    <p:sldId id="1219" r:id="rId18"/>
    <p:sldId id="1220" r:id="rId19"/>
    <p:sldId id="1221" r:id="rId20"/>
    <p:sldId id="1222" r:id="rId21"/>
    <p:sldId id="1223" r:id="rId22"/>
    <p:sldId id="1224" r:id="rId23"/>
    <p:sldId id="1225" r:id="rId24"/>
    <p:sldId id="1226" r:id="rId25"/>
    <p:sldId id="1227" r:id="rId26"/>
    <p:sldId id="1228" r:id="rId27"/>
    <p:sldId id="1229" r:id="rId28"/>
    <p:sldId id="1230" r:id="rId29"/>
    <p:sldId id="1231" r:id="rId30"/>
    <p:sldId id="1232" r:id="rId31"/>
    <p:sldId id="1233" r:id="rId32"/>
    <p:sldId id="1234" r:id="rId33"/>
    <p:sldId id="1235" r:id="rId34"/>
    <p:sldId id="1236" r:id="rId35"/>
    <p:sldId id="1237" r:id="rId36"/>
    <p:sldId id="1238" r:id="rId37"/>
    <p:sldId id="1239" r:id="rId38"/>
    <p:sldId id="1240" r:id="rId39"/>
    <p:sldId id="1241" r:id="rId40"/>
    <p:sldId id="1242" r:id="rId41"/>
    <p:sldId id="1243" r:id="rId42"/>
    <p:sldId id="1244" r:id="rId43"/>
    <p:sldId id="1245" r:id="rId44"/>
    <p:sldId id="1246" r:id="rId45"/>
    <p:sldId id="127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19" autoAdjust="0"/>
    <p:restoredTop sz="96291" autoAdjust="0"/>
  </p:normalViewPr>
  <p:slideViewPr>
    <p:cSldViewPr snapToGrid="0">
      <p:cViewPr varScale="1">
        <p:scale>
          <a:sx n="122" d="100"/>
          <a:sy n="122" d="100"/>
        </p:scale>
        <p:origin x="336" y="192"/>
      </p:cViewPr>
      <p:guideLst>
        <p:guide orient="horz" pos="2160"/>
        <p:guide pos="2880"/>
      </p:guideLst>
    </p:cSldViewPr>
  </p:slideViewPr>
  <p:notesTextViewPr>
    <p:cViewPr>
      <p:scale>
        <a:sx n="1" d="1"/>
        <a:sy n="1" d="1"/>
      </p:scale>
      <p:origin x="0" y="0"/>
    </p:cViewPr>
  </p:notesTextViewPr>
  <p:sorterViewPr>
    <p:cViewPr>
      <p:scale>
        <a:sx n="100" d="100"/>
        <a:sy n="100" d="100"/>
      </p:scale>
      <p:origin x="0" y="-23676"/>
    </p:cViewPr>
  </p:sorterViewPr>
  <p:notesViewPr>
    <p:cSldViewPr snapToGrid="0">
      <p:cViewPr varScale="1">
        <p:scale>
          <a:sx n="63" d="100"/>
          <a:sy n="63" d="100"/>
        </p:scale>
        <p:origin x="-316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F68EF9-44F6-454D-8E41-A11389644662}" type="datetimeFigureOut">
              <a:rPr lang="zh-CN" altLang="en-US" smtClean="0">
                <a:ea typeface="微软雅黑" panose="020B0503020204020204" pitchFamily="34" charset="-122"/>
              </a:rPr>
              <a:pPr/>
              <a:t>2020/5/19</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0E1A9D-CFA1-44EA-A565-5A0946D382EA}"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2653336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C0EC7-120E-464C-9B5F-CEFBF2B62932}" type="datetimeFigureOut">
              <a:rPr lang="zh-CN" altLang="en-US" smtClean="0"/>
              <a:pPr/>
              <a:t>2020/5/19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88695-62D5-49EB-B718-1E634CFAFDB1}" type="slidenum">
              <a:rPr lang="zh-CN" altLang="en-US" smtClean="0"/>
              <a:pPr/>
              <a:t>‹#›</a:t>
            </a:fld>
            <a:endParaRPr lang="zh-CN" altLang="en-US"/>
          </a:p>
        </p:txBody>
      </p:sp>
    </p:spTree>
    <p:extLst>
      <p:ext uri="{BB962C8B-B14F-4D97-AF65-F5344CB8AC3E}">
        <p14:creationId xmlns:p14="http://schemas.microsoft.com/office/powerpoint/2010/main" val="286350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p:spPr>
        <p:txBody>
          <a:bodyPr/>
          <a:lstStyle/>
          <a:p>
            <a:fld id="{8695F213-02EE-4337-BBDE-4FB8EFC6809A}" type="slidenum">
              <a:rPr lang="zh-CN" altLang="en-US"/>
              <a:pPr/>
              <a:t>1</a:t>
            </a:fld>
            <a:endParaRPr lang="zh-CN" altLang="en-US"/>
          </a:p>
        </p:txBody>
      </p:sp>
      <p:sp>
        <p:nvSpPr>
          <p:cNvPr id="6147" name="Rectangle 2"/>
          <p:cNvSpPr>
            <a:spLocks noGrp="1" noRot="1" noChangeAspect="1" noChangeArrowheads="1" noTextEdit="1"/>
          </p:cNvSpPr>
          <p:nvPr>
            <p:ph type="sldImg" idx="4294967295"/>
          </p:nvPr>
        </p:nvSpPr>
        <p:spPr>
          <a:ln/>
        </p:spPr>
      </p:sp>
      <p:sp>
        <p:nvSpPr>
          <p:cNvPr id="6148" name="Rectangle 3"/>
          <p:cNvSpPr>
            <a:spLocks noGrp="1" noChangeArrowheads="1"/>
          </p:cNvSpPr>
          <p:nvPr>
            <p:ph type="body" idx="4294967295"/>
          </p:nvPr>
        </p:nvSpPr>
        <p:spPr>
          <a:noFill/>
          <a:ln/>
        </p:spPr>
        <p:txBody>
          <a:bodyPr/>
          <a:lstStyle/>
          <a:p>
            <a:endParaRPr lang="en-US" altLang="zh-CN"/>
          </a:p>
        </p:txBody>
      </p:sp>
      <p:sp>
        <p:nvSpPr>
          <p:cNvPr id="6149" name="日期占位符 1"/>
          <p:cNvSpPr>
            <a:spLocks noGrp="1" noChangeArrowheads="1"/>
          </p:cNvSpPr>
          <p:nvPr>
            <p:ph type="dt" sz="quarter" idx="1"/>
          </p:nvPr>
        </p:nvSpPr>
        <p:spPr>
          <a:noFill/>
        </p:spPr>
        <p:txBody>
          <a:bodyPr/>
          <a:lstStyle/>
          <a:p>
            <a:fld id="{4350B46D-A530-4DF0-96B6-03CBA1428F21}" type="datetime1">
              <a:rPr lang="zh-CN" altLang="en-US" smtClean="0"/>
              <a:pPr/>
              <a:t>2020/5/19</a:t>
            </a:fld>
            <a:endParaRPr lang="zh-CN" altLang="en-US"/>
          </a:p>
        </p:txBody>
      </p:sp>
      <p:sp>
        <p:nvSpPr>
          <p:cNvPr id="6150" name="页脚占位符 2"/>
          <p:cNvSpPr>
            <a:spLocks noGrp="1" noChangeArrowheads="1"/>
          </p:cNvSpPr>
          <p:nvPr>
            <p:ph type="ftr" sz="quarter" idx="4"/>
          </p:nvPr>
        </p:nvSpPr>
        <p:spPr>
          <a:noFill/>
        </p:spPr>
        <p:txBody>
          <a:bodyPr/>
          <a:lstStyle/>
          <a:p>
            <a:endParaRPr lang="en-US" altLang="zh-CN"/>
          </a:p>
        </p:txBody>
      </p:sp>
    </p:spTree>
    <p:extLst>
      <p:ext uri="{BB962C8B-B14F-4D97-AF65-F5344CB8AC3E}">
        <p14:creationId xmlns:p14="http://schemas.microsoft.com/office/powerpoint/2010/main" val="13521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93188" name="灯片编号占位符 3"/>
          <p:cNvSpPr>
            <a:spLocks noGrp="1"/>
          </p:cNvSpPr>
          <p:nvPr>
            <p:ph type="sldNum" sz="quarter" idx="5"/>
          </p:nvPr>
        </p:nvSpPr>
        <p:spPr bwMode="auto">
          <a:noFill/>
          <a:ln>
            <a:miter lim="800000"/>
            <a:headEnd/>
            <a:tailEnd/>
          </a:ln>
        </p:spPr>
        <p:txBody>
          <a:bodyPr/>
          <a:lstStyle/>
          <a:p>
            <a:fld id="{ACF12846-78C1-4F79-94D1-DAC086270366}" type="slidenum">
              <a:rPr lang="zh-CN" altLang="en-US"/>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5"/>
          <p:cNvSpPr>
            <a:spLocks noGrp="1" noChangeArrowheads="1"/>
          </p:cNvSpPr>
          <p:nvPr>
            <p:ph type="sldNum" sz="quarter" idx="5"/>
          </p:nvPr>
        </p:nvSpPr>
        <p:spPr bwMode="auto">
          <a:noFill/>
          <a:ln>
            <a:miter lim="800000"/>
            <a:headEnd/>
            <a:tailEnd/>
          </a:ln>
        </p:spPr>
        <p:txBody>
          <a:bodyPr/>
          <a:lstStyle/>
          <a:p>
            <a:fld id="{085AD3FB-F9CD-4629-A35F-EF215F60BE98}" type="slidenum">
              <a:rPr lang="en-US" altLang="zh-CN"/>
              <a:pPr/>
              <a:t>13</a:t>
            </a:fld>
            <a:endParaRPr lang="en-US" altLang="zh-CN"/>
          </a:p>
        </p:txBody>
      </p:sp>
      <p:sp>
        <p:nvSpPr>
          <p:cNvPr id="95235"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5236"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a:latin typeface="Arial" pitchFamily="34" charset="0"/>
              <a:ea typeface="MS PGothic"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bwMode="auto">
          <a:noFill/>
          <a:ln>
            <a:miter lim="800000"/>
            <a:headEnd/>
            <a:tailEnd/>
          </a:ln>
        </p:spPr>
        <p:txBody>
          <a:bodyPr/>
          <a:lstStyle/>
          <a:p>
            <a:fld id="{2016DAEB-5B46-47E2-8814-3AA3BFD85A8B}" type="slidenum">
              <a:rPr lang="en-US" altLang="zh-CN"/>
              <a:pPr/>
              <a:t>14</a:t>
            </a:fld>
            <a:endParaRPr lang="en-US" altLang="zh-CN"/>
          </a:p>
        </p:txBody>
      </p:sp>
      <p:sp>
        <p:nvSpPr>
          <p:cNvPr id="97283"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7284"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a:latin typeface="Arial" pitchFamily="34" charset="0"/>
              <a:ea typeface="MS PGothic"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03428" name="灯片编号占位符 3"/>
          <p:cNvSpPr>
            <a:spLocks noGrp="1"/>
          </p:cNvSpPr>
          <p:nvPr>
            <p:ph type="sldNum" sz="quarter" idx="5"/>
          </p:nvPr>
        </p:nvSpPr>
        <p:spPr bwMode="auto">
          <a:noFill/>
          <a:ln>
            <a:miter lim="800000"/>
            <a:headEnd/>
            <a:tailEnd/>
          </a:ln>
        </p:spPr>
        <p:txBody>
          <a:bodyPr/>
          <a:lstStyle/>
          <a:p>
            <a:fld id="{A58AEFA5-63C8-4C2D-9D3F-5A2F51637DC6}" type="slidenum">
              <a:rPr lang="zh-CN" altLang="en-US"/>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17764" name="灯片编号占位符 3"/>
          <p:cNvSpPr>
            <a:spLocks noGrp="1"/>
          </p:cNvSpPr>
          <p:nvPr>
            <p:ph type="sldNum" sz="quarter" idx="5"/>
          </p:nvPr>
        </p:nvSpPr>
        <p:spPr bwMode="auto">
          <a:noFill/>
          <a:ln>
            <a:miter lim="800000"/>
            <a:headEnd/>
            <a:tailEnd/>
          </a:ln>
        </p:spPr>
        <p:txBody>
          <a:bodyPr/>
          <a:lstStyle/>
          <a:p>
            <a:fld id="{09BFE686-8D0B-4BFB-8833-6225930231B6}" type="slidenum">
              <a:rPr lang="zh-CN" altLang="en-US"/>
              <a:pPr/>
              <a:t>30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121860" name="灯片编号占位符 3"/>
          <p:cNvSpPr>
            <a:spLocks noGrp="1"/>
          </p:cNvSpPr>
          <p:nvPr>
            <p:ph type="sldNum" sz="quarter" idx="5"/>
          </p:nvPr>
        </p:nvSpPr>
        <p:spPr bwMode="auto">
          <a:noFill/>
          <a:ln>
            <a:miter lim="800000"/>
            <a:headEnd/>
            <a:tailEnd/>
          </a:ln>
        </p:spPr>
        <p:txBody>
          <a:bodyPr/>
          <a:lstStyle/>
          <a:p>
            <a:fld id="{834701B0-A416-4B69-8925-7FE37D51681A}" type="slidenum">
              <a:rPr lang="zh-CN" altLang="en-US"/>
              <a:pPr/>
              <a:t>33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23908" name="灯片编号占位符 3"/>
          <p:cNvSpPr>
            <a:spLocks noGrp="1"/>
          </p:cNvSpPr>
          <p:nvPr>
            <p:ph type="sldNum" sz="quarter" idx="5"/>
          </p:nvPr>
        </p:nvSpPr>
        <p:spPr bwMode="auto">
          <a:noFill/>
          <a:ln>
            <a:miter lim="800000"/>
            <a:headEnd/>
            <a:tailEnd/>
          </a:ln>
        </p:spPr>
        <p:txBody>
          <a:bodyPr/>
          <a:lstStyle/>
          <a:p>
            <a:fld id="{FB0696C3-3AFC-41BD-84BB-F76880DDF084}" type="slidenum">
              <a:rPr lang="zh-CN" altLang="en-US"/>
              <a:pPr/>
              <a:t>34</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25956" name="灯片编号占位符 3"/>
          <p:cNvSpPr>
            <a:spLocks noGrp="1"/>
          </p:cNvSpPr>
          <p:nvPr>
            <p:ph type="sldNum" sz="quarter" idx="5"/>
          </p:nvPr>
        </p:nvSpPr>
        <p:spPr bwMode="auto">
          <a:noFill/>
          <a:ln>
            <a:miter lim="800000"/>
            <a:headEnd/>
            <a:tailEnd/>
          </a:ln>
        </p:spPr>
        <p:txBody>
          <a:bodyPr/>
          <a:lstStyle/>
          <a:p>
            <a:fld id="{AEE4CADF-AD51-408C-B3D0-A21F273CB3B4}" type="slidenum">
              <a:rPr lang="zh-CN" altLang="en-US"/>
              <a:pPr/>
              <a:t>35</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5"/>
          <p:cNvSpPr>
            <a:spLocks noGrp="1" noChangeArrowheads="1"/>
          </p:cNvSpPr>
          <p:nvPr>
            <p:ph type="sldNum" sz="quarter" idx="5"/>
          </p:nvPr>
        </p:nvSpPr>
        <p:spPr bwMode="auto">
          <a:noFill/>
          <a:ln>
            <a:miter lim="800000"/>
            <a:headEnd/>
            <a:tailEnd/>
          </a:ln>
        </p:spPr>
        <p:txBody>
          <a:bodyPr/>
          <a:lstStyle/>
          <a:p>
            <a:pPr defTabSz="928688"/>
            <a:fld id="{D7CE34B5-8531-4DF2-9F24-268A9D914D7B}" type="slidenum">
              <a:rPr lang="en-US" altLang="zh-CN">
                <a:latin typeface="Times New Roman" pitchFamily="18" charset="0"/>
              </a:rPr>
              <a:pPr defTabSz="928688"/>
              <a:t>45</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bwMode="auto">
          <a:xfrm>
            <a:off x="1747838" y="855663"/>
            <a:ext cx="3951287" cy="2962275"/>
          </a:xfrm>
          <a:solidFill>
            <a:srgbClr val="FFFFFF"/>
          </a:solidFill>
          <a:ln>
            <a:solidFill>
              <a:srgbClr val="000000"/>
            </a:solidFill>
            <a:miter lim="800000"/>
            <a:headEnd/>
            <a:tailEnd/>
          </a:ln>
        </p:spPr>
      </p:sp>
      <p:sp>
        <p:nvSpPr>
          <p:cNvPr id="186372" name="Rectangle 3"/>
          <p:cNvSpPr>
            <a:spLocks noGrp="1" noChangeArrowheads="1"/>
          </p:cNvSpPr>
          <p:nvPr>
            <p:ph type="body" idx="1"/>
          </p:nvPr>
        </p:nvSpPr>
        <p:spPr bwMode="auto">
          <a:xfrm>
            <a:off x="992414" y="4225514"/>
            <a:ext cx="5463125" cy="4004822"/>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74756" name="灯片编号占位符 3"/>
          <p:cNvSpPr>
            <a:spLocks noGrp="1"/>
          </p:cNvSpPr>
          <p:nvPr>
            <p:ph type="sldNum" sz="quarter" idx="5"/>
          </p:nvPr>
        </p:nvSpPr>
        <p:spPr bwMode="auto">
          <a:noFill/>
          <a:ln>
            <a:miter lim="800000"/>
            <a:headEnd/>
            <a:tailEnd/>
          </a:ln>
        </p:spPr>
        <p:txBody>
          <a:bodyPr/>
          <a:lstStyle/>
          <a:p>
            <a:fld id="{C4FD258F-7487-4368-8098-D2E0903BBF71}" type="slidenum">
              <a:rPr lang="zh-CN" altLang="en-US"/>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即使</a:t>
            </a:r>
          </a:p>
        </p:txBody>
      </p:sp>
      <p:sp>
        <p:nvSpPr>
          <p:cNvPr id="76804" name="灯片编号占位符 3"/>
          <p:cNvSpPr>
            <a:spLocks noGrp="1"/>
          </p:cNvSpPr>
          <p:nvPr>
            <p:ph type="sldNum" sz="quarter" idx="5"/>
          </p:nvPr>
        </p:nvSpPr>
        <p:spPr bwMode="auto">
          <a:noFill/>
          <a:ln>
            <a:miter lim="800000"/>
            <a:headEnd/>
            <a:tailEnd/>
          </a:ln>
        </p:spPr>
        <p:txBody>
          <a:bodyPr/>
          <a:lstStyle/>
          <a:p>
            <a:fld id="{3B95CA67-5815-4A76-BD0D-2D628CF299C2}"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ln>
            <a:miter lim="800000"/>
            <a:headEnd/>
            <a:tailEnd/>
          </a:ln>
        </p:spPr>
        <p:txBody>
          <a:bodyPr/>
          <a:lstStyle/>
          <a:p>
            <a:fld id="{49EF32D6-84A9-457A-9ECA-BF26B5C1B65D}"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81924" name="灯片编号占位符 3"/>
          <p:cNvSpPr>
            <a:spLocks noGrp="1"/>
          </p:cNvSpPr>
          <p:nvPr>
            <p:ph type="sldNum" sz="quarter" idx="5"/>
          </p:nvPr>
        </p:nvSpPr>
        <p:spPr bwMode="auto">
          <a:noFill/>
          <a:ln>
            <a:miter lim="800000"/>
            <a:headEnd/>
            <a:tailEnd/>
          </a:ln>
        </p:spPr>
        <p:txBody>
          <a:bodyPr/>
          <a:lstStyle/>
          <a:p>
            <a:fld id="{FB90FA44-93C5-4B97-BB59-E48D48174247}"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83972" name="灯片编号占位符 3"/>
          <p:cNvSpPr>
            <a:spLocks noGrp="1"/>
          </p:cNvSpPr>
          <p:nvPr>
            <p:ph type="sldNum" sz="quarter" idx="5"/>
          </p:nvPr>
        </p:nvSpPr>
        <p:spPr bwMode="auto">
          <a:noFill/>
          <a:ln>
            <a:miter lim="800000"/>
            <a:headEnd/>
            <a:tailEnd/>
          </a:ln>
        </p:spPr>
        <p:txBody>
          <a:bodyPr/>
          <a:lstStyle/>
          <a:p>
            <a:fld id="{372BCFAA-A0A7-4924-B40F-522A4BD70F68}"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86020" name="灯片编号占位符 3"/>
          <p:cNvSpPr>
            <a:spLocks noGrp="1"/>
          </p:cNvSpPr>
          <p:nvPr>
            <p:ph type="sldNum" sz="quarter" idx="5"/>
          </p:nvPr>
        </p:nvSpPr>
        <p:spPr bwMode="auto">
          <a:noFill/>
          <a:ln>
            <a:miter lim="800000"/>
            <a:headEnd/>
            <a:tailEnd/>
          </a:ln>
        </p:spPr>
        <p:txBody>
          <a:bodyPr/>
          <a:lstStyle/>
          <a:p>
            <a:fld id="{956BC995-571C-4377-90EA-DC3B2BC92BBE}"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5"/>
          <p:cNvSpPr>
            <a:spLocks noGrp="1" noChangeArrowheads="1"/>
          </p:cNvSpPr>
          <p:nvPr>
            <p:ph type="sldNum" sz="quarter" idx="5"/>
          </p:nvPr>
        </p:nvSpPr>
        <p:spPr bwMode="auto">
          <a:noFill/>
          <a:ln>
            <a:miter lim="800000"/>
            <a:headEnd/>
            <a:tailEnd/>
          </a:ln>
        </p:spPr>
        <p:txBody>
          <a:bodyPr/>
          <a:lstStyle/>
          <a:p>
            <a:fld id="{88D45923-C35D-4F67-965A-B550626135C8}" type="slidenum">
              <a:rPr lang="en-US" altLang="zh-CN"/>
              <a:pPr/>
              <a:t>10</a:t>
            </a:fld>
            <a:endParaRPr lang="en-US" altLang="zh-CN"/>
          </a:p>
        </p:txBody>
      </p:sp>
      <p:sp>
        <p:nvSpPr>
          <p:cNvPr id="89091"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89092"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a:latin typeface="Arial" pitchFamily="34" charset="0"/>
              <a:ea typeface="MS PGothic"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bwMode="auto">
          <a:noFill/>
          <a:ln>
            <a:miter lim="800000"/>
            <a:headEnd/>
            <a:tailEnd/>
          </a:ln>
        </p:spPr>
        <p:txBody>
          <a:bodyPr/>
          <a:lstStyle/>
          <a:p>
            <a:fld id="{68191AC2-F312-45E1-84B6-5AE01752008E}" type="slidenum">
              <a:rPr lang="en-US" altLang="zh-CN"/>
              <a:pPr/>
              <a:t>11</a:t>
            </a:fld>
            <a:endParaRPr lang="en-US" altLang="zh-CN"/>
          </a:p>
        </p:txBody>
      </p:sp>
      <p:sp>
        <p:nvSpPr>
          <p:cNvPr id="91139" name="Rectangle 2"/>
          <p:cNvSpPr>
            <a:spLocks noGrp="1" noRot="1" noChangeAspect="1" noChangeArrowheads="1" noTextEdit="1"/>
          </p:cNvSpPr>
          <p:nvPr>
            <p:ph type="sldImg"/>
          </p:nvPr>
        </p:nvSpPr>
        <p:spPr bwMode="auto">
          <a:xfrm>
            <a:off x="1747838" y="854075"/>
            <a:ext cx="3952875" cy="2963863"/>
          </a:xfrm>
          <a:solidFill>
            <a:srgbClr val="FFFFFF"/>
          </a:solidFill>
          <a:ln>
            <a:solidFill>
              <a:srgbClr val="000000"/>
            </a:solidFill>
            <a:miter lim="800000"/>
            <a:headEnd/>
            <a:tailEnd/>
          </a:ln>
        </p:spPr>
      </p:sp>
      <p:sp>
        <p:nvSpPr>
          <p:cNvPr id="91140" name="Rectangle 3"/>
          <p:cNvSpPr>
            <a:spLocks noGrp="1" noChangeArrowheads="1"/>
          </p:cNvSpPr>
          <p:nvPr>
            <p:ph type="body" idx="1"/>
          </p:nvPr>
        </p:nvSpPr>
        <p:spPr bwMode="auto">
          <a:xfrm>
            <a:off x="992414" y="4226986"/>
            <a:ext cx="5463125" cy="400335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ltLang="zh-CN">
              <a:latin typeface="Arial" pitchFamily="34" charset="0"/>
              <a:ea typeface="MS PGothic"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defRPr sz="4400"/>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63CB074-D917-4FBE-89BE-DF3B3526DC37}" type="datetime1">
              <a:rPr lang="en-US" altLang="zh-CN" smtClean="0"/>
              <a:pPr/>
              <a:t>5/19/20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8"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219937"/>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924CD9D-8F2D-4BFF-AE92-BD43EDE08B97}" type="datetime1">
              <a:rPr lang="en-US" altLang="zh-CN" smtClean="0"/>
              <a:pPr/>
              <a:t>5/19/20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mj-ea"/>
                <a:ea typeface="+mj-ea"/>
              </a:defRPr>
            </a:lvl1pPr>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516212B-F7C2-43D2-9319-77026EAC3301}" type="datetime1">
              <a:rPr lang="en-US" altLang="zh-CN" smtClean="0"/>
              <a:pPr/>
              <a:t>5/19/20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579437"/>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3309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0" y="0"/>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32094" y="147889"/>
            <a:ext cx="7654705" cy="784617"/>
          </a:xfrm>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b="1">
                <a:latin typeface="微软雅黑" pitchFamily="34" charset="-122"/>
                <a:ea typeface="微软雅黑" pitchFamily="34" charset="-122"/>
              </a:defRPr>
            </a:lvl1pPr>
            <a:lvl2pPr>
              <a:defRPr/>
            </a:lvl2pPr>
            <a:lvl3pPr>
              <a:defRPr/>
            </a:lvl3pPr>
            <a:lvl4pPr>
              <a:defRPr/>
            </a:lvl4pPr>
            <a:lvl5pP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0993EED-656B-468C-8A9E-AB922A5A7DBB}" type="datetime1">
              <a:rPr lang="en-US" altLang="zh-CN" smtClean="0"/>
              <a:pPr/>
              <a:t>5/19/20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dirty="0"/>
          </a:p>
        </p:txBody>
      </p:sp>
      <p:pic>
        <p:nvPicPr>
          <p:cNvPr id="11" name="图片 7" descr="校徽.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95" y="118124"/>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684CBD7-081C-4AD8-9908-051971172021}" type="datetime1">
              <a:rPr lang="en-US" altLang="zh-CN" smtClean="0"/>
              <a:pPr/>
              <a:t>5/19/20</a:t>
            </a:fld>
            <a:endParaRPr lang="zh-CN" altLang="en-US"/>
          </a:p>
        </p:txBody>
      </p:sp>
      <p:sp>
        <p:nvSpPr>
          <p:cNvPr id="5" name="页脚占位符 4"/>
          <p:cNvSpPr>
            <a:spLocks noGrp="1"/>
          </p:cNvSpPr>
          <p:nvPr>
            <p:ph type="ftr" sz="quarter" idx="11"/>
          </p:nvPr>
        </p:nvSpPr>
        <p:spPr/>
        <p:txBody>
          <a:bodyPr/>
          <a:lstStyle/>
          <a:p>
            <a:r>
              <a:rPr lang="zh-CN" altLang="en-US"/>
              <a:t>中国科学技术大学</a:t>
            </a:r>
            <a:endParaRPr lang="zh-CN" altLang="en-US" dirty="0"/>
          </a:p>
        </p:txBody>
      </p:sp>
      <p:sp>
        <p:nvSpPr>
          <p:cNvPr id="6" name="灯片编号占位符 5"/>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49379"/>
            <a:ext cx="4038600" cy="5024672"/>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67485"/>
            <a:ext cx="4038600" cy="499751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800">
                <a:latin typeface="+mj-ea"/>
                <a:ea typeface="+mj-ea"/>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3BE08C80-ED58-411E-BF85-6E916E409911}" type="datetime1">
              <a:rPr lang="en-US" altLang="zh-CN" smtClean="0"/>
              <a:pPr/>
              <a:t>5/19/20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11991E-8238-4BD8-9068-A29405E58F7E}" type="datetime1">
              <a:rPr lang="en-US" altLang="zh-CN" smtClean="0"/>
              <a:pPr/>
              <a:t>5/19/20</a:t>
            </a:fld>
            <a:endParaRPr lang="zh-CN" altLang="en-US"/>
          </a:p>
        </p:txBody>
      </p:sp>
      <p:sp>
        <p:nvSpPr>
          <p:cNvPr id="8" name="页脚占位符 7"/>
          <p:cNvSpPr>
            <a:spLocks noGrp="1"/>
          </p:cNvSpPr>
          <p:nvPr>
            <p:ph type="ftr" sz="quarter" idx="11"/>
          </p:nvPr>
        </p:nvSpPr>
        <p:spPr/>
        <p:txBody>
          <a:bodyPr/>
          <a:lstStyle/>
          <a:p>
            <a:r>
              <a:rPr lang="zh-CN" altLang="en-US"/>
              <a:t>中国科学技术大学</a:t>
            </a:r>
            <a:endParaRPr lang="zh-CN" altLang="en-US" dirty="0"/>
          </a:p>
        </p:txBody>
      </p:sp>
      <p:sp>
        <p:nvSpPr>
          <p:cNvPr id="9" name="灯片编号占位符 8"/>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229600" cy="902312"/>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fld id="{2D29EDBA-35B6-4701-87CC-FBE379DD7210}" type="datetime1">
              <a:rPr lang="en-US" altLang="zh-CN" smtClean="0"/>
              <a:pPr/>
              <a:t>5/19/20</a:t>
            </a:fld>
            <a:endParaRPr lang="zh-CN" altLang="en-US"/>
          </a:p>
        </p:txBody>
      </p:sp>
      <p:sp>
        <p:nvSpPr>
          <p:cNvPr id="4" name="页脚占位符 3"/>
          <p:cNvSpPr>
            <a:spLocks noGrp="1"/>
          </p:cNvSpPr>
          <p:nvPr>
            <p:ph type="ftr" sz="quarter" idx="11"/>
          </p:nvPr>
        </p:nvSpPr>
        <p:spPr/>
        <p:txBody>
          <a:bodyPr/>
          <a:lstStyle/>
          <a:p>
            <a:r>
              <a:rPr lang="zh-CN" altLang="en-US"/>
              <a:t>中国科学技术大学</a:t>
            </a:r>
            <a:endParaRPr lang="zh-CN" altLang="en-US" dirty="0"/>
          </a:p>
        </p:txBody>
      </p:sp>
      <p:sp>
        <p:nvSpPr>
          <p:cNvPr id="5" name="灯片编号占位符 4"/>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B48CF-A1FB-47D3-9133-28E1D64D40D3}" type="datetime1">
              <a:rPr lang="en-US" altLang="zh-CN" smtClean="0"/>
              <a:pPr/>
              <a:t>5/19/20</a:t>
            </a:fld>
            <a:endParaRPr lang="zh-CN" altLang="en-US"/>
          </a:p>
        </p:txBody>
      </p:sp>
      <p:sp>
        <p:nvSpPr>
          <p:cNvPr id="3" name="页脚占位符 2"/>
          <p:cNvSpPr>
            <a:spLocks noGrp="1"/>
          </p:cNvSpPr>
          <p:nvPr>
            <p:ph type="ftr" sz="quarter" idx="11"/>
          </p:nvPr>
        </p:nvSpPr>
        <p:spPr/>
        <p:txBody>
          <a:bodyPr/>
          <a:lstStyle/>
          <a:p>
            <a:r>
              <a:rPr lang="zh-CN" altLang="en-US"/>
              <a:t>中国科学技术大学</a:t>
            </a:r>
            <a:endParaRPr lang="zh-CN" altLang="en-US" dirty="0"/>
          </a:p>
        </p:txBody>
      </p:sp>
      <p:sp>
        <p:nvSpPr>
          <p:cNvPr id="4" name="灯片编号占位符 3"/>
          <p:cNvSpPr>
            <a:spLocks noGrp="1"/>
          </p:cNvSpPr>
          <p:nvPr>
            <p:ph type="sldNum" sz="quarter" idx="12"/>
          </p:nvPr>
        </p:nvSpPr>
        <p:spPr/>
        <p:txBody>
          <a:bodyPr/>
          <a:lstStyle/>
          <a:p>
            <a:fld id="{8BD4F407-B401-4F27-B84C-F4D1FCFDF361}" type="slidenum">
              <a:rPr lang="zh-CN" altLang="en-US" smtClean="0"/>
              <a:pPr/>
              <a:t>‹#›</a:t>
            </a:fld>
            <a:endParaRPr lang="zh-CN" altLang="en-US"/>
          </a:p>
        </p:txBody>
      </p:sp>
      <p:pic>
        <p:nvPicPr>
          <p:cNvPr id="5" name="图片 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37881" y="319520"/>
            <a:ext cx="401637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5307" y="144855"/>
            <a:ext cx="3008313" cy="814812"/>
          </a:xfrm>
        </p:spPr>
        <p:txBody>
          <a:bodyPr anchor="b"/>
          <a:lstStyle>
            <a:lvl1pPr algn="l">
              <a:defRPr sz="2000" b="1">
                <a:latin typeface="+mj-ea"/>
                <a:ea typeface="+mj-ea"/>
              </a:defRPr>
            </a:lvl1pPr>
          </a:lstStyle>
          <a:p>
            <a:r>
              <a:rPr lang="zh-CN" altLang="en-US" dirty="0"/>
              <a:t>单击此处编辑母版标题样</a:t>
            </a:r>
          </a:p>
        </p:txBody>
      </p:sp>
      <p:sp>
        <p:nvSpPr>
          <p:cNvPr id="3" name="内容占位符 2"/>
          <p:cNvSpPr>
            <a:spLocks noGrp="1"/>
          </p:cNvSpPr>
          <p:nvPr>
            <p:ph idx="1"/>
          </p:nvPr>
        </p:nvSpPr>
        <p:spPr>
          <a:xfrm>
            <a:off x="3575050" y="273050"/>
            <a:ext cx="5111750" cy="5853113"/>
          </a:xfrm>
        </p:spPr>
        <p:txBody>
          <a:bodyPr/>
          <a:lstStyle>
            <a:lvl1pPr>
              <a:defRPr sz="3200">
                <a:latin typeface="+mj-ea"/>
                <a:ea typeface="+mj-ea"/>
              </a:defRPr>
            </a:lvl1pPr>
            <a:lvl2pPr>
              <a:defRPr sz="2800">
                <a:latin typeface="+mj-ea"/>
                <a:ea typeface="+mj-ea"/>
              </a:defRPr>
            </a:lvl2pPr>
            <a:lvl3pPr>
              <a:defRPr sz="2400">
                <a:latin typeface="+mj-ea"/>
                <a:ea typeface="+mj-ea"/>
              </a:defRPr>
            </a:lvl3pPr>
            <a:lvl4pPr>
              <a:defRPr sz="2000">
                <a:latin typeface="+mj-ea"/>
                <a:ea typeface="+mj-ea"/>
              </a:defRPr>
            </a:lvl4pPr>
            <a:lvl5pPr>
              <a:defRPr sz="2000">
                <a:latin typeface="+mj-ea"/>
                <a:ea typeface="+mj-ea"/>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0E89983F-5CAB-4AD2-9C3A-BB543F1BA2CC}" type="datetime1">
              <a:rPr lang="en-US" altLang="zh-CN" smtClean="0"/>
              <a:pPr/>
              <a:t>5/19/20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995881"/>
            <a:ext cx="5486400" cy="37316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6C670C4-3C78-4942-9763-B91976EA41A9}" type="datetime1">
              <a:rPr lang="en-US" altLang="zh-CN" smtClean="0"/>
              <a:pPr/>
              <a:t>5/19/20</a:t>
            </a:fld>
            <a:endParaRPr lang="zh-CN" altLang="en-US"/>
          </a:p>
        </p:txBody>
      </p:sp>
      <p:sp>
        <p:nvSpPr>
          <p:cNvPr id="6" name="页脚占位符 5"/>
          <p:cNvSpPr>
            <a:spLocks noGrp="1"/>
          </p:cNvSpPr>
          <p:nvPr>
            <p:ph type="ftr" sz="quarter" idx="11"/>
          </p:nvPr>
        </p:nvSpPr>
        <p:spPr/>
        <p:txBody>
          <a:bodyPr/>
          <a:lstStyle/>
          <a:p>
            <a:r>
              <a:rPr lang="zh-CN" altLang="en-US"/>
              <a:t>中国科学技术大学</a:t>
            </a:r>
            <a:endParaRPr lang="zh-CN" altLang="en-US" dirty="0"/>
          </a:p>
        </p:txBody>
      </p:sp>
      <p:sp>
        <p:nvSpPr>
          <p:cNvPr id="7" name="灯片编号占位符 6"/>
          <p:cNvSpPr>
            <a:spLocks noGrp="1"/>
          </p:cNvSpPr>
          <p:nvPr>
            <p:ph type="sldNum" sz="quarter" idx="12"/>
          </p:nvPr>
        </p:nvSpPr>
        <p:spPr/>
        <p:txBody>
          <a:bodyPr/>
          <a:lstStyle/>
          <a:p>
            <a:fld id="{8BD4F407-B401-4F27-B84C-F4D1FCFDF361}"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2"/>
          <p:cNvSpPr>
            <a:spLocks noChangeArrowheads="1"/>
          </p:cNvSpPr>
          <p:nvPr userDrawn="1"/>
        </p:nvSpPr>
        <p:spPr bwMode="auto">
          <a:xfrm>
            <a:off x="0" y="-27159"/>
            <a:ext cx="9144000" cy="976313"/>
          </a:xfrm>
          <a:prstGeom prst="rect">
            <a:avLst/>
          </a:prstGeom>
          <a:gradFill rotWithShape="1">
            <a:gsLst>
              <a:gs pos="0">
                <a:srgbClr val="234B8D"/>
              </a:gs>
              <a:gs pos="100000">
                <a:srgbClr val="2F7ADF"/>
              </a:gs>
            </a:gsLst>
            <a:lin ang="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474133" y="175056"/>
            <a:ext cx="8238067" cy="7031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258432"/>
            <a:ext cx="8229600" cy="505183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C3CBB79-86D5-49C4-928B-7B63B3AD187F}" type="datetime1">
              <a:rPr lang="en-US" altLang="zh-CN" smtClean="0"/>
              <a:pPr/>
              <a:t>5/19/20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r>
              <a:rPr lang="zh-CN" altLang="en-US" dirty="0"/>
              <a:t>中国科学技术大学</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8BD4F407-B401-4F27-B84C-F4D1FCFDF361}" type="slidenum">
              <a:rPr lang="zh-CN" altLang="en-US" smtClean="0"/>
              <a:pPr/>
              <a:t>‹#›</a:t>
            </a:fld>
            <a:endParaRPr lang="zh-CN" altLang="en-US" dirty="0"/>
          </a:p>
        </p:txBody>
      </p:sp>
      <p:pic>
        <p:nvPicPr>
          <p:cNvPr id="9" name="图片 7" descr="校徽.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17695" y="109071"/>
            <a:ext cx="7667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p:txStyles>
    <p:titleStyle>
      <a:lvl1pPr algn="ctr" defTabSz="914400" rtl="0" eaLnBrk="1" latinLnBrk="0" hangingPunct="1">
        <a:spcBef>
          <a:spcPct val="0"/>
        </a:spcBef>
        <a:buNone/>
        <a:defRPr sz="3600" kern="1200">
          <a:solidFill>
            <a:schemeClr val="bg1"/>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zh-CN" altLang="en-US" dirty="0">
                <a:solidFill>
                  <a:schemeClr val="tx1"/>
                </a:solidFill>
              </a:rPr>
              <a:t>计算机体系结构</a:t>
            </a:r>
          </a:p>
        </p:txBody>
      </p:sp>
      <p:sp>
        <p:nvSpPr>
          <p:cNvPr id="5123" name="Rectangle 3"/>
          <p:cNvSpPr>
            <a:spLocks noGrp="1" noChangeArrowheads="1"/>
          </p:cNvSpPr>
          <p:nvPr>
            <p:ph type="subTitle" idx="1"/>
          </p:nvPr>
        </p:nvSpPr>
        <p:spPr/>
        <p:txBody>
          <a:bodyPr>
            <a:normAutofit/>
          </a:bodyPr>
          <a:lstStyle/>
          <a:p>
            <a:r>
              <a:rPr lang="en-US" altLang="zh-CN" dirty="0"/>
              <a:t>Cache Coherence</a:t>
            </a: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US" altLang="zh-CN"/>
              <a:t>Performance of Symmetric Shared-Memory Multiprocessors</a:t>
            </a:r>
          </a:p>
        </p:txBody>
      </p:sp>
      <p:sp>
        <p:nvSpPr>
          <p:cNvPr id="88067" name="Rectangle 3"/>
          <p:cNvSpPr>
            <a:spLocks noGrp="1" noChangeArrowheads="1"/>
          </p:cNvSpPr>
          <p:nvPr>
            <p:ph idx="1"/>
          </p:nvPr>
        </p:nvSpPr>
        <p:spPr/>
        <p:txBody>
          <a:bodyPr/>
          <a:lstStyle/>
          <a:p>
            <a:r>
              <a:rPr lang="en-US" altLang="zh-CN" dirty="0"/>
              <a:t>Cache performance </a:t>
            </a:r>
            <a:r>
              <a:rPr lang="zh-CN" altLang="en-US" dirty="0"/>
              <a:t>由两部分构成：</a:t>
            </a:r>
            <a:endParaRPr lang="en-US" altLang="zh-CN" dirty="0"/>
          </a:p>
          <a:p>
            <a:pPr lvl="1"/>
            <a:r>
              <a:rPr lang="zh-CN" altLang="en-US" dirty="0"/>
              <a:t>单处理器 </a:t>
            </a:r>
            <a:r>
              <a:rPr lang="en-US" altLang="zh-CN" dirty="0"/>
              <a:t>cache miss</a:t>
            </a:r>
            <a:r>
              <a:rPr lang="zh-CN" altLang="en-US" dirty="0"/>
              <a:t>的通信量（</a:t>
            </a:r>
            <a:r>
              <a:rPr lang="en-US" altLang="zh-CN" dirty="0"/>
              <a:t>Traffic</a:t>
            </a:r>
            <a:r>
              <a:rPr lang="zh-CN" altLang="en-US" dirty="0"/>
              <a:t>）</a:t>
            </a:r>
            <a:endParaRPr lang="en-US" altLang="zh-CN" dirty="0"/>
          </a:p>
          <a:p>
            <a:pPr lvl="1"/>
            <a:r>
              <a:rPr lang="zh-CN" altLang="en-US" dirty="0"/>
              <a:t>通信引起的通信量：由于作废机制导致后面的访问失效</a:t>
            </a:r>
            <a:endParaRPr lang="en-US" altLang="zh-CN" dirty="0"/>
          </a:p>
          <a:p>
            <a:r>
              <a:rPr lang="en-US" altLang="zh-CN" dirty="0"/>
              <a:t>Coherence misses</a:t>
            </a:r>
          </a:p>
          <a:p>
            <a:pPr lvl="1"/>
            <a:r>
              <a:rPr lang="zh-CN" altLang="en-US" dirty="0"/>
              <a:t>有时也称为</a:t>
            </a:r>
            <a:r>
              <a:rPr lang="en-US" altLang="zh-CN" dirty="0"/>
              <a:t> Communication miss</a:t>
            </a:r>
          </a:p>
          <a:p>
            <a:pPr lvl="1"/>
            <a:r>
              <a:rPr lang="en-US" altLang="zh-CN" dirty="0"/>
              <a:t>4th C of cache misses along with Compulsory, Capacity, &amp; Conflict.</a:t>
            </a:r>
          </a:p>
        </p:txBody>
      </p:sp>
      <p:sp>
        <p:nvSpPr>
          <p:cNvPr id="5" name="日期占位符 4"/>
          <p:cNvSpPr>
            <a:spLocks noGrp="1"/>
          </p:cNvSpPr>
          <p:nvPr>
            <p:ph type="dt" sz="half" idx="10"/>
          </p:nvPr>
        </p:nvSpPr>
        <p:spPr/>
        <p:txBody>
          <a:bodyPr/>
          <a:lstStyle/>
          <a:p>
            <a:fld id="{6535BF41-2310-4E12-A3E5-F3B0D3C8E1E4}" type="datetime1">
              <a:rPr lang="zh-CN" altLang="en-US" smtClean="0"/>
              <a:pPr/>
              <a:t>2020/5/19</a:t>
            </a:fld>
            <a:endParaRPr lang="zh-CN" altLang="en-US"/>
          </a:p>
        </p:txBody>
      </p:sp>
      <p:sp>
        <p:nvSpPr>
          <p:cNvPr id="6" name="页脚占位符 5"/>
          <p:cNvSpPr>
            <a:spLocks noGrp="1"/>
          </p:cNvSpPr>
          <p:nvPr>
            <p:ph type="ftr" sz="quarter" idx="11"/>
          </p:nvPr>
        </p:nvSpPr>
        <p:spPr/>
        <p:txBody>
          <a:bodyPr/>
          <a:lstStyle/>
          <a:p>
            <a:r>
              <a:rPr lang="zh-CN" altLang="en-US" dirty="0"/>
              <a:t>计算机体系结构</a:t>
            </a:r>
          </a:p>
        </p:txBody>
      </p:sp>
      <p:sp>
        <p:nvSpPr>
          <p:cNvPr id="88068" name="Slide Number Placeholder 4"/>
          <p:cNvSpPr>
            <a:spLocks noGrp="1"/>
          </p:cNvSpPr>
          <p:nvPr>
            <p:ph type="sldNum" sz="quarter" idx="12"/>
          </p:nvPr>
        </p:nvSpPr>
        <p:spPr/>
        <p:txBody>
          <a:bodyPr/>
          <a:lstStyle/>
          <a:p>
            <a:fld id="{66A12441-F02B-4F55-9153-7D5CBDED39C6}" type="slidenum">
              <a:rPr lang="en-US" altLang="zh-CN" smtClean="0"/>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28650" y="0"/>
            <a:ext cx="7886700" cy="744538"/>
          </a:xfrm>
        </p:spPr>
        <p:txBody>
          <a:bodyPr/>
          <a:lstStyle/>
          <a:p>
            <a:r>
              <a:rPr lang="en-US" altLang="zh-CN" dirty="0"/>
              <a:t>Coherency Misses</a:t>
            </a:r>
          </a:p>
        </p:txBody>
      </p:sp>
      <p:sp>
        <p:nvSpPr>
          <p:cNvPr id="90115" name="Rectangle 3"/>
          <p:cNvSpPr>
            <a:spLocks noGrp="1" noChangeArrowheads="1"/>
          </p:cNvSpPr>
          <p:nvPr>
            <p:ph idx="1"/>
          </p:nvPr>
        </p:nvSpPr>
        <p:spPr>
          <a:xfrm>
            <a:off x="420688" y="977900"/>
            <a:ext cx="8345487" cy="5378450"/>
          </a:xfrm>
        </p:spPr>
        <p:txBody>
          <a:bodyPr/>
          <a:lstStyle/>
          <a:p>
            <a:r>
              <a:rPr lang="en-US" altLang="zh-CN" sz="2000" dirty="0"/>
              <a:t> </a:t>
            </a:r>
            <a:r>
              <a:rPr lang="zh-CN" altLang="en-US" sz="2000" dirty="0"/>
              <a:t>由于对共享块的写操作引起</a:t>
            </a:r>
            <a:endParaRPr lang="en-US" altLang="zh-CN" sz="2000" dirty="0"/>
          </a:p>
          <a:p>
            <a:pPr lvl="1"/>
            <a:r>
              <a:rPr lang="zh-CN" altLang="en-US" sz="1800" dirty="0"/>
              <a:t>共享块在多个本地</a:t>
            </a:r>
            <a:r>
              <a:rPr lang="en-US" altLang="zh-CN" sz="1800" dirty="0"/>
              <a:t>Cache</a:t>
            </a:r>
            <a:r>
              <a:rPr lang="zh-CN" altLang="en-US" sz="1800" dirty="0"/>
              <a:t>有副本</a:t>
            </a:r>
            <a:endParaRPr lang="en-US" altLang="zh-CN" sz="1800" dirty="0"/>
          </a:p>
          <a:p>
            <a:pPr lvl="1"/>
            <a:r>
              <a:rPr lang="zh-CN" altLang="en-US" sz="1800" dirty="0"/>
              <a:t>当某处理器对共享块进行写操作时会 作废其他处理器的本地</a:t>
            </a:r>
            <a:r>
              <a:rPr lang="en-US" altLang="zh-CN" sz="1800" dirty="0"/>
              <a:t>Cache</a:t>
            </a:r>
            <a:r>
              <a:rPr lang="zh-CN" altLang="en-US" sz="1800" dirty="0"/>
              <a:t>的副本</a:t>
            </a:r>
            <a:endParaRPr lang="en-US" altLang="zh-CN" sz="1800" dirty="0"/>
          </a:p>
          <a:p>
            <a:pPr lvl="1"/>
            <a:r>
              <a:rPr lang="zh-CN" altLang="en-US" sz="1800" b="1" dirty="0">
                <a:solidFill>
                  <a:srgbClr val="0070C0"/>
                </a:solidFill>
              </a:rPr>
              <a:t>其他处理器对共享块进行读操作时</a:t>
            </a:r>
            <a:r>
              <a:rPr lang="en-US" altLang="zh-CN" sz="1800" b="1" dirty="0">
                <a:solidFill>
                  <a:srgbClr val="0070C0"/>
                </a:solidFill>
              </a:rPr>
              <a:t> </a:t>
            </a:r>
            <a:r>
              <a:rPr lang="zh-CN" altLang="en-US" sz="1800" b="1" dirty="0">
                <a:solidFill>
                  <a:srgbClr val="0070C0"/>
                </a:solidFill>
              </a:rPr>
              <a:t>会有</a:t>
            </a:r>
            <a:r>
              <a:rPr lang="en-US" altLang="zh-CN" sz="1800" b="1" dirty="0">
                <a:solidFill>
                  <a:srgbClr val="0070C0"/>
                </a:solidFill>
              </a:rPr>
              <a:t>coherence miss</a:t>
            </a:r>
          </a:p>
          <a:p>
            <a:r>
              <a:rPr lang="en-US" altLang="zh-CN" sz="2000" dirty="0"/>
              <a:t>True sharing misses </a:t>
            </a:r>
            <a:r>
              <a:rPr lang="zh-CN" altLang="en-US" sz="2000" dirty="0"/>
              <a:t>：</a:t>
            </a:r>
            <a:r>
              <a:rPr lang="en-US" altLang="zh-CN" sz="2000" dirty="0"/>
              <a:t>Cache coherence </a:t>
            </a:r>
            <a:r>
              <a:rPr lang="zh-CN" altLang="en-US" sz="2000" dirty="0"/>
              <a:t>机制引起的数据通信</a:t>
            </a:r>
            <a:endParaRPr lang="en-US" altLang="zh-CN" sz="2000" dirty="0"/>
          </a:p>
          <a:p>
            <a:pPr lvl="1"/>
            <a:r>
              <a:rPr lang="zh-CN" altLang="en-US" sz="1800" dirty="0"/>
              <a:t>通常是不同的处理器写或读 同一个变量</a:t>
            </a:r>
            <a:endParaRPr lang="en-US" altLang="zh-CN" sz="1800" dirty="0"/>
          </a:p>
          <a:p>
            <a:pPr lvl="1"/>
            <a:r>
              <a:rPr lang="zh-CN" altLang="en-US" sz="1800" dirty="0"/>
              <a:t>对</a:t>
            </a:r>
            <a:r>
              <a:rPr lang="en-US" altLang="zh-CN" sz="1800" dirty="0"/>
              <a:t>S</a:t>
            </a:r>
            <a:r>
              <a:rPr lang="zh-CN" altLang="en-US" sz="1800" dirty="0"/>
              <a:t>态块的写操作会作废其他</a:t>
            </a:r>
            <a:r>
              <a:rPr lang="en-US" altLang="zh-CN" sz="1800" dirty="0"/>
              <a:t>cache</a:t>
            </a:r>
            <a:r>
              <a:rPr lang="zh-CN" altLang="en-US" sz="1800" dirty="0"/>
              <a:t>中的共享块</a:t>
            </a:r>
            <a:endParaRPr lang="en-US" altLang="zh-CN" sz="1800" dirty="0"/>
          </a:p>
          <a:p>
            <a:pPr lvl="1"/>
            <a:r>
              <a:rPr lang="zh-CN" altLang="en-US" sz="1800" dirty="0"/>
              <a:t>处理器试图读一个存在于其他处理器的</a:t>
            </a:r>
            <a:r>
              <a:rPr lang="en-US" altLang="zh-CN" sz="1800" dirty="0"/>
              <a:t>cache</a:t>
            </a:r>
            <a:r>
              <a:rPr lang="zh-CN" altLang="en-US" sz="1800" dirty="0"/>
              <a:t>中并且已经修改过的字（</a:t>
            </a:r>
            <a:r>
              <a:rPr lang="en-US" altLang="zh-CN" sz="1800" dirty="0"/>
              <a:t>modified</a:t>
            </a:r>
            <a:r>
              <a:rPr lang="zh-CN" altLang="en-US" sz="1800" dirty="0"/>
              <a:t>），这会导致失效，并将当前</a:t>
            </a:r>
            <a:r>
              <a:rPr lang="en-US" altLang="zh-CN" sz="1800" dirty="0"/>
              <a:t>cache</a:t>
            </a:r>
            <a:r>
              <a:rPr lang="zh-CN" altLang="en-US" sz="1800" dirty="0"/>
              <a:t>中的对应块写回</a:t>
            </a:r>
            <a:endParaRPr lang="en-US" altLang="zh-CN" sz="1800" dirty="0"/>
          </a:p>
          <a:p>
            <a:pPr lvl="1"/>
            <a:r>
              <a:rPr lang="zh-CN" altLang="en-US" sz="1800" b="1" dirty="0">
                <a:solidFill>
                  <a:srgbClr val="0070C0"/>
                </a:solidFill>
              </a:rPr>
              <a:t>即使块大小为</a:t>
            </a:r>
            <a:r>
              <a:rPr lang="en-US" altLang="zh-CN" sz="1800" b="1" dirty="0">
                <a:solidFill>
                  <a:srgbClr val="0070C0"/>
                </a:solidFill>
              </a:rPr>
              <a:t>1</a:t>
            </a:r>
            <a:r>
              <a:rPr lang="zh-CN" altLang="en-US" sz="1800" b="1" dirty="0">
                <a:solidFill>
                  <a:srgbClr val="0070C0"/>
                </a:solidFill>
              </a:rPr>
              <a:t>个字，失效仍然会发生</a:t>
            </a:r>
            <a:endParaRPr lang="en-US" altLang="zh-CN" sz="1800" b="1" dirty="0">
              <a:solidFill>
                <a:srgbClr val="0070C0"/>
              </a:solidFill>
            </a:endParaRPr>
          </a:p>
          <a:p>
            <a:r>
              <a:rPr lang="en-US" altLang="zh-CN" sz="2000" dirty="0"/>
              <a:t>False sharing misses </a:t>
            </a:r>
            <a:r>
              <a:rPr lang="zh-CN" altLang="en-US" sz="2000" dirty="0"/>
              <a:t>： </a:t>
            </a:r>
            <a:r>
              <a:rPr lang="zh-CN" altLang="en-US" sz="2000" b="1" dirty="0">
                <a:solidFill>
                  <a:srgbClr val="0070C0"/>
                </a:solidFill>
              </a:rPr>
              <a:t>由于某个字在某个失效块中</a:t>
            </a:r>
            <a:endParaRPr lang="en-US" altLang="zh-CN" sz="2000" b="1" dirty="0">
              <a:solidFill>
                <a:srgbClr val="0070C0"/>
              </a:solidFill>
            </a:endParaRPr>
          </a:p>
          <a:p>
            <a:pPr lvl="1"/>
            <a:r>
              <a:rPr lang="zh-CN" altLang="en-US" sz="1800" dirty="0"/>
              <a:t>读写同一块中的不同变量</a:t>
            </a:r>
            <a:endParaRPr lang="en-US" altLang="zh-CN" sz="1800" dirty="0"/>
          </a:p>
          <a:p>
            <a:pPr lvl="1"/>
            <a:r>
              <a:rPr lang="zh-CN" altLang="en-US" sz="1800" dirty="0"/>
              <a:t>失效并没有通过通信产生新的值，仅仅是产生了额外的失效</a:t>
            </a:r>
            <a:endParaRPr lang="en-US" altLang="zh-CN" sz="1800" dirty="0"/>
          </a:p>
          <a:p>
            <a:pPr lvl="1"/>
            <a:r>
              <a:rPr lang="zh-CN" altLang="en-US" sz="1800" dirty="0"/>
              <a:t>块是共享的，但块中没有真正共享的字</a:t>
            </a:r>
            <a:br>
              <a:rPr lang="en-US" altLang="zh-CN" sz="1800" dirty="0"/>
            </a:br>
            <a:r>
              <a:rPr lang="en-US" altLang="zh-CN" sz="1800" dirty="0"/>
              <a:t> </a:t>
            </a:r>
            <a:r>
              <a:rPr lang="en-US" altLang="zh-CN" sz="1800" dirty="0">
                <a:sym typeface="Symbol" pitchFamily="18" charset="2"/>
              </a:rPr>
              <a:t></a:t>
            </a:r>
            <a:r>
              <a:rPr lang="zh-CN" altLang="en-US" sz="1800" b="1" dirty="0">
                <a:solidFill>
                  <a:srgbClr val="0070C0"/>
                </a:solidFill>
                <a:sym typeface="Symbol" pitchFamily="18" charset="2"/>
              </a:rPr>
              <a:t>如果块的大小为</a:t>
            </a:r>
            <a:r>
              <a:rPr lang="en-US" altLang="zh-CN" sz="1800" b="1" dirty="0">
                <a:solidFill>
                  <a:srgbClr val="0070C0"/>
                </a:solidFill>
                <a:sym typeface="Symbol" pitchFamily="18" charset="2"/>
              </a:rPr>
              <a:t>1</a:t>
            </a:r>
            <a:r>
              <a:rPr lang="zh-CN" altLang="en-US" sz="1800" b="1" dirty="0">
                <a:solidFill>
                  <a:srgbClr val="0070C0"/>
                </a:solidFill>
                <a:sym typeface="Symbol" pitchFamily="18" charset="2"/>
              </a:rPr>
              <a:t>个字，那么就不会产生这种失效</a:t>
            </a:r>
            <a:endParaRPr lang="en-US" altLang="zh-CN" sz="1800" b="1" dirty="0">
              <a:solidFill>
                <a:srgbClr val="0070C0"/>
              </a:solidFill>
            </a:endParaRPr>
          </a:p>
        </p:txBody>
      </p:sp>
      <p:sp>
        <p:nvSpPr>
          <p:cNvPr id="5" name="日期占位符 4"/>
          <p:cNvSpPr>
            <a:spLocks noGrp="1"/>
          </p:cNvSpPr>
          <p:nvPr>
            <p:ph type="dt" sz="quarter" idx="10"/>
          </p:nvPr>
        </p:nvSpPr>
        <p:spPr/>
        <p:txBody>
          <a:bodyPr/>
          <a:lstStyle/>
          <a:p>
            <a:pPr>
              <a:defRPr/>
            </a:pPr>
            <a:fld id="{72CBEDAA-652D-46FD-82C8-E16CC628DE03}" type="datetime1">
              <a:rPr lang="zh-CN" altLang="en-US"/>
              <a:pPr>
                <a:defRPr/>
              </a:pPr>
              <a:t>2020/5/19</a:t>
            </a:fld>
            <a:endParaRPr lang="zh-CN" altLang="en-US"/>
          </a:p>
        </p:txBody>
      </p:sp>
      <p:sp>
        <p:nvSpPr>
          <p:cNvPr id="6" name="页脚占位符 5"/>
          <p:cNvSpPr>
            <a:spLocks noGrp="1"/>
          </p:cNvSpPr>
          <p:nvPr>
            <p:ph type="ftr" sz="quarter" idx="11"/>
          </p:nvPr>
        </p:nvSpPr>
        <p:spPr/>
        <p:txBody>
          <a:bodyPr/>
          <a:lstStyle/>
          <a:p>
            <a:pPr>
              <a:defRPr/>
            </a:pPr>
            <a:r>
              <a:rPr lang="zh-CN" altLang="en-US"/>
              <a:t>计算机体系结构</a:t>
            </a:r>
          </a:p>
        </p:txBody>
      </p:sp>
      <p:sp>
        <p:nvSpPr>
          <p:cNvPr id="90118" name="灯片编号占位符 8"/>
          <p:cNvSpPr>
            <a:spLocks noGrp="1"/>
          </p:cNvSpPr>
          <p:nvPr>
            <p:ph type="sldNum" sz="quarter" idx="12"/>
          </p:nvPr>
        </p:nvSpPr>
        <p:spPr bwMode="auto">
          <a:noFill/>
          <a:ln>
            <a:miter lim="800000"/>
            <a:headEnd/>
            <a:tailEnd/>
          </a:ln>
        </p:spPr>
        <p:txBody>
          <a:bodyPr/>
          <a:lstStyle/>
          <a:p>
            <a:fld id="{045400B3-F0EE-4E22-9D0B-EDCB5B6DFCA3}" type="slidenum">
              <a:rPr lang="zh-CN" altLang="en-US"/>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pPr eaLnBrk="1" hangingPunct="1"/>
            <a:r>
              <a:rPr lang="en-US" altLang="zh-CN" sz="3200"/>
              <a:t>Example of True &amp; False Sharing Misses</a:t>
            </a:r>
            <a:endParaRPr lang="zh-CN" altLang="en-US" sz="3200"/>
          </a:p>
        </p:txBody>
      </p:sp>
      <p:sp>
        <p:nvSpPr>
          <p:cNvPr id="4" name="日期占位符 3"/>
          <p:cNvSpPr>
            <a:spLocks noGrp="1"/>
          </p:cNvSpPr>
          <p:nvPr>
            <p:ph type="dt" sz="half" idx="10"/>
          </p:nvPr>
        </p:nvSpPr>
        <p:spPr/>
        <p:txBody>
          <a:bodyPr/>
          <a:lstStyle/>
          <a:p>
            <a:pPr>
              <a:defRPr/>
            </a:pPr>
            <a:fld id="{EB063027-6CE6-4275-8BBF-66C1AE34DAFB}"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92166" name="灯片编号占位符 5"/>
          <p:cNvSpPr>
            <a:spLocks noGrp="1"/>
          </p:cNvSpPr>
          <p:nvPr>
            <p:ph type="sldNum" sz="quarter" idx="12"/>
          </p:nvPr>
        </p:nvSpPr>
        <p:spPr bwMode="auto">
          <a:noFill/>
          <a:ln>
            <a:miter lim="800000"/>
            <a:headEnd/>
            <a:tailEnd/>
          </a:ln>
        </p:spPr>
        <p:txBody>
          <a:bodyPr/>
          <a:lstStyle/>
          <a:p>
            <a:fld id="{4976D734-5593-4E66-BAAE-8B20DF042AB9}" type="slidenum">
              <a:rPr lang="zh-CN" altLang="en-US"/>
              <a:pPr/>
              <a:t>12</a:t>
            </a:fld>
            <a:endParaRPr lang="zh-CN" altLang="en-US"/>
          </a:p>
        </p:txBody>
      </p:sp>
      <p:sp>
        <p:nvSpPr>
          <p:cNvPr id="3" name="内容占位符 2"/>
          <p:cNvSpPr>
            <a:spLocks noGrp="1"/>
          </p:cNvSpPr>
          <p:nvPr>
            <p:ph idx="4294967295"/>
          </p:nvPr>
        </p:nvSpPr>
        <p:spPr>
          <a:xfrm>
            <a:off x="561974" y="1168400"/>
            <a:ext cx="7962901" cy="1196975"/>
          </a:xfrm>
        </p:spPr>
        <p:txBody>
          <a:bodyPr rtlCol="0">
            <a:normAutofit fontScale="70000" lnSpcReduction="20000"/>
          </a:bodyPr>
          <a:lstStyle/>
          <a:p>
            <a:pPr marL="0" indent="0" eaLnBrk="1" fontAlgn="auto" hangingPunct="1">
              <a:lnSpc>
                <a:spcPct val="120000"/>
              </a:lnSpc>
              <a:spcAft>
                <a:spcPts val="0"/>
              </a:spcAft>
              <a:buFont typeface="Arial" pitchFamily="34" charset="0"/>
              <a:buNone/>
              <a:defRPr/>
            </a:pPr>
            <a:r>
              <a:rPr lang="zh-CN" altLang="en-US" dirty="0"/>
              <a:t>变量</a:t>
            </a:r>
            <a:r>
              <a:rPr lang="en-US" altLang="zh-CN" dirty="0"/>
              <a:t>X</a:t>
            </a:r>
            <a:r>
              <a:rPr lang="zh-CN" altLang="en-US" dirty="0"/>
              <a:t>和</a:t>
            </a:r>
            <a:r>
              <a:rPr lang="en-US" altLang="zh-CN" dirty="0"/>
              <a:t>Y </a:t>
            </a:r>
            <a:r>
              <a:rPr lang="zh-CN" altLang="en-US" dirty="0"/>
              <a:t>属于同一</a:t>
            </a:r>
            <a:r>
              <a:rPr lang="en-US" altLang="zh-CN" dirty="0"/>
              <a:t>cache</a:t>
            </a:r>
            <a:r>
              <a:rPr lang="zh-CN" altLang="en-US" dirty="0"/>
              <a:t>块</a:t>
            </a:r>
            <a:endParaRPr lang="en-US" altLang="zh-CN" dirty="0"/>
          </a:p>
          <a:p>
            <a:pPr marL="0" indent="0" eaLnBrk="1" fontAlgn="auto" hangingPunct="1">
              <a:lnSpc>
                <a:spcPct val="120000"/>
              </a:lnSpc>
              <a:spcAft>
                <a:spcPts val="0"/>
              </a:spcAft>
              <a:buFont typeface="Arial" pitchFamily="34" charset="0"/>
              <a:buNone/>
              <a:defRPr/>
            </a:pPr>
            <a:r>
              <a:rPr lang="zh-CN" altLang="en-US" dirty="0"/>
              <a:t>初始状态为：</a:t>
            </a:r>
            <a:r>
              <a:rPr lang="en-US" altLang="zh-CN" dirty="0"/>
              <a:t>P1</a:t>
            </a:r>
            <a:r>
              <a:rPr lang="zh-CN" altLang="en-US" dirty="0"/>
              <a:t>和</a:t>
            </a:r>
            <a:r>
              <a:rPr lang="en-US" altLang="zh-CN" dirty="0"/>
              <a:t>P2</a:t>
            </a:r>
            <a:r>
              <a:rPr lang="zh-CN" altLang="en-US" dirty="0"/>
              <a:t>均</a:t>
            </a:r>
            <a:r>
              <a:rPr lang="zh-CN" altLang="en-US" dirty="0">
                <a:solidFill>
                  <a:srgbClr val="FF0000"/>
                </a:solidFill>
              </a:rPr>
              <a:t>读取了共享变量</a:t>
            </a:r>
            <a:r>
              <a:rPr lang="en-US" altLang="zh-CN" dirty="0">
                <a:solidFill>
                  <a:srgbClr val="FF0000"/>
                </a:solidFill>
              </a:rPr>
              <a:t>X</a:t>
            </a:r>
            <a:r>
              <a:rPr lang="en-US" altLang="zh-CN" dirty="0"/>
              <a:t>, Block(X, Y) </a:t>
            </a:r>
            <a:r>
              <a:rPr lang="zh-CN" altLang="en-US" dirty="0"/>
              <a:t>在</a:t>
            </a:r>
            <a:r>
              <a:rPr lang="en-US" altLang="zh-CN" dirty="0"/>
              <a:t>P1, P2</a:t>
            </a:r>
            <a:r>
              <a:rPr lang="zh-CN" altLang="en-US" dirty="0"/>
              <a:t>中处于</a:t>
            </a:r>
            <a:r>
              <a:rPr lang="en-US" altLang="zh-CN" dirty="0"/>
              <a:t>Shared </a:t>
            </a:r>
            <a:r>
              <a:rPr lang="zh-CN" altLang="en-US" dirty="0"/>
              <a:t>态</a:t>
            </a:r>
          </a:p>
        </p:txBody>
      </p:sp>
      <p:pic>
        <p:nvPicPr>
          <p:cNvPr id="92167" name="图片 6"/>
          <p:cNvPicPr>
            <a:picLocks noChangeAspect="1"/>
          </p:cNvPicPr>
          <p:nvPr/>
        </p:nvPicPr>
        <p:blipFill>
          <a:blip r:embed="rId3"/>
          <a:srcRect/>
          <a:stretch>
            <a:fillRect/>
          </a:stretch>
        </p:blipFill>
        <p:spPr bwMode="auto">
          <a:xfrm>
            <a:off x="628650" y="2489200"/>
            <a:ext cx="7848600" cy="37433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2"/>
          <p:cNvSpPr>
            <a:spLocks noGrp="1" noChangeArrowheads="1"/>
          </p:cNvSpPr>
          <p:nvPr>
            <p:ph type="title"/>
          </p:nvPr>
        </p:nvSpPr>
        <p:spPr>
          <a:xfrm>
            <a:off x="914399" y="0"/>
            <a:ext cx="8115301" cy="902312"/>
          </a:xfrm>
        </p:spPr>
        <p:txBody>
          <a:bodyPr rtlCol="0">
            <a:normAutofit fontScale="90000"/>
          </a:bodyPr>
          <a:lstStyle/>
          <a:p>
            <a:pPr eaLnBrk="1" fontAlgn="auto" hangingPunct="1">
              <a:spcAft>
                <a:spcPts val="0"/>
              </a:spcAft>
              <a:defRPr/>
            </a:pPr>
            <a:r>
              <a:rPr lang="en-US" sz="2800" dirty="0">
                <a:ea typeface="ＭＳ Ｐゴシック" charset="-128"/>
                <a:cs typeface="ＭＳ Ｐゴシック" charset="-128"/>
              </a:rPr>
              <a:t>MP Performance 4 Processor </a:t>
            </a:r>
            <a:br>
              <a:rPr lang="en-US" sz="2800" dirty="0">
                <a:ea typeface="ＭＳ Ｐゴシック" charset="-128"/>
                <a:cs typeface="ＭＳ Ｐゴシック" charset="-128"/>
              </a:rPr>
            </a:br>
            <a:r>
              <a:rPr lang="en-US" sz="2800" dirty="0">
                <a:ea typeface="ＭＳ Ｐゴシック" charset="-128"/>
                <a:cs typeface="ＭＳ Ｐゴシック" charset="-128"/>
              </a:rPr>
              <a:t>Commercial Workload: OLTP, Decision Support (Database), Search Engine</a:t>
            </a:r>
          </a:p>
        </p:txBody>
      </p:sp>
      <p:sp>
        <p:nvSpPr>
          <p:cNvPr id="7" name="日期占位符 6"/>
          <p:cNvSpPr>
            <a:spLocks noGrp="1"/>
          </p:cNvSpPr>
          <p:nvPr>
            <p:ph type="dt" sz="half" idx="10"/>
          </p:nvPr>
        </p:nvSpPr>
        <p:spPr/>
        <p:txBody>
          <a:bodyPr/>
          <a:lstStyle/>
          <a:p>
            <a:pPr>
              <a:defRPr/>
            </a:pPr>
            <a:fld id="{C6820F7C-80C9-4852-8AB5-A9F46C36608C}" type="datetime1">
              <a:rPr lang="zh-CN" altLang="en-US"/>
              <a:pPr>
                <a:defRPr/>
              </a:pPr>
              <a:t>2020/5/19</a:t>
            </a:fld>
            <a:endParaRPr lang="zh-CN" altLang="en-US"/>
          </a:p>
        </p:txBody>
      </p:sp>
      <p:sp>
        <p:nvSpPr>
          <p:cNvPr id="8" name="页脚占位符 7"/>
          <p:cNvSpPr>
            <a:spLocks noGrp="1"/>
          </p:cNvSpPr>
          <p:nvPr>
            <p:ph type="ftr" sz="quarter" idx="11"/>
          </p:nvPr>
        </p:nvSpPr>
        <p:spPr/>
        <p:txBody>
          <a:bodyPr/>
          <a:lstStyle/>
          <a:p>
            <a:pPr>
              <a:defRPr/>
            </a:pPr>
            <a:r>
              <a:rPr lang="zh-CN" altLang="en-US"/>
              <a:t>计算机体系结构</a:t>
            </a:r>
          </a:p>
        </p:txBody>
      </p:sp>
      <p:sp>
        <p:nvSpPr>
          <p:cNvPr id="94211" name="Slide Number Placeholder 4"/>
          <p:cNvSpPr>
            <a:spLocks noGrp="1"/>
          </p:cNvSpPr>
          <p:nvPr>
            <p:ph type="sldNum" sz="quarter" idx="12"/>
          </p:nvPr>
        </p:nvSpPr>
        <p:spPr bwMode="auto">
          <a:noFill/>
          <a:ln>
            <a:miter lim="800000"/>
            <a:headEnd/>
            <a:tailEnd/>
          </a:ln>
        </p:spPr>
        <p:txBody>
          <a:bodyPr/>
          <a:lstStyle/>
          <a:p>
            <a:fld id="{F7E46463-6A03-4AA6-B530-0A2FBAEDFB97}" type="slidenum">
              <a:rPr lang="en-US" altLang="zh-CN"/>
              <a:pPr/>
              <a:t>13</a:t>
            </a:fld>
            <a:endParaRPr lang="en-US" altLang="zh-CN">
              <a:solidFill>
                <a:srgbClr val="FBBA03"/>
              </a:solidFill>
            </a:endParaRPr>
          </a:p>
        </p:txBody>
      </p:sp>
      <p:graphicFrame>
        <p:nvGraphicFramePr>
          <p:cNvPr id="94212" name="Object 2"/>
          <p:cNvGraphicFramePr>
            <a:graphicFrameLocks noChangeAspect="1"/>
          </p:cNvGraphicFramePr>
          <p:nvPr/>
        </p:nvGraphicFramePr>
        <p:xfrm>
          <a:off x="2514600" y="1271588"/>
          <a:ext cx="7848600" cy="5367337"/>
        </p:xfrm>
        <a:graphic>
          <a:graphicData uri="http://schemas.openxmlformats.org/presentationml/2006/ole">
            <mc:AlternateContent xmlns:mc="http://schemas.openxmlformats.org/markup-compatibility/2006">
              <mc:Choice xmlns:v="urn:schemas-microsoft-com:vml" Requires="v">
                <p:oleObj spid="_x0000_s1065" name="Worksheet" r:id="rId4" imgW="8658000" imgH="5915160" progId="Excel.Sheet.8">
                  <p:embed/>
                </p:oleObj>
              </mc:Choice>
              <mc:Fallback>
                <p:oleObj name="Worksheet" r:id="rId4" imgW="8658000" imgH="591516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271588"/>
                        <a:ext cx="7848600" cy="536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3" name="Text Box 4"/>
          <p:cNvSpPr txBox="1">
            <a:spLocks noChangeArrowheads="1"/>
          </p:cNvSpPr>
          <p:nvPr/>
        </p:nvSpPr>
        <p:spPr bwMode="auto">
          <a:xfrm>
            <a:off x="517525" y="1838325"/>
            <a:ext cx="184150" cy="258763"/>
          </a:xfrm>
          <a:prstGeom prst="rect">
            <a:avLst/>
          </a:prstGeom>
          <a:noFill/>
          <a:ln w="9525">
            <a:noFill/>
            <a:miter lim="800000"/>
            <a:headEnd/>
            <a:tailEnd/>
          </a:ln>
        </p:spPr>
        <p:txBody>
          <a:bodyPr wrap="none" bIns="0">
            <a:spAutoFit/>
          </a:bodyPr>
          <a:lstStyle/>
          <a:p>
            <a:pPr eaLnBrk="1" hangingPunct="1"/>
            <a:endParaRPr lang="en-US" altLang="zh-CN" sz="1400" b="1"/>
          </a:p>
        </p:txBody>
      </p:sp>
      <p:sp>
        <p:nvSpPr>
          <p:cNvPr id="94214" name="Text Box 5"/>
          <p:cNvSpPr txBox="1">
            <a:spLocks noChangeArrowheads="1"/>
          </p:cNvSpPr>
          <p:nvPr/>
        </p:nvSpPr>
        <p:spPr bwMode="auto">
          <a:xfrm>
            <a:off x="0" y="1447800"/>
            <a:ext cx="2944813" cy="5278438"/>
          </a:xfrm>
          <a:prstGeom prst="rect">
            <a:avLst/>
          </a:prstGeom>
          <a:noFill/>
          <a:ln w="9525">
            <a:noFill/>
            <a:miter lim="800000"/>
            <a:headEnd/>
            <a:tailEnd/>
          </a:ln>
        </p:spPr>
        <p:txBody>
          <a:bodyPr bIns="0">
            <a:spAutoFit/>
          </a:bodyPr>
          <a:lstStyle/>
          <a:p>
            <a:pPr eaLnBrk="1" hangingPunct="1">
              <a:buFontTx/>
              <a:buChar char="•"/>
            </a:pPr>
            <a:r>
              <a:rPr lang="en-US" altLang="zh-CN" sz="2400" dirty="0"/>
              <a:t> Uniprocessor cache misses</a:t>
            </a:r>
            <a:br>
              <a:rPr lang="en-US" altLang="zh-CN" sz="2400" dirty="0"/>
            </a:br>
            <a:r>
              <a:rPr lang="en-US" altLang="zh-CN" sz="2400" dirty="0"/>
              <a:t>improve with</a:t>
            </a:r>
            <a:br>
              <a:rPr lang="en-US" altLang="zh-CN" sz="2400" dirty="0"/>
            </a:br>
            <a:r>
              <a:rPr lang="en-US" altLang="zh-CN" sz="2400" dirty="0"/>
              <a:t>cache size increase </a:t>
            </a:r>
            <a:r>
              <a:rPr lang="en-US" altLang="zh-CN" sz="2000" dirty="0"/>
              <a:t>(Instruction, Capacity/Conflict, Compulsory)</a:t>
            </a:r>
            <a:r>
              <a:rPr lang="en-US" altLang="zh-CN" dirty="0"/>
              <a:t> </a:t>
            </a:r>
          </a:p>
          <a:p>
            <a:pPr eaLnBrk="1" hangingPunct="1">
              <a:buFontTx/>
              <a:buChar char="•"/>
            </a:pPr>
            <a:endParaRPr lang="en-US" altLang="zh-CN" sz="2400" dirty="0"/>
          </a:p>
          <a:p>
            <a:pPr eaLnBrk="1" hangingPunct="1">
              <a:buFontTx/>
              <a:buChar char="•"/>
            </a:pPr>
            <a:r>
              <a:rPr lang="en-US" altLang="zh-CN" sz="2400" dirty="0"/>
              <a:t> True sharing and false sharing unchanged going from 1 MB to 8 MB </a:t>
            </a:r>
            <a:r>
              <a:rPr lang="en-US" altLang="zh-CN" sz="2000" dirty="0"/>
              <a:t>(L3 cache)</a:t>
            </a:r>
            <a:br>
              <a:rPr lang="en-US" altLang="zh-CN" sz="2000" dirty="0"/>
            </a:br>
            <a:endParaRPr lang="en-US" altLang="zh-CN" sz="2000" dirty="0"/>
          </a:p>
          <a:p>
            <a:pPr eaLnBrk="1" hangingPunct="1"/>
            <a:endParaRPr lang="en-US" altLang="zh-CN" sz="24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2"/>
          <p:cNvSpPr>
            <a:spLocks noGrp="1" noChangeArrowheads="1"/>
          </p:cNvSpPr>
          <p:nvPr>
            <p:ph type="title"/>
          </p:nvPr>
        </p:nvSpPr>
        <p:spPr>
          <a:xfrm>
            <a:off x="365125" y="157163"/>
            <a:ext cx="8642350" cy="1020762"/>
          </a:xfrm>
        </p:spPr>
        <p:txBody>
          <a:bodyPr rtlCol="0">
            <a:noAutofit/>
          </a:bodyPr>
          <a:lstStyle/>
          <a:p>
            <a:pPr eaLnBrk="1" fontAlgn="auto" hangingPunct="1">
              <a:spcAft>
                <a:spcPts val="0"/>
              </a:spcAft>
              <a:defRPr/>
            </a:pPr>
            <a:r>
              <a:rPr lang="en-US" sz="2000" dirty="0">
                <a:ea typeface="ＭＳ Ｐゴシック" charset="-128"/>
                <a:cs typeface="ＭＳ Ｐゴシック" charset="-128"/>
              </a:rPr>
              <a:t>MP </a:t>
            </a:r>
            <a:r>
              <a:rPr lang="en-US" sz="1800" dirty="0">
                <a:ea typeface="ＭＳ Ｐゴシック" charset="-128"/>
                <a:cs typeface="ＭＳ Ｐゴシック" charset="-128"/>
              </a:rPr>
              <a:t>Performance</a:t>
            </a:r>
            <a:r>
              <a:rPr lang="en-US" sz="2000" dirty="0">
                <a:ea typeface="ＭＳ Ｐゴシック" charset="-128"/>
                <a:cs typeface="ＭＳ Ｐゴシック" charset="-128"/>
              </a:rPr>
              <a:t> 2MB Cache </a:t>
            </a:r>
            <a:br>
              <a:rPr lang="en-US" sz="2000" dirty="0">
                <a:ea typeface="ＭＳ Ｐゴシック" charset="-128"/>
                <a:cs typeface="ＭＳ Ｐゴシック" charset="-128"/>
              </a:rPr>
            </a:br>
            <a:r>
              <a:rPr lang="en-US" sz="1800" dirty="0">
                <a:ea typeface="ＭＳ Ｐゴシック" charset="-128"/>
                <a:cs typeface="ＭＳ Ｐゴシック" charset="-128"/>
              </a:rPr>
              <a:t>Commercial Workload: OLTP, Decision Support (Database), Search Engine</a:t>
            </a:r>
          </a:p>
        </p:txBody>
      </p:sp>
      <p:graphicFrame>
        <p:nvGraphicFramePr>
          <p:cNvPr id="96259" name="Object 2"/>
          <p:cNvGraphicFramePr>
            <a:graphicFrameLocks noGrp="1" noChangeAspect="1"/>
          </p:cNvGraphicFramePr>
          <p:nvPr>
            <p:ph idx="1"/>
          </p:nvPr>
        </p:nvGraphicFramePr>
        <p:xfrm>
          <a:off x="2667000" y="1219200"/>
          <a:ext cx="7391400" cy="5054600"/>
        </p:xfrm>
        <a:graphic>
          <a:graphicData uri="http://schemas.openxmlformats.org/presentationml/2006/ole">
            <mc:AlternateContent xmlns:mc="http://schemas.openxmlformats.org/markup-compatibility/2006">
              <mc:Choice xmlns:v="urn:schemas-microsoft-com:vml" Requires="v">
                <p:oleObj spid="_x0000_s2091" name="Worksheet" r:id="rId4" imgW="8658000" imgH="5915160" progId="Excel.Sheet.8">
                  <p:embed/>
                </p:oleObj>
              </mc:Choice>
              <mc:Fallback>
                <p:oleObj name="Worksheet" r:id="rId4" imgW="8658000" imgH="5915160" progId="Excel.Sheet.8">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1219200"/>
                        <a:ext cx="7391400" cy="505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0" name="Slide Number Placeholder 4"/>
          <p:cNvSpPr>
            <a:spLocks noGrp="1"/>
          </p:cNvSpPr>
          <p:nvPr>
            <p:ph type="sldNum" sz="quarter" idx="12"/>
          </p:nvPr>
        </p:nvSpPr>
        <p:spPr bwMode="auto">
          <a:noFill/>
          <a:ln>
            <a:miter lim="800000"/>
            <a:headEnd/>
            <a:tailEnd/>
          </a:ln>
        </p:spPr>
        <p:txBody>
          <a:bodyPr/>
          <a:lstStyle/>
          <a:p>
            <a:fld id="{E3A12127-BF02-4F39-9B56-8695F32A3D78}" type="slidenum">
              <a:rPr lang="en-US" altLang="zh-CN"/>
              <a:pPr/>
              <a:t>14</a:t>
            </a:fld>
            <a:endParaRPr lang="en-US" altLang="zh-CN">
              <a:solidFill>
                <a:srgbClr val="FBBA03"/>
              </a:solidFill>
            </a:endParaRPr>
          </a:p>
        </p:txBody>
      </p:sp>
      <p:sp>
        <p:nvSpPr>
          <p:cNvPr id="96261" name="Text Box 3"/>
          <p:cNvSpPr txBox="1">
            <a:spLocks noChangeArrowheads="1"/>
          </p:cNvSpPr>
          <p:nvPr/>
        </p:nvSpPr>
        <p:spPr bwMode="auto">
          <a:xfrm>
            <a:off x="517525" y="1709738"/>
            <a:ext cx="184150" cy="258762"/>
          </a:xfrm>
          <a:prstGeom prst="rect">
            <a:avLst/>
          </a:prstGeom>
          <a:noFill/>
          <a:ln w="9525">
            <a:noFill/>
            <a:miter lim="800000"/>
            <a:headEnd/>
            <a:tailEnd/>
          </a:ln>
        </p:spPr>
        <p:txBody>
          <a:bodyPr wrap="none" bIns="0">
            <a:spAutoFit/>
          </a:bodyPr>
          <a:lstStyle/>
          <a:p>
            <a:pPr eaLnBrk="1" hangingPunct="1"/>
            <a:endParaRPr lang="en-US" altLang="zh-CN" sz="1400" b="1"/>
          </a:p>
        </p:txBody>
      </p:sp>
      <p:sp>
        <p:nvSpPr>
          <p:cNvPr id="96262" name="Text Box 4"/>
          <p:cNvSpPr txBox="1">
            <a:spLocks noChangeArrowheads="1"/>
          </p:cNvSpPr>
          <p:nvPr/>
        </p:nvSpPr>
        <p:spPr bwMode="auto">
          <a:xfrm>
            <a:off x="0" y="1447800"/>
            <a:ext cx="2667000" cy="1770063"/>
          </a:xfrm>
          <a:prstGeom prst="rect">
            <a:avLst/>
          </a:prstGeom>
          <a:noFill/>
          <a:ln w="9525">
            <a:noFill/>
            <a:miter lim="800000"/>
            <a:headEnd/>
            <a:tailEnd/>
          </a:ln>
        </p:spPr>
        <p:txBody>
          <a:bodyPr bIns="0">
            <a:spAutoFit/>
          </a:bodyPr>
          <a:lstStyle/>
          <a:p>
            <a:pPr eaLnBrk="1" hangingPunct="1">
              <a:buFontTx/>
              <a:buChar char="•"/>
            </a:pPr>
            <a:r>
              <a:rPr lang="en-US" altLang="zh-CN" sz="2800"/>
              <a:t> True sharing,</a:t>
            </a:r>
            <a:br>
              <a:rPr lang="en-US" altLang="zh-CN" sz="2800"/>
            </a:br>
            <a:r>
              <a:rPr lang="en-US" altLang="zh-CN" sz="2800"/>
              <a:t>false sharing increase going from 1 to 8 CPUs</a:t>
            </a:r>
            <a:endParaRPr lang="en-US" altLang="zh-CN" sz="3200"/>
          </a:p>
        </p:txBody>
      </p:sp>
      <p:sp>
        <p:nvSpPr>
          <p:cNvPr id="7" name="日期占位符 6"/>
          <p:cNvSpPr>
            <a:spLocks noGrp="1"/>
          </p:cNvSpPr>
          <p:nvPr>
            <p:ph type="dt" sz="quarter" idx="10"/>
          </p:nvPr>
        </p:nvSpPr>
        <p:spPr/>
        <p:txBody>
          <a:bodyPr/>
          <a:lstStyle/>
          <a:p>
            <a:pPr>
              <a:defRPr/>
            </a:pPr>
            <a:fld id="{1A33B0D4-4321-447F-A889-5E95ACACF1FF}" type="datetime1">
              <a:rPr lang="zh-CN" altLang="en-US"/>
              <a:pPr>
                <a:defRPr/>
              </a:pPr>
              <a:t>2020/5/19</a:t>
            </a:fld>
            <a:endParaRPr lang="zh-CN" altLang="en-US"/>
          </a:p>
        </p:txBody>
      </p:sp>
      <p:sp>
        <p:nvSpPr>
          <p:cNvPr id="8" name="页脚占位符 7"/>
          <p:cNvSpPr>
            <a:spLocks noGrp="1"/>
          </p:cNvSpPr>
          <p:nvPr>
            <p:ph type="ftr" sz="quarter" idx="11"/>
          </p:nvPr>
        </p:nvSpPr>
        <p:spPr/>
        <p:txBody>
          <a:bodyPr/>
          <a:lstStyle/>
          <a:p>
            <a:pPr>
              <a:defRPr/>
            </a:pPr>
            <a:r>
              <a:rPr lang="zh-CN" altLang="en-US"/>
              <a:t>计算机体系结构</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a:t>Limitations of Snooping Protocols</a:t>
            </a:r>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总线的可扩展性受到一定限制</a:t>
            </a:r>
            <a:endParaRPr lang="en-US" altLang="zh-CN" dirty="0"/>
          </a:p>
          <a:p>
            <a:pPr lvl="1"/>
            <a:r>
              <a:rPr lang="zh-CN" altLang="en-US" dirty="0"/>
              <a:t>总线上能够连接的处理器数目有限</a:t>
            </a:r>
            <a:endParaRPr lang="en-US" altLang="zh-CN" dirty="0"/>
          </a:p>
          <a:p>
            <a:pPr lvl="1"/>
            <a:r>
              <a:rPr lang="zh-CN" altLang="en-US" dirty="0"/>
              <a:t>共享总线存在竞争使用问题</a:t>
            </a:r>
            <a:endParaRPr lang="en-US" altLang="zh-CN" dirty="0"/>
          </a:p>
          <a:p>
            <a:pPr lvl="1"/>
            <a:r>
              <a:rPr lang="zh-CN" altLang="en-US" dirty="0"/>
              <a:t>在由大量处理器构成的多处理器系统中，监听带宽是瓶颈</a:t>
            </a:r>
            <a:endParaRPr lang="en-US" altLang="zh-CN" dirty="0"/>
          </a:p>
          <a:p>
            <a:r>
              <a:rPr lang="en-US" altLang="zh-CN" dirty="0"/>
              <a:t> </a:t>
            </a:r>
            <a:r>
              <a:rPr lang="zh-CN" altLang="en-US" dirty="0"/>
              <a:t>解决方案之一：片上互连网络</a:t>
            </a:r>
            <a:r>
              <a:rPr lang="en-US" altLang="zh-CN" dirty="0">
                <a:sym typeface="Wingdings" panose="05000000000000000000" pitchFamily="2" charset="2"/>
              </a:rPr>
              <a:t></a:t>
            </a:r>
            <a:r>
              <a:rPr lang="zh-CN" altLang="en-US" dirty="0"/>
              <a:t>并行通信</a:t>
            </a:r>
            <a:endParaRPr lang="en-US" altLang="zh-CN" dirty="0"/>
          </a:p>
          <a:p>
            <a:pPr lvl="1"/>
            <a:r>
              <a:rPr lang="en-US" altLang="zh-CN" dirty="0"/>
              <a:t> </a:t>
            </a:r>
            <a:r>
              <a:rPr lang="zh-CN" altLang="en-US" dirty="0"/>
              <a:t>多个处理器可并行访问共享的</a:t>
            </a:r>
            <a:r>
              <a:rPr lang="en-US" altLang="zh-CN" dirty="0"/>
              <a:t>Cache banks</a:t>
            </a:r>
          </a:p>
          <a:p>
            <a:pPr lvl="1"/>
            <a:r>
              <a:rPr lang="zh-CN" altLang="en-US" dirty="0"/>
              <a:t>允许片上多处理器包含有更多的处理器</a:t>
            </a:r>
            <a:endParaRPr lang="en-US" altLang="zh-CN" dirty="0"/>
          </a:p>
          <a:p>
            <a:pPr lvl="1"/>
            <a:r>
              <a:rPr lang="zh-CN" altLang="en-US" dirty="0"/>
              <a:t>可扩展性仍然受到限制。</a:t>
            </a:r>
            <a:endParaRPr lang="en-US" altLang="zh-CN" dirty="0"/>
          </a:p>
          <a:p>
            <a:r>
              <a:rPr lang="zh-CN" altLang="en-US" dirty="0"/>
              <a:t>在非总线或环的网络上监听是比较困难的</a:t>
            </a:r>
            <a:endParaRPr lang="en-US" altLang="zh-CN" dirty="0"/>
          </a:p>
          <a:p>
            <a:pPr lvl="1"/>
            <a:r>
              <a:rPr lang="zh-CN" altLang="en-US" dirty="0"/>
              <a:t>必须将一致性相关信息广播到所有处理器，这是比较低效的</a:t>
            </a:r>
            <a:endParaRPr lang="en-US" altLang="zh-CN" dirty="0"/>
          </a:p>
          <a:p>
            <a:r>
              <a:rPr lang="zh-CN" altLang="en-US" dirty="0"/>
              <a:t>如何不采用广播方式而保持</a:t>
            </a:r>
            <a:r>
              <a:rPr lang="en-US" altLang="zh-CN" dirty="0"/>
              <a:t> cache coherence </a:t>
            </a:r>
          </a:p>
          <a:p>
            <a:pPr lvl="1"/>
            <a:r>
              <a:rPr lang="zh-CN" altLang="en-US" dirty="0"/>
              <a:t>使用目录（</a:t>
            </a:r>
            <a:r>
              <a:rPr lang="en-US" altLang="zh-CN" dirty="0"/>
              <a:t>directory)</a:t>
            </a:r>
            <a:r>
              <a:rPr lang="zh-CN" altLang="en-US" dirty="0"/>
              <a:t>来记录每个 </a:t>
            </a:r>
            <a:r>
              <a:rPr lang="en-US" altLang="zh-CN" dirty="0"/>
              <a:t>Cached </a:t>
            </a:r>
            <a:r>
              <a:rPr lang="zh-CN" altLang="en-US" dirty="0"/>
              <a:t>块的状态</a:t>
            </a:r>
            <a:endParaRPr lang="en-US" altLang="zh-CN" dirty="0"/>
          </a:p>
          <a:p>
            <a:pPr lvl="1"/>
            <a:r>
              <a:rPr lang="zh-CN" altLang="en-US" dirty="0"/>
              <a:t>目录项说明了哪个私有</a:t>
            </a:r>
            <a:r>
              <a:rPr lang="en-US" altLang="zh-CN" dirty="0"/>
              <a:t>Cache</a:t>
            </a:r>
            <a:r>
              <a:rPr lang="zh-CN" altLang="en-US" dirty="0"/>
              <a:t>包含了该块的副本</a:t>
            </a:r>
          </a:p>
        </p:txBody>
      </p:sp>
      <p:sp>
        <p:nvSpPr>
          <p:cNvPr id="4" name="日期占位符 3"/>
          <p:cNvSpPr>
            <a:spLocks noGrp="1"/>
          </p:cNvSpPr>
          <p:nvPr>
            <p:ph type="dt" sz="quarter" idx="10"/>
          </p:nvPr>
        </p:nvSpPr>
        <p:spPr/>
        <p:txBody>
          <a:bodyPr/>
          <a:lstStyle/>
          <a:p>
            <a:fld id="{FFFB2B3F-2559-4B36-B0EF-7511955ABF45}"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00358" name="灯片编号占位符 5"/>
          <p:cNvSpPr>
            <a:spLocks noGrp="1"/>
          </p:cNvSpPr>
          <p:nvPr>
            <p:ph type="sldNum" sz="quarter" idx="12"/>
          </p:nvPr>
        </p:nvSpPr>
        <p:spPr/>
        <p:txBody>
          <a:bodyPr/>
          <a:lstStyle/>
          <a:p>
            <a:fld id="{AF63C6C8-F2E2-4514-A90F-E832623EAD18}"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dirty="0"/>
              <a:t>解决</a:t>
            </a:r>
            <a:r>
              <a:rPr lang="en-US" altLang="zh-CN" dirty="0"/>
              <a:t>Cache</a:t>
            </a:r>
            <a:r>
              <a:rPr lang="zh-CN" altLang="en-US" dirty="0"/>
              <a:t>一致性问题的关键</a:t>
            </a:r>
          </a:p>
        </p:txBody>
      </p:sp>
      <p:sp>
        <p:nvSpPr>
          <p:cNvPr id="101379" name="内容占位符 2"/>
          <p:cNvSpPr>
            <a:spLocks noGrp="1"/>
          </p:cNvSpPr>
          <p:nvPr>
            <p:ph idx="1"/>
          </p:nvPr>
        </p:nvSpPr>
        <p:spPr/>
        <p:txBody>
          <a:bodyPr/>
          <a:lstStyle/>
          <a:p>
            <a:r>
              <a:rPr lang="zh-CN" altLang="en-US" dirty="0"/>
              <a:t>寻找替代监听协议的一致性协议。</a:t>
            </a:r>
            <a:endParaRPr lang="en-US" altLang="zh-CN" dirty="0"/>
          </a:p>
          <a:p>
            <a:r>
              <a:rPr lang="zh-CN" altLang="en-US" dirty="0"/>
              <a:t>目录协议</a:t>
            </a:r>
          </a:p>
          <a:p>
            <a:pPr lvl="1"/>
            <a:r>
              <a:rPr lang="zh-CN" altLang="en-US" dirty="0"/>
              <a:t>目录：用于记录共享块相关信息的数据结构，它记录着可以进入</a:t>
            </a:r>
            <a:r>
              <a:rPr lang="en-US" altLang="zh-CN" dirty="0"/>
              <a:t>Cache</a:t>
            </a:r>
            <a:r>
              <a:rPr lang="zh-CN" altLang="en-US" dirty="0"/>
              <a:t>的每个数据块的访问状态、该块在各个处理器的共享状态以及是否修改过等信息。</a:t>
            </a:r>
          </a:p>
          <a:p>
            <a:r>
              <a:rPr lang="zh-CN" altLang="en-US" dirty="0"/>
              <a:t>对每个结点增加目录表后的分布式存储器的系统结构</a:t>
            </a:r>
          </a:p>
        </p:txBody>
      </p:sp>
      <p:sp>
        <p:nvSpPr>
          <p:cNvPr id="4" name="日期占位符 3"/>
          <p:cNvSpPr>
            <a:spLocks noGrp="1"/>
          </p:cNvSpPr>
          <p:nvPr>
            <p:ph type="dt" sz="quarter" idx="10"/>
          </p:nvPr>
        </p:nvSpPr>
        <p:spPr/>
        <p:txBody>
          <a:bodyPr/>
          <a:lstStyle/>
          <a:p>
            <a:fld id="{DA608E62-3403-40E6-8DA2-BC191857417F}"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01382" name="灯片编号占位符 10"/>
          <p:cNvSpPr>
            <a:spLocks noGrp="1"/>
          </p:cNvSpPr>
          <p:nvPr>
            <p:ph type="sldNum" sz="quarter" idx="12"/>
          </p:nvPr>
        </p:nvSpPr>
        <p:spPr/>
        <p:txBody>
          <a:bodyPr/>
          <a:lstStyle/>
          <a:p>
            <a:fld id="{5CA05591-5E8A-4950-82B3-BF96CCA0015D}"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ChangeArrowheads="1"/>
          </p:cNvSpPr>
          <p:nvPr/>
        </p:nvSpPr>
        <p:spPr bwMode="auto">
          <a:xfrm>
            <a:off x="323850" y="963613"/>
            <a:ext cx="8458200" cy="5486400"/>
          </a:xfrm>
          <a:prstGeom prst="rect">
            <a:avLst/>
          </a:prstGeom>
          <a:solidFill>
            <a:srgbClr val="99FFCC"/>
          </a:solidFill>
          <a:ln w="9525">
            <a:noFill/>
            <a:miter lim="800000"/>
            <a:headEnd/>
            <a:tailEnd/>
          </a:ln>
        </p:spPr>
        <p:txBody>
          <a:bodyPr wrap="none" anchor="ctr"/>
          <a:lstStyle/>
          <a:p>
            <a:pPr eaLnBrk="1" hangingPunct="1"/>
            <a:endParaRPr lang="zh-CN" altLang="en-US"/>
          </a:p>
        </p:txBody>
      </p:sp>
      <p:graphicFrame>
        <p:nvGraphicFramePr>
          <p:cNvPr id="102403" name="Object 6"/>
          <p:cNvGraphicFramePr>
            <a:graphicFrameLocks noChangeAspect="1"/>
          </p:cNvGraphicFramePr>
          <p:nvPr/>
        </p:nvGraphicFramePr>
        <p:xfrm>
          <a:off x="381000" y="1168400"/>
          <a:ext cx="8382000" cy="4008438"/>
        </p:xfrm>
        <a:graphic>
          <a:graphicData uri="http://schemas.openxmlformats.org/presentationml/2006/ole">
            <mc:AlternateContent xmlns:mc="http://schemas.openxmlformats.org/markup-compatibility/2006">
              <mc:Choice xmlns:v="urn:schemas-microsoft-com:vml" Requires="v">
                <p:oleObj spid="_x0000_s3113" name="Document" r:id="rId4" imgW="5143500" imgH="3867150" progId="Word.Document.8">
                  <p:embed/>
                </p:oleObj>
              </mc:Choice>
              <mc:Fallback>
                <p:oleObj name="Document" r:id="rId4" imgW="5143500" imgH="3867150"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168400"/>
                        <a:ext cx="8382000" cy="4008438"/>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a:t>分布式共享存储结构</a:t>
            </a:r>
          </a:p>
        </p:txBody>
      </p:sp>
      <p:sp>
        <p:nvSpPr>
          <p:cNvPr id="4" name="日期占位符 3"/>
          <p:cNvSpPr>
            <a:spLocks noGrp="1"/>
          </p:cNvSpPr>
          <p:nvPr>
            <p:ph type="dt" sz="half" idx="10"/>
          </p:nvPr>
        </p:nvSpPr>
        <p:spPr/>
        <p:txBody>
          <a:bodyPr/>
          <a:lstStyle/>
          <a:p>
            <a:pPr>
              <a:defRPr/>
            </a:pPr>
            <a:fld id="{0D961194-D83E-49E0-A59B-519CC4EC48D2}"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2406" name="灯片编号占位符 5"/>
          <p:cNvSpPr>
            <a:spLocks noGrp="1"/>
          </p:cNvSpPr>
          <p:nvPr>
            <p:ph type="sldNum" sz="quarter" idx="12"/>
          </p:nvPr>
        </p:nvSpPr>
        <p:spPr bwMode="auto">
          <a:noFill/>
          <a:ln>
            <a:miter lim="800000"/>
            <a:headEnd/>
            <a:tailEnd/>
          </a:ln>
        </p:spPr>
        <p:txBody>
          <a:bodyPr/>
          <a:lstStyle/>
          <a:p>
            <a:fld id="{E286DED9-178D-4700-ADEB-8C2A28C52C84}" type="slidenum">
              <a:rPr lang="zh-CN" altLang="en-US"/>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图片 7"/>
          <p:cNvPicPr>
            <a:picLocks noChangeAspect="1"/>
          </p:cNvPicPr>
          <p:nvPr/>
        </p:nvPicPr>
        <p:blipFill>
          <a:blip r:embed="rId2"/>
          <a:srcRect/>
          <a:stretch>
            <a:fillRect/>
          </a:stretch>
        </p:blipFill>
        <p:spPr bwMode="auto">
          <a:xfrm>
            <a:off x="866775" y="2970213"/>
            <a:ext cx="7648575" cy="3629025"/>
          </a:xfrm>
          <a:prstGeom prst="rect">
            <a:avLst/>
          </a:prstGeom>
          <a:noFill/>
          <a:ln w="9525">
            <a:noFill/>
            <a:miter lim="800000"/>
            <a:headEnd/>
            <a:tailEnd/>
          </a:ln>
        </p:spPr>
      </p:pic>
      <p:sp>
        <p:nvSpPr>
          <p:cNvPr id="104451" name="标题 1"/>
          <p:cNvSpPr>
            <a:spLocks noGrp="1"/>
          </p:cNvSpPr>
          <p:nvPr>
            <p:ph type="title"/>
          </p:nvPr>
        </p:nvSpPr>
        <p:spPr>
          <a:xfrm>
            <a:off x="628650" y="242888"/>
            <a:ext cx="7886700" cy="747712"/>
          </a:xfrm>
        </p:spPr>
        <p:txBody>
          <a:bodyPr/>
          <a:lstStyle/>
          <a:p>
            <a:pPr eaLnBrk="1" hangingPunct="1"/>
            <a:r>
              <a:rPr lang="en-US" altLang="zh-CN"/>
              <a:t>Directory in a Chip Multiprocessor</a:t>
            </a:r>
            <a:endParaRPr lang="zh-CN" altLang="en-US"/>
          </a:p>
        </p:txBody>
      </p:sp>
      <p:sp>
        <p:nvSpPr>
          <p:cNvPr id="104452" name="内容占位符 2"/>
          <p:cNvSpPr>
            <a:spLocks noGrp="1"/>
          </p:cNvSpPr>
          <p:nvPr>
            <p:ph idx="1"/>
          </p:nvPr>
        </p:nvSpPr>
        <p:spPr>
          <a:xfrm>
            <a:off x="628649" y="990600"/>
            <a:ext cx="8158299" cy="2070100"/>
          </a:xfrm>
        </p:spPr>
        <p:txBody>
          <a:bodyPr>
            <a:normAutofit fontScale="85000" lnSpcReduction="10000"/>
          </a:bodyPr>
          <a:lstStyle/>
          <a:p>
            <a:pPr eaLnBrk="1" hangingPunct="1"/>
            <a:r>
              <a:rPr lang="zh-CN" altLang="en-US" dirty="0"/>
              <a:t>目录在所有处理器共享的最外层</a:t>
            </a:r>
            <a:r>
              <a:rPr lang="en-US" altLang="zh-CN" dirty="0"/>
              <a:t>Cache</a:t>
            </a:r>
            <a:r>
              <a:rPr lang="zh-CN" altLang="en-US" dirty="0"/>
              <a:t>中</a:t>
            </a:r>
            <a:endParaRPr lang="en-US" altLang="zh-CN" dirty="0"/>
          </a:p>
          <a:p>
            <a:pPr lvl="1" eaLnBrk="1" hangingPunct="1"/>
            <a:r>
              <a:rPr lang="zh-CN" altLang="en-US" dirty="0"/>
              <a:t>目录记录了每个私有</a:t>
            </a:r>
            <a:r>
              <a:rPr lang="en-US" altLang="zh-CN" dirty="0"/>
              <a:t>Cache</a:t>
            </a:r>
            <a:r>
              <a:rPr lang="zh-CN" altLang="en-US" dirty="0"/>
              <a:t>中块的相关信息</a:t>
            </a:r>
            <a:endParaRPr lang="en-US" altLang="zh-CN" dirty="0"/>
          </a:p>
          <a:p>
            <a:pPr eaLnBrk="1" hangingPunct="1"/>
            <a:r>
              <a:rPr lang="zh-CN" altLang="en-US" dirty="0"/>
              <a:t>最外层</a:t>
            </a:r>
            <a:r>
              <a:rPr lang="en-US" altLang="zh-CN" dirty="0"/>
              <a:t>Cache</a:t>
            </a:r>
            <a:r>
              <a:rPr lang="zh-CN" altLang="en-US" dirty="0"/>
              <a:t>分成若干个</a:t>
            </a:r>
            <a:r>
              <a:rPr lang="en-US" altLang="zh-CN" dirty="0"/>
              <a:t>banks</a:t>
            </a:r>
            <a:r>
              <a:rPr lang="zh-CN" altLang="en-US" dirty="0"/>
              <a:t>，以便并行访问</a:t>
            </a:r>
            <a:endParaRPr lang="en-US" altLang="zh-CN" dirty="0"/>
          </a:p>
          <a:p>
            <a:pPr lvl="1" eaLnBrk="1" hangingPunct="1"/>
            <a:r>
              <a:rPr lang="en-US" altLang="zh-CN" dirty="0"/>
              <a:t>Cache</a:t>
            </a:r>
            <a:r>
              <a:rPr lang="zh-CN" altLang="en-US" dirty="0"/>
              <a:t>的</a:t>
            </a:r>
            <a:r>
              <a:rPr lang="en-US" altLang="zh-CN" dirty="0"/>
              <a:t>banks</a:t>
            </a:r>
            <a:r>
              <a:rPr lang="zh-CN" altLang="en-US" dirty="0"/>
              <a:t>数可以与</a:t>
            </a:r>
            <a:r>
              <a:rPr lang="en-US" altLang="zh-CN" dirty="0"/>
              <a:t>cores</a:t>
            </a:r>
            <a:r>
              <a:rPr lang="zh-CN" altLang="en-US" dirty="0"/>
              <a:t>的数量相同，也可以不同</a:t>
            </a:r>
          </a:p>
        </p:txBody>
      </p:sp>
      <p:sp>
        <p:nvSpPr>
          <p:cNvPr id="4" name="日期占位符 3"/>
          <p:cNvSpPr>
            <a:spLocks noGrp="1"/>
          </p:cNvSpPr>
          <p:nvPr>
            <p:ph type="dt" sz="quarter" idx="10"/>
          </p:nvPr>
        </p:nvSpPr>
        <p:spPr/>
        <p:txBody>
          <a:bodyPr/>
          <a:lstStyle/>
          <a:p>
            <a:pPr>
              <a:defRPr/>
            </a:pPr>
            <a:fld id="{47D12334-C111-400A-8A76-1283DDEDBC71}"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4455" name="灯片编号占位符 5"/>
          <p:cNvSpPr>
            <a:spLocks noGrp="1"/>
          </p:cNvSpPr>
          <p:nvPr>
            <p:ph type="sldNum" sz="quarter" idx="12"/>
          </p:nvPr>
        </p:nvSpPr>
        <p:spPr bwMode="auto">
          <a:noFill/>
          <a:ln>
            <a:miter lim="800000"/>
            <a:headEnd/>
            <a:tailEnd/>
          </a:ln>
        </p:spPr>
        <p:txBody>
          <a:bodyPr/>
          <a:lstStyle/>
          <a:p>
            <a:fld id="{652FB37D-B9F9-4389-B22D-9B3E31F12D3F}" type="slidenum">
              <a:rPr lang="zh-CN" altLang="en-US"/>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628650" y="158751"/>
            <a:ext cx="7886700" cy="655638"/>
          </a:xfrm>
        </p:spPr>
        <p:txBody>
          <a:bodyPr/>
          <a:lstStyle/>
          <a:p>
            <a:pPr eaLnBrk="1" hangingPunct="1"/>
            <a:r>
              <a:rPr lang="en-US" altLang="zh-CN" dirty="0"/>
              <a:t>Directory in the Shared Cache</a:t>
            </a:r>
            <a:endParaRPr lang="zh-CN" altLang="en-US" dirty="0"/>
          </a:p>
        </p:txBody>
      </p:sp>
      <p:sp>
        <p:nvSpPr>
          <p:cNvPr id="3" name="内容占位符 2"/>
          <p:cNvSpPr>
            <a:spLocks noGrp="1"/>
          </p:cNvSpPr>
          <p:nvPr>
            <p:ph idx="1"/>
          </p:nvPr>
        </p:nvSpPr>
        <p:spPr>
          <a:xfrm>
            <a:off x="314324" y="1051243"/>
            <a:ext cx="8515350" cy="4267200"/>
          </a:xfrm>
        </p:spPr>
        <p:txBody>
          <a:bodyPr rtlCol="0">
            <a:normAutofit fontScale="85000" lnSpcReduction="20000"/>
          </a:bodyPr>
          <a:lstStyle/>
          <a:p>
            <a:pPr eaLnBrk="1" fontAlgn="auto" hangingPunct="1">
              <a:spcAft>
                <a:spcPts val="0"/>
              </a:spcAft>
              <a:defRPr/>
            </a:pPr>
            <a:r>
              <a:rPr lang="en-US" altLang="zh-CN" dirty="0"/>
              <a:t>Shared Cache </a:t>
            </a:r>
            <a:r>
              <a:rPr lang="zh-CN" altLang="en-US" dirty="0"/>
              <a:t>包含所有的私有</a:t>
            </a:r>
            <a:r>
              <a:rPr lang="en-US" altLang="zh-CN" dirty="0"/>
              <a:t>Cache</a:t>
            </a:r>
          </a:p>
          <a:p>
            <a:pPr lvl="1" eaLnBrk="1" fontAlgn="auto" hangingPunct="1">
              <a:spcAft>
                <a:spcPts val="0"/>
              </a:spcAft>
              <a:defRPr/>
            </a:pPr>
            <a:r>
              <a:rPr lang="zh-CN" altLang="en-US" dirty="0"/>
              <a:t>共享</a:t>
            </a:r>
            <a:r>
              <a:rPr lang="en-US" altLang="zh-CN" dirty="0"/>
              <a:t>Cache</a:t>
            </a:r>
            <a:r>
              <a:rPr lang="zh-CN" altLang="en-US" dirty="0"/>
              <a:t>是私有</a:t>
            </a:r>
            <a:r>
              <a:rPr lang="en-US" altLang="zh-CN" dirty="0"/>
              <a:t>cache</a:t>
            </a:r>
            <a:r>
              <a:rPr lang="zh-CN" altLang="en-US" dirty="0"/>
              <a:t>块的超集</a:t>
            </a:r>
            <a:endParaRPr lang="en-US" altLang="zh-CN" dirty="0"/>
          </a:p>
          <a:p>
            <a:pPr lvl="1" eaLnBrk="1" fontAlgn="auto" hangingPunct="1">
              <a:spcAft>
                <a:spcPts val="0"/>
              </a:spcAft>
              <a:defRPr/>
            </a:pPr>
            <a:r>
              <a:rPr lang="en-US" altLang="zh-CN" dirty="0"/>
              <a:t>Example: Intel Core i7</a:t>
            </a:r>
          </a:p>
          <a:p>
            <a:pPr eaLnBrk="1" fontAlgn="auto" hangingPunct="1">
              <a:spcAft>
                <a:spcPts val="0"/>
              </a:spcAft>
              <a:defRPr/>
            </a:pPr>
            <a:r>
              <a:rPr lang="zh-CN" altLang="en-US" dirty="0"/>
              <a:t>目录在共享</a:t>
            </a:r>
            <a:r>
              <a:rPr lang="en-US" altLang="zh-CN" dirty="0"/>
              <a:t>cache</a:t>
            </a:r>
            <a:r>
              <a:rPr lang="zh-CN" altLang="en-US" dirty="0"/>
              <a:t>中</a:t>
            </a:r>
            <a:endParaRPr lang="en-US" altLang="zh-CN" dirty="0"/>
          </a:p>
          <a:p>
            <a:pPr lvl="1" eaLnBrk="1" fontAlgn="auto" hangingPunct="1">
              <a:spcAft>
                <a:spcPts val="0"/>
              </a:spcAft>
              <a:defRPr/>
            </a:pPr>
            <a:r>
              <a:rPr lang="zh-CN" altLang="en-US" dirty="0"/>
              <a:t>共享</a:t>
            </a:r>
            <a:r>
              <a:rPr lang="en-US" altLang="zh-CN" dirty="0"/>
              <a:t>cache</a:t>
            </a:r>
            <a:r>
              <a:rPr lang="zh-CN" altLang="en-US" dirty="0"/>
              <a:t>中的每个块增加若干</a:t>
            </a:r>
            <a:r>
              <a:rPr lang="en-US" altLang="zh-CN" dirty="0"/>
              <a:t>presence bits</a:t>
            </a:r>
          </a:p>
          <a:p>
            <a:pPr lvl="1" eaLnBrk="1" fontAlgn="auto" hangingPunct="1">
              <a:spcAft>
                <a:spcPts val="0"/>
              </a:spcAft>
              <a:defRPr/>
            </a:pPr>
            <a:r>
              <a:rPr lang="en-US" altLang="zh-CN" dirty="0"/>
              <a:t> </a:t>
            </a:r>
            <a:r>
              <a:rPr lang="zh-CN" altLang="en-US" dirty="0"/>
              <a:t>如果有</a:t>
            </a:r>
            <a:r>
              <a:rPr lang="en-US" altLang="zh-CN" dirty="0"/>
              <a:t>k</a:t>
            </a:r>
            <a:r>
              <a:rPr lang="zh-CN" altLang="en-US" dirty="0"/>
              <a:t>个</a:t>
            </a:r>
            <a:r>
              <a:rPr lang="en-US" altLang="zh-CN" dirty="0"/>
              <a:t>processors</a:t>
            </a:r>
            <a:r>
              <a:rPr lang="zh-CN" altLang="en-US" dirty="0"/>
              <a:t>那么共享</a:t>
            </a:r>
            <a:r>
              <a:rPr lang="en-US" altLang="zh-CN" dirty="0"/>
              <a:t>cache</a:t>
            </a:r>
            <a:r>
              <a:rPr lang="zh-CN" altLang="en-US" dirty="0"/>
              <a:t>中每个块含有</a:t>
            </a:r>
            <a:endParaRPr lang="en-US" altLang="zh-CN" dirty="0"/>
          </a:p>
          <a:p>
            <a:pPr marL="457200" lvl="1" indent="0" eaLnBrk="1" fontAlgn="auto" hangingPunct="1">
              <a:spcAft>
                <a:spcPts val="0"/>
              </a:spcAft>
              <a:buFont typeface="Arial" panose="020B0604020202020204" pitchFamily="34" charset="0"/>
              <a:buNone/>
              <a:defRPr/>
            </a:pPr>
            <a:r>
              <a:rPr lang="en-US" altLang="zh-CN" dirty="0"/>
              <a:t>    presence bits(k</a:t>
            </a:r>
            <a:r>
              <a:rPr lang="zh-CN" altLang="en-US" dirty="0"/>
              <a:t>位</a:t>
            </a:r>
            <a:r>
              <a:rPr lang="en-US" altLang="zh-CN" dirty="0"/>
              <a:t>) + state</a:t>
            </a:r>
            <a:r>
              <a:rPr lang="zh-CN" altLang="en-US" dirty="0"/>
              <a:t>位</a:t>
            </a:r>
            <a:endParaRPr lang="en-US" altLang="zh-CN" dirty="0"/>
          </a:p>
          <a:p>
            <a:pPr lvl="1" eaLnBrk="1" fontAlgn="auto" hangingPunct="1">
              <a:spcAft>
                <a:spcPts val="0"/>
              </a:spcAft>
              <a:defRPr/>
            </a:pPr>
            <a:r>
              <a:rPr lang="en-US" altLang="zh-CN" dirty="0"/>
              <a:t>Presence bits </a:t>
            </a:r>
            <a:r>
              <a:rPr lang="zh-CN" altLang="en-US" dirty="0"/>
              <a:t>指示了包含该块</a:t>
            </a:r>
            <a:r>
              <a:rPr lang="en-US" altLang="zh-CN" dirty="0"/>
              <a:t>copy</a:t>
            </a:r>
            <a:r>
              <a:rPr lang="zh-CN" altLang="en-US" dirty="0"/>
              <a:t>的</a:t>
            </a:r>
            <a:r>
              <a:rPr lang="en-US" altLang="zh-CN" dirty="0"/>
              <a:t>cores</a:t>
            </a:r>
          </a:p>
          <a:p>
            <a:pPr lvl="1" eaLnBrk="1" fontAlgn="auto" hangingPunct="1">
              <a:spcAft>
                <a:spcPts val="0"/>
              </a:spcAft>
              <a:defRPr/>
            </a:pPr>
            <a:r>
              <a:rPr lang="zh-CN" altLang="en-US" dirty="0"/>
              <a:t>每个块都有其在私有</a:t>
            </a:r>
            <a:r>
              <a:rPr lang="en-US" altLang="zh-CN" dirty="0"/>
              <a:t>cache</a:t>
            </a:r>
            <a:r>
              <a:rPr lang="zh-CN" altLang="en-US" dirty="0"/>
              <a:t>和共享</a:t>
            </a:r>
            <a:r>
              <a:rPr lang="en-US" altLang="zh-CN" dirty="0"/>
              <a:t>cache</a:t>
            </a:r>
            <a:r>
              <a:rPr lang="zh-CN" altLang="en-US" dirty="0"/>
              <a:t>中的状态信息</a:t>
            </a:r>
            <a:endParaRPr lang="en-US" altLang="zh-CN" dirty="0"/>
          </a:p>
          <a:p>
            <a:pPr lvl="1" eaLnBrk="1" fontAlgn="auto" hangingPunct="1">
              <a:spcAft>
                <a:spcPts val="0"/>
              </a:spcAft>
              <a:defRPr/>
            </a:pPr>
            <a:r>
              <a:rPr lang="en-US" altLang="zh-CN" dirty="0"/>
              <a:t>State = M (Modified), S (Shared), or I (Invalid) in private cache</a:t>
            </a:r>
            <a:endParaRPr lang="zh-CN" altLang="en-US" dirty="0"/>
          </a:p>
        </p:txBody>
      </p:sp>
      <p:sp>
        <p:nvSpPr>
          <p:cNvPr id="4" name="日期占位符 3"/>
          <p:cNvSpPr>
            <a:spLocks noGrp="1"/>
          </p:cNvSpPr>
          <p:nvPr>
            <p:ph type="dt" sz="quarter" idx="10"/>
          </p:nvPr>
        </p:nvSpPr>
        <p:spPr/>
        <p:txBody>
          <a:bodyPr/>
          <a:lstStyle/>
          <a:p>
            <a:pPr>
              <a:defRPr/>
            </a:pPr>
            <a:fld id="{53763A65-FF37-4715-B8AC-9A20F2BA9C1D}"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5478" name="灯片编号占位符 5"/>
          <p:cNvSpPr>
            <a:spLocks noGrp="1"/>
          </p:cNvSpPr>
          <p:nvPr>
            <p:ph type="sldNum" sz="quarter" idx="12"/>
          </p:nvPr>
        </p:nvSpPr>
        <p:spPr bwMode="auto">
          <a:noFill/>
          <a:ln>
            <a:miter lim="800000"/>
            <a:headEnd/>
            <a:tailEnd/>
          </a:ln>
        </p:spPr>
        <p:txBody>
          <a:bodyPr/>
          <a:lstStyle/>
          <a:p>
            <a:fld id="{6328F549-3089-47AA-83FA-1E143A7E9C0E}" type="slidenum">
              <a:rPr lang="zh-CN" altLang="en-US"/>
              <a:pPr/>
              <a:t>19</a:t>
            </a:fld>
            <a:endParaRPr lang="zh-CN" altLang="en-US"/>
          </a:p>
        </p:txBody>
      </p:sp>
      <p:pic>
        <p:nvPicPr>
          <p:cNvPr id="105479" name="图片 6"/>
          <p:cNvPicPr>
            <a:picLocks noChangeAspect="1"/>
          </p:cNvPicPr>
          <p:nvPr/>
        </p:nvPicPr>
        <p:blipFill>
          <a:blip r:embed="rId2"/>
          <a:srcRect/>
          <a:stretch>
            <a:fillRect/>
          </a:stretch>
        </p:blipFill>
        <p:spPr bwMode="auto">
          <a:xfrm>
            <a:off x="766762" y="5227638"/>
            <a:ext cx="7610475" cy="112871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7"/>
          <p:cNvPicPr>
            <a:picLocks noChangeAspect="1" noChangeArrowheads="1"/>
          </p:cNvPicPr>
          <p:nvPr/>
        </p:nvPicPr>
        <p:blipFill>
          <a:blip r:embed="rId3"/>
          <a:srcRect/>
          <a:stretch>
            <a:fillRect/>
          </a:stretch>
        </p:blipFill>
        <p:spPr bwMode="auto">
          <a:xfrm>
            <a:off x="4213225" y="3356098"/>
            <a:ext cx="4930775" cy="3198813"/>
          </a:xfrm>
          <a:prstGeom prst="rect">
            <a:avLst/>
          </a:prstGeom>
          <a:noFill/>
          <a:ln w="9525">
            <a:noFill/>
            <a:miter lim="800000"/>
            <a:headEnd/>
            <a:tailEnd/>
          </a:ln>
        </p:spPr>
      </p:pic>
      <p:sp>
        <p:nvSpPr>
          <p:cNvPr id="73731" name="标题 1"/>
          <p:cNvSpPr>
            <a:spLocks noGrp="1"/>
          </p:cNvSpPr>
          <p:nvPr>
            <p:ph type="title"/>
          </p:nvPr>
        </p:nvSpPr>
        <p:spPr/>
        <p:txBody>
          <a:bodyPr/>
          <a:lstStyle/>
          <a:p>
            <a:r>
              <a:rPr lang="en-US" altLang="zh-CN" dirty="0"/>
              <a:t>Review                   </a:t>
            </a:r>
            <a:endParaRPr lang="zh-CN" altLang="en-US" dirty="0"/>
          </a:p>
        </p:txBody>
      </p:sp>
      <p:sp>
        <p:nvSpPr>
          <p:cNvPr id="73735" name="内容占位符 1"/>
          <p:cNvSpPr>
            <a:spLocks noGrp="1"/>
          </p:cNvSpPr>
          <p:nvPr>
            <p:ph idx="1"/>
          </p:nvPr>
        </p:nvSpPr>
        <p:spPr>
          <a:xfrm>
            <a:off x="213360" y="1217792"/>
            <a:ext cx="8105775" cy="5051833"/>
          </a:xfrm>
        </p:spPr>
        <p:txBody>
          <a:bodyPr/>
          <a:lstStyle/>
          <a:p>
            <a:r>
              <a:rPr lang="zh-CN" altLang="en-US" dirty="0"/>
              <a:t>共享数据块的跟踪：监听和目录</a:t>
            </a:r>
            <a:endParaRPr lang="en-US" altLang="zh-CN" dirty="0"/>
          </a:p>
          <a:p>
            <a:r>
              <a:rPr lang="en-US" altLang="zh-CN" dirty="0"/>
              <a:t>Cache</a:t>
            </a:r>
            <a:r>
              <a:rPr lang="zh-CN" altLang="en-US" dirty="0"/>
              <a:t>一致性协议实现：写作废和写更新</a:t>
            </a:r>
            <a:endParaRPr lang="en-US" altLang="zh-CN" dirty="0"/>
          </a:p>
          <a:p>
            <a:r>
              <a:rPr lang="zh-CN" altLang="en-US" dirty="0"/>
              <a:t>集中式共享存储</a:t>
            </a:r>
            <a:r>
              <a:rPr lang="en-US" altLang="zh-CN" dirty="0"/>
              <a:t> Cache</a:t>
            </a:r>
            <a:r>
              <a:rPr lang="zh-CN" altLang="en-US" dirty="0"/>
              <a:t>一致性协议</a:t>
            </a:r>
            <a:endParaRPr lang="en-US" altLang="zh-CN" dirty="0"/>
          </a:p>
          <a:p>
            <a:pPr lvl="1"/>
            <a:r>
              <a:rPr lang="en-US" altLang="zh-CN" dirty="0"/>
              <a:t>Snooping</a:t>
            </a:r>
            <a:r>
              <a:rPr lang="zh-CN" altLang="en-US" dirty="0"/>
              <a:t>协议：</a:t>
            </a:r>
            <a:r>
              <a:rPr lang="en-US" altLang="zh-CN" dirty="0"/>
              <a:t>MSI</a:t>
            </a:r>
            <a:r>
              <a:rPr lang="zh-CN" altLang="en-US" dirty="0"/>
              <a:t>，</a:t>
            </a:r>
            <a:r>
              <a:rPr lang="en-US" altLang="zh-CN" dirty="0"/>
              <a:t>MESI</a:t>
            </a:r>
            <a:r>
              <a:rPr lang="zh-CN" altLang="en-US" dirty="0"/>
              <a:t>，</a:t>
            </a:r>
            <a:r>
              <a:rPr lang="en-US" altLang="zh-CN" dirty="0"/>
              <a:t>MOESI</a:t>
            </a:r>
          </a:p>
          <a:p>
            <a:r>
              <a:rPr lang="en-US" altLang="zh-CN" dirty="0"/>
              <a:t>Coherency Misses</a:t>
            </a:r>
          </a:p>
          <a:p>
            <a:pPr lvl="1"/>
            <a:r>
              <a:rPr lang="en-US" altLang="zh-CN" dirty="0"/>
              <a:t>True Sharing</a:t>
            </a:r>
          </a:p>
          <a:p>
            <a:pPr lvl="1"/>
            <a:r>
              <a:rPr lang="en-US" altLang="zh-CN" dirty="0"/>
              <a:t>False Sharing</a:t>
            </a:r>
          </a:p>
          <a:p>
            <a:endParaRPr lang="zh-CN" altLang="en-US" dirty="0"/>
          </a:p>
        </p:txBody>
      </p:sp>
      <p:sp>
        <p:nvSpPr>
          <p:cNvPr id="4" name="日期占位符 3"/>
          <p:cNvSpPr>
            <a:spLocks noGrp="1"/>
          </p:cNvSpPr>
          <p:nvPr>
            <p:ph type="dt" sz="quarter" idx="10"/>
          </p:nvPr>
        </p:nvSpPr>
        <p:spPr/>
        <p:txBody>
          <a:bodyPr/>
          <a:lstStyle/>
          <a:p>
            <a:fld id="{FAFB4F32-65B0-4E6D-B1DE-A9B27915BE07}"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73734" name="灯片编号占位符 5"/>
          <p:cNvSpPr>
            <a:spLocks noGrp="1"/>
          </p:cNvSpPr>
          <p:nvPr>
            <p:ph type="sldNum" sz="quarter" idx="12"/>
          </p:nvPr>
        </p:nvSpPr>
        <p:spPr/>
        <p:txBody>
          <a:bodyPr/>
          <a:lstStyle/>
          <a:p>
            <a:fld id="{8F6709CF-A9DB-4C0C-A9FA-DF26FB4ED137}"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628650" y="174353"/>
            <a:ext cx="7886700" cy="714375"/>
          </a:xfrm>
        </p:spPr>
        <p:txBody>
          <a:bodyPr/>
          <a:lstStyle/>
          <a:p>
            <a:pPr eaLnBrk="1" hangingPunct="1"/>
            <a:r>
              <a:rPr lang="zh-CN" altLang="en-US" dirty="0"/>
              <a:t>一些术语</a:t>
            </a:r>
          </a:p>
        </p:txBody>
      </p:sp>
      <p:sp>
        <p:nvSpPr>
          <p:cNvPr id="3" name="内容占位符 2"/>
          <p:cNvSpPr>
            <a:spLocks noGrp="1"/>
          </p:cNvSpPr>
          <p:nvPr>
            <p:ph idx="1"/>
          </p:nvPr>
        </p:nvSpPr>
        <p:spPr>
          <a:xfrm>
            <a:off x="104503" y="1169988"/>
            <a:ext cx="8882743" cy="5121275"/>
          </a:xfrm>
        </p:spPr>
        <p:txBody>
          <a:bodyPr rtlCol="0">
            <a:normAutofit fontScale="77500" lnSpcReduction="20000"/>
          </a:bodyPr>
          <a:lstStyle/>
          <a:p>
            <a:pPr eaLnBrk="1" fontAlgn="auto" hangingPunct="1">
              <a:spcAft>
                <a:spcPts val="0"/>
              </a:spcAft>
              <a:defRPr/>
            </a:pPr>
            <a:r>
              <a:rPr lang="zh-CN" altLang="en-US" dirty="0"/>
              <a:t>本地或私有</a:t>
            </a:r>
            <a:r>
              <a:rPr lang="en-US" altLang="zh-CN" dirty="0"/>
              <a:t>Cache </a:t>
            </a:r>
            <a:r>
              <a:rPr lang="zh-CN" altLang="en-US" dirty="0"/>
              <a:t>（</a:t>
            </a:r>
            <a:r>
              <a:rPr lang="en-US" altLang="zh-CN" dirty="0"/>
              <a:t>Local (or Private) Cache</a:t>
            </a:r>
            <a:r>
              <a:rPr lang="zh-CN" altLang="en-US" dirty="0"/>
              <a:t>）</a:t>
            </a:r>
            <a:endParaRPr lang="en-US" altLang="zh-CN" dirty="0"/>
          </a:p>
          <a:p>
            <a:pPr lvl="1" eaLnBrk="1" fontAlgn="auto" hangingPunct="1">
              <a:spcAft>
                <a:spcPts val="0"/>
              </a:spcAft>
              <a:defRPr/>
            </a:pPr>
            <a:r>
              <a:rPr lang="zh-CN" altLang="en-US" dirty="0"/>
              <a:t>处理器请求的源</a:t>
            </a:r>
            <a:endParaRPr lang="en-US" altLang="zh-CN" dirty="0"/>
          </a:p>
          <a:p>
            <a:pPr eaLnBrk="1" fontAlgn="auto" hangingPunct="1">
              <a:spcAft>
                <a:spcPts val="0"/>
              </a:spcAft>
              <a:defRPr/>
            </a:pPr>
            <a:r>
              <a:rPr lang="zh-CN" altLang="en-US" dirty="0"/>
              <a:t>目录（</a:t>
            </a:r>
            <a:r>
              <a:rPr lang="en-US" altLang="zh-CN" dirty="0"/>
              <a:t>Home Directory</a:t>
            </a:r>
            <a:r>
              <a:rPr lang="zh-CN" altLang="en-US" dirty="0"/>
              <a:t>）</a:t>
            </a:r>
            <a:endParaRPr lang="en-US" altLang="zh-CN" dirty="0"/>
          </a:p>
          <a:p>
            <a:pPr lvl="1" eaLnBrk="1" fontAlgn="auto" hangingPunct="1">
              <a:spcAft>
                <a:spcPts val="0"/>
              </a:spcAft>
              <a:defRPr/>
            </a:pPr>
            <a:r>
              <a:rPr lang="zh-CN" altLang="en-US" dirty="0"/>
              <a:t>存放</a:t>
            </a:r>
            <a:r>
              <a:rPr lang="en-US" altLang="zh-CN" dirty="0"/>
              <a:t>Cache</a:t>
            </a:r>
            <a:r>
              <a:rPr lang="zh-CN" altLang="en-US" dirty="0"/>
              <a:t>块相关信息</a:t>
            </a:r>
            <a:endParaRPr lang="en-US" altLang="zh-CN" dirty="0"/>
          </a:p>
          <a:p>
            <a:pPr lvl="1" eaLnBrk="1" fontAlgn="auto" hangingPunct="1">
              <a:spcAft>
                <a:spcPts val="0"/>
              </a:spcAft>
              <a:defRPr/>
            </a:pPr>
            <a:r>
              <a:rPr lang="zh-CN" altLang="en-US" dirty="0"/>
              <a:t>目录使用</a:t>
            </a:r>
            <a:r>
              <a:rPr lang="en-US" altLang="zh-CN" dirty="0"/>
              <a:t>presence bits </a:t>
            </a:r>
            <a:r>
              <a:rPr lang="zh-CN" altLang="en-US" dirty="0"/>
              <a:t>和</a:t>
            </a:r>
            <a:r>
              <a:rPr lang="en-US" altLang="zh-CN" dirty="0"/>
              <a:t> state </a:t>
            </a:r>
            <a:r>
              <a:rPr lang="zh-CN" altLang="en-US" dirty="0"/>
              <a:t>追踪</a:t>
            </a:r>
            <a:r>
              <a:rPr lang="en-US" altLang="zh-CN" dirty="0"/>
              <a:t>cache</a:t>
            </a:r>
            <a:r>
              <a:rPr lang="zh-CN" altLang="en-US" dirty="0"/>
              <a:t>块</a:t>
            </a:r>
            <a:endParaRPr lang="en-US" altLang="zh-CN" dirty="0"/>
          </a:p>
          <a:p>
            <a:pPr eaLnBrk="1" fontAlgn="auto" hangingPunct="1">
              <a:spcAft>
                <a:spcPts val="0"/>
              </a:spcAft>
              <a:defRPr/>
            </a:pPr>
            <a:r>
              <a:rPr lang="zh-CN" altLang="en-US" dirty="0"/>
              <a:t>远程</a:t>
            </a:r>
            <a:r>
              <a:rPr lang="en-US" altLang="zh-CN" dirty="0"/>
              <a:t>Cache</a:t>
            </a:r>
            <a:r>
              <a:rPr lang="zh-CN" altLang="en-US" dirty="0"/>
              <a:t>（</a:t>
            </a:r>
            <a:r>
              <a:rPr lang="en-US" altLang="zh-CN" dirty="0"/>
              <a:t>Remote Cache</a:t>
            </a:r>
            <a:r>
              <a:rPr lang="zh-CN" altLang="en-US" dirty="0"/>
              <a:t>）</a:t>
            </a:r>
            <a:endParaRPr lang="en-US" altLang="zh-CN" dirty="0"/>
          </a:p>
          <a:p>
            <a:pPr lvl="1" eaLnBrk="1" fontAlgn="auto" hangingPunct="1">
              <a:spcAft>
                <a:spcPts val="0"/>
              </a:spcAft>
              <a:defRPr/>
            </a:pPr>
            <a:r>
              <a:rPr lang="zh-CN" altLang="en-US" dirty="0"/>
              <a:t>该</a:t>
            </a:r>
            <a:r>
              <a:rPr lang="en-US" altLang="zh-CN" dirty="0"/>
              <a:t>Cache</a:t>
            </a:r>
            <a:r>
              <a:rPr lang="zh-CN" altLang="en-US" dirty="0"/>
              <a:t>中包含一个</a:t>
            </a:r>
            <a:r>
              <a:rPr lang="en-US" altLang="zh-CN" dirty="0"/>
              <a:t>Cache</a:t>
            </a:r>
            <a:r>
              <a:rPr lang="zh-CN" altLang="en-US" dirty="0"/>
              <a:t>块的副本，处于</a:t>
            </a:r>
            <a:r>
              <a:rPr lang="en-US" altLang="zh-CN" dirty="0"/>
              <a:t>modified </a:t>
            </a:r>
            <a:r>
              <a:rPr lang="zh-CN" altLang="en-US" dirty="0"/>
              <a:t>或</a:t>
            </a:r>
            <a:r>
              <a:rPr lang="en-US" altLang="zh-CN" dirty="0"/>
              <a:t>shared </a:t>
            </a:r>
            <a:r>
              <a:rPr lang="zh-CN" altLang="en-US" dirty="0"/>
              <a:t>态</a:t>
            </a:r>
            <a:endParaRPr lang="en-US" altLang="zh-CN" dirty="0"/>
          </a:p>
          <a:p>
            <a:pPr eaLnBrk="1" fontAlgn="auto" hangingPunct="1">
              <a:spcAft>
                <a:spcPts val="0"/>
              </a:spcAft>
              <a:defRPr/>
            </a:pPr>
            <a:r>
              <a:rPr lang="en-US" altLang="zh-CN" dirty="0"/>
              <a:t>Cache</a:t>
            </a:r>
            <a:r>
              <a:rPr lang="zh-CN" altLang="en-US" dirty="0"/>
              <a:t>一致性：即要保证</a:t>
            </a:r>
            <a:r>
              <a:rPr lang="en-US" altLang="zh-CN" dirty="0"/>
              <a:t>Single-Writer, Multiple-Readers</a:t>
            </a:r>
          </a:p>
          <a:p>
            <a:pPr lvl="1" eaLnBrk="1" fontAlgn="auto" hangingPunct="1">
              <a:spcAft>
                <a:spcPts val="0"/>
              </a:spcAft>
              <a:defRPr/>
            </a:pPr>
            <a:r>
              <a:rPr lang="zh-CN" altLang="en-US" dirty="0"/>
              <a:t>如果一个块在本地</a:t>
            </a:r>
            <a:r>
              <a:rPr lang="en-US" altLang="zh-CN" dirty="0"/>
              <a:t>Cache</a:t>
            </a:r>
            <a:r>
              <a:rPr lang="zh-CN" altLang="en-US" dirty="0"/>
              <a:t>中处于</a:t>
            </a:r>
            <a:r>
              <a:rPr lang="en-US" altLang="zh-CN" dirty="0"/>
              <a:t>Modified</a:t>
            </a:r>
            <a:r>
              <a:rPr lang="zh-CN" altLang="en-US" dirty="0"/>
              <a:t>态，那么只有一个有效的副本存在（</a:t>
            </a:r>
            <a:r>
              <a:rPr lang="en-US" altLang="zh-CN" dirty="0"/>
              <a:t> </a:t>
            </a:r>
            <a:r>
              <a:rPr lang="zh-CN" altLang="en-US" dirty="0"/>
              <a:t>共享的</a:t>
            </a:r>
            <a:r>
              <a:rPr lang="en-US" altLang="zh-CN" dirty="0"/>
              <a:t>Cache</a:t>
            </a:r>
            <a:r>
              <a:rPr lang="zh-CN" altLang="en-US" dirty="0"/>
              <a:t>和存储器还没有更新）</a:t>
            </a:r>
            <a:endParaRPr lang="en-US" altLang="zh-CN" dirty="0"/>
          </a:p>
          <a:p>
            <a:pPr eaLnBrk="1" fontAlgn="auto" hangingPunct="1">
              <a:spcAft>
                <a:spcPts val="0"/>
              </a:spcAft>
              <a:defRPr/>
            </a:pPr>
            <a:r>
              <a:rPr lang="en-US" altLang="zh-CN" dirty="0"/>
              <a:t> </a:t>
            </a:r>
            <a:r>
              <a:rPr lang="zh-CN" altLang="en-US" dirty="0"/>
              <a:t>无总线，不用广播方式到所有处理器核</a:t>
            </a:r>
            <a:endParaRPr lang="en-US" altLang="zh-CN" dirty="0"/>
          </a:p>
          <a:p>
            <a:pPr lvl="1" eaLnBrk="1" fontAlgn="auto" hangingPunct="1">
              <a:spcAft>
                <a:spcPts val="0"/>
              </a:spcAft>
              <a:defRPr/>
            </a:pPr>
            <a:r>
              <a:rPr lang="zh-CN" altLang="en-US" dirty="0"/>
              <a:t>所有消息都有显式的回复</a:t>
            </a:r>
          </a:p>
        </p:txBody>
      </p:sp>
      <p:sp>
        <p:nvSpPr>
          <p:cNvPr id="4" name="日期占位符 3"/>
          <p:cNvSpPr>
            <a:spLocks noGrp="1"/>
          </p:cNvSpPr>
          <p:nvPr>
            <p:ph type="dt" sz="quarter" idx="10"/>
          </p:nvPr>
        </p:nvSpPr>
        <p:spPr/>
        <p:txBody>
          <a:bodyPr/>
          <a:lstStyle/>
          <a:p>
            <a:pPr>
              <a:defRPr/>
            </a:pPr>
            <a:fld id="{14E9D65B-B891-4BFD-A1FC-30059B8A9FCD}"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6502" name="灯片编号占位符 5"/>
          <p:cNvSpPr>
            <a:spLocks noGrp="1"/>
          </p:cNvSpPr>
          <p:nvPr>
            <p:ph type="sldNum" sz="quarter" idx="12"/>
          </p:nvPr>
        </p:nvSpPr>
        <p:spPr bwMode="auto">
          <a:noFill/>
          <a:ln>
            <a:miter lim="800000"/>
            <a:headEnd/>
            <a:tailEnd/>
          </a:ln>
        </p:spPr>
        <p:txBody>
          <a:bodyPr/>
          <a:lstStyle/>
          <a:p>
            <a:fld id="{A5873431-C8C6-4294-BC9F-9159AF005C01}" type="slidenum">
              <a:rPr lang="zh-CN" altLang="en-US"/>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en-US" altLang="zh-CN"/>
              <a:t>States for Local and Shared Cache</a:t>
            </a:r>
            <a:endParaRPr lang="zh-CN" altLang="en-US"/>
          </a:p>
        </p:txBody>
      </p:sp>
      <p:sp>
        <p:nvSpPr>
          <p:cNvPr id="3" name="内容占位符 2"/>
          <p:cNvSpPr>
            <a:spLocks noGrp="1"/>
          </p:cNvSpPr>
          <p:nvPr>
            <p:ph idx="1"/>
          </p:nvPr>
        </p:nvSpPr>
        <p:spPr/>
        <p:txBody>
          <a:bodyPr>
            <a:normAutofit fontScale="85000" lnSpcReduction="20000"/>
          </a:bodyPr>
          <a:lstStyle/>
          <a:p>
            <a:pPr marL="0" indent="0">
              <a:buNone/>
            </a:pPr>
            <a:r>
              <a:rPr lang="zh-CN" altLang="en-US" dirty="0"/>
              <a:t>对于本地（私有）</a:t>
            </a:r>
            <a:r>
              <a:rPr lang="en-US" altLang="zh-CN" dirty="0"/>
              <a:t>cache </a:t>
            </a:r>
            <a:r>
              <a:rPr lang="zh-CN" altLang="en-US" dirty="0"/>
              <a:t>块，存在</a:t>
            </a:r>
            <a:r>
              <a:rPr lang="en-US" altLang="zh-CN" dirty="0"/>
              <a:t>3</a:t>
            </a:r>
            <a:r>
              <a:rPr lang="zh-CN" altLang="en-US" dirty="0"/>
              <a:t>种状态</a:t>
            </a:r>
            <a:r>
              <a:rPr lang="en-US" altLang="zh-CN" dirty="0"/>
              <a:t>:</a:t>
            </a:r>
          </a:p>
          <a:p>
            <a:pPr marL="0" indent="0">
              <a:buNone/>
            </a:pPr>
            <a:r>
              <a:rPr lang="en-US" altLang="zh-CN" dirty="0"/>
              <a:t>1. Modified: </a:t>
            </a:r>
            <a:r>
              <a:rPr lang="zh-CN" altLang="en-US" dirty="0"/>
              <a:t>仅当前</a:t>
            </a:r>
            <a:r>
              <a:rPr lang="en-US" altLang="zh-CN" dirty="0"/>
              <a:t>Cache</a:t>
            </a:r>
            <a:r>
              <a:rPr lang="zh-CN" altLang="en-US" dirty="0"/>
              <a:t>具有该块修改过的副本</a:t>
            </a:r>
            <a:endParaRPr lang="en-US" altLang="zh-CN" dirty="0"/>
          </a:p>
          <a:p>
            <a:pPr marL="0" indent="0">
              <a:buNone/>
            </a:pPr>
            <a:r>
              <a:rPr lang="en-US" altLang="zh-CN" dirty="0"/>
              <a:t>2. Shared: </a:t>
            </a:r>
            <a:r>
              <a:rPr lang="zh-CN" altLang="en-US" dirty="0"/>
              <a:t>该块可能在多个</a:t>
            </a:r>
            <a:r>
              <a:rPr lang="en-US" altLang="zh-CN" dirty="0"/>
              <a:t>Cache</a:t>
            </a:r>
            <a:r>
              <a:rPr lang="zh-CN" altLang="en-US" dirty="0"/>
              <a:t>中有副本</a:t>
            </a:r>
            <a:endParaRPr lang="en-US" altLang="zh-CN" dirty="0"/>
          </a:p>
          <a:p>
            <a:pPr marL="0" indent="0">
              <a:buNone/>
            </a:pPr>
            <a:r>
              <a:rPr lang="en-US" altLang="zh-CN" dirty="0"/>
              <a:t>3. Invalid: </a:t>
            </a:r>
            <a:r>
              <a:rPr lang="zh-CN" altLang="en-US" dirty="0"/>
              <a:t>该块无效</a:t>
            </a:r>
            <a:endParaRPr lang="en-US" altLang="zh-CN" dirty="0"/>
          </a:p>
          <a:p>
            <a:pPr marL="0" indent="0">
              <a:buNone/>
            </a:pPr>
            <a:r>
              <a:rPr lang="zh-CN" altLang="en-US" dirty="0"/>
              <a:t>对于共享</a:t>
            </a:r>
            <a:r>
              <a:rPr lang="en-US" altLang="zh-CN" dirty="0"/>
              <a:t>Cache</a:t>
            </a:r>
            <a:r>
              <a:rPr lang="zh-CN" altLang="en-US" dirty="0"/>
              <a:t>中的块，存在</a:t>
            </a:r>
            <a:r>
              <a:rPr lang="en-US" altLang="zh-CN" dirty="0"/>
              <a:t>4</a:t>
            </a:r>
            <a:r>
              <a:rPr lang="zh-CN" altLang="en-US" dirty="0"/>
              <a:t>种状态</a:t>
            </a:r>
            <a:r>
              <a:rPr lang="en-US" altLang="zh-CN" dirty="0"/>
              <a:t>:</a:t>
            </a:r>
          </a:p>
          <a:p>
            <a:pPr marL="0" indent="0">
              <a:buNone/>
            </a:pPr>
            <a:r>
              <a:rPr lang="en-US" altLang="zh-CN" dirty="0"/>
              <a:t>1. Modified: </a:t>
            </a:r>
            <a:r>
              <a:rPr lang="zh-CN" altLang="en-US" dirty="0"/>
              <a:t>只有一个本地</a:t>
            </a:r>
            <a:r>
              <a:rPr lang="en-US" altLang="zh-CN" dirty="0"/>
              <a:t>Cache</a:t>
            </a:r>
            <a:r>
              <a:rPr lang="zh-CN" altLang="en-US" dirty="0"/>
              <a:t>是这个块的拥有者</a:t>
            </a:r>
            <a:endParaRPr lang="en-US" altLang="zh-CN" dirty="0"/>
          </a:p>
          <a:p>
            <a:pPr marL="457200" lvl="1" indent="0">
              <a:buNone/>
            </a:pPr>
            <a:r>
              <a:rPr lang="zh-CN" altLang="en-US" dirty="0"/>
              <a:t>只有一个本地</a:t>
            </a:r>
            <a:r>
              <a:rPr lang="en-US" altLang="zh-CN" dirty="0"/>
              <a:t>Cache</a:t>
            </a:r>
            <a:r>
              <a:rPr lang="zh-CN" altLang="en-US" dirty="0"/>
              <a:t>具有该块修改后的副本</a:t>
            </a:r>
            <a:endParaRPr lang="en-US" altLang="zh-CN" dirty="0"/>
          </a:p>
          <a:p>
            <a:pPr marL="0" indent="0">
              <a:buNone/>
            </a:pPr>
            <a:r>
              <a:rPr lang="en-US" altLang="zh-CN" dirty="0"/>
              <a:t>2. Owned: </a:t>
            </a:r>
            <a:r>
              <a:rPr lang="zh-CN" altLang="en-US" dirty="0"/>
              <a:t>共享</a:t>
            </a:r>
            <a:r>
              <a:rPr lang="en-US" altLang="zh-CN" dirty="0"/>
              <a:t>Cache</a:t>
            </a:r>
            <a:r>
              <a:rPr lang="zh-CN" altLang="en-US" dirty="0"/>
              <a:t>是</a:t>
            </a:r>
            <a:r>
              <a:rPr lang="en-US" altLang="zh-CN" dirty="0"/>
              <a:t>modified</a:t>
            </a:r>
            <a:r>
              <a:rPr lang="zh-CN" altLang="en-US" dirty="0"/>
              <a:t>块的拥有者</a:t>
            </a:r>
            <a:endParaRPr lang="en-US" altLang="zh-CN" dirty="0"/>
          </a:p>
          <a:p>
            <a:pPr marL="457200" lvl="1" indent="0">
              <a:buNone/>
            </a:pPr>
            <a:r>
              <a:rPr lang="en-US" altLang="zh-CN" dirty="0"/>
              <a:t>Modified block</a:t>
            </a:r>
            <a:r>
              <a:rPr lang="zh-CN" altLang="en-US" dirty="0"/>
              <a:t>被写回到共享</a:t>
            </a:r>
            <a:r>
              <a:rPr lang="en-US" altLang="zh-CN" dirty="0"/>
              <a:t>Cache</a:t>
            </a:r>
            <a:r>
              <a:rPr lang="zh-CN" altLang="en-US" dirty="0"/>
              <a:t>，但不是内存</a:t>
            </a:r>
            <a:endParaRPr lang="en-US" altLang="zh-CN" dirty="0"/>
          </a:p>
          <a:p>
            <a:pPr marL="457200" lvl="1" indent="0">
              <a:buNone/>
            </a:pPr>
            <a:r>
              <a:rPr lang="zh-CN" altLang="en-US" dirty="0"/>
              <a:t>处于</a:t>
            </a:r>
            <a:r>
              <a:rPr lang="en-US" altLang="zh-CN" dirty="0"/>
              <a:t>owned</a:t>
            </a:r>
            <a:r>
              <a:rPr lang="zh-CN" altLang="en-US" dirty="0"/>
              <a:t>态的块可以被多个本地</a:t>
            </a:r>
            <a:r>
              <a:rPr lang="en-US" altLang="zh-CN" dirty="0"/>
              <a:t>Cache</a:t>
            </a:r>
            <a:r>
              <a:rPr lang="zh-CN" altLang="en-US" dirty="0"/>
              <a:t>共享</a:t>
            </a:r>
            <a:endParaRPr lang="en-US" altLang="zh-CN" dirty="0"/>
          </a:p>
          <a:p>
            <a:pPr marL="0" indent="0">
              <a:buNone/>
            </a:pPr>
            <a:r>
              <a:rPr lang="en-US" altLang="zh-CN" dirty="0"/>
              <a:t>3. Shared: </a:t>
            </a:r>
            <a:r>
              <a:rPr lang="zh-CN" altLang="en-US" dirty="0"/>
              <a:t>该块可能被复制到多个</a:t>
            </a:r>
            <a:r>
              <a:rPr lang="en-US" altLang="zh-CN" dirty="0"/>
              <a:t>cache</a:t>
            </a:r>
            <a:r>
              <a:rPr lang="zh-CN" altLang="en-US" dirty="0"/>
              <a:t>中</a:t>
            </a:r>
            <a:endParaRPr lang="en-US" altLang="zh-CN" dirty="0"/>
          </a:p>
          <a:p>
            <a:pPr marL="0" indent="0">
              <a:buNone/>
            </a:pPr>
            <a:r>
              <a:rPr lang="en-US" altLang="zh-CN" dirty="0"/>
              <a:t>4. </a:t>
            </a:r>
            <a:r>
              <a:rPr lang="en-US" altLang="zh-CN" dirty="0" err="1"/>
              <a:t>Uncached</a:t>
            </a:r>
            <a:r>
              <a:rPr lang="en-US" altLang="zh-CN" dirty="0"/>
              <a:t>: </a:t>
            </a:r>
            <a:r>
              <a:rPr lang="zh-CN" altLang="en-US" dirty="0"/>
              <a:t>该块不在任何本地或共享</a:t>
            </a:r>
            <a:r>
              <a:rPr lang="en-US" altLang="zh-CN" dirty="0"/>
              <a:t>Cache</a:t>
            </a:r>
            <a:r>
              <a:rPr lang="zh-CN" altLang="en-US" dirty="0"/>
              <a:t>中</a:t>
            </a:r>
          </a:p>
        </p:txBody>
      </p:sp>
      <p:sp>
        <p:nvSpPr>
          <p:cNvPr id="4" name="日期占位符 3"/>
          <p:cNvSpPr>
            <a:spLocks noGrp="1"/>
          </p:cNvSpPr>
          <p:nvPr>
            <p:ph type="dt" sz="quarter" idx="10"/>
          </p:nvPr>
        </p:nvSpPr>
        <p:spPr/>
        <p:txBody>
          <a:bodyPr/>
          <a:lstStyle/>
          <a:p>
            <a:fld id="{4384A42D-CDC4-49F6-B3A4-064275D4E507}"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07526" name="灯片编号占位符 5"/>
          <p:cNvSpPr>
            <a:spLocks noGrp="1"/>
          </p:cNvSpPr>
          <p:nvPr>
            <p:ph type="sldNum" sz="quarter" idx="12"/>
          </p:nvPr>
        </p:nvSpPr>
        <p:spPr/>
        <p:txBody>
          <a:bodyPr/>
          <a:lstStyle/>
          <a:p>
            <a:fld id="{3BA387C2-A2ED-4BB3-B1F4-33B788BDCBA0}"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a:t>Read Miss by Processor P</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a:t>Processor P </a:t>
            </a:r>
            <a:r>
              <a:rPr lang="zh-CN" altLang="en-US" dirty="0"/>
              <a:t>发送</a:t>
            </a:r>
            <a:r>
              <a:rPr lang="en-US" altLang="zh-CN" dirty="0"/>
              <a:t> Read Miss </a:t>
            </a:r>
            <a:r>
              <a:rPr lang="zh-CN" altLang="en-US" dirty="0"/>
              <a:t>消息给</a:t>
            </a:r>
            <a:r>
              <a:rPr lang="en-US" altLang="zh-CN" dirty="0"/>
              <a:t>  Home directory</a:t>
            </a:r>
          </a:p>
          <a:p>
            <a:r>
              <a:rPr lang="en-US" altLang="zh-CN" dirty="0"/>
              <a:t>Home Directory: block </a:t>
            </a:r>
            <a:r>
              <a:rPr lang="zh-CN" altLang="en-US" dirty="0"/>
              <a:t>是</a:t>
            </a:r>
            <a:r>
              <a:rPr lang="en-US" altLang="zh-CN" dirty="0"/>
              <a:t> Modified</a:t>
            </a:r>
            <a:r>
              <a:rPr lang="zh-CN" altLang="en-US" dirty="0"/>
              <a:t>态</a:t>
            </a:r>
            <a:endParaRPr lang="en-US" altLang="zh-CN" dirty="0"/>
          </a:p>
          <a:p>
            <a:pPr lvl="1"/>
            <a:r>
              <a:rPr lang="en-US" altLang="zh-CN" dirty="0"/>
              <a:t>Directory </a:t>
            </a:r>
            <a:r>
              <a:rPr lang="zh-CN" altLang="en-US" dirty="0"/>
              <a:t>发送</a:t>
            </a:r>
            <a:r>
              <a:rPr lang="en-US" altLang="zh-CN" dirty="0"/>
              <a:t> Fetch message </a:t>
            </a:r>
            <a:r>
              <a:rPr lang="zh-CN" altLang="en-US" dirty="0"/>
              <a:t>给拥有该块的</a:t>
            </a:r>
            <a:r>
              <a:rPr lang="en-US" altLang="zh-CN" dirty="0"/>
              <a:t>remote cache</a:t>
            </a:r>
          </a:p>
          <a:p>
            <a:pPr lvl="1"/>
            <a:r>
              <a:rPr lang="en-US" altLang="zh-CN" dirty="0"/>
              <a:t>Remote cache</a:t>
            </a:r>
            <a:r>
              <a:rPr lang="zh-CN" altLang="en-US" dirty="0"/>
              <a:t>发送</a:t>
            </a:r>
            <a:r>
              <a:rPr lang="en-US" altLang="zh-CN" dirty="0"/>
              <a:t> Write-Back message </a:t>
            </a:r>
            <a:r>
              <a:rPr lang="zh-CN" altLang="en-US" dirty="0"/>
              <a:t>到</a:t>
            </a:r>
            <a:r>
              <a:rPr lang="en-US" altLang="zh-CN" dirty="0"/>
              <a:t> directory (shared cache)</a:t>
            </a:r>
          </a:p>
          <a:p>
            <a:pPr lvl="1"/>
            <a:r>
              <a:rPr lang="en-US" altLang="zh-CN" dirty="0"/>
              <a:t>Remote cache </a:t>
            </a:r>
            <a:r>
              <a:rPr lang="zh-CN" altLang="en-US" dirty="0"/>
              <a:t>将该块状态修改为</a:t>
            </a:r>
            <a:r>
              <a:rPr lang="en-US" altLang="zh-CN" dirty="0"/>
              <a:t>shared</a:t>
            </a:r>
          </a:p>
          <a:p>
            <a:pPr lvl="1"/>
            <a:r>
              <a:rPr lang="en-US" altLang="zh-CN" dirty="0"/>
              <a:t>Directory </a:t>
            </a:r>
            <a:r>
              <a:rPr lang="zh-CN" altLang="en-US" dirty="0"/>
              <a:t>将其所对应的共享块状态修改为</a:t>
            </a:r>
            <a:r>
              <a:rPr lang="en-US" altLang="zh-CN" dirty="0"/>
              <a:t> owned</a:t>
            </a:r>
          </a:p>
          <a:p>
            <a:pPr lvl="1"/>
            <a:r>
              <a:rPr lang="en-US" altLang="zh-CN" dirty="0"/>
              <a:t>Directory </a:t>
            </a:r>
            <a:r>
              <a:rPr lang="zh-CN" altLang="en-US" dirty="0"/>
              <a:t>发送数据给</a:t>
            </a:r>
            <a:r>
              <a:rPr lang="en-US" altLang="zh-CN" dirty="0"/>
              <a:t>P, </a:t>
            </a:r>
            <a:r>
              <a:rPr lang="zh-CN" altLang="en-US" dirty="0"/>
              <a:t>并将对应于</a:t>
            </a:r>
            <a:r>
              <a:rPr lang="en-US" altLang="zh-CN" dirty="0"/>
              <a:t>P</a:t>
            </a:r>
            <a:r>
              <a:rPr lang="zh-CN" altLang="en-US" dirty="0"/>
              <a:t>的</a:t>
            </a:r>
            <a:r>
              <a:rPr lang="en-US" altLang="zh-CN" dirty="0"/>
              <a:t>presence bit</a:t>
            </a:r>
            <a:r>
              <a:rPr lang="zh-CN" altLang="en-US" dirty="0"/>
              <a:t>置位</a:t>
            </a:r>
            <a:endParaRPr lang="en-US" altLang="zh-CN" dirty="0"/>
          </a:p>
          <a:p>
            <a:pPr lvl="1"/>
            <a:r>
              <a:rPr lang="en-US" altLang="zh-CN" dirty="0"/>
              <a:t>P</a:t>
            </a:r>
            <a:r>
              <a:rPr lang="zh-CN" altLang="en-US" dirty="0"/>
              <a:t>的</a:t>
            </a:r>
            <a:r>
              <a:rPr lang="en-US" altLang="zh-CN" dirty="0"/>
              <a:t>Local cache </a:t>
            </a:r>
            <a:r>
              <a:rPr lang="zh-CN" altLang="en-US" dirty="0"/>
              <a:t>将所接收到的块状态置为</a:t>
            </a:r>
            <a:r>
              <a:rPr lang="en-US" altLang="zh-CN" dirty="0"/>
              <a:t> shared</a:t>
            </a:r>
          </a:p>
          <a:p>
            <a:r>
              <a:rPr lang="en-US" altLang="zh-CN" dirty="0"/>
              <a:t>Home Directory: block </a:t>
            </a:r>
            <a:r>
              <a:rPr lang="zh-CN" altLang="en-US" dirty="0"/>
              <a:t>是</a:t>
            </a:r>
            <a:r>
              <a:rPr lang="en-US" altLang="zh-CN" dirty="0"/>
              <a:t>Shared or Owned</a:t>
            </a:r>
            <a:r>
              <a:rPr lang="zh-CN" altLang="en-US" dirty="0"/>
              <a:t>态</a:t>
            </a:r>
            <a:endParaRPr lang="en-US" altLang="zh-CN" dirty="0"/>
          </a:p>
          <a:p>
            <a:pPr lvl="1"/>
            <a:r>
              <a:rPr lang="en-US" altLang="zh-CN" dirty="0"/>
              <a:t>Directory</a:t>
            </a:r>
            <a:r>
              <a:rPr lang="zh-CN" altLang="en-US" dirty="0"/>
              <a:t>发送数据给</a:t>
            </a:r>
            <a:r>
              <a:rPr lang="en-US" altLang="zh-CN" dirty="0"/>
              <a:t>P</a:t>
            </a:r>
            <a:r>
              <a:rPr lang="zh-CN" altLang="en-US" dirty="0"/>
              <a:t>，并将对应</a:t>
            </a:r>
            <a:r>
              <a:rPr lang="en-US" altLang="zh-CN" dirty="0"/>
              <a:t> P</a:t>
            </a:r>
            <a:r>
              <a:rPr lang="zh-CN" altLang="en-US" dirty="0"/>
              <a:t>的</a:t>
            </a:r>
            <a:r>
              <a:rPr lang="en-US" altLang="zh-CN" dirty="0"/>
              <a:t>presence bit</a:t>
            </a:r>
            <a:r>
              <a:rPr lang="zh-CN" altLang="en-US" dirty="0"/>
              <a:t>置位</a:t>
            </a:r>
            <a:endParaRPr lang="en-US" altLang="zh-CN" dirty="0"/>
          </a:p>
          <a:p>
            <a:pPr lvl="1"/>
            <a:r>
              <a:rPr lang="en-US" altLang="zh-CN" dirty="0"/>
              <a:t>P</a:t>
            </a:r>
            <a:r>
              <a:rPr lang="zh-CN" altLang="en-US" dirty="0"/>
              <a:t>的</a:t>
            </a:r>
            <a:r>
              <a:rPr lang="en-US" altLang="zh-CN" dirty="0"/>
              <a:t>Local cache </a:t>
            </a:r>
            <a:r>
              <a:rPr lang="zh-CN" altLang="en-US" dirty="0"/>
              <a:t>将所接收到的块状态置为</a:t>
            </a:r>
            <a:r>
              <a:rPr lang="en-US" altLang="zh-CN" dirty="0"/>
              <a:t> shared</a:t>
            </a:r>
          </a:p>
          <a:p>
            <a:r>
              <a:rPr lang="en-US" altLang="zh-CN" dirty="0"/>
              <a:t>Home Directory: </a:t>
            </a:r>
            <a:r>
              <a:rPr lang="en-US" altLang="zh-CN" dirty="0" err="1"/>
              <a:t>Uncached</a:t>
            </a:r>
            <a:r>
              <a:rPr lang="en-US" altLang="zh-CN" dirty="0"/>
              <a:t> -&gt; </a:t>
            </a:r>
            <a:r>
              <a:rPr lang="zh-CN" altLang="en-US" dirty="0"/>
              <a:t>从存储器中获取块</a:t>
            </a:r>
          </a:p>
        </p:txBody>
      </p:sp>
      <p:sp>
        <p:nvSpPr>
          <p:cNvPr id="4" name="日期占位符 3"/>
          <p:cNvSpPr>
            <a:spLocks noGrp="1"/>
          </p:cNvSpPr>
          <p:nvPr>
            <p:ph type="dt" sz="quarter" idx="10"/>
          </p:nvPr>
        </p:nvSpPr>
        <p:spPr/>
        <p:txBody>
          <a:bodyPr/>
          <a:lstStyle/>
          <a:p>
            <a:fld id="{BA44B121-3F88-43FB-AA71-A1B0588E5549}"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08550" name="灯片编号占位符 5"/>
          <p:cNvSpPr>
            <a:spLocks noGrp="1"/>
          </p:cNvSpPr>
          <p:nvPr>
            <p:ph type="sldNum" sz="quarter" idx="12"/>
          </p:nvPr>
        </p:nvSpPr>
        <p:spPr/>
        <p:txBody>
          <a:bodyPr/>
          <a:lstStyle/>
          <a:p>
            <a:fld id="{67617B07-8836-448C-8E74-9C1565C49EC8}"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sz="3200"/>
              <a:t>Read Miss to a Block in Modified State</a:t>
            </a:r>
            <a:endParaRPr lang="zh-CN" altLang="en-US" sz="3200"/>
          </a:p>
        </p:txBody>
      </p:sp>
      <p:sp>
        <p:nvSpPr>
          <p:cNvPr id="4" name="日期占位符 3"/>
          <p:cNvSpPr>
            <a:spLocks noGrp="1"/>
          </p:cNvSpPr>
          <p:nvPr>
            <p:ph type="dt" sz="half" idx="10"/>
          </p:nvPr>
        </p:nvSpPr>
        <p:spPr/>
        <p:txBody>
          <a:bodyPr/>
          <a:lstStyle/>
          <a:p>
            <a:pPr>
              <a:defRPr/>
            </a:pPr>
            <a:fld id="{B54A2234-B0BC-46B1-B067-E1ED97B5747A}"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09574" name="灯片编号占位符 5"/>
          <p:cNvSpPr>
            <a:spLocks noGrp="1"/>
          </p:cNvSpPr>
          <p:nvPr>
            <p:ph type="sldNum" sz="quarter" idx="12"/>
          </p:nvPr>
        </p:nvSpPr>
        <p:spPr bwMode="auto">
          <a:noFill/>
          <a:ln>
            <a:miter lim="800000"/>
            <a:headEnd/>
            <a:tailEnd/>
          </a:ln>
        </p:spPr>
        <p:txBody>
          <a:bodyPr/>
          <a:lstStyle/>
          <a:p>
            <a:fld id="{544B617F-F513-4F7E-9F9A-4F291F0EBFF3}" type="slidenum">
              <a:rPr lang="zh-CN" altLang="en-US"/>
              <a:pPr/>
              <a:t>23</a:t>
            </a:fld>
            <a:endParaRPr lang="zh-CN" altLang="en-US"/>
          </a:p>
        </p:txBody>
      </p:sp>
      <p:pic>
        <p:nvPicPr>
          <p:cNvPr id="109575" name="图片 6"/>
          <p:cNvPicPr>
            <a:picLocks noChangeAspect="1"/>
          </p:cNvPicPr>
          <p:nvPr/>
        </p:nvPicPr>
        <p:blipFill>
          <a:blip r:embed="rId2"/>
          <a:srcRect/>
          <a:stretch>
            <a:fillRect/>
          </a:stretch>
        </p:blipFill>
        <p:spPr bwMode="auto">
          <a:xfrm>
            <a:off x="600075" y="1154113"/>
            <a:ext cx="7943850" cy="49149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628650" y="244475"/>
            <a:ext cx="7886700" cy="630238"/>
          </a:xfrm>
        </p:spPr>
        <p:txBody>
          <a:bodyPr/>
          <a:lstStyle/>
          <a:p>
            <a:pPr eaLnBrk="1" hangingPunct="1"/>
            <a:r>
              <a:rPr lang="en-US" altLang="zh-CN" sz="3200"/>
              <a:t>Write Miss Message by P to Directory</a:t>
            </a:r>
            <a:endParaRPr lang="zh-CN" altLang="en-US" sz="3200"/>
          </a:p>
        </p:txBody>
      </p:sp>
      <p:sp>
        <p:nvSpPr>
          <p:cNvPr id="3" name="内容占位符 2"/>
          <p:cNvSpPr>
            <a:spLocks noGrp="1"/>
          </p:cNvSpPr>
          <p:nvPr>
            <p:ph idx="1"/>
          </p:nvPr>
        </p:nvSpPr>
        <p:spPr>
          <a:xfrm>
            <a:off x="628650" y="1022350"/>
            <a:ext cx="7886700" cy="5154613"/>
          </a:xfrm>
        </p:spPr>
        <p:txBody>
          <a:bodyPr rtlCol="0">
            <a:normAutofit fontScale="70000" lnSpcReduction="20000"/>
          </a:bodyPr>
          <a:lstStyle/>
          <a:p>
            <a:pPr eaLnBrk="1" fontAlgn="auto" hangingPunct="1">
              <a:spcAft>
                <a:spcPts val="0"/>
              </a:spcAft>
              <a:defRPr/>
            </a:pPr>
            <a:r>
              <a:rPr lang="en-US" altLang="zh-CN" dirty="0"/>
              <a:t>Home Directory: </a:t>
            </a:r>
            <a:r>
              <a:rPr lang="en-US" altLang="zh-CN" b="1" dirty="0">
                <a:solidFill>
                  <a:srgbClr val="0070C0"/>
                </a:solidFill>
              </a:rPr>
              <a:t>block </a:t>
            </a:r>
            <a:r>
              <a:rPr lang="zh-CN" altLang="en-US" b="1" dirty="0">
                <a:solidFill>
                  <a:srgbClr val="0070C0"/>
                </a:solidFill>
              </a:rPr>
              <a:t>是</a:t>
            </a:r>
            <a:r>
              <a:rPr lang="en-US" altLang="zh-CN" b="1" dirty="0">
                <a:solidFill>
                  <a:srgbClr val="0070C0"/>
                </a:solidFill>
              </a:rPr>
              <a:t>Modified</a:t>
            </a:r>
            <a:r>
              <a:rPr lang="zh-CN" altLang="en-US" b="1" dirty="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a:t>Directory </a:t>
            </a:r>
            <a:r>
              <a:rPr lang="zh-CN" altLang="en-US" dirty="0"/>
              <a:t>发送</a:t>
            </a:r>
            <a:r>
              <a:rPr lang="en-US" altLang="zh-CN" dirty="0"/>
              <a:t> Fetch-Invalidate message </a:t>
            </a:r>
            <a:r>
              <a:rPr lang="zh-CN" altLang="en-US" dirty="0"/>
              <a:t>给处理器</a:t>
            </a:r>
            <a:r>
              <a:rPr lang="en-US" altLang="zh-CN" dirty="0"/>
              <a:t>Q</a:t>
            </a:r>
            <a:r>
              <a:rPr lang="zh-CN" altLang="en-US" dirty="0"/>
              <a:t>的</a:t>
            </a:r>
            <a:r>
              <a:rPr lang="en-US" altLang="zh-CN" dirty="0"/>
              <a:t>Cache (Remote Cache)</a:t>
            </a:r>
          </a:p>
          <a:p>
            <a:pPr lvl="1" eaLnBrk="1" fontAlgn="auto" hangingPunct="1">
              <a:spcAft>
                <a:spcPts val="0"/>
              </a:spcAft>
              <a:defRPr/>
            </a:pPr>
            <a:r>
              <a:rPr lang="zh-CN" altLang="en-US" dirty="0"/>
              <a:t>处理器</a:t>
            </a:r>
            <a:r>
              <a:rPr lang="en-US" altLang="zh-CN" dirty="0"/>
              <a:t>Q</a:t>
            </a:r>
            <a:r>
              <a:rPr lang="zh-CN" altLang="en-US" dirty="0"/>
              <a:t>的</a:t>
            </a:r>
            <a:r>
              <a:rPr lang="en-US" altLang="zh-CN" dirty="0"/>
              <a:t>cache </a:t>
            </a:r>
            <a:r>
              <a:rPr lang="zh-CN" altLang="en-US" dirty="0"/>
              <a:t>直接发送数据应答消息给</a:t>
            </a:r>
            <a:r>
              <a:rPr lang="en-US" altLang="zh-CN" dirty="0"/>
              <a:t>P</a:t>
            </a:r>
          </a:p>
          <a:p>
            <a:pPr lvl="1" eaLnBrk="1" fontAlgn="auto" hangingPunct="1">
              <a:spcAft>
                <a:spcPts val="0"/>
              </a:spcAft>
              <a:defRPr/>
            </a:pPr>
            <a:r>
              <a:rPr lang="en-US" altLang="zh-CN" dirty="0"/>
              <a:t>Q</a:t>
            </a:r>
            <a:r>
              <a:rPr lang="zh-CN" altLang="en-US" dirty="0"/>
              <a:t>的</a:t>
            </a:r>
            <a:r>
              <a:rPr lang="en-US" altLang="zh-CN" dirty="0"/>
              <a:t>cache</a:t>
            </a:r>
            <a:r>
              <a:rPr lang="zh-CN" altLang="en-US" dirty="0"/>
              <a:t>将对应块的状态修改为</a:t>
            </a:r>
            <a:r>
              <a:rPr lang="en-US" altLang="zh-CN" dirty="0"/>
              <a:t>invalid</a:t>
            </a:r>
          </a:p>
          <a:p>
            <a:pPr lvl="1" eaLnBrk="1" fontAlgn="auto" hangingPunct="1">
              <a:spcAft>
                <a:spcPts val="0"/>
              </a:spcAft>
              <a:defRPr/>
            </a:pPr>
            <a:r>
              <a:rPr lang="en-US" altLang="zh-CN" dirty="0"/>
              <a:t>P</a:t>
            </a:r>
            <a:r>
              <a:rPr lang="zh-CN" altLang="en-US" dirty="0"/>
              <a:t>的</a:t>
            </a:r>
            <a:r>
              <a:rPr lang="en-US" altLang="zh-CN" dirty="0"/>
              <a:t>cache (Local) </a:t>
            </a:r>
            <a:r>
              <a:rPr lang="zh-CN" altLang="en-US" dirty="0"/>
              <a:t>将接收到的块的状态信息修改为</a:t>
            </a:r>
            <a:r>
              <a:rPr lang="en-US" altLang="zh-CN" dirty="0"/>
              <a:t>modified</a:t>
            </a:r>
          </a:p>
          <a:p>
            <a:pPr lvl="1" eaLnBrk="1" fontAlgn="auto" hangingPunct="1">
              <a:spcAft>
                <a:spcPts val="0"/>
              </a:spcAft>
              <a:defRPr/>
            </a:pPr>
            <a:r>
              <a:rPr lang="en-US" altLang="zh-CN" dirty="0"/>
              <a:t>Directory </a:t>
            </a:r>
            <a:r>
              <a:rPr lang="zh-CN" altLang="en-US" dirty="0"/>
              <a:t>将对应于</a:t>
            </a:r>
            <a:r>
              <a:rPr lang="en-US" altLang="zh-CN" dirty="0"/>
              <a:t>Q</a:t>
            </a:r>
            <a:r>
              <a:rPr lang="zh-CN" altLang="en-US" dirty="0"/>
              <a:t>的</a:t>
            </a:r>
            <a:r>
              <a:rPr lang="en-US" altLang="zh-CN" dirty="0"/>
              <a:t> presence bit</a:t>
            </a:r>
            <a:r>
              <a:rPr lang="zh-CN" altLang="en-US" dirty="0"/>
              <a:t>复位，并将对应于</a:t>
            </a:r>
            <a:r>
              <a:rPr lang="en-US" altLang="zh-CN" dirty="0"/>
              <a:t>P</a:t>
            </a:r>
            <a:r>
              <a:rPr lang="zh-CN" altLang="en-US" dirty="0"/>
              <a:t>的</a:t>
            </a:r>
            <a:r>
              <a:rPr lang="en-US" altLang="zh-CN" dirty="0"/>
              <a:t> presence bit </a:t>
            </a:r>
            <a:r>
              <a:rPr lang="zh-CN" altLang="en-US" dirty="0"/>
              <a:t>置位</a:t>
            </a:r>
            <a:endParaRPr lang="en-US" altLang="zh-CN" dirty="0"/>
          </a:p>
          <a:p>
            <a:pPr eaLnBrk="1" fontAlgn="auto" hangingPunct="1">
              <a:spcAft>
                <a:spcPts val="0"/>
              </a:spcAft>
              <a:defRPr/>
            </a:pPr>
            <a:r>
              <a:rPr lang="en-US" altLang="zh-CN" dirty="0"/>
              <a:t>Home Directory: </a:t>
            </a:r>
            <a:r>
              <a:rPr lang="en-US" altLang="zh-CN" b="1" dirty="0">
                <a:solidFill>
                  <a:srgbClr val="0070C0"/>
                </a:solidFill>
              </a:rPr>
              <a:t>block </a:t>
            </a:r>
            <a:r>
              <a:rPr lang="zh-CN" altLang="en-US" b="1" dirty="0">
                <a:solidFill>
                  <a:srgbClr val="0070C0"/>
                </a:solidFill>
              </a:rPr>
              <a:t>是</a:t>
            </a:r>
            <a:r>
              <a:rPr lang="en-US" altLang="zh-CN" b="1" dirty="0">
                <a:solidFill>
                  <a:srgbClr val="0070C0"/>
                </a:solidFill>
              </a:rPr>
              <a:t> Shared or Owned</a:t>
            </a:r>
            <a:r>
              <a:rPr lang="zh-CN" altLang="en-US" b="1" dirty="0">
                <a:solidFill>
                  <a:srgbClr val="0070C0"/>
                </a:solidFill>
              </a:rPr>
              <a:t>态</a:t>
            </a:r>
            <a:endParaRPr lang="en-US" altLang="zh-CN" b="1" dirty="0">
              <a:solidFill>
                <a:srgbClr val="0070C0"/>
              </a:solidFill>
            </a:endParaRPr>
          </a:p>
          <a:p>
            <a:pPr lvl="1" eaLnBrk="1" fontAlgn="auto" hangingPunct="1">
              <a:spcAft>
                <a:spcPts val="0"/>
              </a:spcAft>
              <a:defRPr/>
            </a:pPr>
            <a:r>
              <a:rPr lang="en-US" altLang="zh-CN" dirty="0"/>
              <a:t>Directory </a:t>
            </a:r>
            <a:r>
              <a:rPr lang="zh-CN" altLang="en-US" dirty="0"/>
              <a:t>根据</a:t>
            </a:r>
            <a:r>
              <a:rPr lang="en-US" altLang="zh-CN" dirty="0"/>
              <a:t>presence bit</a:t>
            </a:r>
            <a:r>
              <a:rPr lang="zh-CN" altLang="en-US" dirty="0"/>
              <a:t>位给所有的共享者发送</a:t>
            </a:r>
            <a:r>
              <a:rPr lang="en-US" altLang="zh-CN" dirty="0"/>
              <a:t>invalidate messages </a:t>
            </a:r>
          </a:p>
          <a:p>
            <a:pPr lvl="1" eaLnBrk="1" fontAlgn="auto" hangingPunct="1">
              <a:spcAft>
                <a:spcPts val="0"/>
              </a:spcAft>
              <a:defRPr/>
            </a:pPr>
            <a:r>
              <a:rPr lang="en-US" altLang="zh-CN" dirty="0"/>
              <a:t>Directory</a:t>
            </a:r>
            <a:r>
              <a:rPr lang="zh-CN" altLang="en-US" dirty="0"/>
              <a:t>接收</a:t>
            </a:r>
            <a:r>
              <a:rPr lang="en-US" altLang="zh-CN" dirty="0"/>
              <a:t> acknowledge</a:t>
            </a:r>
            <a:r>
              <a:rPr lang="zh-CN" altLang="en-US" dirty="0"/>
              <a:t>消息并将对应的</a:t>
            </a:r>
            <a:r>
              <a:rPr lang="en-US" altLang="zh-CN" dirty="0"/>
              <a:t>presence bits</a:t>
            </a:r>
            <a:r>
              <a:rPr lang="zh-CN" altLang="en-US" dirty="0"/>
              <a:t>复位</a:t>
            </a:r>
            <a:endParaRPr lang="en-US" altLang="zh-CN" dirty="0"/>
          </a:p>
          <a:p>
            <a:pPr lvl="1" eaLnBrk="1" fontAlgn="auto" hangingPunct="1">
              <a:spcAft>
                <a:spcPts val="0"/>
              </a:spcAft>
              <a:defRPr/>
            </a:pPr>
            <a:r>
              <a:rPr lang="en-US" altLang="zh-CN" dirty="0"/>
              <a:t>Directory </a:t>
            </a:r>
            <a:r>
              <a:rPr lang="zh-CN" altLang="en-US" dirty="0"/>
              <a:t>发送数据回复信息给</a:t>
            </a:r>
            <a:r>
              <a:rPr lang="en-US" altLang="zh-CN" dirty="0"/>
              <a:t>P, </a:t>
            </a:r>
            <a:r>
              <a:rPr lang="zh-CN" altLang="en-US" dirty="0"/>
              <a:t>并将</a:t>
            </a:r>
            <a:r>
              <a:rPr lang="en-US" altLang="zh-CN" dirty="0"/>
              <a:t>P</a:t>
            </a:r>
            <a:r>
              <a:rPr lang="zh-CN" altLang="en-US" dirty="0"/>
              <a:t>对应的</a:t>
            </a:r>
            <a:r>
              <a:rPr lang="en-US" altLang="zh-CN" dirty="0"/>
              <a:t> presence bit </a:t>
            </a:r>
            <a:r>
              <a:rPr lang="zh-CN" altLang="en-US" dirty="0"/>
              <a:t>置位</a:t>
            </a:r>
            <a:endParaRPr lang="en-US" altLang="zh-CN" dirty="0"/>
          </a:p>
          <a:p>
            <a:pPr lvl="1" eaLnBrk="1" fontAlgn="auto" hangingPunct="1">
              <a:spcAft>
                <a:spcPts val="0"/>
              </a:spcAft>
              <a:defRPr/>
            </a:pPr>
            <a:r>
              <a:rPr lang="en-US" altLang="zh-CN" dirty="0"/>
              <a:t>P</a:t>
            </a:r>
            <a:r>
              <a:rPr lang="zh-CN" altLang="en-US" dirty="0"/>
              <a:t>的</a:t>
            </a:r>
            <a:r>
              <a:rPr lang="en-US" altLang="zh-CN" dirty="0"/>
              <a:t>cache </a:t>
            </a:r>
            <a:r>
              <a:rPr lang="zh-CN" altLang="en-US" dirty="0"/>
              <a:t>和</a:t>
            </a:r>
            <a:r>
              <a:rPr lang="en-US" altLang="zh-CN" dirty="0"/>
              <a:t>directory </a:t>
            </a:r>
            <a:r>
              <a:rPr lang="zh-CN" altLang="en-US" dirty="0"/>
              <a:t>将该块的状态修改为</a:t>
            </a:r>
            <a:r>
              <a:rPr lang="en-US" altLang="zh-CN" dirty="0"/>
              <a:t> modified</a:t>
            </a:r>
          </a:p>
          <a:p>
            <a:pPr eaLnBrk="1" fontAlgn="auto" hangingPunct="1">
              <a:spcAft>
                <a:spcPts val="0"/>
              </a:spcAft>
              <a:defRPr/>
            </a:pPr>
            <a:r>
              <a:rPr lang="en-US" altLang="zh-CN" dirty="0"/>
              <a:t>Home Directory: </a:t>
            </a:r>
            <a:r>
              <a:rPr lang="en-US" altLang="zh-CN" dirty="0" err="1"/>
              <a:t>Uncached</a:t>
            </a:r>
            <a:r>
              <a:rPr lang="en-US" altLang="zh-CN" dirty="0"/>
              <a:t> -&gt; </a:t>
            </a:r>
            <a:r>
              <a:rPr lang="zh-CN" altLang="en-US" dirty="0"/>
              <a:t>从存储器获取数据</a:t>
            </a:r>
          </a:p>
        </p:txBody>
      </p:sp>
      <p:sp>
        <p:nvSpPr>
          <p:cNvPr id="4" name="日期占位符 3"/>
          <p:cNvSpPr>
            <a:spLocks noGrp="1"/>
          </p:cNvSpPr>
          <p:nvPr>
            <p:ph type="dt" sz="quarter" idx="10"/>
          </p:nvPr>
        </p:nvSpPr>
        <p:spPr/>
        <p:txBody>
          <a:bodyPr/>
          <a:lstStyle/>
          <a:p>
            <a:pPr>
              <a:defRPr/>
            </a:pPr>
            <a:fld id="{8DDF97E8-82B5-4B87-A188-0BDDBECE3877}"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0598" name="灯片编号占位符 5"/>
          <p:cNvSpPr>
            <a:spLocks noGrp="1"/>
          </p:cNvSpPr>
          <p:nvPr>
            <p:ph type="sldNum" sz="quarter" idx="12"/>
          </p:nvPr>
        </p:nvSpPr>
        <p:spPr bwMode="auto">
          <a:noFill/>
          <a:ln>
            <a:miter lim="800000"/>
            <a:headEnd/>
            <a:tailEnd/>
          </a:ln>
        </p:spPr>
        <p:txBody>
          <a:bodyPr/>
          <a:lstStyle/>
          <a:p>
            <a:fld id="{A7F700B7-2BC8-4872-A911-DAAC73B868D2}" type="slidenum">
              <a:rPr lang="zh-CN" altLang="en-US"/>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pPr eaLnBrk="1" hangingPunct="1"/>
            <a:r>
              <a:rPr lang="en-US" altLang="zh-CN" sz="3200"/>
              <a:t>Write Miss to a Block in Modified State</a:t>
            </a:r>
            <a:endParaRPr lang="zh-CN" altLang="en-US" sz="3200"/>
          </a:p>
        </p:txBody>
      </p:sp>
      <p:sp>
        <p:nvSpPr>
          <p:cNvPr id="4" name="日期占位符 3"/>
          <p:cNvSpPr>
            <a:spLocks noGrp="1"/>
          </p:cNvSpPr>
          <p:nvPr>
            <p:ph type="dt" sz="half" idx="10"/>
          </p:nvPr>
        </p:nvSpPr>
        <p:spPr/>
        <p:txBody>
          <a:bodyPr/>
          <a:lstStyle/>
          <a:p>
            <a:pPr>
              <a:defRPr/>
            </a:pPr>
            <a:fld id="{BD1CC55F-17F3-4C8B-9792-F7208DE33F5E}"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1622" name="灯片编号占位符 5"/>
          <p:cNvSpPr>
            <a:spLocks noGrp="1"/>
          </p:cNvSpPr>
          <p:nvPr>
            <p:ph type="sldNum" sz="quarter" idx="12"/>
          </p:nvPr>
        </p:nvSpPr>
        <p:spPr bwMode="auto">
          <a:noFill/>
          <a:ln>
            <a:miter lim="800000"/>
            <a:headEnd/>
            <a:tailEnd/>
          </a:ln>
        </p:spPr>
        <p:txBody>
          <a:bodyPr/>
          <a:lstStyle/>
          <a:p>
            <a:fld id="{CDE09B66-AED0-4E11-85AF-804331A8118B}" type="slidenum">
              <a:rPr lang="zh-CN" altLang="en-US"/>
              <a:pPr/>
              <a:t>25</a:t>
            </a:fld>
            <a:endParaRPr lang="zh-CN" altLang="en-US"/>
          </a:p>
        </p:txBody>
      </p:sp>
      <p:pic>
        <p:nvPicPr>
          <p:cNvPr id="111623" name="图片 6"/>
          <p:cNvPicPr>
            <a:picLocks noChangeAspect="1"/>
          </p:cNvPicPr>
          <p:nvPr/>
        </p:nvPicPr>
        <p:blipFill>
          <a:blip r:embed="rId2"/>
          <a:srcRect/>
          <a:stretch>
            <a:fillRect/>
          </a:stretch>
        </p:blipFill>
        <p:spPr bwMode="auto">
          <a:xfrm>
            <a:off x="619125" y="1246188"/>
            <a:ext cx="7896225" cy="47910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r>
              <a:rPr lang="en-US" altLang="zh-CN" dirty="0"/>
              <a:t>Write Miss to a Block with Sharers</a:t>
            </a:r>
            <a:endParaRPr lang="zh-CN" altLang="en-US" dirty="0"/>
          </a:p>
        </p:txBody>
      </p:sp>
      <p:sp>
        <p:nvSpPr>
          <p:cNvPr id="4" name="日期占位符 3"/>
          <p:cNvSpPr>
            <a:spLocks noGrp="1"/>
          </p:cNvSpPr>
          <p:nvPr>
            <p:ph type="dt" sz="half" idx="10"/>
          </p:nvPr>
        </p:nvSpPr>
        <p:spPr/>
        <p:txBody>
          <a:bodyPr/>
          <a:lstStyle/>
          <a:p>
            <a:pPr>
              <a:defRPr/>
            </a:pPr>
            <a:fld id="{78B5C535-3096-4113-8540-875148F51DEC}"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2646" name="灯片编号占位符 5"/>
          <p:cNvSpPr>
            <a:spLocks noGrp="1"/>
          </p:cNvSpPr>
          <p:nvPr>
            <p:ph type="sldNum" sz="quarter" idx="12"/>
          </p:nvPr>
        </p:nvSpPr>
        <p:spPr bwMode="auto">
          <a:noFill/>
          <a:ln>
            <a:miter lim="800000"/>
            <a:headEnd/>
            <a:tailEnd/>
          </a:ln>
        </p:spPr>
        <p:txBody>
          <a:bodyPr/>
          <a:lstStyle/>
          <a:p>
            <a:fld id="{3916F0E4-F062-4BCA-99D3-AC04AD537513}" type="slidenum">
              <a:rPr lang="zh-CN" altLang="en-US"/>
              <a:pPr/>
              <a:t>26</a:t>
            </a:fld>
            <a:endParaRPr lang="zh-CN" altLang="en-US"/>
          </a:p>
        </p:txBody>
      </p:sp>
      <p:pic>
        <p:nvPicPr>
          <p:cNvPr id="112647" name="图片 6"/>
          <p:cNvPicPr>
            <a:picLocks noChangeAspect="1"/>
          </p:cNvPicPr>
          <p:nvPr/>
        </p:nvPicPr>
        <p:blipFill>
          <a:blip r:embed="rId2"/>
          <a:srcRect/>
          <a:stretch>
            <a:fillRect/>
          </a:stretch>
        </p:blipFill>
        <p:spPr bwMode="auto">
          <a:xfrm>
            <a:off x="499110" y="1306513"/>
            <a:ext cx="7810500" cy="50482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eaLnBrk="1" hangingPunct="1"/>
            <a:r>
              <a:rPr lang="en-US" altLang="zh-CN"/>
              <a:t>Invalidating a Block with Sharers</a:t>
            </a:r>
            <a:endParaRPr lang="zh-CN" altLang="en-US"/>
          </a:p>
        </p:txBody>
      </p:sp>
      <p:sp>
        <p:nvSpPr>
          <p:cNvPr id="4" name="日期占位符 3"/>
          <p:cNvSpPr>
            <a:spLocks noGrp="1"/>
          </p:cNvSpPr>
          <p:nvPr>
            <p:ph type="dt" sz="half" idx="10"/>
          </p:nvPr>
        </p:nvSpPr>
        <p:spPr/>
        <p:txBody>
          <a:bodyPr/>
          <a:lstStyle/>
          <a:p>
            <a:pPr>
              <a:defRPr/>
            </a:pPr>
            <a:fld id="{6FA99239-F122-4534-B8ED-255E45A5098B}"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3670" name="灯片编号占位符 5"/>
          <p:cNvSpPr>
            <a:spLocks noGrp="1"/>
          </p:cNvSpPr>
          <p:nvPr>
            <p:ph type="sldNum" sz="quarter" idx="12"/>
          </p:nvPr>
        </p:nvSpPr>
        <p:spPr bwMode="auto">
          <a:noFill/>
          <a:ln>
            <a:miter lim="800000"/>
            <a:headEnd/>
            <a:tailEnd/>
          </a:ln>
        </p:spPr>
        <p:txBody>
          <a:bodyPr/>
          <a:lstStyle/>
          <a:p>
            <a:fld id="{6DA03938-3B6E-4422-8B76-39512C608504}" type="slidenum">
              <a:rPr lang="zh-CN" altLang="en-US"/>
              <a:pPr/>
              <a:t>27</a:t>
            </a:fld>
            <a:endParaRPr lang="zh-CN" altLang="en-US"/>
          </a:p>
        </p:txBody>
      </p:sp>
      <p:pic>
        <p:nvPicPr>
          <p:cNvPr id="113671" name="图片 7"/>
          <p:cNvPicPr>
            <a:picLocks noChangeAspect="1"/>
          </p:cNvPicPr>
          <p:nvPr/>
        </p:nvPicPr>
        <p:blipFill>
          <a:blip r:embed="rId2"/>
          <a:srcRect/>
          <a:stretch>
            <a:fillRect/>
          </a:stretch>
        </p:blipFill>
        <p:spPr bwMode="auto">
          <a:xfrm>
            <a:off x="704850" y="1289050"/>
            <a:ext cx="7734300" cy="498157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pPr eaLnBrk="1" hangingPunct="1"/>
            <a:r>
              <a:rPr lang="en-US" altLang="zh-CN"/>
              <a:t>Directory Protocol Messages</a:t>
            </a:r>
            <a:endParaRPr lang="zh-CN" altLang="en-US"/>
          </a:p>
        </p:txBody>
      </p:sp>
      <p:sp>
        <p:nvSpPr>
          <p:cNvPr id="4" name="日期占位符 3"/>
          <p:cNvSpPr>
            <a:spLocks noGrp="1"/>
          </p:cNvSpPr>
          <p:nvPr>
            <p:ph type="dt" sz="half" idx="10"/>
          </p:nvPr>
        </p:nvSpPr>
        <p:spPr/>
        <p:txBody>
          <a:bodyPr/>
          <a:lstStyle/>
          <a:p>
            <a:pPr>
              <a:defRPr/>
            </a:pPr>
            <a:fld id="{EBB06DD9-5AF4-403F-9DAE-E40A47545D84}"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4694" name="灯片编号占位符 5"/>
          <p:cNvSpPr>
            <a:spLocks noGrp="1"/>
          </p:cNvSpPr>
          <p:nvPr>
            <p:ph type="sldNum" sz="quarter" idx="12"/>
          </p:nvPr>
        </p:nvSpPr>
        <p:spPr bwMode="auto">
          <a:noFill/>
          <a:ln>
            <a:miter lim="800000"/>
            <a:headEnd/>
            <a:tailEnd/>
          </a:ln>
        </p:spPr>
        <p:txBody>
          <a:bodyPr/>
          <a:lstStyle/>
          <a:p>
            <a:fld id="{E328116C-25FD-4418-9ACE-E4B92946A83F}" type="slidenum">
              <a:rPr lang="zh-CN" altLang="en-US"/>
              <a:pPr/>
              <a:t>28</a:t>
            </a:fld>
            <a:endParaRPr lang="zh-CN" altLang="en-US"/>
          </a:p>
        </p:txBody>
      </p:sp>
      <p:pic>
        <p:nvPicPr>
          <p:cNvPr id="114695" name="图片 6"/>
          <p:cNvPicPr>
            <a:picLocks noChangeAspect="1"/>
          </p:cNvPicPr>
          <p:nvPr/>
        </p:nvPicPr>
        <p:blipFill>
          <a:blip r:embed="rId2"/>
          <a:srcRect/>
          <a:stretch>
            <a:fillRect/>
          </a:stretch>
        </p:blipFill>
        <p:spPr bwMode="auto">
          <a:xfrm>
            <a:off x="533400" y="1123950"/>
            <a:ext cx="8077200" cy="51435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en-US" altLang="zh-CN" sz="3200"/>
              <a:t>MSI State Diagram for a Local Cache</a:t>
            </a:r>
            <a:endParaRPr lang="zh-CN" altLang="en-US" sz="3200"/>
          </a:p>
        </p:txBody>
      </p:sp>
      <p:sp>
        <p:nvSpPr>
          <p:cNvPr id="4" name="日期占位符 3"/>
          <p:cNvSpPr>
            <a:spLocks noGrp="1"/>
          </p:cNvSpPr>
          <p:nvPr>
            <p:ph type="dt" sz="half" idx="10"/>
          </p:nvPr>
        </p:nvSpPr>
        <p:spPr/>
        <p:txBody>
          <a:bodyPr/>
          <a:lstStyle/>
          <a:p>
            <a:pPr>
              <a:defRPr/>
            </a:pPr>
            <a:fld id="{374FDCDD-52E0-4013-9326-CF2DE7C202CF}"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5718" name="灯片编号占位符 5"/>
          <p:cNvSpPr>
            <a:spLocks noGrp="1"/>
          </p:cNvSpPr>
          <p:nvPr>
            <p:ph type="sldNum" sz="quarter" idx="12"/>
          </p:nvPr>
        </p:nvSpPr>
        <p:spPr bwMode="auto">
          <a:noFill/>
          <a:ln>
            <a:miter lim="800000"/>
            <a:headEnd/>
            <a:tailEnd/>
          </a:ln>
        </p:spPr>
        <p:txBody>
          <a:bodyPr/>
          <a:lstStyle/>
          <a:p>
            <a:fld id="{4B4055E6-C37E-4B39-80C5-AE03EED4E856}" type="slidenum">
              <a:rPr lang="zh-CN" altLang="en-US"/>
              <a:pPr/>
              <a:t>29</a:t>
            </a:fld>
            <a:endParaRPr lang="zh-CN" altLang="en-US"/>
          </a:p>
        </p:txBody>
      </p:sp>
      <p:pic>
        <p:nvPicPr>
          <p:cNvPr id="115719" name="图片 6"/>
          <p:cNvPicPr>
            <a:picLocks noChangeAspect="1"/>
          </p:cNvPicPr>
          <p:nvPr/>
        </p:nvPicPr>
        <p:blipFill>
          <a:blip r:embed="rId2"/>
          <a:srcRect/>
          <a:stretch>
            <a:fillRect/>
          </a:stretch>
        </p:blipFill>
        <p:spPr bwMode="auto">
          <a:xfrm>
            <a:off x="522288" y="1282700"/>
            <a:ext cx="8099425" cy="48942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altLang="en-US"/>
              <a:t>MESI Write-Back Invalidation Protocol</a:t>
            </a:r>
          </a:p>
        </p:txBody>
      </p:sp>
      <p:sp>
        <p:nvSpPr>
          <p:cNvPr id="28676" name="Rectangle 3"/>
          <p:cNvSpPr>
            <a:spLocks noGrp="1" noChangeArrowheads="1"/>
          </p:cNvSpPr>
          <p:nvPr>
            <p:ph type="body" idx="1"/>
          </p:nvPr>
        </p:nvSpPr>
        <p:spPr/>
        <p:txBody>
          <a:bodyPr>
            <a:normAutofit fontScale="92500" lnSpcReduction="10000"/>
          </a:bodyPr>
          <a:lstStyle/>
          <a:p>
            <a:r>
              <a:rPr lang="en-US" altLang="en-US" dirty="0"/>
              <a:t>MSI Protocol</a:t>
            </a:r>
            <a:r>
              <a:rPr lang="zh-CN" altLang="en-US" dirty="0"/>
              <a:t>的缺陷：</a:t>
            </a:r>
            <a:endParaRPr lang="en-US" altLang="en-US" dirty="0"/>
          </a:p>
          <a:p>
            <a:pPr lvl="1"/>
            <a:r>
              <a:rPr lang="en-US" altLang="en-US" dirty="0"/>
              <a:t> </a:t>
            </a:r>
            <a:r>
              <a:rPr lang="zh-CN" altLang="en-US" dirty="0">
                <a:solidFill>
                  <a:srgbClr val="0070C0"/>
                </a:solidFill>
              </a:rPr>
              <a:t>读进并修改一个</a:t>
            </a:r>
            <a:r>
              <a:rPr lang="en-US" altLang="zh-CN" dirty="0">
                <a:solidFill>
                  <a:srgbClr val="0070C0"/>
                </a:solidFill>
              </a:rPr>
              <a:t>block</a:t>
            </a:r>
            <a:r>
              <a:rPr lang="zh-CN" altLang="en-US" dirty="0">
                <a:solidFill>
                  <a:srgbClr val="0070C0"/>
                </a:solidFill>
              </a:rPr>
              <a:t>，产生</a:t>
            </a:r>
            <a:r>
              <a:rPr lang="en-US" altLang="zh-CN" dirty="0">
                <a:solidFill>
                  <a:srgbClr val="0070C0"/>
                </a:solidFill>
              </a:rPr>
              <a:t>2 </a:t>
            </a:r>
            <a:r>
              <a:rPr lang="zh-CN" altLang="en-US" dirty="0">
                <a:solidFill>
                  <a:srgbClr val="0070C0"/>
                </a:solidFill>
              </a:rPr>
              <a:t>个总线事务</a:t>
            </a:r>
            <a:endParaRPr lang="en-US" altLang="en-US" dirty="0">
              <a:solidFill>
                <a:srgbClr val="0070C0"/>
              </a:solidFill>
            </a:endParaRPr>
          </a:p>
          <a:p>
            <a:pPr lvl="2"/>
            <a:r>
              <a:rPr lang="zh-CN" altLang="en-US" dirty="0"/>
              <a:t>首先是读操作产生</a:t>
            </a:r>
            <a:r>
              <a:rPr lang="en-US" altLang="en-US" dirty="0"/>
              <a:t> </a:t>
            </a:r>
            <a:r>
              <a:rPr lang="en-US" altLang="en-US" dirty="0" err="1"/>
              <a:t>BusRd</a:t>
            </a:r>
            <a:r>
              <a:rPr lang="en-US" altLang="en-US" dirty="0"/>
              <a:t> (I→S)</a:t>
            </a:r>
            <a:r>
              <a:rPr lang="zh-CN" altLang="en-US" dirty="0"/>
              <a:t>，并置状态为</a:t>
            </a:r>
            <a:r>
              <a:rPr lang="en-US" altLang="zh-CN" dirty="0"/>
              <a:t>Shared, </a:t>
            </a:r>
            <a:r>
              <a:rPr lang="zh-CN" altLang="en-US" dirty="0"/>
              <a:t>写更新时产生</a:t>
            </a:r>
            <a:r>
              <a:rPr lang="en-US" altLang="en-US" dirty="0"/>
              <a:t> </a:t>
            </a:r>
            <a:r>
              <a:rPr lang="en-US" altLang="en-US" dirty="0" err="1"/>
              <a:t>BusRdX</a:t>
            </a:r>
            <a:r>
              <a:rPr lang="en-US" altLang="en-US" dirty="0"/>
              <a:t> (S→M)</a:t>
            </a:r>
          </a:p>
          <a:p>
            <a:pPr lvl="2"/>
            <a:r>
              <a:rPr lang="zh-CN" altLang="en-US" dirty="0"/>
              <a:t>即使一个块是</a:t>
            </a:r>
            <a:r>
              <a:rPr lang="en-US" altLang="zh-CN" dirty="0"/>
              <a:t>Cache</a:t>
            </a:r>
            <a:r>
              <a:rPr lang="zh-CN" altLang="en-US" dirty="0"/>
              <a:t>独占的这种情况仍然存在</a:t>
            </a:r>
            <a:endParaRPr lang="en-US" altLang="en-US" dirty="0"/>
          </a:p>
          <a:p>
            <a:pPr lvl="2"/>
            <a:r>
              <a:rPr lang="zh-CN" altLang="en-US" dirty="0"/>
              <a:t>使用多道程序负载时，这种情况很普遍</a:t>
            </a:r>
            <a:endParaRPr lang="en-US" altLang="en-US" dirty="0"/>
          </a:p>
          <a:p>
            <a:r>
              <a:rPr lang="zh-CN" altLang="en-US" dirty="0"/>
              <a:t>增加</a:t>
            </a:r>
            <a:r>
              <a:rPr lang="en-US" altLang="zh-CN" dirty="0"/>
              <a:t>exclusive state, </a:t>
            </a:r>
            <a:r>
              <a:rPr lang="zh-CN" altLang="en-US" dirty="0"/>
              <a:t>减少总线事务</a:t>
            </a:r>
            <a:endParaRPr lang="en-US" altLang="en-US" dirty="0"/>
          </a:p>
          <a:p>
            <a:pPr lvl="1"/>
            <a:r>
              <a:rPr lang="en-US" altLang="en-US" dirty="0"/>
              <a:t>Exclusive state </a:t>
            </a:r>
            <a:r>
              <a:rPr lang="zh-CN" altLang="en-US" dirty="0"/>
              <a:t>表示仅当前</a:t>
            </a:r>
            <a:r>
              <a:rPr lang="en-US" altLang="zh-CN" dirty="0"/>
              <a:t>Cache</a:t>
            </a:r>
            <a:r>
              <a:rPr lang="zh-CN" altLang="en-US" dirty="0"/>
              <a:t>包含该块，并且是干净的块</a:t>
            </a:r>
            <a:endParaRPr lang="en-US" altLang="en-US" dirty="0"/>
          </a:p>
          <a:p>
            <a:pPr lvl="1"/>
            <a:r>
              <a:rPr lang="zh-CN" altLang="en-US" dirty="0"/>
              <a:t>区分独占块的“</a:t>
            </a:r>
            <a:r>
              <a:rPr lang="en-US" altLang="zh-CN" dirty="0"/>
              <a:t>clean</a:t>
            </a:r>
            <a:r>
              <a:rPr lang="zh-CN" altLang="en-US" dirty="0"/>
              <a:t>”和“</a:t>
            </a:r>
            <a:r>
              <a:rPr lang="en-US" altLang="zh-CN" dirty="0"/>
              <a:t>dirty</a:t>
            </a:r>
            <a:r>
              <a:rPr lang="zh-CN" altLang="en-US" dirty="0"/>
              <a:t>”</a:t>
            </a:r>
            <a:endParaRPr lang="en-US" altLang="zh-CN" dirty="0"/>
          </a:p>
          <a:p>
            <a:pPr lvl="1"/>
            <a:r>
              <a:rPr lang="zh-CN" altLang="en-US" dirty="0"/>
              <a:t>一个处于</a:t>
            </a:r>
            <a:r>
              <a:rPr lang="en-US" altLang="en-US" dirty="0"/>
              <a:t>exclusive state</a:t>
            </a:r>
            <a:r>
              <a:rPr lang="zh-CN" altLang="en-US" dirty="0"/>
              <a:t>的块，更新时不产生总线事务</a:t>
            </a:r>
            <a:endParaRPr lang="en-US" altLang="en-US" dirty="0"/>
          </a:p>
        </p:txBody>
      </p:sp>
      <p:sp>
        <p:nvSpPr>
          <p:cNvPr id="2" name="日期占位符 1"/>
          <p:cNvSpPr>
            <a:spLocks noGrp="1"/>
          </p:cNvSpPr>
          <p:nvPr>
            <p:ph type="dt" sz="quarter" idx="10"/>
          </p:nvPr>
        </p:nvSpPr>
        <p:spPr/>
        <p:txBody>
          <a:bodyPr/>
          <a:lstStyle/>
          <a:p>
            <a:fld id="{854180D6-6CE9-425B-A56A-E813A71CD6E6}" type="datetime1">
              <a:rPr lang="zh-CN" altLang="en-US" smtClean="0"/>
              <a:pPr/>
              <a:t>2020/5/19</a:t>
            </a:fld>
            <a:endParaRPr lang="zh-CN" altLang="en-US"/>
          </a:p>
        </p:txBody>
      </p:sp>
      <p:sp>
        <p:nvSpPr>
          <p:cNvPr id="3" name="页脚占位符 2"/>
          <p:cNvSpPr>
            <a:spLocks noGrp="1"/>
          </p:cNvSpPr>
          <p:nvPr>
            <p:ph type="ftr" sz="quarter" idx="11"/>
          </p:nvPr>
        </p:nvSpPr>
        <p:spPr/>
        <p:txBody>
          <a:bodyPr/>
          <a:lstStyle/>
          <a:p>
            <a:r>
              <a:rPr lang="zh-CN" altLang="en-US"/>
              <a:t>计算机体系结构</a:t>
            </a:r>
          </a:p>
        </p:txBody>
      </p:sp>
      <p:sp>
        <p:nvSpPr>
          <p:cNvPr id="75782" name="灯片编号占位符 3"/>
          <p:cNvSpPr>
            <a:spLocks noGrp="1"/>
          </p:cNvSpPr>
          <p:nvPr>
            <p:ph type="sldNum" sz="quarter" idx="12"/>
          </p:nvPr>
        </p:nvSpPr>
        <p:spPr/>
        <p:txBody>
          <a:bodyPr/>
          <a:lstStyle/>
          <a:p>
            <a:fld id="{65935C53-6A27-484F-85F1-D741AD892CC2}"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eaLnBrk="1" hangingPunct="1"/>
            <a:r>
              <a:rPr lang="en-US" altLang="zh-CN"/>
              <a:t>MOSI State Diagram for Directory</a:t>
            </a:r>
            <a:endParaRPr lang="zh-CN" altLang="en-US"/>
          </a:p>
        </p:txBody>
      </p:sp>
      <p:sp>
        <p:nvSpPr>
          <p:cNvPr id="4" name="日期占位符 3"/>
          <p:cNvSpPr>
            <a:spLocks noGrp="1"/>
          </p:cNvSpPr>
          <p:nvPr>
            <p:ph type="dt" sz="half" idx="10"/>
          </p:nvPr>
        </p:nvSpPr>
        <p:spPr/>
        <p:txBody>
          <a:bodyPr/>
          <a:lstStyle/>
          <a:p>
            <a:pPr>
              <a:defRPr/>
            </a:pPr>
            <a:fld id="{61D075B8-D274-47F2-B113-D400ABC4EF40}"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6742" name="灯片编号占位符 5"/>
          <p:cNvSpPr>
            <a:spLocks noGrp="1"/>
          </p:cNvSpPr>
          <p:nvPr>
            <p:ph type="sldNum" sz="quarter" idx="12"/>
          </p:nvPr>
        </p:nvSpPr>
        <p:spPr bwMode="auto">
          <a:noFill/>
          <a:ln>
            <a:miter lim="800000"/>
            <a:headEnd/>
            <a:tailEnd/>
          </a:ln>
        </p:spPr>
        <p:txBody>
          <a:bodyPr/>
          <a:lstStyle/>
          <a:p>
            <a:fld id="{17220C40-81D2-4CA7-B4AE-E7CD48078909}" type="slidenum">
              <a:rPr lang="zh-CN" altLang="en-US"/>
              <a:pPr/>
              <a:t>30</a:t>
            </a:fld>
            <a:endParaRPr lang="zh-CN" altLang="en-US"/>
          </a:p>
        </p:txBody>
      </p:sp>
      <p:pic>
        <p:nvPicPr>
          <p:cNvPr id="116743" name="图片 6"/>
          <p:cNvPicPr>
            <a:picLocks noChangeAspect="1"/>
          </p:cNvPicPr>
          <p:nvPr/>
        </p:nvPicPr>
        <p:blipFill>
          <a:blip r:embed="rId3"/>
          <a:srcRect/>
          <a:stretch>
            <a:fillRect/>
          </a:stretch>
        </p:blipFill>
        <p:spPr bwMode="auto">
          <a:xfrm>
            <a:off x="158750" y="976313"/>
            <a:ext cx="8548688" cy="54006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图片 6"/>
          <p:cNvPicPr>
            <a:picLocks noChangeAspect="1"/>
          </p:cNvPicPr>
          <p:nvPr/>
        </p:nvPicPr>
        <p:blipFill>
          <a:blip r:embed="rId2"/>
          <a:srcRect/>
          <a:stretch>
            <a:fillRect/>
          </a:stretch>
        </p:blipFill>
        <p:spPr bwMode="auto">
          <a:xfrm>
            <a:off x="904875" y="2432050"/>
            <a:ext cx="7610475" cy="1128713"/>
          </a:xfrm>
          <a:prstGeom prst="rect">
            <a:avLst/>
          </a:prstGeom>
          <a:noFill/>
          <a:ln w="9525">
            <a:noFill/>
            <a:miter lim="800000"/>
            <a:headEnd/>
            <a:tailEnd/>
          </a:ln>
        </p:spPr>
      </p:pic>
      <p:sp>
        <p:nvSpPr>
          <p:cNvPr id="118787" name="标题 1"/>
          <p:cNvSpPr>
            <a:spLocks noGrp="1"/>
          </p:cNvSpPr>
          <p:nvPr>
            <p:ph type="title"/>
          </p:nvPr>
        </p:nvSpPr>
        <p:spPr/>
        <p:txBody>
          <a:bodyPr/>
          <a:lstStyle/>
          <a:p>
            <a:r>
              <a:rPr lang="en-US" altLang="zh-CN" dirty="0"/>
              <a:t>-Review</a:t>
            </a:r>
            <a:endParaRPr lang="zh-CN" altLang="en-US" dirty="0"/>
          </a:p>
        </p:txBody>
      </p:sp>
      <p:sp>
        <p:nvSpPr>
          <p:cNvPr id="118788" name="内容占位符 2"/>
          <p:cNvSpPr>
            <a:spLocks noGrp="1"/>
          </p:cNvSpPr>
          <p:nvPr>
            <p:ph idx="1"/>
          </p:nvPr>
        </p:nvSpPr>
        <p:spPr>
          <a:xfrm>
            <a:off x="457200" y="1293268"/>
            <a:ext cx="8229600" cy="5051833"/>
          </a:xfrm>
        </p:spPr>
        <p:txBody>
          <a:bodyPr>
            <a:normAutofit fontScale="92500" lnSpcReduction="20000"/>
          </a:bodyPr>
          <a:lstStyle/>
          <a:p>
            <a:r>
              <a:rPr lang="zh-CN" altLang="en-US" dirty="0"/>
              <a:t>分布式共享存储的</a:t>
            </a:r>
            <a:r>
              <a:rPr lang="en-US" altLang="zh-CN" dirty="0"/>
              <a:t>Cache</a:t>
            </a:r>
            <a:r>
              <a:rPr lang="zh-CN" altLang="en-US" dirty="0"/>
              <a:t>一致性协议</a:t>
            </a:r>
            <a:endParaRPr lang="en-US" altLang="zh-CN" dirty="0"/>
          </a:p>
          <a:p>
            <a:pPr lvl="1"/>
            <a:r>
              <a:rPr lang="en-US" altLang="zh-CN" dirty="0"/>
              <a:t>Cache</a:t>
            </a:r>
            <a:r>
              <a:rPr lang="zh-CN" altLang="en-US" dirty="0"/>
              <a:t>块的状态：</a:t>
            </a:r>
            <a:endParaRPr lang="en-US" altLang="zh-CN" dirty="0"/>
          </a:p>
          <a:p>
            <a:pPr lvl="2"/>
            <a:r>
              <a:rPr lang="zh-CN" altLang="en-US" dirty="0"/>
              <a:t>私有</a:t>
            </a:r>
            <a:r>
              <a:rPr lang="en-US" altLang="zh-CN" dirty="0"/>
              <a:t>Cache</a:t>
            </a:r>
            <a:r>
              <a:rPr lang="zh-CN" altLang="en-US" dirty="0"/>
              <a:t>中块的状态 </a:t>
            </a:r>
            <a:r>
              <a:rPr lang="en-US" altLang="zh-CN" dirty="0"/>
              <a:t>/</a:t>
            </a:r>
            <a:r>
              <a:rPr lang="zh-CN" altLang="en-US" dirty="0"/>
              <a:t>目录中</a:t>
            </a:r>
            <a:r>
              <a:rPr lang="en-US" altLang="zh-CN" dirty="0"/>
              <a:t>Cache</a:t>
            </a:r>
            <a:r>
              <a:rPr lang="zh-CN" altLang="en-US" dirty="0"/>
              <a:t>块的状态</a:t>
            </a:r>
            <a:endParaRPr lang="en-US" altLang="zh-CN" dirty="0"/>
          </a:p>
          <a:p>
            <a:pPr lvl="2"/>
            <a:endParaRPr lang="en-US" altLang="zh-CN" dirty="0"/>
          </a:p>
          <a:p>
            <a:pPr lvl="2"/>
            <a:endParaRPr lang="en-US" altLang="zh-CN" dirty="0"/>
          </a:p>
          <a:p>
            <a:pPr lvl="2"/>
            <a:endParaRPr lang="en-US" altLang="zh-CN" dirty="0"/>
          </a:p>
          <a:p>
            <a:pPr lvl="1"/>
            <a:r>
              <a:rPr lang="zh-CN" altLang="en-US" dirty="0"/>
              <a:t>状态迁移过程：状态迁移图</a:t>
            </a:r>
            <a:endParaRPr lang="en-US" altLang="zh-CN" dirty="0"/>
          </a:p>
          <a:p>
            <a:r>
              <a:rPr lang="zh-CN" altLang="en-US" dirty="0"/>
              <a:t>存储同一性问题</a:t>
            </a:r>
            <a:endParaRPr lang="en-US" altLang="zh-CN" dirty="0"/>
          </a:p>
          <a:p>
            <a:pPr lvl="1"/>
            <a:r>
              <a:rPr lang="en-US" altLang="zh-CN" dirty="0"/>
              <a:t>Consistency</a:t>
            </a:r>
            <a:r>
              <a:rPr lang="zh-CN" altLang="en-US" dirty="0"/>
              <a:t>研究不同处理器访问存储器操作的定序问题，即所有处理器发出的所有访问存储器操作</a:t>
            </a:r>
            <a:r>
              <a:rPr lang="en-US" altLang="zh-CN" dirty="0"/>
              <a:t>(</a:t>
            </a:r>
            <a:r>
              <a:rPr lang="zh-CN" altLang="en-US" dirty="0"/>
              <a:t>所有地址）的全序</a:t>
            </a:r>
            <a:endParaRPr lang="en-US" altLang="zh-CN" dirty="0"/>
          </a:p>
          <a:p>
            <a:pPr lvl="1"/>
            <a:r>
              <a:rPr lang="en-US" altLang="zh-CN" dirty="0"/>
              <a:t>Coherence</a:t>
            </a:r>
            <a:r>
              <a:rPr lang="zh-CN" altLang="en-US" dirty="0"/>
              <a:t>研究不同处理器访问存储器相同地址操作的定序问题，即访问每个</a:t>
            </a:r>
            <a:r>
              <a:rPr lang="en-US" altLang="zh-CN" dirty="0"/>
              <a:t>Cache</a:t>
            </a:r>
            <a:r>
              <a:rPr lang="zh-CN" altLang="en-US" dirty="0"/>
              <a:t>块的局部序问题</a:t>
            </a:r>
            <a:endParaRPr lang="en-US" altLang="zh-CN" dirty="0"/>
          </a:p>
          <a:p>
            <a:endParaRPr lang="en-US" altLang="zh-CN" dirty="0"/>
          </a:p>
          <a:p>
            <a:pPr lvl="1"/>
            <a:endParaRPr lang="zh-CN" altLang="en-US" dirty="0"/>
          </a:p>
        </p:txBody>
      </p:sp>
      <p:sp>
        <p:nvSpPr>
          <p:cNvPr id="4" name="日期占位符 3"/>
          <p:cNvSpPr>
            <a:spLocks noGrp="1"/>
          </p:cNvSpPr>
          <p:nvPr>
            <p:ph type="dt" sz="quarter" idx="10"/>
          </p:nvPr>
        </p:nvSpPr>
        <p:spPr/>
        <p:txBody>
          <a:bodyPr/>
          <a:lstStyle/>
          <a:p>
            <a:fld id="{A2902A76-62AF-4C24-9789-FA767563D0FD}"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18791" name="灯片编号占位符 5"/>
          <p:cNvSpPr>
            <a:spLocks noGrp="1"/>
          </p:cNvSpPr>
          <p:nvPr>
            <p:ph type="sldNum" sz="quarter" idx="12"/>
          </p:nvPr>
        </p:nvSpPr>
        <p:spPr/>
        <p:txBody>
          <a:bodyPr/>
          <a:lstStyle/>
          <a:p>
            <a:fld id="{0C05FB09-8D80-402C-A9AE-32F72856CD44}"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normAutofit fontScale="90000"/>
          </a:bodyPr>
          <a:lstStyle/>
          <a:p>
            <a:r>
              <a:rPr lang="en-AU" altLang="zh-CN"/>
              <a:t>7.4 Models of Memory Consistency</a:t>
            </a:r>
            <a:endParaRPr lang="zh-CN" altLang="en-US"/>
          </a:p>
        </p:txBody>
      </p:sp>
      <p:sp>
        <p:nvSpPr>
          <p:cNvPr id="119811" name="内容占位符 2"/>
          <p:cNvSpPr>
            <a:spLocks noGrp="1"/>
          </p:cNvSpPr>
          <p:nvPr>
            <p:ph idx="1"/>
          </p:nvPr>
        </p:nvSpPr>
        <p:spPr/>
        <p:txBody>
          <a:bodyPr/>
          <a:lstStyle/>
          <a:p>
            <a:r>
              <a:rPr lang="zh-CN" altLang="en-US"/>
              <a:t>什么是存储同一性？</a:t>
            </a:r>
            <a:endParaRPr lang="en-US" altLang="zh-CN"/>
          </a:p>
          <a:p>
            <a:r>
              <a:rPr lang="zh-CN" altLang="en-US"/>
              <a:t>隐式存储同一性模型（顺序存储同一性）</a:t>
            </a:r>
            <a:r>
              <a:rPr lang="en-US" altLang="zh-CN"/>
              <a:t> </a:t>
            </a:r>
          </a:p>
          <a:p>
            <a:r>
              <a:rPr lang="zh-CN" altLang="en-US"/>
              <a:t>放松的存储同一性</a:t>
            </a:r>
          </a:p>
        </p:txBody>
      </p:sp>
      <p:sp>
        <p:nvSpPr>
          <p:cNvPr id="4" name="日期占位符 3"/>
          <p:cNvSpPr>
            <a:spLocks noGrp="1"/>
          </p:cNvSpPr>
          <p:nvPr>
            <p:ph type="dt" sz="half" idx="10"/>
          </p:nvPr>
        </p:nvSpPr>
        <p:spPr/>
        <p:txBody>
          <a:bodyPr/>
          <a:lstStyle/>
          <a:p>
            <a:pPr>
              <a:defRPr/>
            </a:pPr>
            <a:fld id="{3EA3CC3A-8414-4BF7-A252-9EBAB2D778DE}"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19814" name="灯片编号占位符 8"/>
          <p:cNvSpPr>
            <a:spLocks noGrp="1"/>
          </p:cNvSpPr>
          <p:nvPr>
            <p:ph type="sldNum" sz="quarter" idx="12"/>
          </p:nvPr>
        </p:nvSpPr>
        <p:spPr bwMode="auto">
          <a:noFill/>
          <a:ln>
            <a:miter lim="800000"/>
            <a:headEnd/>
            <a:tailEnd/>
          </a:ln>
        </p:spPr>
        <p:txBody>
          <a:bodyPr/>
          <a:lstStyle/>
          <a:p>
            <a:fld id="{A58B9E49-5E7C-4D7A-9AF1-69936FD9565A}" type="slidenum">
              <a:rPr lang="zh-CN" altLang="en-US"/>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a:t>存储同一性的定义</a:t>
            </a:r>
          </a:p>
        </p:txBody>
      </p:sp>
      <p:sp>
        <p:nvSpPr>
          <p:cNvPr id="120835" name="内容占位符 2"/>
          <p:cNvSpPr>
            <a:spLocks noGrp="1"/>
          </p:cNvSpPr>
          <p:nvPr>
            <p:ph idx="1"/>
          </p:nvPr>
        </p:nvSpPr>
        <p:spPr>
          <a:xfrm>
            <a:off x="427038" y="1301750"/>
            <a:ext cx="8374062" cy="3475038"/>
          </a:xfrm>
        </p:spPr>
        <p:txBody>
          <a:bodyPr>
            <a:normAutofit lnSpcReduction="10000"/>
          </a:bodyPr>
          <a:lstStyle/>
          <a:p>
            <a:r>
              <a:rPr lang="zh-CN" altLang="en-US" sz="2400"/>
              <a:t>定义</a:t>
            </a:r>
            <a:r>
              <a:rPr lang="en-US" altLang="zh-CN" sz="2400"/>
              <a:t>: </a:t>
            </a:r>
            <a:r>
              <a:rPr lang="zh-CN" altLang="en-US" sz="2400"/>
              <a:t>共享地址空间的存储同一性模型是在</a:t>
            </a:r>
            <a:r>
              <a:rPr lang="zh-CN" altLang="en-US" sz="2400" b="1">
                <a:solidFill>
                  <a:srgbClr val="0036A2"/>
                </a:solidFill>
              </a:rPr>
              <a:t>多个处理器对不同存储单元并发读写操作</a:t>
            </a:r>
            <a:r>
              <a:rPr lang="zh-CN" altLang="en-US" sz="2400"/>
              <a:t>时，每个进程看到的这些操作被完成的序的一种约定。</a:t>
            </a:r>
            <a:endParaRPr lang="en-US" altLang="zh-CN" sz="2400"/>
          </a:p>
          <a:p>
            <a:pPr lvl="1"/>
            <a:r>
              <a:rPr lang="zh-CN" altLang="en-US" sz="2000"/>
              <a:t>存储一致性保证的是当对共享存储空间中的某一单元修改后，对所有读取者是可见的。即每个单元都能“返回最后一次写操作的值”</a:t>
            </a:r>
            <a:endParaRPr lang="en-US" altLang="zh-CN" sz="2000"/>
          </a:p>
          <a:p>
            <a:pPr lvl="1"/>
            <a:r>
              <a:rPr lang="zh-CN" altLang="en-US" sz="2000"/>
              <a:t>没有明确所写入的数据何时成为可见的</a:t>
            </a:r>
            <a:endParaRPr lang="en-US" altLang="zh-CN" sz="2000"/>
          </a:p>
          <a:p>
            <a:pPr lvl="1"/>
            <a:endParaRPr lang="en-US" altLang="zh-CN" sz="2000"/>
          </a:p>
          <a:p>
            <a:pPr lvl="1"/>
            <a:r>
              <a:rPr lang="zh-CN" altLang="en-US" sz="2000"/>
              <a:t>一致性协议没有涉及处理器</a:t>
            </a:r>
            <a:r>
              <a:rPr lang="en-US" altLang="zh-CN" sz="2000"/>
              <a:t>P1</a:t>
            </a:r>
            <a:r>
              <a:rPr lang="zh-CN" altLang="en-US" sz="2000"/>
              <a:t>和</a:t>
            </a:r>
            <a:r>
              <a:rPr lang="en-US" altLang="zh-CN" sz="2000"/>
              <a:t>P2</a:t>
            </a:r>
            <a:r>
              <a:rPr lang="zh-CN" altLang="en-US" sz="2000"/>
              <a:t>对不同地址单元的访问顺序</a:t>
            </a:r>
            <a:endParaRPr lang="en-US" altLang="zh-CN" sz="2000"/>
          </a:p>
          <a:p>
            <a:pPr lvl="1"/>
            <a:r>
              <a:rPr lang="zh-CN" altLang="en-US" sz="2000"/>
              <a:t>一致性协议没有涉及到</a:t>
            </a:r>
            <a:r>
              <a:rPr lang="en-US" altLang="zh-CN" sz="2000"/>
              <a:t>P2</a:t>
            </a:r>
            <a:r>
              <a:rPr lang="zh-CN" altLang="en-US" sz="2000"/>
              <a:t>对不同存储单元的读操作相对于</a:t>
            </a:r>
            <a:r>
              <a:rPr lang="en-US" altLang="zh-CN" sz="2000"/>
              <a:t>P1</a:t>
            </a:r>
            <a:r>
              <a:rPr lang="zh-CN" altLang="en-US" sz="2000"/>
              <a:t>所见到的顺序</a:t>
            </a:r>
          </a:p>
        </p:txBody>
      </p:sp>
      <p:sp>
        <p:nvSpPr>
          <p:cNvPr id="4" name="日期占位符 3"/>
          <p:cNvSpPr>
            <a:spLocks noGrp="1"/>
          </p:cNvSpPr>
          <p:nvPr>
            <p:ph type="dt" sz="quarter" idx="10"/>
          </p:nvPr>
        </p:nvSpPr>
        <p:spPr/>
        <p:txBody>
          <a:bodyPr/>
          <a:lstStyle/>
          <a:p>
            <a:pPr>
              <a:defRPr/>
            </a:pPr>
            <a:fld id="{6917D8AA-5DEA-415F-BEB8-6D7A47EA4C3E}"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20838" name="矩形 6"/>
          <p:cNvSpPr>
            <a:spLocks noChangeArrowheads="1"/>
          </p:cNvSpPr>
          <p:nvPr/>
        </p:nvSpPr>
        <p:spPr bwMode="auto">
          <a:xfrm>
            <a:off x="719138" y="4856163"/>
            <a:ext cx="8081962" cy="1200150"/>
          </a:xfrm>
          <a:prstGeom prst="rect">
            <a:avLst/>
          </a:prstGeom>
          <a:noFill/>
          <a:ln w="9525">
            <a:noFill/>
            <a:miter lim="800000"/>
            <a:headEnd/>
            <a:tailEnd/>
          </a:ln>
        </p:spPr>
        <p:txBody>
          <a:bodyPr>
            <a:spAutoFit/>
          </a:bodyPr>
          <a:lstStyle/>
          <a:p>
            <a:pPr>
              <a:spcBef>
                <a:spcPct val="50000"/>
              </a:spcBef>
            </a:pPr>
            <a:r>
              <a:rPr lang="en-GB" altLang="zh-CN">
                <a:latin typeface="Times-Roman"/>
              </a:rPr>
              <a:t>	P1			P2	(A, flag are zero initial)</a:t>
            </a:r>
          </a:p>
          <a:p>
            <a:pPr>
              <a:spcBef>
                <a:spcPct val="50000"/>
              </a:spcBef>
            </a:pPr>
            <a:r>
              <a:rPr lang="en-GB" altLang="zh-CN">
                <a:latin typeface="Times-Roman"/>
              </a:rPr>
              <a:t>	A=1			while(flag == 0);</a:t>
            </a:r>
          </a:p>
          <a:p>
            <a:pPr>
              <a:spcBef>
                <a:spcPct val="50000"/>
              </a:spcBef>
            </a:pPr>
            <a:r>
              <a:rPr lang="en-GB" altLang="zh-CN">
                <a:latin typeface="Times-Roman"/>
              </a:rPr>
              <a:t>	flag=1		        </a:t>
            </a:r>
            <a:r>
              <a:rPr lang="zh-CN" altLang="en-US">
                <a:latin typeface="Times-Roman"/>
              </a:rPr>
              <a:t>      </a:t>
            </a:r>
            <a:r>
              <a:rPr lang="en-GB" altLang="zh-CN">
                <a:latin typeface="Times-Roman"/>
              </a:rPr>
              <a:t>print A;</a:t>
            </a:r>
            <a:endParaRPr lang="zh-CN" altLang="en-US"/>
          </a:p>
        </p:txBody>
      </p:sp>
      <p:sp>
        <p:nvSpPr>
          <p:cNvPr id="120839" name="灯片编号占位符 10"/>
          <p:cNvSpPr>
            <a:spLocks noGrp="1"/>
          </p:cNvSpPr>
          <p:nvPr>
            <p:ph type="sldNum" sz="quarter" idx="12"/>
          </p:nvPr>
        </p:nvSpPr>
        <p:spPr bwMode="auto">
          <a:noFill/>
          <a:ln>
            <a:miter lim="800000"/>
            <a:headEnd/>
            <a:tailEnd/>
          </a:ln>
        </p:spPr>
        <p:txBody>
          <a:bodyPr/>
          <a:lstStyle/>
          <a:p>
            <a:fld id="{A122EF3A-8CAA-48FD-88A3-41A4E857C314}" type="slidenum">
              <a:rPr lang="zh-CN" altLang="en-US"/>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628650" y="258763"/>
            <a:ext cx="7886700" cy="473075"/>
          </a:xfrm>
        </p:spPr>
        <p:txBody>
          <a:bodyPr>
            <a:normAutofit fontScale="90000"/>
          </a:bodyPr>
          <a:lstStyle/>
          <a:p>
            <a:r>
              <a:rPr lang="en-US" altLang="zh-CN"/>
              <a:t>Implicit Memory Model</a:t>
            </a:r>
          </a:p>
        </p:txBody>
      </p:sp>
      <p:sp>
        <p:nvSpPr>
          <p:cNvPr id="1108995" name="Rectangle 3"/>
          <p:cNvSpPr>
            <a:spLocks noGrp="1" noChangeArrowheads="1"/>
          </p:cNvSpPr>
          <p:nvPr>
            <p:ph type="body" idx="1"/>
          </p:nvPr>
        </p:nvSpPr>
        <p:spPr>
          <a:xfrm>
            <a:off x="528638" y="1042988"/>
            <a:ext cx="7886700" cy="4822825"/>
          </a:xfrm>
        </p:spPr>
        <p:txBody>
          <a:bodyPr>
            <a:normAutofit fontScale="92500" lnSpcReduction="10000"/>
          </a:bodyPr>
          <a:lstStyle/>
          <a:p>
            <a:pPr>
              <a:defRPr/>
            </a:pPr>
            <a:r>
              <a:rPr lang="zh-CN" altLang="en-US" sz="2400" dirty="0"/>
              <a:t>顺序同一性</a:t>
            </a:r>
            <a:r>
              <a:rPr lang="en-US" altLang="zh-CN" sz="2400" dirty="0"/>
              <a:t>(Sequential Consistency) [</a:t>
            </a:r>
            <a:r>
              <a:rPr lang="en-US" altLang="zh-CN" sz="2400" dirty="0" err="1"/>
              <a:t>Lamport</a:t>
            </a:r>
            <a:r>
              <a:rPr lang="en-US" altLang="zh-CN" sz="2400" dirty="0"/>
              <a:t>]</a:t>
            </a:r>
            <a:r>
              <a:rPr lang="zh-CN" altLang="en-US" sz="2400" dirty="0"/>
              <a:t>：该模型要求所有处理器的读、写和交换</a:t>
            </a:r>
            <a:r>
              <a:rPr lang="en-US" altLang="zh-CN" sz="2400" dirty="0"/>
              <a:t>(swap)</a:t>
            </a:r>
            <a:r>
              <a:rPr lang="zh-CN" altLang="en-US" sz="2400" dirty="0"/>
              <a:t>操作以某种序执行所形成的全局存储器次序，符合各处理器的原有程序次序。即：</a:t>
            </a:r>
            <a:r>
              <a:rPr lang="en-US" altLang="zh-CN" sz="2400" dirty="0"/>
              <a:t> </a:t>
            </a:r>
            <a:r>
              <a:rPr lang="zh-CN" altLang="en-US" sz="2400" b="1" dirty="0">
                <a:solidFill>
                  <a:srgbClr val="0036A2"/>
                </a:solidFill>
              </a:rPr>
              <a:t>不论指令流如何交叠执行，全局次序必须保持所有进程的程序次序</a:t>
            </a:r>
            <a:endParaRPr lang="en-US" altLang="zh-CN" sz="2400" b="1" dirty="0">
              <a:solidFill>
                <a:srgbClr val="0036A2"/>
              </a:solidFill>
            </a:endParaRPr>
          </a:p>
          <a:p>
            <a:pPr lvl="1">
              <a:defRPr/>
            </a:pPr>
            <a:r>
              <a:rPr lang="zh-CN" altLang="en-US" sz="2000" dirty="0"/>
              <a:t>所有读写操作执行以某种顺序执行</a:t>
            </a:r>
            <a:endParaRPr lang="en-US" altLang="zh-CN" sz="2000" dirty="0"/>
          </a:p>
          <a:p>
            <a:pPr lvl="1">
              <a:defRPr/>
            </a:pPr>
            <a:r>
              <a:rPr lang="zh-CN" altLang="en-US" sz="2000" dirty="0"/>
              <a:t>每一进程的操作以程序序执行</a:t>
            </a:r>
            <a:endParaRPr lang="en-US" altLang="zh-CN" sz="2000" dirty="0"/>
          </a:p>
          <a:p>
            <a:pPr lvl="2">
              <a:defRPr/>
            </a:pPr>
            <a:endParaRPr lang="en-US" altLang="zh-CN" sz="1800" dirty="0"/>
          </a:p>
          <a:p>
            <a:pPr marL="914400" lvl="2" indent="0">
              <a:buFont typeface="Wingdings" pitchFamily="2" charset="2"/>
              <a:buNone/>
              <a:defRPr/>
            </a:pPr>
            <a:endParaRPr lang="en-US" altLang="zh-CN" sz="1800" dirty="0"/>
          </a:p>
          <a:p>
            <a:pPr>
              <a:defRPr/>
            </a:pPr>
            <a:endParaRPr lang="en-US" altLang="zh-CN" sz="2400" dirty="0"/>
          </a:p>
          <a:p>
            <a:pPr>
              <a:defRPr/>
            </a:pPr>
            <a:endParaRPr lang="en-US" altLang="zh-CN" sz="2400" dirty="0"/>
          </a:p>
          <a:p>
            <a:pPr>
              <a:defRPr/>
            </a:pPr>
            <a:endParaRPr lang="en-US" altLang="zh-CN" sz="2400" dirty="0"/>
          </a:p>
          <a:p>
            <a:pPr>
              <a:defRPr/>
            </a:pPr>
            <a:endParaRPr lang="en-US" altLang="zh-CN" sz="2400" dirty="0"/>
          </a:p>
          <a:p>
            <a:pPr>
              <a:defRPr/>
            </a:pPr>
            <a:r>
              <a:rPr lang="en-US" altLang="zh-CN" sz="2000" b="1" dirty="0">
                <a:solidFill>
                  <a:srgbClr val="0070C0"/>
                </a:solidFill>
              </a:rPr>
              <a:t>No caches, no write buffers</a:t>
            </a:r>
          </a:p>
        </p:txBody>
      </p:sp>
      <p:sp>
        <p:nvSpPr>
          <p:cNvPr id="2" name="日期占位符 1"/>
          <p:cNvSpPr>
            <a:spLocks noGrp="1"/>
          </p:cNvSpPr>
          <p:nvPr>
            <p:ph type="dt" sz="quarter" idx="10"/>
          </p:nvPr>
        </p:nvSpPr>
        <p:spPr/>
        <p:txBody>
          <a:bodyPr/>
          <a:lstStyle/>
          <a:p>
            <a:pPr>
              <a:defRPr/>
            </a:pPr>
            <a:fld id="{DB5F0346-8DE3-4820-8177-AA49E110CE0E}" type="datetime1">
              <a:rPr lang="zh-CN" altLang="en-US"/>
              <a:pPr>
                <a:defRPr/>
              </a:pPr>
              <a:t>2020/5/19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grpSp>
        <p:nvGrpSpPr>
          <p:cNvPr id="4" name="Group 4"/>
          <p:cNvGrpSpPr>
            <a:grpSpLocks/>
          </p:cNvGrpSpPr>
          <p:nvPr/>
        </p:nvGrpSpPr>
        <p:grpSpPr bwMode="auto">
          <a:xfrm>
            <a:off x="3606800" y="3362325"/>
            <a:ext cx="4281488" cy="2540000"/>
            <a:chOff x="720" y="912"/>
            <a:chExt cx="4560" cy="2688"/>
          </a:xfrm>
        </p:grpSpPr>
        <p:sp>
          <p:nvSpPr>
            <p:cNvPr id="1108997" name="Text Box 5"/>
            <p:cNvSpPr txBox="1">
              <a:spLocks noChangeArrowheads="1"/>
            </p:cNvSpPr>
            <p:nvPr/>
          </p:nvSpPr>
          <p:spPr bwMode="auto">
            <a:xfrm>
              <a:off x="2406" y="3030"/>
              <a:ext cx="1094" cy="373"/>
            </a:xfrm>
            <a:prstGeom prst="rect">
              <a:avLst/>
            </a:prstGeom>
            <a:noFill/>
            <a:ln>
              <a:noFill/>
            </a:ln>
            <a:effectLst/>
            <a:extLst/>
          </p:spPr>
          <p:txBody>
            <a:bodyPr wrap="none" lIns="87690" tIns="43846" rIns="87690" bIns="43846" anchor="ctr">
              <a:spAutoFit/>
            </a:bodyPr>
            <a:lstStyle/>
            <a:p>
              <a:pPr algn="ctr" eaLnBrk="1" fontAlgn="auto" hangingPunct="1">
                <a:spcBef>
                  <a:spcPct val="50000"/>
                </a:spcBef>
                <a:spcAft>
                  <a:spcPts val="0"/>
                </a:spcAft>
                <a:defRPr/>
              </a:pPr>
              <a:r>
                <a:rPr lang="en-US" altLang="zh-CN" sz="1714" dirty="0">
                  <a:latin typeface="+mn-lt"/>
                </a:rPr>
                <a:t>MEMORY</a:t>
              </a:r>
              <a:endParaRPr lang="en-US" altLang="zh-CN" sz="1714" dirty="0">
                <a:latin typeface="Times New Roman" panose="02020603050405020304" pitchFamily="18" charset="0"/>
              </a:endParaRPr>
            </a:p>
          </p:txBody>
        </p:sp>
        <p:sp>
          <p:nvSpPr>
            <p:cNvPr id="1108998" name="Rectangle 6"/>
            <p:cNvSpPr>
              <a:spLocks noChangeArrowheads="1"/>
            </p:cNvSpPr>
            <p:nvPr/>
          </p:nvSpPr>
          <p:spPr bwMode="auto">
            <a:xfrm>
              <a:off x="2255" y="2879"/>
              <a:ext cx="1344" cy="721"/>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8999" name="AutoShape 7"/>
            <p:cNvSpPr>
              <a:spLocks noChangeArrowheads="1"/>
            </p:cNvSpPr>
            <p:nvPr/>
          </p:nvSpPr>
          <p:spPr bwMode="auto">
            <a:xfrm>
              <a:off x="864"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0" name="AutoShape 8"/>
            <p:cNvSpPr>
              <a:spLocks noChangeArrowheads="1"/>
            </p:cNvSpPr>
            <p:nvPr/>
          </p:nvSpPr>
          <p:spPr bwMode="auto">
            <a:xfrm>
              <a:off x="2017"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1" name="AutoShape 9"/>
            <p:cNvSpPr>
              <a:spLocks noChangeArrowheads="1"/>
            </p:cNvSpPr>
            <p:nvPr/>
          </p:nvSpPr>
          <p:spPr bwMode="auto">
            <a:xfrm>
              <a:off x="3168" y="912"/>
              <a:ext cx="671"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2" name="AutoShape 10"/>
            <p:cNvSpPr>
              <a:spLocks noChangeArrowheads="1"/>
            </p:cNvSpPr>
            <p:nvPr/>
          </p:nvSpPr>
          <p:spPr bwMode="auto">
            <a:xfrm>
              <a:off x="4320" y="912"/>
              <a:ext cx="673" cy="623"/>
            </a:xfrm>
            <a:prstGeom prst="flowChartConnector">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3" name="Freeform 11"/>
            <p:cNvSpPr>
              <a:spLocks/>
            </p:cNvSpPr>
            <p:nvPr/>
          </p:nvSpPr>
          <p:spPr bwMode="auto">
            <a:xfrm>
              <a:off x="720" y="2112"/>
              <a:ext cx="4560" cy="480"/>
            </a:xfrm>
            <a:custGeom>
              <a:avLst/>
              <a:gdLst>
                <a:gd name="T0" fmla="*/ 0 w 4560"/>
                <a:gd name="T1" fmla="*/ 480 h 480"/>
                <a:gd name="T2" fmla="*/ 2208 w 4560"/>
                <a:gd name="T3" fmla="*/ 0 h 480"/>
                <a:gd name="T4" fmla="*/ 4560 w 4560"/>
                <a:gd name="T5" fmla="*/ 480 h 480"/>
              </a:gdLst>
              <a:ahLst/>
              <a:cxnLst>
                <a:cxn ang="0">
                  <a:pos x="T0" y="T1"/>
                </a:cxn>
                <a:cxn ang="0">
                  <a:pos x="T2" y="T3"/>
                </a:cxn>
                <a:cxn ang="0">
                  <a:pos x="T4" y="T5"/>
                </a:cxn>
              </a:cxnLst>
              <a:rect l="0" t="0" r="r" b="b"/>
              <a:pathLst>
                <a:path w="4560" h="480">
                  <a:moveTo>
                    <a:pt x="0" y="480"/>
                  </a:moveTo>
                  <a:cubicBezTo>
                    <a:pt x="724" y="240"/>
                    <a:pt x="1448" y="0"/>
                    <a:pt x="2208" y="0"/>
                  </a:cubicBezTo>
                  <a:cubicBezTo>
                    <a:pt x="2968" y="0"/>
                    <a:pt x="3764" y="240"/>
                    <a:pt x="4560" y="48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cxnSp>
          <p:nvCxnSpPr>
            <p:cNvPr id="122895" name="AutoShape 12"/>
            <p:cNvCxnSpPr>
              <a:cxnSpLocks noChangeShapeType="1"/>
              <a:stCxn id="1108999" idx="4"/>
            </p:cNvCxnSpPr>
            <p:nvPr/>
          </p:nvCxnSpPr>
          <p:spPr bwMode="auto">
            <a:xfrm>
              <a:off x="1200" y="1536"/>
              <a:ext cx="0" cy="432"/>
            </a:xfrm>
            <a:prstGeom prst="straightConnector1">
              <a:avLst/>
            </a:prstGeom>
            <a:noFill/>
            <a:ln w="9525">
              <a:solidFill>
                <a:schemeClr val="tx1"/>
              </a:solidFill>
              <a:round/>
              <a:headEnd/>
              <a:tailEnd/>
            </a:ln>
          </p:spPr>
        </p:cxnSp>
        <p:cxnSp>
          <p:nvCxnSpPr>
            <p:cNvPr id="122896" name="AutoShape 13"/>
            <p:cNvCxnSpPr>
              <a:cxnSpLocks noChangeShapeType="1"/>
              <a:stCxn id="1109002" idx="4"/>
            </p:cNvCxnSpPr>
            <p:nvPr/>
          </p:nvCxnSpPr>
          <p:spPr bwMode="auto">
            <a:xfrm>
              <a:off x="4656" y="1536"/>
              <a:ext cx="1" cy="432"/>
            </a:xfrm>
            <a:prstGeom prst="straightConnector1">
              <a:avLst/>
            </a:prstGeom>
            <a:noFill/>
            <a:ln w="9525">
              <a:solidFill>
                <a:schemeClr val="tx1"/>
              </a:solidFill>
              <a:round/>
              <a:headEnd/>
              <a:tailEnd/>
            </a:ln>
          </p:spPr>
        </p:cxnSp>
        <p:sp>
          <p:nvSpPr>
            <p:cNvPr id="1109006" name="Line 14"/>
            <p:cNvSpPr>
              <a:spLocks noChangeShapeType="1"/>
            </p:cNvSpPr>
            <p:nvPr/>
          </p:nvSpPr>
          <p:spPr bwMode="auto">
            <a:xfrm>
              <a:off x="1200" y="1969"/>
              <a:ext cx="336"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7" name="Line 15"/>
            <p:cNvSpPr>
              <a:spLocks noChangeShapeType="1"/>
            </p:cNvSpPr>
            <p:nvPr/>
          </p:nvSpPr>
          <p:spPr bwMode="auto">
            <a:xfrm flipH="1">
              <a:off x="4416" y="1969"/>
              <a:ext cx="240" cy="383"/>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8" name="Line 16"/>
            <p:cNvSpPr>
              <a:spLocks noChangeShapeType="1"/>
            </p:cNvSpPr>
            <p:nvPr/>
          </p:nvSpPr>
          <p:spPr bwMode="auto">
            <a:xfrm>
              <a:off x="2352"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09" name="Line 17"/>
            <p:cNvSpPr>
              <a:spLocks noChangeShapeType="1"/>
            </p:cNvSpPr>
            <p:nvPr/>
          </p:nvSpPr>
          <p:spPr bwMode="auto">
            <a:xfrm>
              <a:off x="3505" y="1535"/>
              <a:ext cx="0" cy="625"/>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0" name="Line 18"/>
            <p:cNvSpPr>
              <a:spLocks noChangeShapeType="1"/>
            </p:cNvSpPr>
            <p:nvPr/>
          </p:nvSpPr>
          <p:spPr bwMode="auto">
            <a:xfrm flipH="1" flipV="1">
              <a:off x="2352" y="2160"/>
              <a:ext cx="578" cy="480"/>
            </a:xfrm>
            <a:prstGeom prst="line">
              <a:avLst/>
            </a:prstGeom>
            <a:noFill/>
            <a:ln w="9525">
              <a:solidFill>
                <a:schemeClr val="tx1"/>
              </a:solidFill>
              <a:round/>
              <a:headEn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1" name="Line 19"/>
            <p:cNvSpPr>
              <a:spLocks noChangeShapeType="1"/>
            </p:cNvSpPr>
            <p:nvPr/>
          </p:nvSpPr>
          <p:spPr bwMode="auto">
            <a:xfrm>
              <a:off x="2928" y="2641"/>
              <a:ext cx="0" cy="239"/>
            </a:xfrm>
            <a:prstGeom prst="lin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2" name="Text Box 20"/>
            <p:cNvSpPr txBox="1">
              <a:spLocks noChangeArrowheads="1"/>
            </p:cNvSpPr>
            <p:nvPr/>
          </p:nvSpPr>
          <p:spPr bwMode="auto">
            <a:xfrm>
              <a:off x="969"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dirty="0">
                  <a:latin typeface="+mn-lt"/>
                </a:rPr>
                <a:t>P1</a:t>
              </a:r>
              <a:endParaRPr lang="en-US" altLang="zh-CN" sz="1714" dirty="0">
                <a:latin typeface="Times New Roman" panose="02020603050405020304" pitchFamily="18" charset="0"/>
              </a:endParaRPr>
            </a:p>
          </p:txBody>
        </p:sp>
        <p:sp>
          <p:nvSpPr>
            <p:cNvPr id="1109013" name="Text Box 21"/>
            <p:cNvSpPr txBox="1">
              <a:spLocks noChangeArrowheads="1"/>
            </p:cNvSpPr>
            <p:nvPr/>
          </p:nvSpPr>
          <p:spPr bwMode="auto">
            <a:xfrm>
              <a:off x="3273"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P3</a:t>
              </a:r>
              <a:endParaRPr lang="en-US" altLang="zh-CN" sz="1714">
                <a:latin typeface="Times New Roman" panose="02020603050405020304" pitchFamily="18" charset="0"/>
              </a:endParaRPr>
            </a:p>
          </p:txBody>
        </p:sp>
        <p:sp>
          <p:nvSpPr>
            <p:cNvPr id="1109014" name="Text Box 22"/>
            <p:cNvSpPr txBox="1">
              <a:spLocks noChangeArrowheads="1"/>
            </p:cNvSpPr>
            <p:nvPr/>
          </p:nvSpPr>
          <p:spPr bwMode="auto">
            <a:xfrm>
              <a:off x="2122" y="1014"/>
              <a:ext cx="428"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P2</a:t>
              </a:r>
              <a:endParaRPr lang="en-US" altLang="zh-CN" sz="1714">
                <a:latin typeface="Times New Roman" panose="02020603050405020304" pitchFamily="18" charset="0"/>
              </a:endParaRPr>
            </a:p>
          </p:txBody>
        </p:sp>
        <p:sp>
          <p:nvSpPr>
            <p:cNvPr id="1109015" name="Text Box 23"/>
            <p:cNvSpPr txBox="1">
              <a:spLocks noChangeArrowheads="1"/>
            </p:cNvSpPr>
            <p:nvPr/>
          </p:nvSpPr>
          <p:spPr bwMode="auto">
            <a:xfrm>
              <a:off x="4423" y="1014"/>
              <a:ext cx="433" cy="373"/>
            </a:xfrm>
            <a:prstGeom prst="rect">
              <a:avLst/>
            </a:prstGeom>
            <a:noFill/>
            <a:ln>
              <a:noFill/>
            </a:ln>
            <a:effectLst/>
            <a:extLst/>
          </p:spPr>
          <p:txBody>
            <a:bodyPr wrap="none" lIns="87690" tIns="43846" rIns="87690" bIns="43846" anchor="ctr">
              <a:spAutoFit/>
            </a:bodyPr>
            <a:lstStyle/>
            <a:p>
              <a:pPr algn="ctr" eaLnBrk="1" fontAlgn="auto" hangingPunct="1">
                <a:spcAft>
                  <a:spcPts val="0"/>
                </a:spcAft>
                <a:defRPr/>
              </a:pPr>
              <a:r>
                <a:rPr lang="en-US" altLang="zh-CN" sz="1714">
                  <a:latin typeface="+mn-lt"/>
                </a:rPr>
                <a:t>Pn</a:t>
              </a:r>
              <a:endParaRPr lang="en-US" altLang="zh-CN" sz="1714">
                <a:latin typeface="Times New Roman" panose="02020603050405020304" pitchFamily="18" charset="0"/>
              </a:endParaRPr>
            </a:p>
          </p:txBody>
        </p:sp>
        <p:sp>
          <p:nvSpPr>
            <p:cNvPr id="1109016" name="Oval 24"/>
            <p:cNvSpPr>
              <a:spLocks noChangeArrowheads="1"/>
            </p:cNvSpPr>
            <p:nvPr/>
          </p:nvSpPr>
          <p:spPr bwMode="auto">
            <a:xfrm>
              <a:off x="3936" y="1199"/>
              <a:ext cx="47"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7" name="Oval 25"/>
            <p:cNvSpPr>
              <a:spLocks noChangeArrowheads="1"/>
            </p:cNvSpPr>
            <p:nvPr/>
          </p:nvSpPr>
          <p:spPr bwMode="auto">
            <a:xfrm>
              <a:off x="4223"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8" name="Oval 26"/>
            <p:cNvSpPr>
              <a:spLocks noChangeArrowheads="1"/>
            </p:cNvSpPr>
            <p:nvPr/>
          </p:nvSpPr>
          <p:spPr bwMode="auto">
            <a:xfrm>
              <a:off x="4080" y="1199"/>
              <a:ext cx="49" cy="49"/>
            </a:xfrm>
            <a:prstGeom prst="ellipse">
              <a:avLst/>
            </a:prstGeom>
            <a:noFill/>
            <a:ln w="9525">
              <a:solidFill>
                <a:schemeClr val="tx1"/>
              </a:solidFill>
              <a:round/>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19" name="Freeform 27"/>
            <p:cNvSpPr>
              <a:spLocks/>
            </p:cNvSpPr>
            <p:nvPr/>
          </p:nvSpPr>
          <p:spPr bwMode="auto">
            <a:xfrm rot="5331729">
              <a:off x="2753" y="2191"/>
              <a:ext cx="114"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109020" name="Freeform 28"/>
            <p:cNvSpPr>
              <a:spLocks/>
            </p:cNvSpPr>
            <p:nvPr/>
          </p:nvSpPr>
          <p:spPr bwMode="auto">
            <a:xfrm rot="13491826" flipH="1">
              <a:off x="2368" y="2384"/>
              <a:ext cx="112" cy="240"/>
            </a:xfrm>
            <a:custGeom>
              <a:avLst/>
              <a:gdLst>
                <a:gd name="T0" fmla="*/ 112 w 112"/>
                <a:gd name="T1" fmla="*/ 0 h 240"/>
                <a:gd name="T2" fmla="*/ 16 w 112"/>
                <a:gd name="T3" fmla="*/ 96 h 240"/>
                <a:gd name="T4" fmla="*/ 16 w 112"/>
                <a:gd name="T5" fmla="*/ 240 h 240"/>
              </a:gdLst>
              <a:ahLst/>
              <a:cxnLst>
                <a:cxn ang="0">
                  <a:pos x="T0" y="T1"/>
                </a:cxn>
                <a:cxn ang="0">
                  <a:pos x="T2" y="T3"/>
                </a:cxn>
                <a:cxn ang="0">
                  <a:pos x="T4" y="T5"/>
                </a:cxn>
              </a:cxnLst>
              <a:rect l="0" t="0" r="r" b="b"/>
              <a:pathLst>
                <a:path w="112" h="240">
                  <a:moveTo>
                    <a:pt x="112" y="0"/>
                  </a:moveTo>
                  <a:cubicBezTo>
                    <a:pt x="72" y="28"/>
                    <a:pt x="32" y="56"/>
                    <a:pt x="16" y="96"/>
                  </a:cubicBezTo>
                  <a:cubicBezTo>
                    <a:pt x="0" y="136"/>
                    <a:pt x="8" y="188"/>
                    <a:pt x="16" y="240"/>
                  </a:cubicBezTo>
                </a:path>
              </a:pathLst>
            </a:custGeom>
            <a:noFill/>
            <a:ln w="9525" cap="flat" cmpd="sng">
              <a:solidFill>
                <a:schemeClr val="tx1"/>
              </a:solidFill>
              <a:prstDash val="solid"/>
              <a:round/>
              <a:headEnd type="none" w="med" len="med"/>
              <a:tailEnd type="triangle" w="med" len="me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grpSp>
      <p:sp>
        <p:nvSpPr>
          <p:cNvPr id="122887" name="灯片编号占位符 8"/>
          <p:cNvSpPr>
            <a:spLocks noGrp="1"/>
          </p:cNvSpPr>
          <p:nvPr>
            <p:ph type="sldNum" sz="quarter" idx="12"/>
          </p:nvPr>
        </p:nvSpPr>
        <p:spPr bwMode="auto">
          <a:noFill/>
          <a:ln>
            <a:miter lim="800000"/>
            <a:headEnd/>
            <a:tailEnd/>
          </a:ln>
        </p:spPr>
        <p:txBody>
          <a:bodyPr/>
          <a:lstStyle/>
          <a:p>
            <a:fld id="{FDBE92FE-1D1A-4F2E-A268-9AA4877FD8BB}" type="slidenum">
              <a:rPr lang="zh-CN" altLang="en-US"/>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628650" y="115888"/>
            <a:ext cx="8280400" cy="738188"/>
          </a:xfrm>
        </p:spPr>
        <p:txBody>
          <a:bodyPr/>
          <a:lstStyle/>
          <a:p>
            <a:pPr eaLnBrk="1" hangingPunct="1"/>
            <a:r>
              <a:rPr lang="en-US" altLang="zh-CN" sz="2800" dirty="0"/>
              <a:t>Understanding Program Order – Example 1</a:t>
            </a:r>
          </a:p>
        </p:txBody>
      </p:sp>
      <p:sp>
        <p:nvSpPr>
          <p:cNvPr id="1393667" name="Rectangle 3"/>
          <p:cNvSpPr>
            <a:spLocks noGrp="1" noChangeArrowheads="1"/>
          </p:cNvSpPr>
          <p:nvPr>
            <p:ph type="body" idx="1"/>
          </p:nvPr>
        </p:nvSpPr>
        <p:spPr>
          <a:xfrm>
            <a:off x="434975" y="1252538"/>
            <a:ext cx="8231188" cy="5468937"/>
          </a:xfrm>
        </p:spPr>
        <p:txBody>
          <a:bodyPr rtlCol="0">
            <a:normAutofit lnSpcReduction="10000"/>
          </a:bodyPr>
          <a:lstStyle/>
          <a:p>
            <a:pPr eaLnBrk="1" fontAlgn="auto" hangingPunct="1">
              <a:lnSpc>
                <a:spcPct val="100000"/>
              </a:lnSpc>
              <a:spcBef>
                <a:spcPct val="0"/>
              </a:spcBef>
              <a:spcAft>
                <a:spcPts val="0"/>
              </a:spcAft>
              <a:defRPr/>
            </a:pPr>
            <a:r>
              <a:rPr lang="en-US" altLang="zh-CN" sz="1905" dirty="0"/>
              <a:t>Initially X = 2</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a:t>
            </a:r>
            <a:r>
              <a:rPr lang="en-US" altLang="zh-CN" sz="1905" dirty="0"/>
              <a:t>							P2 </a:t>
            </a:r>
          </a:p>
          <a:p>
            <a:pPr marL="0" indent="0" eaLnBrk="1" fontAlgn="auto" hangingPunct="1">
              <a:lnSpc>
                <a:spcPct val="100000"/>
              </a:lnSpc>
              <a:spcBef>
                <a:spcPct val="20000"/>
              </a:spcBef>
              <a:spcAft>
                <a:spcPts val="0"/>
              </a:spcAft>
              <a:buFont typeface="Arial" pitchFamily="34" charset="0"/>
              <a:buNone/>
              <a:defRPr/>
            </a:pPr>
            <a:r>
              <a:rPr lang="en-US" altLang="zh-CN" sz="1905" dirty="0"/>
              <a:t>…..						…..</a:t>
            </a:r>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r0=Read(X)</a:t>
            </a:r>
            <a:r>
              <a:rPr lang="en-US" altLang="zh-CN" sz="1905" dirty="0"/>
              <a:t>					r1=Read(x)</a:t>
            </a:r>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r0=r0+1</a:t>
            </a:r>
            <a:r>
              <a:rPr lang="en-US" altLang="zh-CN" sz="1905" dirty="0"/>
              <a:t>				</a:t>
            </a:r>
            <a:r>
              <a:rPr lang="en-US" altLang="zh-CN" sz="1905"/>
              <a:t>	r1=r1+1</a:t>
            </a:r>
            <a:endParaRPr lang="en-US" altLang="zh-CN" sz="1905" dirty="0"/>
          </a:p>
          <a:p>
            <a:pPr marL="0" indent="0" eaLnBrk="1" fontAlgn="auto" hangingPunct="1">
              <a:lnSpc>
                <a:spcPct val="100000"/>
              </a:lnSpc>
              <a:spcBef>
                <a:spcPct val="20000"/>
              </a:spcBef>
              <a:spcAft>
                <a:spcPts val="0"/>
              </a:spcAft>
              <a:buFont typeface="Arial" pitchFamily="34" charset="0"/>
              <a:buNone/>
              <a:defRPr/>
            </a:pPr>
            <a:r>
              <a:rPr lang="en-US" altLang="zh-CN" sz="1905" dirty="0">
                <a:solidFill>
                  <a:srgbClr val="FF6600"/>
                </a:solidFill>
              </a:rPr>
              <a:t>Write(r0,X)</a:t>
            </a:r>
            <a:r>
              <a:rPr lang="en-US" altLang="zh-CN" sz="1905" dirty="0"/>
              <a:t>					Write(r1,X)	</a:t>
            </a:r>
          </a:p>
          <a:p>
            <a:pPr marL="0" indent="0" eaLnBrk="1" fontAlgn="auto" hangingPunct="1">
              <a:lnSpc>
                <a:spcPct val="100000"/>
              </a:lnSpc>
              <a:spcBef>
                <a:spcPct val="20000"/>
              </a:spcBef>
              <a:spcAft>
                <a:spcPts val="0"/>
              </a:spcAft>
              <a:buFont typeface="Arial" pitchFamily="34" charset="0"/>
              <a:buNone/>
              <a:defRPr/>
            </a:pPr>
            <a:r>
              <a:rPr lang="en-US" altLang="zh-CN" sz="1905" dirty="0"/>
              <a:t>…..						……	</a:t>
            </a:r>
          </a:p>
          <a:p>
            <a:pPr eaLnBrk="1" fontAlgn="auto" hangingPunct="1">
              <a:lnSpc>
                <a:spcPct val="100000"/>
              </a:lnSpc>
              <a:spcBef>
                <a:spcPct val="20000"/>
              </a:spcBef>
              <a:spcAft>
                <a:spcPts val="0"/>
              </a:spcAft>
              <a:defRPr/>
            </a:pPr>
            <a:endParaRPr lang="en-US" altLang="zh-CN" sz="1905" u="sng" dirty="0">
              <a:solidFill>
                <a:srgbClr val="6699FF"/>
              </a:solidFill>
            </a:endParaRPr>
          </a:p>
          <a:p>
            <a:pPr eaLnBrk="1" fontAlgn="auto" hangingPunct="1">
              <a:lnSpc>
                <a:spcPct val="100000"/>
              </a:lnSpc>
              <a:spcBef>
                <a:spcPct val="20000"/>
              </a:spcBef>
              <a:spcAft>
                <a:spcPts val="0"/>
              </a:spcAft>
              <a:defRPr/>
            </a:pPr>
            <a:r>
              <a:rPr lang="en-US" altLang="zh-CN" sz="1905" u="sng" dirty="0">
                <a:solidFill>
                  <a:srgbClr val="6699FF"/>
                </a:solidFill>
              </a:rPr>
              <a:t>Possible execution sequences:</a:t>
            </a:r>
          </a:p>
          <a:p>
            <a:pPr eaLnBrk="1" fontAlgn="auto" hangingPunct="1">
              <a:lnSpc>
                <a:spcPct val="100000"/>
              </a:lnSpc>
              <a:spcBef>
                <a:spcPct val="20000"/>
              </a:spcBef>
              <a:spcAft>
                <a:spcPts val="0"/>
              </a:spcAft>
              <a:defRPr/>
            </a:pPr>
            <a:endParaRPr lang="en-US" altLang="zh-CN" sz="1905" u="sng" dirty="0">
              <a:solidFill>
                <a:srgbClr val="6699FF"/>
              </a:solidFill>
            </a:endParaRP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P1:r0=Read(X)</a:t>
            </a:r>
            <a:r>
              <a:rPr lang="en-US" altLang="zh-CN" sz="1905" dirty="0"/>
              <a:t>		P2:r1=Read(X)</a:t>
            </a:r>
          </a:p>
          <a:p>
            <a:pPr marL="0" indent="0" eaLnBrk="1" fontAlgn="auto" hangingPunct="1">
              <a:lnSpc>
                <a:spcPct val="100000"/>
              </a:lnSpc>
              <a:spcBef>
                <a:spcPct val="0"/>
              </a:spcBef>
              <a:spcAft>
                <a:spcPts val="0"/>
              </a:spcAft>
              <a:buFont typeface="Arial" pitchFamily="34" charset="0"/>
              <a:buNone/>
              <a:defRPr/>
            </a:pPr>
            <a:r>
              <a:rPr lang="en-US" altLang="zh-CN" sz="1905" dirty="0"/>
              <a:t>P2:r1=Read(X)		P2:r1=r1+1</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P1:r0=r0+1</a:t>
            </a:r>
            <a:r>
              <a:rPr lang="en-US" altLang="zh-CN" sz="1905" dirty="0"/>
              <a:t>		P2:Write(r1,X)</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P1:Write(r0,X)</a:t>
            </a:r>
            <a:r>
              <a:rPr lang="en-US" altLang="zh-CN" sz="1905" dirty="0"/>
              <a:t>		</a:t>
            </a:r>
            <a:r>
              <a:rPr lang="en-US" altLang="zh-CN" sz="1905" dirty="0">
                <a:solidFill>
                  <a:srgbClr val="FF6600"/>
                </a:solidFill>
              </a:rPr>
              <a:t>P1:r0=Read(X)</a:t>
            </a:r>
          </a:p>
          <a:p>
            <a:pPr marL="0" indent="0" eaLnBrk="1" fontAlgn="auto" hangingPunct="1">
              <a:lnSpc>
                <a:spcPct val="100000"/>
              </a:lnSpc>
              <a:spcBef>
                <a:spcPct val="0"/>
              </a:spcBef>
              <a:spcAft>
                <a:spcPts val="0"/>
              </a:spcAft>
              <a:buFont typeface="Arial" pitchFamily="34" charset="0"/>
              <a:buNone/>
              <a:defRPr/>
            </a:pPr>
            <a:r>
              <a:rPr lang="en-US" altLang="zh-CN" sz="1905" dirty="0"/>
              <a:t>P2:r1=r1+1		</a:t>
            </a:r>
            <a:r>
              <a:rPr lang="en-US" altLang="zh-CN" sz="1905" dirty="0">
                <a:solidFill>
                  <a:srgbClr val="FF6600"/>
                </a:solidFill>
              </a:rPr>
              <a:t>P1:r0=r0+1</a:t>
            </a:r>
          </a:p>
          <a:p>
            <a:pPr marL="0" indent="0" eaLnBrk="1" fontAlgn="auto" hangingPunct="1">
              <a:lnSpc>
                <a:spcPct val="100000"/>
              </a:lnSpc>
              <a:spcBef>
                <a:spcPct val="0"/>
              </a:spcBef>
              <a:spcAft>
                <a:spcPts val="0"/>
              </a:spcAft>
              <a:buFont typeface="Arial" pitchFamily="34" charset="0"/>
              <a:buNone/>
              <a:defRPr/>
            </a:pPr>
            <a:r>
              <a:rPr lang="en-US" altLang="zh-CN" sz="1905" dirty="0"/>
              <a:t>P2:Write(r1,X)		</a:t>
            </a:r>
            <a:r>
              <a:rPr lang="en-US" altLang="zh-CN" sz="1905" dirty="0">
                <a:solidFill>
                  <a:srgbClr val="FF6600"/>
                </a:solidFill>
              </a:rPr>
              <a:t>P1:Write(r0,X)</a:t>
            </a:r>
          </a:p>
          <a:p>
            <a:pPr marL="0" indent="0" eaLnBrk="1" fontAlgn="auto" hangingPunct="1">
              <a:lnSpc>
                <a:spcPct val="100000"/>
              </a:lnSpc>
              <a:spcBef>
                <a:spcPct val="0"/>
              </a:spcBef>
              <a:spcAft>
                <a:spcPts val="0"/>
              </a:spcAft>
              <a:buFont typeface="Arial" pitchFamily="34" charset="0"/>
              <a:buNone/>
              <a:defRPr/>
            </a:pPr>
            <a:r>
              <a:rPr lang="en-US" altLang="zh-CN" sz="1905" dirty="0">
                <a:solidFill>
                  <a:srgbClr val="FF6600"/>
                </a:solidFill>
              </a:rPr>
              <a:t>     x=3			    x=4</a:t>
            </a:r>
          </a:p>
        </p:txBody>
      </p:sp>
      <p:sp>
        <p:nvSpPr>
          <p:cNvPr id="1393668" name="Rectangle 4"/>
          <p:cNvSpPr>
            <a:spLocks noChangeArrowheads="1"/>
          </p:cNvSpPr>
          <p:nvPr/>
        </p:nvSpPr>
        <p:spPr bwMode="auto">
          <a:xfrm>
            <a:off x="434975" y="4154488"/>
            <a:ext cx="1960563"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69" name="Rectangle 5"/>
          <p:cNvSpPr>
            <a:spLocks noChangeArrowheads="1"/>
          </p:cNvSpPr>
          <p:nvPr/>
        </p:nvSpPr>
        <p:spPr bwMode="auto">
          <a:xfrm>
            <a:off x="2974975" y="4154488"/>
            <a:ext cx="2032000" cy="2395537"/>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1393670" name="Rectangle 6"/>
          <p:cNvSpPr>
            <a:spLocks noChangeArrowheads="1"/>
          </p:cNvSpPr>
          <p:nvPr/>
        </p:nvSpPr>
        <p:spPr bwMode="auto">
          <a:xfrm>
            <a:off x="434975" y="1252538"/>
            <a:ext cx="7185025" cy="2105025"/>
          </a:xfrm>
          <a:prstGeom prst="rect">
            <a:avLst/>
          </a:prstGeom>
          <a:noFill/>
          <a:ln w="9525">
            <a:solidFill>
              <a:schemeClr val="tx1"/>
            </a:solidFill>
            <a:miter lim="800000"/>
            <a:headEnd/>
            <a:tailEnd/>
          </a:ln>
          <a:effectLst/>
          <a:extLst/>
        </p:spPr>
        <p:txBody>
          <a:bodyPr wrap="none" lIns="87690" tIns="43846" rIns="87690" bIns="43846" anchor="ctr"/>
          <a:lstStyle/>
          <a:p>
            <a:pPr eaLnBrk="1" fontAlgn="auto" hangingPunct="1">
              <a:spcBef>
                <a:spcPts val="0"/>
              </a:spcBef>
              <a:spcAft>
                <a:spcPts val="0"/>
              </a:spcAft>
              <a:defRPr/>
            </a:pPr>
            <a:endParaRPr lang="zh-CN" altLang="en-US" sz="1714">
              <a:latin typeface="+mn-lt"/>
              <a:ea typeface="+mn-ea"/>
            </a:endParaRPr>
          </a:p>
        </p:txBody>
      </p:sp>
      <p:sp>
        <p:nvSpPr>
          <p:cNvPr id="2" name="日期占位符 1"/>
          <p:cNvSpPr>
            <a:spLocks noGrp="1"/>
          </p:cNvSpPr>
          <p:nvPr>
            <p:ph type="dt" sz="quarter" idx="10"/>
          </p:nvPr>
        </p:nvSpPr>
        <p:spPr/>
        <p:txBody>
          <a:bodyPr/>
          <a:lstStyle/>
          <a:p>
            <a:pPr>
              <a:defRPr/>
            </a:pPr>
            <a:fld id="{2FDC1BD7-6CFD-4A4B-904E-FD9615551A42}" type="datetime1">
              <a:rPr lang="zh-CN" altLang="en-US"/>
              <a:pPr>
                <a:defRPr/>
              </a:pPr>
              <a:t>2020/5/19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124937" name="灯片编号占位符 3"/>
          <p:cNvSpPr>
            <a:spLocks noGrp="1"/>
          </p:cNvSpPr>
          <p:nvPr>
            <p:ph type="sldNum" sz="quarter" idx="12"/>
          </p:nvPr>
        </p:nvSpPr>
        <p:spPr bwMode="auto">
          <a:noFill/>
          <a:ln>
            <a:miter lim="800000"/>
            <a:headEnd/>
            <a:tailEnd/>
          </a:ln>
        </p:spPr>
        <p:txBody>
          <a:bodyPr/>
          <a:lstStyle/>
          <a:p>
            <a:fld id="{0006A0E3-384B-480A-9AFA-1101D886E34B}" type="slidenum">
              <a:rPr lang="zh-CN" altLang="en-US"/>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628650" y="109140"/>
            <a:ext cx="7886700" cy="836613"/>
          </a:xfrm>
        </p:spPr>
        <p:txBody>
          <a:bodyPr/>
          <a:lstStyle/>
          <a:p>
            <a:pPr eaLnBrk="1" hangingPunct="1"/>
            <a:r>
              <a:rPr lang="en-US" altLang="zh-CN" sz="2800" dirty="0"/>
              <a:t>Understanding Program order-Example 2</a:t>
            </a:r>
            <a:endParaRPr lang="zh-CN" altLang="en-US" sz="2800" dirty="0"/>
          </a:p>
        </p:txBody>
      </p:sp>
      <p:sp>
        <p:nvSpPr>
          <p:cNvPr id="126979" name="内容占位符 2"/>
          <p:cNvSpPr>
            <a:spLocks noGrp="1"/>
          </p:cNvSpPr>
          <p:nvPr>
            <p:ph idx="1"/>
          </p:nvPr>
        </p:nvSpPr>
        <p:spPr>
          <a:xfrm>
            <a:off x="457200" y="1470819"/>
            <a:ext cx="7886700" cy="4616450"/>
          </a:xfrm>
        </p:spPr>
        <p:txBody>
          <a:bodyPr/>
          <a:lstStyle/>
          <a:p>
            <a:pPr marL="0" indent="0" eaLnBrk="1" hangingPunct="1">
              <a:buFont typeface="Arial" pitchFamily="34" charset="0"/>
              <a:buNone/>
            </a:pPr>
            <a:r>
              <a:rPr lang="en-US" altLang="zh-CN" sz="2000" dirty="0"/>
              <a:t>P1                              P2                                      P3</a:t>
            </a:r>
          </a:p>
          <a:p>
            <a:pPr marL="0" indent="0" eaLnBrk="1" hangingPunct="1">
              <a:buFont typeface="Arial" pitchFamily="34" charset="0"/>
              <a:buNone/>
            </a:pPr>
            <a:r>
              <a:rPr lang="en-US" altLang="zh-CN" sz="2000" dirty="0"/>
              <a:t>A=1;                   while (A==0);</a:t>
            </a:r>
          </a:p>
          <a:p>
            <a:pPr marL="0" indent="0" eaLnBrk="1" hangingPunct="1">
              <a:buFont typeface="Arial" pitchFamily="34" charset="0"/>
              <a:buNone/>
            </a:pPr>
            <a:r>
              <a:rPr lang="en-US" altLang="zh-CN" sz="2000" dirty="0"/>
              <a:t>                            B = 1;                                while (B==0);</a:t>
            </a:r>
          </a:p>
          <a:p>
            <a:pPr marL="0" indent="0" eaLnBrk="1" hangingPunct="1">
              <a:buFont typeface="Arial" pitchFamily="34" charset="0"/>
              <a:buNone/>
            </a:pPr>
            <a:r>
              <a:rPr lang="en-US" altLang="zh-CN" sz="2000" dirty="0"/>
              <a:t>                                                                       print  A</a:t>
            </a:r>
            <a:r>
              <a:rPr lang="zh-CN" altLang="en-US" sz="2000" dirty="0"/>
              <a:t>；</a:t>
            </a:r>
            <a:endParaRPr lang="en-US" altLang="zh-CN" sz="2000" dirty="0"/>
          </a:p>
          <a:p>
            <a:pPr marL="0" indent="0" eaLnBrk="1" hangingPunct="1">
              <a:buFont typeface="Arial" pitchFamily="34" charset="0"/>
              <a:buNone/>
            </a:pPr>
            <a:r>
              <a:rPr lang="zh-CN" altLang="en-US" sz="2000" dirty="0"/>
              <a:t>假设</a:t>
            </a:r>
            <a:r>
              <a:rPr lang="en-US" altLang="zh-CN" sz="2000" dirty="0"/>
              <a:t>A,B</a:t>
            </a:r>
            <a:r>
              <a:rPr lang="zh-CN" altLang="en-US" sz="2000" dirty="0"/>
              <a:t>的初始值为</a:t>
            </a:r>
            <a:r>
              <a:rPr lang="en-US" altLang="zh-CN" sz="2000" dirty="0"/>
              <a:t>0</a:t>
            </a:r>
            <a:r>
              <a:rPr lang="zh-CN" altLang="en-US" sz="2000" dirty="0"/>
              <a:t>；</a:t>
            </a:r>
            <a:endParaRPr lang="en-US" altLang="zh-CN" sz="2000" dirty="0"/>
          </a:p>
          <a:p>
            <a:pPr marL="0" indent="0" eaLnBrk="1" hangingPunct="1">
              <a:buFont typeface="Arial" pitchFamily="34" charset="0"/>
              <a:buNone/>
            </a:pPr>
            <a:r>
              <a:rPr lang="zh-CN" altLang="en-US" sz="2000" dirty="0"/>
              <a:t>从程序员角度看；</a:t>
            </a:r>
            <a:r>
              <a:rPr lang="en-US" altLang="zh-CN" sz="2000" dirty="0"/>
              <a:t>P3</a:t>
            </a:r>
            <a:r>
              <a:rPr lang="zh-CN" altLang="en-US" sz="2000" dirty="0"/>
              <a:t>应该输出 </a:t>
            </a:r>
            <a:r>
              <a:rPr lang="en-US" altLang="zh-CN" sz="2000" dirty="0"/>
              <a:t>A=1</a:t>
            </a:r>
            <a:r>
              <a:rPr lang="zh-CN" altLang="en-US" sz="2000" dirty="0"/>
              <a:t>；</a:t>
            </a:r>
            <a:endParaRPr lang="en-US" altLang="zh-CN" sz="2000" dirty="0"/>
          </a:p>
          <a:p>
            <a:pPr marL="0" indent="0" eaLnBrk="1" hangingPunct="1">
              <a:buFont typeface="Arial" pitchFamily="34" charset="0"/>
              <a:buNone/>
            </a:pPr>
            <a:r>
              <a:rPr lang="zh-CN" altLang="en-US" sz="2000" dirty="0"/>
              <a:t>如果</a:t>
            </a:r>
            <a:r>
              <a:rPr lang="en-US" altLang="zh-CN" sz="2000" dirty="0"/>
              <a:t>P2</a:t>
            </a:r>
            <a:r>
              <a:rPr lang="zh-CN" altLang="en-US" sz="2000" dirty="0"/>
              <a:t>被允许越过对变量</a:t>
            </a:r>
            <a:r>
              <a:rPr lang="en-US" altLang="zh-CN" sz="2000" dirty="0"/>
              <a:t>A</a:t>
            </a:r>
            <a:r>
              <a:rPr lang="zh-CN" altLang="en-US" sz="2000" dirty="0"/>
              <a:t>的读操作，在</a:t>
            </a:r>
            <a:r>
              <a:rPr lang="en-US" altLang="zh-CN" sz="2000" dirty="0"/>
              <a:t>P3</a:t>
            </a:r>
            <a:r>
              <a:rPr lang="zh-CN" altLang="en-US" sz="2000" dirty="0"/>
              <a:t>看见</a:t>
            </a:r>
            <a:r>
              <a:rPr lang="en-US" altLang="zh-CN" sz="2000" dirty="0"/>
              <a:t>A</a:t>
            </a:r>
            <a:r>
              <a:rPr lang="zh-CN" altLang="en-US" sz="2000" dirty="0"/>
              <a:t>的新值前对</a:t>
            </a:r>
            <a:r>
              <a:rPr lang="en-US" altLang="zh-CN" sz="2000" dirty="0"/>
              <a:t>B</a:t>
            </a:r>
            <a:r>
              <a:rPr lang="zh-CN" altLang="en-US" sz="2000" dirty="0"/>
              <a:t>进行写操作，那么</a:t>
            </a:r>
            <a:r>
              <a:rPr lang="en-US" altLang="zh-CN" sz="2000" dirty="0"/>
              <a:t>P3</a:t>
            </a:r>
            <a:r>
              <a:rPr lang="zh-CN" altLang="en-US" sz="2000" dirty="0"/>
              <a:t>就可能读出</a:t>
            </a:r>
            <a:r>
              <a:rPr lang="en-US" altLang="zh-CN" sz="2000" dirty="0"/>
              <a:t>B</a:t>
            </a:r>
            <a:r>
              <a:rPr lang="zh-CN" altLang="en-US" sz="2000" dirty="0"/>
              <a:t>的新值和</a:t>
            </a:r>
            <a:r>
              <a:rPr lang="en-US" altLang="zh-CN" sz="2000" dirty="0"/>
              <a:t>A</a:t>
            </a:r>
            <a:r>
              <a:rPr lang="zh-CN" altLang="en-US" sz="2000" dirty="0"/>
              <a:t>的旧值（例如从</a:t>
            </a:r>
            <a:r>
              <a:rPr lang="en-US" altLang="zh-CN" sz="2000" dirty="0"/>
              <a:t>cache)</a:t>
            </a:r>
            <a:r>
              <a:rPr lang="zh-CN" altLang="en-US" sz="2000" dirty="0"/>
              <a:t>，这种情况就不满足顺序同一性要求。</a:t>
            </a:r>
            <a:endParaRPr lang="en-US" altLang="zh-CN" sz="2000" dirty="0"/>
          </a:p>
          <a:p>
            <a:pPr marL="0" indent="0" eaLnBrk="1" hangingPunct="1">
              <a:buFont typeface="Arial" pitchFamily="34" charset="0"/>
              <a:buNone/>
            </a:pPr>
            <a:r>
              <a:rPr lang="en-US" altLang="zh-CN" sz="2000" dirty="0"/>
              <a:t>    </a:t>
            </a:r>
            <a:endParaRPr lang="zh-CN" altLang="en-US" sz="2000" dirty="0"/>
          </a:p>
        </p:txBody>
      </p:sp>
      <p:sp>
        <p:nvSpPr>
          <p:cNvPr id="4" name="日期占位符 3"/>
          <p:cNvSpPr>
            <a:spLocks noGrp="1"/>
          </p:cNvSpPr>
          <p:nvPr>
            <p:ph type="dt" sz="quarter" idx="10"/>
          </p:nvPr>
        </p:nvSpPr>
        <p:spPr/>
        <p:txBody>
          <a:bodyPr/>
          <a:lstStyle/>
          <a:p>
            <a:pPr>
              <a:defRPr/>
            </a:pPr>
            <a:fld id="{AEE44304-64F8-4876-95CE-30AC643F5691}" type="datetime1">
              <a:rPr lang="zh-CN" altLang="en-US" smtClean="0"/>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26982" name="灯片编号占位符 5"/>
          <p:cNvSpPr>
            <a:spLocks noGrp="1"/>
          </p:cNvSpPr>
          <p:nvPr>
            <p:ph type="sldNum" sz="quarter" idx="12"/>
          </p:nvPr>
        </p:nvSpPr>
        <p:spPr bwMode="auto">
          <a:noFill/>
          <a:ln>
            <a:miter lim="800000"/>
            <a:headEnd/>
            <a:tailEnd/>
          </a:ln>
        </p:spPr>
        <p:txBody>
          <a:bodyPr/>
          <a:lstStyle/>
          <a:p>
            <a:fld id="{62FFA0D5-12D0-4B5C-8495-AE337CEB5BE9}" type="slidenum">
              <a:rPr lang="zh-CN" altLang="en-US" smtClean="0"/>
              <a:pPr/>
              <a:t>36</a:t>
            </a:fld>
            <a:endParaRPr lang="zh-CN" altLang="en-US"/>
          </a:p>
        </p:txBody>
      </p:sp>
      <p:cxnSp>
        <p:nvCxnSpPr>
          <p:cNvPr id="8" name="直接箭头连接符 7"/>
          <p:cNvCxnSpPr/>
          <p:nvPr/>
        </p:nvCxnSpPr>
        <p:spPr>
          <a:xfrm>
            <a:off x="1403350" y="2114550"/>
            <a:ext cx="1182688" cy="1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51250" y="2520950"/>
            <a:ext cx="2100263" cy="1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图片 6"/>
          <p:cNvPicPr>
            <a:picLocks noChangeAspect="1"/>
          </p:cNvPicPr>
          <p:nvPr/>
        </p:nvPicPr>
        <p:blipFill>
          <a:blip r:embed="rId2"/>
          <a:srcRect/>
          <a:stretch>
            <a:fillRect/>
          </a:stretch>
        </p:blipFill>
        <p:spPr bwMode="auto">
          <a:xfrm>
            <a:off x="107950" y="1019175"/>
            <a:ext cx="9036050" cy="4214813"/>
          </a:xfrm>
          <a:prstGeom prst="rect">
            <a:avLst/>
          </a:prstGeom>
          <a:noFill/>
          <a:ln w="9525">
            <a:noFill/>
            <a:miter lim="800000"/>
            <a:headEnd/>
            <a:tailEnd/>
          </a:ln>
        </p:spPr>
      </p:pic>
      <p:sp>
        <p:nvSpPr>
          <p:cNvPr id="128003" name="标题 1"/>
          <p:cNvSpPr>
            <a:spLocks noGrp="1"/>
          </p:cNvSpPr>
          <p:nvPr>
            <p:ph type="title"/>
          </p:nvPr>
        </p:nvSpPr>
        <p:spPr/>
        <p:txBody>
          <a:bodyPr>
            <a:normAutofit fontScale="90000"/>
          </a:bodyPr>
          <a:lstStyle/>
          <a:p>
            <a:r>
              <a:rPr lang="en-US" altLang="zh-CN" sz="2800"/>
              <a:t>Optimization 1: </a:t>
            </a:r>
            <a:br>
              <a:rPr lang="en-US" altLang="zh-CN" sz="2800"/>
            </a:br>
            <a:r>
              <a:rPr lang="en-US" altLang="zh-CN" sz="2800"/>
              <a:t>Write Buffers with Bypassing Capability</a:t>
            </a:r>
            <a:endParaRPr lang="zh-CN" altLang="en-US" sz="2800"/>
          </a:p>
        </p:txBody>
      </p:sp>
      <p:sp>
        <p:nvSpPr>
          <p:cNvPr id="128004" name="内容占位符 2"/>
          <p:cNvSpPr>
            <a:spLocks noGrp="1"/>
          </p:cNvSpPr>
          <p:nvPr>
            <p:ph idx="1"/>
          </p:nvPr>
        </p:nvSpPr>
        <p:spPr>
          <a:xfrm>
            <a:off x="520700" y="5233988"/>
            <a:ext cx="8210550" cy="1122362"/>
          </a:xfrm>
        </p:spPr>
        <p:txBody>
          <a:bodyPr/>
          <a:lstStyle/>
          <a:p>
            <a:r>
              <a:rPr lang="en-US" altLang="zh-CN" sz="2000"/>
              <a:t>Flag1</a:t>
            </a:r>
            <a:r>
              <a:rPr lang="zh-CN" altLang="en-US" sz="2000"/>
              <a:t>和</a:t>
            </a:r>
            <a:r>
              <a:rPr lang="en-US" altLang="zh-CN" sz="2000"/>
              <a:t>Flag2</a:t>
            </a:r>
            <a:r>
              <a:rPr lang="zh-CN" altLang="en-US" sz="2000"/>
              <a:t>的新值都在</a:t>
            </a:r>
            <a:r>
              <a:rPr lang="en-US" altLang="zh-CN" sz="2000"/>
              <a:t>write buffer</a:t>
            </a:r>
            <a:r>
              <a:rPr lang="zh-CN" altLang="en-US" sz="2000"/>
              <a:t>中</a:t>
            </a:r>
            <a:endParaRPr lang="en-US" altLang="zh-CN" sz="2000"/>
          </a:p>
          <a:p>
            <a:r>
              <a:rPr lang="zh-CN" altLang="en-US" sz="2000"/>
              <a:t>导致存储器操作的序与程序序不同，</a:t>
            </a:r>
            <a:r>
              <a:rPr lang="zh-CN" altLang="en-US" sz="2000" b="1">
                <a:solidFill>
                  <a:srgbClr val="0036A2"/>
                </a:solidFill>
              </a:rPr>
              <a:t>违反</a:t>
            </a:r>
            <a:r>
              <a:rPr lang="en-US" altLang="zh-CN" sz="2000" b="1">
                <a:solidFill>
                  <a:srgbClr val="0036A2"/>
                </a:solidFill>
              </a:rPr>
              <a:t>SC</a:t>
            </a:r>
            <a:r>
              <a:rPr lang="zh-CN" altLang="en-US" sz="2000" b="1">
                <a:solidFill>
                  <a:srgbClr val="0036A2"/>
                </a:solidFill>
              </a:rPr>
              <a:t>规则</a:t>
            </a:r>
            <a:r>
              <a:rPr lang="zh-CN" altLang="en-US" sz="2000"/>
              <a:t>，</a:t>
            </a:r>
            <a:r>
              <a:rPr lang="en-US" altLang="zh-CN" sz="2000"/>
              <a:t>P1</a:t>
            </a:r>
            <a:r>
              <a:rPr lang="zh-CN" altLang="en-US" sz="2000"/>
              <a:t>和</a:t>
            </a:r>
            <a:r>
              <a:rPr lang="en-US" altLang="zh-CN" sz="2000"/>
              <a:t>P2</a:t>
            </a:r>
            <a:r>
              <a:rPr lang="zh-CN" altLang="en-US" sz="2000"/>
              <a:t>可同时进入临界区</a:t>
            </a: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2020/5/19</a:t>
            </a:fld>
            <a:endParaRPr lang="zh-CN" altLang="en-US" dirty="0"/>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28007" name="灯片编号占位符 5"/>
          <p:cNvSpPr>
            <a:spLocks noGrp="1"/>
          </p:cNvSpPr>
          <p:nvPr>
            <p:ph type="sldNum" sz="quarter" idx="12"/>
          </p:nvPr>
        </p:nvSpPr>
        <p:spPr bwMode="auto">
          <a:noFill/>
          <a:ln>
            <a:miter lim="800000"/>
            <a:headEnd/>
            <a:tailEnd/>
          </a:ln>
        </p:spPr>
        <p:txBody>
          <a:bodyPr/>
          <a:lstStyle/>
          <a:p>
            <a:fld id="{22B8224A-0615-421F-AEF1-2A168E3872C7}" type="slidenum">
              <a:rPr lang="zh-CN" altLang="en-US"/>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normAutofit fontScale="90000"/>
          </a:bodyPr>
          <a:lstStyle/>
          <a:p>
            <a:r>
              <a:rPr lang="en-US" altLang="zh-CN"/>
              <a:t>Optimization 2: </a:t>
            </a:r>
            <a:br>
              <a:rPr lang="en-US" altLang="zh-CN"/>
            </a:br>
            <a:r>
              <a:rPr lang="en-US" altLang="zh-CN"/>
              <a:t>Overlapping Write Operations</a:t>
            </a:r>
            <a:endParaRPr lang="zh-CN" altLang="en-US"/>
          </a:p>
        </p:txBody>
      </p:sp>
      <p:sp>
        <p:nvSpPr>
          <p:cNvPr id="129027" name="内容占位符 2"/>
          <p:cNvSpPr>
            <a:spLocks noGrp="1"/>
          </p:cNvSpPr>
          <p:nvPr>
            <p:ph idx="1"/>
          </p:nvPr>
        </p:nvSpPr>
        <p:spPr>
          <a:xfrm>
            <a:off x="457200" y="4868091"/>
            <a:ext cx="8229600" cy="1442174"/>
          </a:xfrm>
        </p:spPr>
        <p:txBody>
          <a:bodyPr>
            <a:normAutofit fontScale="70000" lnSpcReduction="20000"/>
          </a:bodyPr>
          <a:lstStyle/>
          <a:p>
            <a:r>
              <a:rPr lang="zh-CN" altLang="en-US" dirty="0"/>
              <a:t>非总线互联网络：避免总线的性能瓶颈</a:t>
            </a:r>
            <a:endParaRPr lang="en-US" altLang="zh-CN" dirty="0"/>
          </a:p>
          <a:p>
            <a:r>
              <a:rPr lang="zh-CN" altLang="en-US" dirty="0"/>
              <a:t>多存储器模块：具有并行读写特性，提高读写性能</a:t>
            </a:r>
            <a:endParaRPr lang="en-US" altLang="zh-CN" dirty="0"/>
          </a:p>
          <a:p>
            <a:pPr lvl="1"/>
            <a:r>
              <a:rPr lang="zh-CN" altLang="en-US" dirty="0"/>
              <a:t>导致</a:t>
            </a:r>
            <a:r>
              <a:rPr lang="en-US" altLang="zh-CN" dirty="0"/>
              <a:t>write Data </a:t>
            </a:r>
            <a:r>
              <a:rPr lang="zh-CN" altLang="en-US" dirty="0"/>
              <a:t>与 </a:t>
            </a:r>
            <a:r>
              <a:rPr lang="en-US" altLang="zh-CN" dirty="0"/>
              <a:t>Write Head</a:t>
            </a:r>
            <a:r>
              <a:rPr lang="zh-CN" altLang="en-US" dirty="0"/>
              <a:t>的完成序 与 程序序 相反</a:t>
            </a:r>
            <a:endParaRPr lang="en-US" altLang="zh-CN" dirty="0"/>
          </a:p>
          <a:p>
            <a:pPr lvl="1"/>
            <a:r>
              <a:rPr lang="zh-CN" altLang="en-US" dirty="0"/>
              <a:t>进而 导致 </a:t>
            </a:r>
            <a:r>
              <a:rPr lang="en-US" altLang="zh-CN" dirty="0"/>
              <a:t>P2 </a:t>
            </a:r>
            <a:r>
              <a:rPr lang="zh-CN" altLang="en-US" dirty="0"/>
              <a:t>首先读到</a:t>
            </a:r>
            <a:r>
              <a:rPr lang="en-US" altLang="zh-CN" dirty="0"/>
              <a:t>Head</a:t>
            </a:r>
            <a:r>
              <a:rPr lang="zh-CN" altLang="en-US" dirty="0"/>
              <a:t>的新值，</a:t>
            </a:r>
            <a:r>
              <a:rPr lang="en-US" altLang="zh-CN" dirty="0"/>
              <a:t>Data </a:t>
            </a:r>
            <a:r>
              <a:rPr lang="zh-CN" altLang="en-US" dirty="0"/>
              <a:t>的旧值，违反</a:t>
            </a:r>
            <a:r>
              <a:rPr lang="en-US" altLang="zh-CN" dirty="0"/>
              <a:t>SC </a:t>
            </a:r>
            <a:r>
              <a:rPr lang="zh-CN" altLang="en-US" dirty="0"/>
              <a:t>规则</a:t>
            </a:r>
            <a:endParaRPr lang="en-US" altLang="zh-CN" dirty="0"/>
          </a:p>
          <a:p>
            <a:endParaRPr lang="en-US" altLang="zh-CN" dirty="0"/>
          </a:p>
          <a:p>
            <a:endParaRPr lang="en-US" altLang="zh-CN" dirty="0"/>
          </a:p>
        </p:txBody>
      </p:sp>
      <p:sp>
        <p:nvSpPr>
          <p:cNvPr id="4" name="日期占位符 3"/>
          <p:cNvSpPr>
            <a:spLocks noGrp="1"/>
          </p:cNvSpPr>
          <p:nvPr>
            <p:ph type="dt" sz="quarter" idx="10"/>
          </p:nvPr>
        </p:nvSpPr>
        <p:spPr/>
        <p:txBody>
          <a:bodyPr/>
          <a:lstStyle/>
          <a:p>
            <a:fld id="{5BBCD49F-D3B5-4A7A-BC2E-CC30334C1A54}"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29030" name="灯片编号占位符 5"/>
          <p:cNvSpPr>
            <a:spLocks noGrp="1"/>
          </p:cNvSpPr>
          <p:nvPr>
            <p:ph type="sldNum" sz="quarter" idx="12"/>
          </p:nvPr>
        </p:nvSpPr>
        <p:spPr/>
        <p:txBody>
          <a:bodyPr/>
          <a:lstStyle/>
          <a:p>
            <a:fld id="{F41C3E29-E981-41B0-8A0B-6F7F61508326}" type="slidenum">
              <a:rPr lang="zh-CN" altLang="en-US" smtClean="0"/>
              <a:pPr/>
              <a:t>38</a:t>
            </a:fld>
            <a:endParaRPr lang="zh-CN" altLang="en-US"/>
          </a:p>
        </p:txBody>
      </p:sp>
      <p:pic>
        <p:nvPicPr>
          <p:cNvPr id="129031" name="图片 6"/>
          <p:cNvPicPr>
            <a:picLocks noChangeAspect="1"/>
          </p:cNvPicPr>
          <p:nvPr/>
        </p:nvPicPr>
        <p:blipFill>
          <a:blip r:embed="rId2"/>
          <a:srcRect/>
          <a:stretch>
            <a:fillRect/>
          </a:stretch>
        </p:blipFill>
        <p:spPr bwMode="auto">
          <a:xfrm>
            <a:off x="0" y="978591"/>
            <a:ext cx="9093108" cy="368920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normAutofit fontScale="90000"/>
          </a:bodyPr>
          <a:lstStyle/>
          <a:p>
            <a:r>
              <a:rPr lang="en-US" altLang="zh-CN"/>
              <a:t>Optimization 3: Non-blocking reads</a:t>
            </a:r>
            <a:endParaRPr lang="zh-CN" altLang="en-US"/>
          </a:p>
        </p:txBody>
      </p:sp>
      <p:sp>
        <p:nvSpPr>
          <p:cNvPr id="130051" name="内容占位符 2"/>
          <p:cNvSpPr>
            <a:spLocks noGrp="1"/>
          </p:cNvSpPr>
          <p:nvPr>
            <p:ph idx="1"/>
          </p:nvPr>
        </p:nvSpPr>
        <p:spPr>
          <a:xfrm>
            <a:off x="628650" y="4954588"/>
            <a:ext cx="7886700" cy="1257300"/>
          </a:xfrm>
        </p:spPr>
        <p:txBody>
          <a:bodyPr>
            <a:normAutofit fontScale="70000" lnSpcReduction="20000"/>
          </a:bodyPr>
          <a:lstStyle/>
          <a:p>
            <a:r>
              <a:rPr lang="zh-CN" altLang="en-US" sz="2400"/>
              <a:t>假设</a:t>
            </a:r>
            <a:r>
              <a:rPr lang="en-US" altLang="zh-CN" sz="2400"/>
              <a:t>P1</a:t>
            </a:r>
            <a:r>
              <a:rPr lang="zh-CN" altLang="en-US" sz="2400"/>
              <a:t>写操作按照程序序执行存储器操作，</a:t>
            </a:r>
            <a:r>
              <a:rPr lang="en-US" altLang="zh-CN" sz="2400"/>
              <a:t>P2</a:t>
            </a:r>
            <a:r>
              <a:rPr lang="zh-CN" altLang="en-US" sz="2400"/>
              <a:t>允许以</a:t>
            </a:r>
            <a:r>
              <a:rPr lang="en-US" altLang="zh-CN" sz="2400"/>
              <a:t>overlapped </a:t>
            </a:r>
            <a:r>
              <a:rPr lang="zh-CN" altLang="en-US" sz="2400"/>
              <a:t>的方式执行读操作 （</a:t>
            </a:r>
            <a:r>
              <a:rPr lang="en-US" altLang="zh-CN" sz="2400"/>
              <a:t>non-blocking read, speculative execution, and dynamic scheduling) </a:t>
            </a:r>
          </a:p>
          <a:p>
            <a:r>
              <a:rPr lang="zh-CN" altLang="en-US" sz="2400"/>
              <a:t>则：可能会产生</a:t>
            </a:r>
            <a:r>
              <a:rPr lang="en-US" altLang="zh-CN" sz="2400"/>
              <a:t>P2 Read Data </a:t>
            </a:r>
            <a:r>
              <a:rPr lang="zh-CN" altLang="en-US" sz="2400"/>
              <a:t>提前于 </a:t>
            </a:r>
            <a:r>
              <a:rPr lang="en-US" altLang="zh-CN" sz="2400"/>
              <a:t>P1</a:t>
            </a:r>
            <a:r>
              <a:rPr lang="zh-CN" altLang="en-US" sz="2400"/>
              <a:t>的</a:t>
            </a:r>
            <a:r>
              <a:rPr lang="en-US" altLang="zh-CN" sz="2400"/>
              <a:t>Write Data</a:t>
            </a:r>
            <a:r>
              <a:rPr lang="zh-CN" altLang="en-US" sz="2400"/>
              <a:t>的情况，导致</a:t>
            </a:r>
            <a:r>
              <a:rPr lang="zh-CN" altLang="en-US" sz="2400" b="1">
                <a:solidFill>
                  <a:srgbClr val="0036A2"/>
                </a:solidFill>
              </a:rPr>
              <a:t>违反</a:t>
            </a:r>
            <a:r>
              <a:rPr lang="en-US" altLang="zh-CN" sz="2400" b="1">
                <a:solidFill>
                  <a:srgbClr val="0036A2"/>
                </a:solidFill>
              </a:rPr>
              <a:t>SC</a:t>
            </a:r>
            <a:r>
              <a:rPr lang="zh-CN" altLang="en-US" sz="2400" b="1">
                <a:solidFill>
                  <a:srgbClr val="0036A2"/>
                </a:solidFill>
              </a:rPr>
              <a:t>规则</a:t>
            </a:r>
            <a:endParaRPr lang="en-US" altLang="zh-CN" sz="2400" b="1">
              <a:solidFill>
                <a:srgbClr val="0036A2"/>
              </a:solidFill>
            </a:endParaRPr>
          </a:p>
        </p:txBody>
      </p:sp>
      <p:sp>
        <p:nvSpPr>
          <p:cNvPr id="4" name="日期占位符 3"/>
          <p:cNvSpPr>
            <a:spLocks noGrp="1"/>
          </p:cNvSpPr>
          <p:nvPr>
            <p:ph type="dt" sz="quarter" idx="10"/>
          </p:nvPr>
        </p:nvSpPr>
        <p:spPr/>
        <p:txBody>
          <a:bodyPr/>
          <a:lstStyle/>
          <a:p>
            <a:pPr>
              <a:defRPr/>
            </a:pPr>
            <a:fld id="{5BBCD49F-D3B5-4A7A-BC2E-CC30334C1A54}" type="datetime1">
              <a:rPr lang="zh-CN" altLang="en-US" smtClean="0"/>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30054" name="灯片编号占位符 5"/>
          <p:cNvSpPr>
            <a:spLocks noGrp="1"/>
          </p:cNvSpPr>
          <p:nvPr>
            <p:ph type="sldNum" sz="quarter" idx="12"/>
          </p:nvPr>
        </p:nvSpPr>
        <p:spPr bwMode="auto">
          <a:noFill/>
          <a:ln>
            <a:miter lim="800000"/>
            <a:headEnd/>
            <a:tailEnd/>
          </a:ln>
        </p:spPr>
        <p:txBody>
          <a:bodyPr/>
          <a:lstStyle/>
          <a:p>
            <a:fld id="{B5AF98E3-50E0-4FC8-8A3C-E5F80AA9B188}" type="slidenum">
              <a:rPr lang="zh-CN" altLang="en-US"/>
              <a:pPr/>
              <a:t>39</a:t>
            </a:fld>
            <a:endParaRPr lang="zh-CN" altLang="en-US"/>
          </a:p>
        </p:txBody>
      </p:sp>
      <p:pic>
        <p:nvPicPr>
          <p:cNvPr id="130055" name="图片 6"/>
          <p:cNvPicPr>
            <a:picLocks noChangeAspect="1"/>
          </p:cNvPicPr>
          <p:nvPr/>
        </p:nvPicPr>
        <p:blipFill>
          <a:blip r:embed="rId2"/>
          <a:srcRect/>
          <a:stretch>
            <a:fillRect/>
          </a:stretch>
        </p:blipFill>
        <p:spPr bwMode="auto">
          <a:xfrm>
            <a:off x="-22225" y="1433513"/>
            <a:ext cx="9188450" cy="337661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t>Four States: MESI </a:t>
            </a:r>
          </a:p>
        </p:txBody>
      </p:sp>
      <p:sp>
        <p:nvSpPr>
          <p:cNvPr id="29700" name="Rectangle 3"/>
          <p:cNvSpPr>
            <a:spLocks noGrp="1" noChangeArrowheads="1"/>
          </p:cNvSpPr>
          <p:nvPr>
            <p:ph type="body" idx="1"/>
          </p:nvPr>
        </p:nvSpPr>
        <p:spPr/>
        <p:txBody>
          <a:bodyPr>
            <a:normAutofit fontScale="85000" lnSpcReduction="20000"/>
          </a:bodyPr>
          <a:lstStyle/>
          <a:p>
            <a:r>
              <a:rPr lang="en-US" altLang="en-US" dirty="0">
                <a:solidFill>
                  <a:srgbClr val="0070C0"/>
                </a:solidFill>
              </a:rPr>
              <a:t>M</a:t>
            </a:r>
            <a:r>
              <a:rPr lang="en-US" altLang="en-US" dirty="0"/>
              <a:t>: Modified</a:t>
            </a:r>
          </a:p>
          <a:p>
            <a:pPr lvl="1"/>
            <a:r>
              <a:rPr lang="zh-CN" altLang="en-US" dirty="0"/>
              <a:t>仅当前</a:t>
            </a:r>
            <a:r>
              <a:rPr lang="en-US" altLang="zh-CN" dirty="0"/>
              <a:t>Cache</a:t>
            </a:r>
            <a:r>
              <a:rPr lang="zh-CN" altLang="en-US" dirty="0"/>
              <a:t>含有该块，并且该块被修改过</a:t>
            </a:r>
            <a:endParaRPr lang="en-US" altLang="en-US" dirty="0"/>
          </a:p>
          <a:p>
            <a:pPr lvl="1"/>
            <a:r>
              <a:rPr lang="zh-CN" altLang="en-US" dirty="0"/>
              <a:t>内存中的</a:t>
            </a:r>
            <a:r>
              <a:rPr lang="en-US" altLang="zh-CN" dirty="0"/>
              <a:t>Copy</a:t>
            </a:r>
            <a:r>
              <a:rPr lang="zh-CN" altLang="en-US" dirty="0"/>
              <a:t>是陈旧的值</a:t>
            </a:r>
            <a:endParaRPr lang="en-US" altLang="en-US" dirty="0"/>
          </a:p>
          <a:p>
            <a:r>
              <a:rPr lang="en-US" altLang="en-US" dirty="0">
                <a:solidFill>
                  <a:srgbClr val="0070C0"/>
                </a:solidFill>
              </a:rPr>
              <a:t>E</a:t>
            </a:r>
            <a:r>
              <a:rPr lang="en-US" altLang="en-US" dirty="0"/>
              <a:t>: Exclusive or exclusive-clean</a:t>
            </a:r>
          </a:p>
          <a:p>
            <a:pPr lvl="1"/>
            <a:r>
              <a:rPr lang="zh-CN" altLang="en-US" dirty="0"/>
              <a:t>仅当前</a:t>
            </a:r>
            <a:r>
              <a:rPr lang="en-US" altLang="zh-CN" dirty="0"/>
              <a:t>Cache</a:t>
            </a:r>
            <a:r>
              <a:rPr lang="zh-CN" altLang="en-US" dirty="0"/>
              <a:t>含有该块，并且该块没被修改过</a:t>
            </a:r>
            <a:endParaRPr lang="en-US" altLang="en-US" dirty="0"/>
          </a:p>
          <a:p>
            <a:pPr lvl="1"/>
            <a:r>
              <a:rPr lang="zh-CN" altLang="en-US" dirty="0"/>
              <a:t>内存中的数据是最新的</a:t>
            </a:r>
            <a:endParaRPr lang="en-US" altLang="en-US" dirty="0"/>
          </a:p>
          <a:p>
            <a:r>
              <a:rPr lang="en-US" altLang="en-US" dirty="0">
                <a:solidFill>
                  <a:srgbClr val="0070C0"/>
                </a:solidFill>
              </a:rPr>
              <a:t>S</a:t>
            </a:r>
            <a:r>
              <a:rPr lang="en-US" altLang="en-US" dirty="0"/>
              <a:t>: Shared</a:t>
            </a:r>
          </a:p>
          <a:p>
            <a:pPr lvl="1"/>
            <a:r>
              <a:rPr lang="zh-CN" altLang="en-US" dirty="0"/>
              <a:t>多个</a:t>
            </a:r>
            <a:r>
              <a:rPr lang="en-US" altLang="zh-CN" dirty="0"/>
              <a:t>Cache</a:t>
            </a:r>
            <a:r>
              <a:rPr lang="zh-CN" altLang="en-US" dirty="0"/>
              <a:t>中都含有本块，而且都没有修改过</a:t>
            </a:r>
            <a:endParaRPr lang="en-US" altLang="en-US" dirty="0"/>
          </a:p>
          <a:p>
            <a:pPr lvl="1"/>
            <a:r>
              <a:rPr lang="zh-CN" altLang="en-US" dirty="0"/>
              <a:t>内存中的数据是最新的</a:t>
            </a:r>
            <a:endParaRPr lang="en-US" altLang="en-US" dirty="0"/>
          </a:p>
          <a:p>
            <a:r>
              <a:rPr lang="en-US" altLang="en-US" dirty="0">
                <a:solidFill>
                  <a:srgbClr val="0070C0"/>
                </a:solidFill>
              </a:rPr>
              <a:t>I</a:t>
            </a:r>
            <a:r>
              <a:rPr lang="en-US" altLang="en-US" dirty="0"/>
              <a:t>: Invalid</a:t>
            </a:r>
          </a:p>
          <a:p>
            <a:r>
              <a:rPr lang="zh-CN" altLang="en-US" dirty="0"/>
              <a:t>也称</a:t>
            </a:r>
            <a:r>
              <a:rPr lang="en-US" altLang="en-US" dirty="0"/>
              <a:t>Illinois protocol</a:t>
            </a:r>
          </a:p>
          <a:p>
            <a:pPr lvl="1"/>
            <a:r>
              <a:rPr lang="zh-CN" altLang="en-US" dirty="0"/>
              <a:t>首先是由</a:t>
            </a:r>
            <a:r>
              <a:rPr lang="en-US" altLang="en-US" dirty="0"/>
              <a:t>Illinois</a:t>
            </a:r>
            <a:r>
              <a:rPr lang="zh-CN" altLang="en-US" dirty="0"/>
              <a:t>的研究人员研制并发表论文</a:t>
            </a:r>
            <a:endParaRPr lang="en-US" altLang="en-US" dirty="0"/>
          </a:p>
          <a:p>
            <a:pPr lvl="1"/>
            <a:r>
              <a:rPr lang="en-US" altLang="zh-CN" dirty="0"/>
              <a:t>MESI</a:t>
            </a:r>
            <a:r>
              <a:rPr lang="zh-CN" altLang="en-US" dirty="0"/>
              <a:t>协议的变种广泛应用于现代微处理器中</a:t>
            </a:r>
            <a:endParaRPr lang="en-US" altLang="zh-CN" dirty="0"/>
          </a:p>
        </p:txBody>
      </p:sp>
      <p:sp>
        <p:nvSpPr>
          <p:cNvPr id="4" name="日期占位符 3"/>
          <p:cNvSpPr>
            <a:spLocks noGrp="1"/>
          </p:cNvSpPr>
          <p:nvPr>
            <p:ph type="dt" sz="quarter" idx="10"/>
          </p:nvPr>
        </p:nvSpPr>
        <p:spPr/>
        <p:txBody>
          <a:bodyPr/>
          <a:lstStyle/>
          <a:p>
            <a:fld id="{2C4A9A5A-3CE6-4F87-A5B9-B01E3CD2C6CF}" type="datetime1">
              <a:rPr lang="zh-CN" altLang="en-US" smtClean="0"/>
              <a:pPr/>
              <a:t>2020/5/19</a:t>
            </a:fld>
            <a:endParaRPr lang="zh-CN" altLang="en-US"/>
          </a:p>
        </p:txBody>
      </p:sp>
      <p:sp>
        <p:nvSpPr>
          <p:cNvPr id="6" name="页脚占位符 5"/>
          <p:cNvSpPr>
            <a:spLocks noGrp="1"/>
          </p:cNvSpPr>
          <p:nvPr>
            <p:ph type="ftr" sz="quarter" idx="11"/>
          </p:nvPr>
        </p:nvSpPr>
        <p:spPr/>
        <p:txBody>
          <a:bodyPr/>
          <a:lstStyle/>
          <a:p>
            <a:r>
              <a:rPr lang="zh-CN" altLang="en-US"/>
              <a:t>计算机体系结构</a:t>
            </a:r>
          </a:p>
        </p:txBody>
      </p:sp>
      <p:sp>
        <p:nvSpPr>
          <p:cNvPr id="77829" name="灯片编号占位符 4"/>
          <p:cNvSpPr>
            <a:spLocks noGrp="1"/>
          </p:cNvSpPr>
          <p:nvPr>
            <p:ph type="sldNum" sz="quarter" idx="12"/>
          </p:nvPr>
        </p:nvSpPr>
        <p:spPr/>
        <p:txBody>
          <a:bodyPr/>
          <a:lstStyle/>
          <a:p>
            <a:fld id="{326EF975-A9AE-4D54-B925-8F1ACB662C9B}"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zh-CN" altLang="en-US"/>
              <a:t>多处理器操作的困难</a:t>
            </a:r>
          </a:p>
        </p:txBody>
      </p:sp>
      <p:sp>
        <p:nvSpPr>
          <p:cNvPr id="131075" name="内容占位符 2"/>
          <p:cNvSpPr>
            <a:spLocks noGrp="1"/>
          </p:cNvSpPr>
          <p:nvPr>
            <p:ph idx="1"/>
          </p:nvPr>
        </p:nvSpPr>
        <p:spPr/>
        <p:txBody>
          <a:bodyPr>
            <a:normAutofit fontScale="85000" lnSpcReduction="20000"/>
          </a:bodyPr>
          <a:lstStyle/>
          <a:p>
            <a:r>
              <a:rPr lang="zh-CN" altLang="en-US"/>
              <a:t>大多数并行计算机体系结构研究有关：</a:t>
            </a:r>
            <a:endParaRPr lang="en-US" altLang="zh-CN"/>
          </a:p>
          <a:p>
            <a:pPr lvl="1"/>
            <a:r>
              <a:rPr lang="zh-CN" altLang="en-US"/>
              <a:t>如何克服顺序执行和并行执行的瓶颈，以得到更高的性能和效率</a:t>
            </a:r>
            <a:endParaRPr lang="en-US" altLang="zh-CN"/>
          </a:p>
          <a:p>
            <a:pPr lvl="1"/>
            <a:r>
              <a:rPr lang="zh-CN" altLang="en-US"/>
              <a:t>如何为用户提供良好的编程模型，以便编写正确而高性能的并行程序</a:t>
            </a:r>
            <a:endParaRPr lang="en-US" altLang="zh-CN"/>
          </a:p>
          <a:p>
            <a:r>
              <a:rPr lang="zh-CN" altLang="en-US"/>
              <a:t>操作的顺序问题</a:t>
            </a:r>
            <a:endParaRPr lang="en-US" altLang="zh-CN"/>
          </a:p>
          <a:p>
            <a:pPr lvl="1"/>
            <a:r>
              <a:rPr lang="en-US" altLang="zh-CN"/>
              <a:t>Operations: A, B, C, D</a:t>
            </a:r>
          </a:p>
          <a:p>
            <a:pPr lvl="2"/>
            <a:r>
              <a:rPr lang="zh-CN" altLang="en-US"/>
              <a:t>硬件以何种顺序执行（和报告结果）这些操作？</a:t>
            </a:r>
            <a:endParaRPr lang="en-US" altLang="zh-CN"/>
          </a:p>
          <a:p>
            <a:pPr lvl="1"/>
            <a:r>
              <a:rPr lang="zh-CN" altLang="en-US"/>
              <a:t>程序员与微结构设计人员的协议由</a:t>
            </a:r>
            <a:r>
              <a:rPr lang="en-US" altLang="zh-CN"/>
              <a:t>ISA</a:t>
            </a:r>
            <a:r>
              <a:rPr lang="zh-CN" altLang="en-US"/>
              <a:t>来约定</a:t>
            </a:r>
            <a:endParaRPr lang="en-US" altLang="zh-CN"/>
          </a:p>
          <a:p>
            <a:pPr lvl="1"/>
            <a:r>
              <a:rPr lang="zh-CN" altLang="en-US"/>
              <a:t>保留程序员所希望的执行顺序</a:t>
            </a:r>
            <a:endParaRPr lang="en-US" altLang="zh-CN"/>
          </a:p>
          <a:p>
            <a:pPr lvl="2"/>
            <a:r>
              <a:rPr lang="zh-CN" altLang="en-US"/>
              <a:t>可降低编程的难度，如：易于</a:t>
            </a:r>
            <a:r>
              <a:rPr lang="en-US" altLang="zh-CN"/>
              <a:t> debugging; </a:t>
            </a:r>
            <a:r>
              <a:rPr lang="zh-CN" altLang="en-US"/>
              <a:t>易于状态恢复、异常处理等</a:t>
            </a:r>
          </a:p>
          <a:p>
            <a:pPr lvl="2"/>
            <a:r>
              <a:rPr lang="zh-CN" altLang="en-US"/>
              <a:t>通常会使得硬件设计变得困难，特别是当我们的设计目标为高性能处理器时，乱序</a:t>
            </a:r>
            <a:r>
              <a:rPr lang="en-US" altLang="zh-CN"/>
              <a:t>load-store</a:t>
            </a:r>
            <a:r>
              <a:rPr lang="zh-CN" altLang="en-US"/>
              <a:t>的执行，使得问题变得复杂</a:t>
            </a:r>
          </a:p>
          <a:p>
            <a:endParaRPr lang="zh-CN" altLang="en-US"/>
          </a:p>
        </p:txBody>
      </p:sp>
      <p:sp>
        <p:nvSpPr>
          <p:cNvPr id="4" name="日期占位符 3"/>
          <p:cNvSpPr>
            <a:spLocks noGrp="1"/>
          </p:cNvSpPr>
          <p:nvPr>
            <p:ph type="dt" sz="quarter" idx="10"/>
          </p:nvPr>
        </p:nvSpPr>
        <p:spPr/>
        <p:txBody>
          <a:bodyPr/>
          <a:lstStyle/>
          <a:p>
            <a:fld id="{C37702AF-B63B-4720-946C-7750100890C9}"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31078" name="灯片编号占位符 5"/>
          <p:cNvSpPr>
            <a:spLocks noGrp="1"/>
          </p:cNvSpPr>
          <p:nvPr>
            <p:ph type="sldNum" sz="quarter" idx="12"/>
          </p:nvPr>
        </p:nvSpPr>
        <p:spPr/>
        <p:txBody>
          <a:bodyPr/>
          <a:lstStyle/>
          <a:p>
            <a:fld id="{A573E90C-8B57-4DF6-A1BA-BAEAE61D2A0A}"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a:t>单个处理器存储器操作的序</a:t>
            </a:r>
          </a:p>
        </p:txBody>
      </p:sp>
      <p:sp>
        <p:nvSpPr>
          <p:cNvPr id="132099" name="内容占位符 2"/>
          <p:cNvSpPr>
            <a:spLocks noGrp="1"/>
          </p:cNvSpPr>
          <p:nvPr>
            <p:ph idx="1"/>
          </p:nvPr>
        </p:nvSpPr>
        <p:spPr/>
        <p:txBody>
          <a:bodyPr>
            <a:normAutofit lnSpcReduction="10000"/>
          </a:bodyPr>
          <a:lstStyle/>
          <a:p>
            <a:r>
              <a:rPr lang="zh-CN" altLang="en-US"/>
              <a:t>操作顺序由</a:t>
            </a:r>
            <a:r>
              <a:rPr lang="en-US" altLang="zh-CN"/>
              <a:t>von Neumann </a:t>
            </a:r>
            <a:r>
              <a:rPr lang="zh-CN" altLang="en-US"/>
              <a:t>模型约定</a:t>
            </a:r>
            <a:endParaRPr lang="en-US" altLang="zh-CN"/>
          </a:p>
          <a:p>
            <a:r>
              <a:rPr lang="zh-CN" altLang="en-US"/>
              <a:t>顺序串行执行</a:t>
            </a:r>
            <a:endParaRPr lang="en-US" altLang="zh-CN"/>
          </a:p>
          <a:p>
            <a:pPr lvl="1"/>
            <a:r>
              <a:rPr lang="zh-CN" altLang="en-US"/>
              <a:t>硬件执行</a:t>
            </a:r>
            <a:r>
              <a:rPr lang="en-US" altLang="zh-CN"/>
              <a:t>load</a:t>
            </a:r>
            <a:r>
              <a:rPr lang="zh-CN" altLang="en-US"/>
              <a:t>和</a:t>
            </a:r>
            <a:r>
              <a:rPr lang="en-US" altLang="zh-CN"/>
              <a:t>store</a:t>
            </a:r>
            <a:r>
              <a:rPr lang="zh-CN" altLang="en-US"/>
              <a:t>操作以程序序顺序执行</a:t>
            </a:r>
            <a:endParaRPr lang="en-US" altLang="zh-CN"/>
          </a:p>
          <a:p>
            <a:r>
              <a:rPr lang="zh-CN" altLang="en-US"/>
              <a:t>乱序执行不改变程序语义</a:t>
            </a:r>
            <a:endParaRPr lang="en-US" altLang="zh-CN"/>
          </a:p>
          <a:p>
            <a:pPr lvl="1"/>
            <a:r>
              <a:rPr lang="zh-CN" altLang="en-US"/>
              <a:t>硬件以程序序报告</a:t>
            </a:r>
            <a:r>
              <a:rPr lang="en-US" altLang="zh-CN"/>
              <a:t>load</a:t>
            </a:r>
            <a:r>
              <a:rPr lang="zh-CN" altLang="en-US"/>
              <a:t>和</a:t>
            </a:r>
            <a:r>
              <a:rPr lang="en-US" altLang="zh-CN"/>
              <a:t>store</a:t>
            </a:r>
            <a:r>
              <a:rPr lang="zh-CN" altLang="en-US"/>
              <a:t>操作的结果</a:t>
            </a:r>
            <a:endParaRPr lang="en-US" altLang="zh-CN"/>
          </a:p>
          <a:p>
            <a:r>
              <a:rPr lang="zh-CN" altLang="en-US"/>
              <a:t>优点</a:t>
            </a:r>
            <a:r>
              <a:rPr lang="en-US" altLang="zh-CN"/>
              <a:t> 1) </a:t>
            </a:r>
            <a:r>
              <a:rPr lang="zh-CN" altLang="en-US"/>
              <a:t>在执行时机器状态是确定的。</a:t>
            </a:r>
            <a:r>
              <a:rPr lang="en-US" altLang="zh-CN"/>
              <a:t>2)</a:t>
            </a:r>
            <a:r>
              <a:rPr lang="zh-CN" altLang="en-US"/>
              <a:t>程序的不同次运行机器状态是一致的，有利于程序调试</a:t>
            </a:r>
            <a:endParaRPr lang="en-US" altLang="zh-CN"/>
          </a:p>
          <a:p>
            <a:r>
              <a:rPr lang="zh-CN" altLang="en-US"/>
              <a:t>缺点</a:t>
            </a:r>
            <a:r>
              <a:rPr lang="en-US" altLang="zh-CN"/>
              <a:t>: </a:t>
            </a:r>
            <a:r>
              <a:rPr lang="zh-CN" altLang="en-US"/>
              <a:t>维护这种序的额外开销</a:t>
            </a:r>
            <a:r>
              <a:rPr lang="en-US" altLang="zh-CN"/>
              <a:t>, </a:t>
            </a:r>
            <a:r>
              <a:rPr lang="zh-CN" altLang="en-US"/>
              <a:t>降低了性能</a:t>
            </a:r>
            <a:r>
              <a:rPr lang="en-US" altLang="zh-CN"/>
              <a:t>,</a:t>
            </a:r>
            <a:r>
              <a:rPr lang="zh-CN" altLang="en-US"/>
              <a:t>增加了复杂性</a:t>
            </a:r>
            <a:r>
              <a:rPr lang="en-US" altLang="zh-CN"/>
              <a:t>, </a:t>
            </a:r>
            <a:r>
              <a:rPr lang="zh-CN" altLang="en-US"/>
              <a:t>降低了可扩放性</a:t>
            </a:r>
            <a:endParaRPr lang="en-US" altLang="zh-CN"/>
          </a:p>
          <a:p>
            <a:endParaRPr lang="zh-CN" altLang="en-US"/>
          </a:p>
          <a:p>
            <a:endParaRPr lang="zh-CN" altLang="en-US" dirty="0"/>
          </a:p>
        </p:txBody>
      </p:sp>
      <p:sp>
        <p:nvSpPr>
          <p:cNvPr id="4" name="日期占位符 3"/>
          <p:cNvSpPr>
            <a:spLocks noGrp="1"/>
          </p:cNvSpPr>
          <p:nvPr>
            <p:ph type="dt" sz="quarter" idx="10"/>
          </p:nvPr>
        </p:nvSpPr>
        <p:spPr/>
        <p:txBody>
          <a:bodyPr/>
          <a:lstStyle/>
          <a:p>
            <a:fld id="{89E7DB36-DD32-4205-82CF-656F37FE7936}"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32102" name="灯片编号占位符 5"/>
          <p:cNvSpPr>
            <a:spLocks noGrp="1"/>
          </p:cNvSpPr>
          <p:nvPr>
            <p:ph type="sldNum" sz="quarter" idx="12"/>
          </p:nvPr>
        </p:nvSpPr>
        <p:spPr/>
        <p:txBody>
          <a:bodyPr/>
          <a:lstStyle/>
          <a:p>
            <a:fld id="{4966B3FE-DFA7-444D-B232-3C702F2A7842}"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a:t>数据流处理器的存储器操作的序</a:t>
            </a:r>
          </a:p>
        </p:txBody>
      </p:sp>
      <p:sp>
        <p:nvSpPr>
          <p:cNvPr id="133123" name="内容占位符 2"/>
          <p:cNvSpPr>
            <a:spLocks noGrp="1"/>
          </p:cNvSpPr>
          <p:nvPr>
            <p:ph idx="1"/>
          </p:nvPr>
        </p:nvSpPr>
        <p:spPr/>
        <p:txBody>
          <a:bodyPr/>
          <a:lstStyle/>
          <a:p>
            <a:r>
              <a:rPr lang="zh-CN" altLang="en-US"/>
              <a:t>当操作数准备好就可以执行存储器操作</a:t>
            </a:r>
          </a:p>
          <a:p>
            <a:r>
              <a:rPr lang="zh-CN" altLang="en-US"/>
              <a:t>操作的顺序仅仅由数据依赖性来确定</a:t>
            </a:r>
          </a:p>
          <a:p>
            <a:r>
              <a:rPr lang="zh-CN" altLang="en-US"/>
              <a:t>相互独立的操作可以以任意序执行和提交结果</a:t>
            </a:r>
            <a:endParaRPr lang="en-US" altLang="zh-CN"/>
          </a:p>
          <a:p>
            <a:endParaRPr lang="zh-CN" altLang="en-US"/>
          </a:p>
          <a:p>
            <a:r>
              <a:rPr lang="zh-CN" altLang="en-US"/>
              <a:t>优点</a:t>
            </a:r>
            <a:r>
              <a:rPr lang="en-US" altLang="zh-CN"/>
              <a:t>: </a:t>
            </a:r>
            <a:r>
              <a:rPr lang="zh-CN" altLang="en-US"/>
              <a:t>并行度高，性能高</a:t>
            </a:r>
            <a:endParaRPr lang="en-US" altLang="zh-CN"/>
          </a:p>
          <a:p>
            <a:r>
              <a:rPr lang="zh-CN" altLang="en-US"/>
              <a:t>缺点</a:t>
            </a:r>
            <a:r>
              <a:rPr lang="en-US" altLang="zh-CN"/>
              <a:t>: </a:t>
            </a:r>
            <a:r>
              <a:rPr lang="zh-CN" altLang="en-US"/>
              <a:t>相同程序的不同次运行次序可以不同，使得调试困难</a:t>
            </a:r>
            <a:endParaRPr lang="en-US" altLang="zh-CN"/>
          </a:p>
          <a:p>
            <a:endParaRPr lang="zh-CN" altLang="en-US"/>
          </a:p>
        </p:txBody>
      </p:sp>
      <p:sp>
        <p:nvSpPr>
          <p:cNvPr id="4" name="日期占位符 3"/>
          <p:cNvSpPr>
            <a:spLocks noGrp="1"/>
          </p:cNvSpPr>
          <p:nvPr>
            <p:ph type="dt" sz="quarter" idx="10"/>
          </p:nvPr>
        </p:nvSpPr>
        <p:spPr/>
        <p:txBody>
          <a:bodyPr/>
          <a:lstStyle/>
          <a:p>
            <a:fld id="{81B97763-9AE2-4E1B-AB0D-B08DA4242901}"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33126" name="灯片编号占位符 5"/>
          <p:cNvSpPr>
            <a:spLocks noGrp="1"/>
          </p:cNvSpPr>
          <p:nvPr>
            <p:ph type="sldNum" sz="quarter" idx="12"/>
          </p:nvPr>
        </p:nvSpPr>
        <p:spPr/>
        <p:txBody>
          <a:bodyPr/>
          <a:lstStyle/>
          <a:p>
            <a:fld id="{2293F625-1685-42ED-8CFD-B82008CB50A0}"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图片 7"/>
          <p:cNvPicPr>
            <a:picLocks noChangeAspect="1"/>
          </p:cNvPicPr>
          <p:nvPr/>
        </p:nvPicPr>
        <p:blipFill>
          <a:blip r:embed="rId2"/>
          <a:srcRect/>
          <a:stretch>
            <a:fillRect/>
          </a:stretch>
        </p:blipFill>
        <p:spPr bwMode="auto">
          <a:xfrm>
            <a:off x="1920875" y="3460750"/>
            <a:ext cx="5708650" cy="3078163"/>
          </a:xfrm>
          <a:prstGeom prst="rect">
            <a:avLst/>
          </a:prstGeom>
          <a:noFill/>
          <a:ln w="9525">
            <a:noFill/>
            <a:miter lim="800000"/>
            <a:headEnd/>
            <a:tailEnd/>
          </a:ln>
        </p:spPr>
      </p:pic>
      <p:sp>
        <p:nvSpPr>
          <p:cNvPr id="134147" name="标题 1"/>
          <p:cNvSpPr>
            <a:spLocks noGrp="1"/>
          </p:cNvSpPr>
          <p:nvPr>
            <p:ph type="title"/>
          </p:nvPr>
        </p:nvSpPr>
        <p:spPr/>
        <p:txBody>
          <a:bodyPr/>
          <a:lstStyle/>
          <a:p>
            <a:r>
              <a:rPr lang="en-US" altLang="zh-CN"/>
              <a:t>MIMD</a:t>
            </a:r>
            <a:r>
              <a:rPr lang="zh-CN" altLang="en-US"/>
              <a:t>处理器中的存储器操作序</a:t>
            </a:r>
          </a:p>
        </p:txBody>
      </p:sp>
      <p:sp>
        <p:nvSpPr>
          <p:cNvPr id="134148" name="内容占位符 2"/>
          <p:cNvSpPr>
            <a:spLocks noGrp="1"/>
          </p:cNvSpPr>
          <p:nvPr>
            <p:ph idx="1"/>
          </p:nvPr>
        </p:nvSpPr>
        <p:spPr>
          <a:xfrm>
            <a:off x="457200" y="1258432"/>
            <a:ext cx="8229600" cy="2425294"/>
          </a:xfrm>
        </p:spPr>
        <p:txBody>
          <a:bodyPr>
            <a:normAutofit fontScale="77500" lnSpcReduction="20000"/>
          </a:bodyPr>
          <a:lstStyle/>
          <a:p>
            <a:r>
              <a:rPr lang="zh-CN" altLang="en-US" dirty="0"/>
              <a:t>每个处理器的存储器操作以顺序序执行对应于运行在该处理器上的一个线程</a:t>
            </a:r>
            <a:r>
              <a:rPr lang="en-US" altLang="zh-CN" dirty="0"/>
              <a:t> (</a:t>
            </a:r>
            <a:r>
              <a:rPr lang="zh-CN" altLang="en-US" dirty="0"/>
              <a:t>假设每个处理器符合</a:t>
            </a:r>
            <a:r>
              <a:rPr lang="en-US" altLang="zh-CN" dirty="0"/>
              <a:t>von Neumann</a:t>
            </a:r>
            <a:r>
              <a:rPr lang="zh-CN" altLang="en-US" dirty="0"/>
              <a:t>模型</a:t>
            </a:r>
            <a:r>
              <a:rPr lang="en-US" altLang="zh-CN" dirty="0"/>
              <a:t>)</a:t>
            </a:r>
          </a:p>
          <a:p>
            <a:r>
              <a:rPr lang="zh-CN" altLang="en-US" dirty="0"/>
              <a:t>多个处理器并发地执行存储器操作</a:t>
            </a:r>
          </a:p>
          <a:p>
            <a:r>
              <a:rPr lang="zh-CN" altLang="en-US" dirty="0"/>
              <a:t>存储器如何看来自所有处理器的存储器操作？</a:t>
            </a:r>
            <a:endParaRPr lang="en-US" altLang="zh-CN" dirty="0"/>
          </a:p>
          <a:p>
            <a:pPr lvl="1"/>
            <a:r>
              <a:rPr lang="zh-CN" altLang="en-US" dirty="0"/>
              <a:t>即不同处理器发出的存储器操作</a:t>
            </a:r>
            <a:r>
              <a:rPr lang="en-US" altLang="zh-CN" dirty="0"/>
              <a:t>,</a:t>
            </a:r>
            <a:r>
              <a:rPr lang="zh-CN" altLang="en-US" dirty="0"/>
              <a:t>在共享存储器端看到的应该是什么序？</a:t>
            </a:r>
            <a:endParaRPr lang="en-US" altLang="zh-CN" dirty="0"/>
          </a:p>
          <a:p>
            <a:endParaRPr lang="zh-CN" altLang="en-US" dirty="0"/>
          </a:p>
        </p:txBody>
      </p:sp>
      <p:sp>
        <p:nvSpPr>
          <p:cNvPr id="4" name="日期占位符 3"/>
          <p:cNvSpPr>
            <a:spLocks noGrp="1"/>
          </p:cNvSpPr>
          <p:nvPr>
            <p:ph type="dt" sz="quarter" idx="10"/>
          </p:nvPr>
        </p:nvSpPr>
        <p:spPr/>
        <p:txBody>
          <a:bodyPr/>
          <a:lstStyle/>
          <a:p>
            <a:fld id="{714B66AA-DDEA-4F23-9E79-BD7E9D08C1E2}"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134151" name="灯片编号占位符 5"/>
          <p:cNvSpPr>
            <a:spLocks noGrp="1"/>
          </p:cNvSpPr>
          <p:nvPr>
            <p:ph type="sldNum" sz="quarter" idx="12"/>
          </p:nvPr>
        </p:nvSpPr>
        <p:spPr/>
        <p:txBody>
          <a:bodyPr/>
          <a:lstStyle/>
          <a:p>
            <a:fld id="{AE7A12FB-AC71-4673-8382-5E709C96845C}"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a:xfrm>
            <a:off x="715736" y="185738"/>
            <a:ext cx="7886700" cy="771525"/>
          </a:xfrm>
        </p:spPr>
        <p:txBody>
          <a:bodyPr/>
          <a:lstStyle/>
          <a:p>
            <a:r>
              <a:rPr lang="zh-CN" altLang="en-US" dirty="0"/>
              <a:t>序的重要性</a:t>
            </a:r>
          </a:p>
        </p:txBody>
      </p:sp>
      <p:sp>
        <p:nvSpPr>
          <p:cNvPr id="138243" name="内容占位符 2"/>
          <p:cNvSpPr>
            <a:spLocks noGrp="1"/>
          </p:cNvSpPr>
          <p:nvPr>
            <p:ph idx="1"/>
          </p:nvPr>
        </p:nvSpPr>
        <p:spPr>
          <a:xfrm>
            <a:off x="628650" y="1136650"/>
            <a:ext cx="7886700" cy="5040313"/>
          </a:xfrm>
        </p:spPr>
        <p:txBody>
          <a:bodyPr>
            <a:normAutofit fontScale="92500" lnSpcReduction="10000"/>
          </a:bodyPr>
          <a:lstStyle/>
          <a:p>
            <a:pPr>
              <a:defRPr/>
            </a:pPr>
            <a:r>
              <a:rPr lang="zh-CN" altLang="en-US" dirty="0"/>
              <a:t>易于调试</a:t>
            </a:r>
            <a:endParaRPr lang="en-US" altLang="zh-CN" dirty="0"/>
          </a:p>
          <a:p>
            <a:pPr lvl="1">
              <a:defRPr/>
            </a:pPr>
            <a:r>
              <a:rPr lang="zh-CN" altLang="en-US" dirty="0"/>
              <a:t>若程序的每次执行都是相同的序有利于程序的调试</a:t>
            </a:r>
            <a:endParaRPr lang="en-US" altLang="zh-CN" dirty="0"/>
          </a:p>
          <a:p>
            <a:pPr>
              <a:defRPr/>
            </a:pPr>
            <a:r>
              <a:rPr lang="zh-CN" altLang="en-US" dirty="0"/>
              <a:t>正确性</a:t>
            </a:r>
            <a:endParaRPr lang="en-US" altLang="zh-CN" dirty="0"/>
          </a:p>
          <a:p>
            <a:pPr lvl="1">
              <a:defRPr/>
            </a:pPr>
            <a:r>
              <a:rPr lang="zh-CN" altLang="en-US" dirty="0"/>
              <a:t>从不同处理器看到的存储器操作序可能会不同</a:t>
            </a:r>
            <a:endParaRPr lang="en-US" altLang="zh-CN" dirty="0"/>
          </a:p>
          <a:p>
            <a:pPr>
              <a:defRPr/>
            </a:pPr>
            <a:r>
              <a:rPr lang="zh-CN" altLang="en-US" b="1" dirty="0">
                <a:solidFill>
                  <a:srgbClr val="0036A2"/>
                </a:solidFill>
              </a:rPr>
              <a:t>性能和代价权衡</a:t>
            </a:r>
            <a:endParaRPr lang="en-US" altLang="zh-CN" b="1" dirty="0">
              <a:solidFill>
                <a:srgbClr val="0036A2"/>
              </a:solidFill>
            </a:endParaRPr>
          </a:p>
          <a:p>
            <a:pPr lvl="1">
              <a:defRPr/>
            </a:pPr>
            <a:r>
              <a:rPr lang="zh-CN" altLang="en-US" dirty="0"/>
              <a:t>强制符合严格</a:t>
            </a:r>
            <a:r>
              <a:rPr lang="en-US" altLang="zh-CN" dirty="0"/>
              <a:t> “sequential ordering”</a:t>
            </a:r>
            <a:r>
              <a:rPr lang="zh-CN" altLang="en-US" dirty="0"/>
              <a:t>使得硬件设计人员实现性能增强技术变得十分复杂</a:t>
            </a:r>
            <a:r>
              <a:rPr lang="en-US" altLang="zh-CN" dirty="0"/>
              <a:t> (</a:t>
            </a:r>
            <a:r>
              <a:rPr lang="zh-CN" altLang="en-US" dirty="0"/>
              <a:t>例如</a:t>
            </a:r>
            <a:r>
              <a:rPr lang="en-US" altLang="zh-CN" dirty="0"/>
              <a:t>., </a:t>
            </a:r>
            <a:r>
              <a:rPr lang="en-US" altLang="zh-CN" dirty="0" err="1"/>
              <a:t>OoO</a:t>
            </a:r>
            <a:r>
              <a:rPr lang="en-US" altLang="zh-CN" dirty="0"/>
              <a:t> </a:t>
            </a:r>
            <a:r>
              <a:rPr lang="zh-CN" altLang="en-US" dirty="0"/>
              <a:t>执行</a:t>
            </a:r>
            <a:r>
              <a:rPr lang="en-US" altLang="zh-CN" dirty="0"/>
              <a:t>, caches)</a:t>
            </a:r>
          </a:p>
          <a:p>
            <a:pPr>
              <a:defRPr/>
            </a:pPr>
            <a:r>
              <a:rPr lang="en-US" altLang="zh-CN" dirty="0"/>
              <a:t>&lt;p  :  </a:t>
            </a:r>
            <a:r>
              <a:rPr lang="zh-CN" altLang="en-US" dirty="0"/>
              <a:t>程序序</a:t>
            </a:r>
            <a:r>
              <a:rPr lang="en-US" altLang="zh-CN" dirty="0"/>
              <a:t>(program order)</a:t>
            </a:r>
          </a:p>
          <a:p>
            <a:pPr marL="0" indent="0">
              <a:buFont typeface="Arial" pitchFamily="34" charset="0"/>
              <a:buNone/>
              <a:defRPr/>
            </a:pPr>
            <a:r>
              <a:rPr lang="en-US" altLang="zh-CN" dirty="0"/>
              <a:t>   &lt;m :  </a:t>
            </a:r>
            <a:r>
              <a:rPr lang="zh-CN" altLang="en-US" dirty="0"/>
              <a:t>存储器操作序</a:t>
            </a:r>
            <a:r>
              <a:rPr lang="en-US" altLang="zh-CN" dirty="0"/>
              <a:t>(memory order)</a:t>
            </a:r>
          </a:p>
          <a:p>
            <a:pPr lvl="1">
              <a:defRPr/>
            </a:pPr>
            <a:endParaRPr lang="en-US" altLang="zh-CN" dirty="0"/>
          </a:p>
          <a:p>
            <a:pPr>
              <a:defRPr/>
            </a:pPr>
            <a:endParaRPr lang="zh-CN" altLang="en-US" dirty="0"/>
          </a:p>
        </p:txBody>
      </p:sp>
      <p:sp>
        <p:nvSpPr>
          <p:cNvPr id="4" name="日期占位符 3"/>
          <p:cNvSpPr>
            <a:spLocks noGrp="1"/>
          </p:cNvSpPr>
          <p:nvPr>
            <p:ph type="dt" sz="quarter" idx="10"/>
          </p:nvPr>
        </p:nvSpPr>
        <p:spPr/>
        <p:txBody>
          <a:bodyPr/>
          <a:lstStyle/>
          <a:p>
            <a:pPr>
              <a:defRPr/>
            </a:pPr>
            <a:fld id="{367B238C-5DD3-4790-94CC-DB986961EB28}" type="datetime1">
              <a:rPr lang="zh-CN" altLang="en-US"/>
              <a:pPr>
                <a:defRPr/>
              </a:pPr>
              <a:t>2020/5/19</a:t>
            </a:fld>
            <a:endParaRPr lang="zh-CN" altLang="en-US"/>
          </a:p>
        </p:txBody>
      </p:sp>
      <p:sp>
        <p:nvSpPr>
          <p:cNvPr id="5" name="页脚占位符 4"/>
          <p:cNvSpPr>
            <a:spLocks noGrp="1"/>
          </p:cNvSpPr>
          <p:nvPr>
            <p:ph type="ftr" sz="quarter" idx="11"/>
          </p:nvPr>
        </p:nvSpPr>
        <p:spPr/>
        <p:txBody>
          <a:bodyPr/>
          <a:lstStyle/>
          <a:p>
            <a:pPr>
              <a:defRPr/>
            </a:pPr>
            <a:r>
              <a:rPr lang="zh-CN" altLang="en-US"/>
              <a:t>计算机体系结构</a:t>
            </a:r>
          </a:p>
        </p:txBody>
      </p:sp>
      <p:sp>
        <p:nvSpPr>
          <p:cNvPr id="135174" name="灯片编号占位符 5"/>
          <p:cNvSpPr>
            <a:spLocks noGrp="1"/>
          </p:cNvSpPr>
          <p:nvPr>
            <p:ph type="sldNum" sz="quarter" idx="12"/>
          </p:nvPr>
        </p:nvSpPr>
        <p:spPr bwMode="auto">
          <a:noFill/>
          <a:ln>
            <a:miter lim="800000"/>
            <a:headEnd/>
            <a:tailEnd/>
          </a:ln>
        </p:spPr>
        <p:txBody>
          <a:bodyPr/>
          <a:lstStyle/>
          <a:p>
            <a:fld id="{F36062FC-82EE-42BE-933A-A9DD48A91A53}" type="slidenum">
              <a:rPr lang="zh-CN" altLang="en-US"/>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r>
              <a:rPr lang="en-US" altLang="zh-CN"/>
              <a:t>Acknowledgements</a:t>
            </a:r>
          </a:p>
        </p:txBody>
      </p:sp>
      <p:sp>
        <p:nvSpPr>
          <p:cNvPr id="185347" name="Rectangle 3"/>
          <p:cNvSpPr>
            <a:spLocks noGrp="1" noChangeArrowheads="1"/>
          </p:cNvSpPr>
          <p:nvPr>
            <p:ph idx="1"/>
          </p:nvPr>
        </p:nvSpPr>
        <p:spPr>
          <a:xfrm>
            <a:off x="742950" y="1600200"/>
            <a:ext cx="7559675" cy="4576763"/>
          </a:xfrm>
        </p:spPr>
        <p:txBody>
          <a:bodyPr>
            <a:normAutofit fontScale="92500" lnSpcReduction="10000"/>
          </a:bodyPr>
          <a:lstStyle/>
          <a:p>
            <a:pPr eaLnBrk="1" hangingPunct="1"/>
            <a:r>
              <a:rPr lang="en-US" altLang="zh-CN"/>
              <a:t>These slides contain material developed and copyright by:</a:t>
            </a:r>
          </a:p>
          <a:p>
            <a:pPr lvl="1" eaLnBrk="1" hangingPunct="1"/>
            <a:r>
              <a:rPr lang="en-US" altLang="zh-CN"/>
              <a:t>John Kubiatowicz (UCB)</a:t>
            </a:r>
          </a:p>
          <a:p>
            <a:pPr lvl="1" eaLnBrk="1" hangingPunct="1"/>
            <a:r>
              <a:rPr lang="en-US" altLang="zh-CN"/>
              <a:t>Krste Asanovic (UCB)</a:t>
            </a:r>
          </a:p>
          <a:p>
            <a:pPr lvl="1" eaLnBrk="1" hangingPunct="1"/>
            <a:r>
              <a:rPr lang="en-US" altLang="zh-CN"/>
              <a:t>David Patterson (UCB)</a:t>
            </a:r>
          </a:p>
          <a:p>
            <a:pPr lvl="1" eaLnBrk="1" hangingPunct="1"/>
            <a:r>
              <a:rPr lang="en-US" altLang="zh-CN"/>
              <a:t>Chenxi Zhang (Tongji)</a:t>
            </a:r>
          </a:p>
          <a:p>
            <a:pPr eaLnBrk="1" hangingPunct="1"/>
            <a:r>
              <a:rPr lang="en-US" altLang="zh-CN"/>
              <a:t>UCB material derived from course CS152</a:t>
            </a:r>
            <a:r>
              <a:rPr lang="zh-CN" altLang="en-US"/>
              <a:t>、</a:t>
            </a:r>
            <a:r>
              <a:rPr lang="en-US" altLang="zh-CN"/>
              <a:t>CS252</a:t>
            </a:r>
            <a:r>
              <a:rPr lang="zh-CN" altLang="en-US"/>
              <a:t>、</a:t>
            </a:r>
            <a:r>
              <a:rPr lang="en-US" altLang="zh-CN"/>
              <a:t>CS61C</a:t>
            </a:r>
          </a:p>
          <a:p>
            <a:pPr eaLnBrk="1" hangingPunct="1"/>
            <a:r>
              <a:rPr lang="en-US" altLang="zh-CN"/>
              <a:t>KFUPM material derived from course COE501</a:t>
            </a:r>
            <a:r>
              <a:rPr lang="zh-CN" altLang="en-US"/>
              <a:t>、</a:t>
            </a:r>
            <a:r>
              <a:rPr lang="en-US" altLang="zh-CN"/>
              <a:t>COE502</a:t>
            </a:r>
          </a:p>
          <a:p>
            <a:pPr eaLnBrk="1" hangingPunct="1"/>
            <a:endParaRPr lang="en-US" altLang="zh-CN"/>
          </a:p>
        </p:txBody>
      </p:sp>
      <p:sp>
        <p:nvSpPr>
          <p:cNvPr id="185348" name="Slide Number Placeholder 4"/>
          <p:cNvSpPr>
            <a:spLocks noGrp="1"/>
          </p:cNvSpPr>
          <p:nvPr>
            <p:ph type="sldNum" sz="quarter" idx="12"/>
          </p:nvPr>
        </p:nvSpPr>
        <p:spPr bwMode="auto">
          <a:noFill/>
          <a:ln>
            <a:miter lim="800000"/>
            <a:headEnd/>
            <a:tailEnd/>
          </a:ln>
        </p:spPr>
        <p:txBody>
          <a:bodyPr/>
          <a:lstStyle/>
          <a:p>
            <a:fld id="{50C395EB-FCE5-4F57-849D-B3E1ABDF345D}" type="slidenum">
              <a:rPr lang="en-US" altLang="zh-CN">
                <a:solidFill>
                  <a:schemeClr val="tx1"/>
                </a:solidFill>
                <a:latin typeface="Times New Roman" pitchFamily="18" charset="0"/>
              </a:rPr>
              <a:pPr/>
              <a:t>45</a:t>
            </a:fld>
            <a:endParaRPr lang="en-US" altLang="zh-CN">
              <a:solidFill>
                <a:schemeClr val="tx1"/>
              </a:solidFill>
              <a:latin typeface="Times New Roman" pitchFamily="18" charset="0"/>
            </a:endParaRPr>
          </a:p>
        </p:txBody>
      </p:sp>
      <p:sp>
        <p:nvSpPr>
          <p:cNvPr id="193541" name="日期占位符 1"/>
          <p:cNvSpPr>
            <a:spLocks noGrp="1"/>
          </p:cNvSpPr>
          <p:nvPr>
            <p:ph type="dt"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DC4197-531A-4680-BFFC-B4EE200F4B9B}" type="datetime1">
              <a:rPr lang="zh-CN" altLang="en-US">
                <a:solidFill>
                  <a:schemeClr val="tx1"/>
                </a:solidFill>
                <a:latin typeface="Times New Roman" pitchFamily="18" charset="0"/>
              </a:rPr>
              <a:pPr fontAlgn="base">
                <a:spcBef>
                  <a:spcPct val="0"/>
                </a:spcBef>
                <a:spcAft>
                  <a:spcPct val="0"/>
                </a:spcAft>
                <a:defRPr/>
              </a:pPr>
              <a:t>2020/5/19</a:t>
            </a:fld>
            <a:endParaRPr lang="en-US" altLang="zh-CN">
              <a:solidFill>
                <a:schemeClr val="tx1"/>
              </a:solidFill>
              <a:latin typeface="Times New Roman" pitchFamily="18" charset="0"/>
            </a:endParaRPr>
          </a:p>
        </p:txBody>
      </p:sp>
      <p:sp>
        <p:nvSpPr>
          <p:cNvPr id="193542" name="页脚占位符 2"/>
          <p:cNvSpPr>
            <a:spLocks noGrp="1"/>
          </p:cNvSpPr>
          <p:nvPr>
            <p:ph type="ftr" sz="quarter" idx="11"/>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zh-CN" altLang="en-US">
                <a:solidFill>
                  <a:schemeClr val="tx1"/>
                </a:solidFill>
                <a:latin typeface="Times New Roman" pitchFamily="18" charset="0"/>
              </a:rPr>
              <a:t>计算机体系结构</a:t>
            </a:r>
            <a:endParaRPr lang="en-US" altLang="zh-CN">
              <a:solidFill>
                <a:schemeClr val="tx1"/>
              </a:solidFill>
              <a:latin typeface="Times New Roman" pitchFamily="18"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a:t>Hardware Support for MESI</a:t>
            </a:r>
          </a:p>
        </p:txBody>
      </p:sp>
      <p:sp>
        <p:nvSpPr>
          <p:cNvPr id="78851" name="Rectangle 3"/>
          <p:cNvSpPr>
            <a:spLocks noGrp="1" noChangeArrowheads="1"/>
          </p:cNvSpPr>
          <p:nvPr>
            <p:ph type="body" idx="1"/>
          </p:nvPr>
        </p:nvSpPr>
        <p:spPr>
          <a:xfrm>
            <a:off x="457200" y="3943350"/>
            <a:ext cx="8229600" cy="2366915"/>
          </a:xfrm>
        </p:spPr>
        <p:txBody>
          <a:bodyPr>
            <a:normAutofit fontScale="77500" lnSpcReduction="20000"/>
          </a:bodyPr>
          <a:lstStyle/>
          <a:p>
            <a:r>
              <a:rPr lang="zh-CN" altLang="en-US" dirty="0"/>
              <a:t>总线互连的新要求</a:t>
            </a:r>
            <a:endParaRPr lang="en-US" altLang="zh-CN" dirty="0"/>
          </a:p>
          <a:p>
            <a:pPr lvl="1"/>
            <a:r>
              <a:rPr lang="zh-CN" altLang="en-US" dirty="0"/>
              <a:t>增加一个称为</a:t>
            </a:r>
            <a:r>
              <a:rPr lang="en-US" altLang="zh-CN" dirty="0"/>
              <a:t>shared signal S, </a:t>
            </a:r>
            <a:r>
              <a:rPr lang="zh-CN" altLang="en-US" dirty="0"/>
              <a:t>必须对所有</a:t>
            </a:r>
            <a:r>
              <a:rPr lang="en-US" altLang="zh-CN" dirty="0"/>
              <a:t>Cache</a:t>
            </a:r>
            <a:r>
              <a:rPr lang="zh-CN" altLang="en-US" dirty="0"/>
              <a:t>控制器可用</a:t>
            </a:r>
            <a:endParaRPr lang="en-US" altLang="zh-CN" dirty="0"/>
          </a:p>
          <a:p>
            <a:pPr lvl="1"/>
            <a:r>
              <a:rPr lang="zh-CN" altLang="en-US" dirty="0"/>
              <a:t>可以实现成</a:t>
            </a:r>
            <a:r>
              <a:rPr lang="en-US" altLang="zh-CN" dirty="0"/>
              <a:t> wired-OR line</a:t>
            </a:r>
          </a:p>
          <a:p>
            <a:r>
              <a:rPr lang="zh-CN" altLang="en-US" dirty="0"/>
              <a:t>所有</a:t>
            </a:r>
            <a:r>
              <a:rPr lang="en-US" altLang="zh-CN" dirty="0"/>
              <a:t>cache controllers </a:t>
            </a:r>
            <a:r>
              <a:rPr lang="zh-CN" altLang="en-US" dirty="0"/>
              <a:t>监测</a:t>
            </a:r>
            <a:r>
              <a:rPr lang="en-US" altLang="zh-CN" dirty="0"/>
              <a:t> </a:t>
            </a:r>
            <a:r>
              <a:rPr lang="en-US" altLang="zh-CN" dirty="0" err="1"/>
              <a:t>BusRd</a:t>
            </a:r>
            <a:endParaRPr lang="en-US" altLang="zh-CN" dirty="0"/>
          </a:p>
          <a:p>
            <a:pPr lvl="1"/>
            <a:r>
              <a:rPr lang="zh-CN" altLang="en-US" dirty="0"/>
              <a:t>如果所访问的块的状态是（</a:t>
            </a:r>
            <a:r>
              <a:rPr lang="en-US" altLang="zh-CN" dirty="0"/>
              <a:t>state S, E, or M)</a:t>
            </a:r>
          </a:p>
          <a:p>
            <a:pPr lvl="1"/>
            <a:r>
              <a:rPr lang="zh-CN" altLang="en-US" dirty="0"/>
              <a:t>请求</a:t>
            </a:r>
            <a:r>
              <a:rPr lang="en-US" altLang="zh-CN" dirty="0"/>
              <a:t>Cache </a:t>
            </a:r>
            <a:r>
              <a:rPr lang="zh-CN" altLang="en-US" dirty="0"/>
              <a:t>根据</a:t>
            </a:r>
            <a:r>
              <a:rPr lang="en-US" altLang="zh-CN" dirty="0"/>
              <a:t>shared signal</a:t>
            </a:r>
            <a:r>
              <a:rPr lang="zh-CN" altLang="en-US" dirty="0"/>
              <a:t>选择</a:t>
            </a:r>
            <a:r>
              <a:rPr lang="en-US" altLang="zh-CN" dirty="0"/>
              <a:t>E</a:t>
            </a:r>
            <a:r>
              <a:rPr lang="zh-CN" altLang="en-US" dirty="0"/>
              <a:t>或</a:t>
            </a:r>
            <a:r>
              <a:rPr lang="en-US" altLang="zh-CN" dirty="0"/>
              <a:t>S</a:t>
            </a:r>
          </a:p>
        </p:txBody>
      </p:sp>
      <p:sp>
        <p:nvSpPr>
          <p:cNvPr id="2" name="日期占位符 1"/>
          <p:cNvSpPr>
            <a:spLocks noGrp="1"/>
          </p:cNvSpPr>
          <p:nvPr>
            <p:ph type="dt" sz="quarter" idx="10"/>
          </p:nvPr>
        </p:nvSpPr>
        <p:spPr/>
        <p:txBody>
          <a:bodyPr/>
          <a:lstStyle/>
          <a:p>
            <a:fld id="{3786B74A-6F79-4D6B-90DA-7FB51C818834}" type="datetime1">
              <a:rPr lang="zh-CN" altLang="en-US" smtClean="0"/>
              <a:pPr/>
              <a:t>2020/5/19</a:t>
            </a:fld>
            <a:endParaRPr lang="zh-CN" altLang="en-US"/>
          </a:p>
        </p:txBody>
      </p:sp>
      <p:sp>
        <p:nvSpPr>
          <p:cNvPr id="3" name="页脚占位符 2"/>
          <p:cNvSpPr>
            <a:spLocks noGrp="1"/>
          </p:cNvSpPr>
          <p:nvPr>
            <p:ph type="ftr" sz="quarter" idx="11"/>
          </p:nvPr>
        </p:nvSpPr>
        <p:spPr/>
        <p:txBody>
          <a:bodyPr/>
          <a:lstStyle/>
          <a:p>
            <a:r>
              <a:rPr lang="zh-CN" altLang="en-US"/>
              <a:t>计算机体系结构</a:t>
            </a:r>
          </a:p>
        </p:txBody>
      </p:sp>
      <p:sp>
        <p:nvSpPr>
          <p:cNvPr id="78855" name="灯片编号占位符 3"/>
          <p:cNvSpPr>
            <a:spLocks noGrp="1"/>
          </p:cNvSpPr>
          <p:nvPr>
            <p:ph type="sldNum" sz="quarter" idx="12"/>
          </p:nvPr>
        </p:nvSpPr>
        <p:spPr/>
        <p:txBody>
          <a:bodyPr/>
          <a:lstStyle/>
          <a:p>
            <a:fld id="{50ED7922-23DF-4E4D-86C0-EE9585C47FED}" type="slidenum">
              <a:rPr lang="zh-CN" altLang="en-US" smtClean="0"/>
              <a:pPr/>
              <a:t>5</a:t>
            </a:fld>
            <a:endParaRPr lang="zh-CN" altLang="en-US"/>
          </a:p>
        </p:txBody>
      </p:sp>
      <p:grpSp>
        <p:nvGrpSpPr>
          <p:cNvPr id="4" name="Group 45"/>
          <p:cNvGrpSpPr>
            <a:grpSpLocks/>
          </p:cNvGrpSpPr>
          <p:nvPr/>
        </p:nvGrpSpPr>
        <p:grpSpPr bwMode="auto">
          <a:xfrm>
            <a:off x="1106488" y="1279525"/>
            <a:ext cx="7216775" cy="2462213"/>
            <a:chOff x="758" y="816"/>
            <a:chExt cx="4925" cy="1680"/>
          </a:xfrm>
        </p:grpSpPr>
        <p:sp>
          <p:nvSpPr>
            <p:cNvPr id="30726" name="Line 4"/>
            <p:cNvSpPr>
              <a:spLocks noChangeShapeType="1"/>
            </p:cNvSpPr>
            <p:nvPr/>
          </p:nvSpPr>
          <p:spPr bwMode="auto">
            <a:xfrm>
              <a:off x="758" y="2016"/>
              <a:ext cx="3640" cy="0"/>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7" name="Line 5"/>
            <p:cNvSpPr>
              <a:spLocks noChangeShapeType="1"/>
            </p:cNvSpPr>
            <p:nvPr/>
          </p:nvSpPr>
          <p:spPr bwMode="auto">
            <a:xfrm flipV="1">
              <a:off x="143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8" name="Line 6"/>
            <p:cNvSpPr>
              <a:spLocks noChangeShapeType="1"/>
            </p:cNvSpPr>
            <p:nvPr/>
          </p:nvSpPr>
          <p:spPr bwMode="auto">
            <a:xfrm flipV="1">
              <a:off x="2778"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29" name="Line 7"/>
            <p:cNvSpPr>
              <a:spLocks noChangeShapeType="1"/>
            </p:cNvSpPr>
            <p:nvPr/>
          </p:nvSpPr>
          <p:spPr bwMode="auto">
            <a:xfrm flipV="1">
              <a:off x="4075" y="1728"/>
              <a:ext cx="0" cy="288"/>
            </a:xfrm>
            <a:prstGeom prst="line">
              <a:avLst/>
            </a:prstGeom>
            <a:noFill/>
            <a:ln w="12700">
              <a:solidFill>
                <a:schemeClr val="hlink"/>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30" name="Rectangle 8"/>
            <p:cNvSpPr>
              <a:spLocks noChangeArrowheads="1"/>
            </p:cNvSpPr>
            <p:nvPr/>
          </p:nvSpPr>
          <p:spPr bwMode="auto">
            <a:xfrm>
              <a:off x="4599" y="1901"/>
              <a:ext cx="1084" cy="412"/>
            </a:xfrm>
            <a:prstGeom prst="rect">
              <a:avLst/>
            </a:prstGeom>
            <a:noFill/>
            <a:ln>
              <a:noFill/>
            </a:ln>
            <a:extLst/>
          </p:spPr>
          <p:txBody>
            <a:bodyPr>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Shared signal </a:t>
              </a:r>
              <a:r>
                <a:rPr lang="en-US" altLang="en-US" sz="1477" i="1">
                  <a:solidFill>
                    <a:schemeClr val="hlink"/>
                  </a:solidFill>
                  <a:ea typeface="+mn-ea"/>
                </a:rPr>
                <a:t>S</a:t>
              </a:r>
              <a:endParaRPr lang="en-US" altLang="en-US" sz="1662">
                <a:solidFill>
                  <a:schemeClr val="hlink"/>
                </a:solidFill>
                <a:latin typeface="Times New Roman" panose="02020603050405020304" pitchFamily="18" charset="0"/>
                <a:ea typeface="+mn-ea"/>
              </a:endParaRPr>
            </a:p>
            <a:p>
              <a:pPr algn="ctr" eaLnBrk="1" fontAlgn="auto" hangingPunct="1">
                <a:spcBef>
                  <a:spcPts val="0"/>
                </a:spcBef>
                <a:spcAft>
                  <a:spcPts val="0"/>
                </a:spcAft>
                <a:defRPr/>
              </a:pPr>
              <a:r>
                <a:rPr lang="en-US" altLang="en-US" sz="1662">
                  <a:solidFill>
                    <a:schemeClr val="hlink"/>
                  </a:solidFill>
                  <a:latin typeface="Times New Roman" panose="02020603050405020304" pitchFamily="18" charset="0"/>
                  <a:ea typeface="+mn-ea"/>
                </a:rPr>
                <a:t>wired-OR</a:t>
              </a:r>
              <a:endParaRPr lang="en-US" altLang="zh-CN" sz="1662">
                <a:solidFill>
                  <a:schemeClr val="hlink"/>
                </a:solidFill>
                <a:latin typeface="Times New Roman" panose="02020603050405020304" pitchFamily="18" charset="0"/>
              </a:endParaRPr>
            </a:p>
          </p:txBody>
        </p:sp>
        <p:sp>
          <p:nvSpPr>
            <p:cNvPr id="30731" name="Line 10"/>
            <p:cNvSpPr>
              <a:spLocks noChangeShapeType="1"/>
            </p:cNvSpPr>
            <p:nvPr/>
          </p:nvSpPr>
          <p:spPr bwMode="auto">
            <a:xfrm>
              <a:off x="810" y="1965"/>
              <a:ext cx="3670" cy="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2" name="Line 11"/>
            <p:cNvSpPr>
              <a:spLocks noChangeShapeType="1"/>
            </p:cNvSpPr>
            <p:nvPr/>
          </p:nvSpPr>
          <p:spPr bwMode="auto">
            <a:xfrm>
              <a:off x="1847"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0733" name="Rectangle 12"/>
            <p:cNvSpPr>
              <a:spLocks noChangeArrowheads="1"/>
            </p:cNvSpPr>
            <p:nvPr/>
          </p:nvSpPr>
          <p:spPr bwMode="auto">
            <a:xfrm>
              <a:off x="1290" y="2176"/>
              <a:ext cx="1127" cy="320"/>
            </a:xfrm>
            <a:prstGeom prst="rect">
              <a:avLst/>
            </a:prstGeom>
            <a:noFill/>
            <a:ln w="19050">
              <a:solidFill>
                <a:srgbClr val="000000"/>
              </a:solidFill>
              <a:miter lim="800000"/>
              <a:headEnd/>
              <a:tailEnd/>
            </a:ln>
            <a:extLst/>
          </p:spPr>
          <p:txBody>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34" name="Rectangle 13"/>
            <p:cNvSpPr>
              <a:spLocks noChangeArrowheads="1"/>
            </p:cNvSpPr>
            <p:nvPr/>
          </p:nvSpPr>
          <p:spPr bwMode="auto">
            <a:xfrm>
              <a:off x="3564" y="2225"/>
              <a:ext cx="485"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b="0">
                  <a:solidFill>
                    <a:srgbClr val="000000"/>
                  </a:solidFill>
                </a:rPr>
                <a:t>I/O devices</a:t>
              </a:r>
              <a:endParaRPr lang="en-US" altLang="zh-CN" sz="1292"/>
            </a:p>
          </p:txBody>
        </p:sp>
        <p:sp>
          <p:nvSpPr>
            <p:cNvPr id="30735" name="Rectangle 14"/>
            <p:cNvSpPr>
              <a:spLocks noChangeArrowheads="1"/>
            </p:cNvSpPr>
            <p:nvPr/>
          </p:nvSpPr>
          <p:spPr bwMode="auto">
            <a:xfrm>
              <a:off x="1651" y="2275"/>
              <a:ext cx="374" cy="116"/>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1108">
                  <a:solidFill>
                    <a:srgbClr val="000000"/>
                  </a:solidFill>
                </a:rPr>
                <a:t>Memory</a:t>
              </a:r>
              <a:endParaRPr lang="en-US" altLang="zh-CN" sz="1108"/>
            </a:p>
          </p:txBody>
        </p:sp>
        <p:sp>
          <p:nvSpPr>
            <p:cNvPr id="30736" name="Line 15"/>
            <p:cNvSpPr>
              <a:spLocks noChangeShapeType="1"/>
            </p:cNvSpPr>
            <p:nvPr/>
          </p:nvSpPr>
          <p:spPr bwMode="auto">
            <a:xfrm>
              <a:off x="3793" y="1965"/>
              <a:ext cx="1" cy="211"/>
            </a:xfrm>
            <a:prstGeom prst="line">
              <a:avLst/>
            </a:prstGeom>
            <a:noFill/>
            <a:ln w="26988">
              <a:solidFill>
                <a:srgbClr val="000000"/>
              </a:solidFill>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grpSp>
          <p:nvGrpSpPr>
            <p:cNvPr id="5" name="Group 17"/>
            <p:cNvGrpSpPr>
              <a:grpSpLocks/>
            </p:cNvGrpSpPr>
            <p:nvPr/>
          </p:nvGrpSpPr>
          <p:grpSpPr bwMode="auto">
            <a:xfrm>
              <a:off x="848" y="816"/>
              <a:ext cx="1019" cy="1152"/>
              <a:chOff x="1286" y="816"/>
              <a:chExt cx="1018" cy="1152"/>
            </a:xfrm>
          </p:grpSpPr>
          <p:sp>
            <p:nvSpPr>
              <p:cNvPr id="30756" name="Rectangle 18"/>
              <p:cNvSpPr>
                <a:spLocks noChangeArrowheads="1"/>
              </p:cNvSpPr>
              <p:nvPr/>
            </p:nvSpPr>
            <p:spPr bwMode="auto">
              <a:xfrm>
                <a:off x="1296" y="1296"/>
                <a:ext cx="1015"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57" name="Oval 19"/>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1</a:t>
                </a:r>
                <a:endParaRPr lang="en-US" altLang="zh-CN" sz="1292"/>
              </a:p>
            </p:txBody>
          </p:sp>
          <p:sp>
            <p:nvSpPr>
              <p:cNvPr id="30758" name="Line 20"/>
              <p:cNvSpPr>
                <a:spLocks noChangeShapeType="1"/>
              </p:cNvSpPr>
              <p:nvPr/>
            </p:nvSpPr>
            <p:spPr bwMode="auto">
              <a:xfrm>
                <a:off x="1776"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9" name="Line 21"/>
              <p:cNvSpPr>
                <a:spLocks noChangeShapeType="1"/>
              </p:cNvSpPr>
              <p:nvPr/>
            </p:nvSpPr>
            <p:spPr bwMode="auto">
              <a:xfrm flipH="1">
                <a:off x="1776"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60" name="Rectangle 22"/>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61" name="Line 23"/>
              <p:cNvSpPr>
                <a:spLocks noChangeShapeType="1"/>
              </p:cNvSpPr>
              <p:nvPr/>
            </p:nvSpPr>
            <p:spPr bwMode="auto">
              <a:xfrm>
                <a:off x="1296" y="1440"/>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2" name="Line 24"/>
              <p:cNvSpPr>
                <a:spLocks noChangeShapeType="1"/>
              </p:cNvSpPr>
              <p:nvPr/>
            </p:nvSpPr>
            <p:spPr bwMode="auto">
              <a:xfrm>
                <a:off x="1296" y="1584"/>
                <a:ext cx="1015"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63" name="Text Box 25"/>
              <p:cNvSpPr txBox="1">
                <a:spLocks noChangeArrowheads="1"/>
              </p:cNvSpPr>
              <p:nvPr/>
            </p:nvSpPr>
            <p:spPr bwMode="auto">
              <a:xfrm>
                <a:off x="1286"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6" name="Group 26"/>
            <p:cNvGrpSpPr>
              <a:grpSpLocks/>
            </p:cNvGrpSpPr>
            <p:nvPr/>
          </p:nvGrpSpPr>
          <p:grpSpPr bwMode="auto">
            <a:xfrm>
              <a:off x="2155" y="816"/>
              <a:ext cx="1018" cy="1152"/>
              <a:chOff x="1286" y="816"/>
              <a:chExt cx="1018" cy="1152"/>
            </a:xfrm>
          </p:grpSpPr>
          <p:sp>
            <p:nvSpPr>
              <p:cNvPr id="30748" name="Rectangle 27"/>
              <p:cNvSpPr>
                <a:spLocks noChangeArrowheads="1"/>
              </p:cNvSpPr>
              <p:nvPr/>
            </p:nvSpPr>
            <p:spPr bwMode="auto">
              <a:xfrm>
                <a:off x="1292" y="1296"/>
                <a:ext cx="1012"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9" name="Oval 28"/>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2</a:t>
                </a:r>
                <a:endParaRPr lang="en-US" altLang="zh-CN" sz="1292"/>
              </a:p>
            </p:txBody>
          </p:sp>
          <p:sp>
            <p:nvSpPr>
              <p:cNvPr id="30750" name="Line 29"/>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1" name="Line 30"/>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52" name="Rectangle 31"/>
              <p:cNvSpPr>
                <a:spLocks noChangeArrowheads="1"/>
              </p:cNvSpPr>
              <p:nvPr/>
            </p:nvSpPr>
            <p:spPr bwMode="auto">
              <a:xfrm>
                <a:off x="1488" y="1440"/>
                <a:ext cx="208"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53" name="Line 32"/>
              <p:cNvSpPr>
                <a:spLocks noChangeShapeType="1"/>
              </p:cNvSpPr>
              <p:nvPr/>
            </p:nvSpPr>
            <p:spPr bwMode="auto">
              <a:xfrm>
                <a:off x="1292" y="1440"/>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4" name="Line 33"/>
              <p:cNvSpPr>
                <a:spLocks noChangeShapeType="1"/>
              </p:cNvSpPr>
              <p:nvPr/>
            </p:nvSpPr>
            <p:spPr bwMode="auto">
              <a:xfrm>
                <a:off x="1292" y="1584"/>
                <a:ext cx="1012"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55" name="Text Box 34"/>
              <p:cNvSpPr txBox="1">
                <a:spLocks noChangeArrowheads="1"/>
              </p:cNvSpPr>
              <p:nvPr/>
            </p:nvSpPr>
            <p:spPr bwMode="auto">
              <a:xfrm>
                <a:off x="1279" y="1299"/>
                <a:ext cx="1018"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nvGrpSpPr>
            <p:cNvPr id="7" name="Group 35"/>
            <p:cNvGrpSpPr>
              <a:grpSpLocks/>
            </p:cNvGrpSpPr>
            <p:nvPr/>
          </p:nvGrpSpPr>
          <p:grpSpPr bwMode="auto">
            <a:xfrm>
              <a:off x="3451" y="816"/>
              <a:ext cx="1019" cy="1152"/>
              <a:chOff x="1286" y="816"/>
              <a:chExt cx="1018" cy="1152"/>
            </a:xfrm>
          </p:grpSpPr>
          <p:sp>
            <p:nvSpPr>
              <p:cNvPr id="30740" name="Rectangle 36"/>
              <p:cNvSpPr>
                <a:spLocks noChangeArrowheads="1"/>
              </p:cNvSpPr>
              <p:nvPr/>
            </p:nvSpPr>
            <p:spPr bwMode="auto">
              <a:xfrm>
                <a:off x="1296" y="1296"/>
                <a:ext cx="1008" cy="432"/>
              </a:xfrm>
              <a:prstGeom prst="rect">
                <a:avLst/>
              </a:prstGeom>
              <a:solidFill>
                <a:schemeClr val="bg1"/>
              </a:solidFill>
              <a:ln w="28575">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endParaRPr lang="zh-CN" altLang="zh-CN" sz="1292">
                  <a:ea typeface="+mn-ea"/>
                </a:endParaRPr>
              </a:p>
            </p:txBody>
          </p:sp>
          <p:sp>
            <p:nvSpPr>
              <p:cNvPr id="30741" name="Oval 37"/>
              <p:cNvSpPr>
                <a:spLocks noChangeArrowheads="1"/>
              </p:cNvSpPr>
              <p:nvPr/>
            </p:nvSpPr>
            <p:spPr bwMode="auto">
              <a:xfrm>
                <a:off x="1603" y="816"/>
                <a:ext cx="364" cy="288"/>
              </a:xfrm>
              <a:prstGeom prst="ellipse">
                <a:avLst/>
              </a:prstGeom>
              <a:solidFill>
                <a:schemeClr val="bg1"/>
              </a:solidFill>
              <a:ln w="12700">
                <a:solidFill>
                  <a:schemeClr val="tx1"/>
                </a:solidFill>
                <a:round/>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algn="ctr" eaLnBrk="1" fontAlgn="auto" hangingPunct="1">
                  <a:spcBef>
                    <a:spcPts val="0"/>
                  </a:spcBef>
                  <a:spcAft>
                    <a:spcPts val="0"/>
                  </a:spcAft>
                  <a:defRPr/>
                </a:pPr>
                <a:r>
                  <a:rPr lang="en-US" altLang="zh-CN" sz="1292"/>
                  <a:t>P</a:t>
                </a:r>
                <a:r>
                  <a:rPr lang="en-US" altLang="zh-CN" sz="1292" baseline="-25000"/>
                  <a:t>3</a:t>
                </a:r>
                <a:endParaRPr lang="en-US" altLang="zh-CN" sz="1292"/>
              </a:p>
            </p:txBody>
          </p:sp>
          <p:sp>
            <p:nvSpPr>
              <p:cNvPr id="30742" name="Line 38"/>
              <p:cNvSpPr>
                <a:spLocks noChangeShapeType="1"/>
              </p:cNvSpPr>
              <p:nvPr/>
            </p:nvSpPr>
            <p:spPr bwMode="auto">
              <a:xfrm>
                <a:off x="1775" y="1104"/>
                <a:ext cx="0" cy="192"/>
              </a:xfrm>
              <a:prstGeom prst="line">
                <a:avLst/>
              </a:prstGeom>
              <a:noFill/>
              <a:ln w="19050">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3" name="Line 39"/>
              <p:cNvSpPr>
                <a:spLocks noChangeShapeType="1"/>
              </p:cNvSpPr>
              <p:nvPr/>
            </p:nvSpPr>
            <p:spPr bwMode="auto">
              <a:xfrm flipH="1">
                <a:off x="1775" y="1728"/>
                <a:ext cx="0" cy="240"/>
              </a:xfrm>
              <a:prstGeom prst="line">
                <a:avLst/>
              </a:prstGeom>
              <a:noFill/>
              <a:ln w="28575">
                <a:solidFill>
                  <a:schemeClr val="tx1"/>
                </a:solidFill>
                <a:round/>
                <a:headEnd type="none" w="sm" len="sm"/>
                <a:tailEnd type="none" w="sm" len="sm"/>
              </a:ln>
              <a:extLst/>
            </p:spPr>
            <p:txBody>
              <a:bodyPr wrap="none" anchor="ctr"/>
              <a:lstStyle/>
              <a:p>
                <a:pPr eaLnBrk="1" fontAlgn="auto" hangingPunct="1">
                  <a:spcBef>
                    <a:spcPts val="0"/>
                  </a:spcBef>
                  <a:spcAft>
                    <a:spcPts val="0"/>
                  </a:spcAft>
                  <a:defRPr/>
                </a:pPr>
                <a:endParaRPr lang="zh-CN" altLang="en-US" sz="1662">
                  <a:latin typeface="+mn-lt"/>
                  <a:ea typeface="+mn-ea"/>
                </a:endParaRPr>
              </a:p>
            </p:txBody>
          </p:sp>
          <p:sp>
            <p:nvSpPr>
              <p:cNvPr id="30744" name="Rectangle 40"/>
              <p:cNvSpPr>
                <a:spLocks noChangeArrowheads="1"/>
              </p:cNvSpPr>
              <p:nvPr/>
            </p:nvSpPr>
            <p:spPr bwMode="auto">
              <a:xfrm>
                <a:off x="1489" y="1440"/>
                <a:ext cx="209" cy="144"/>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endParaRPr lang="zh-CN" altLang="zh-CN" sz="1477">
                  <a:ea typeface="+mn-ea"/>
                </a:endParaRPr>
              </a:p>
            </p:txBody>
          </p:sp>
          <p:sp>
            <p:nvSpPr>
              <p:cNvPr id="30745" name="Line 41"/>
              <p:cNvSpPr>
                <a:spLocks noChangeShapeType="1"/>
              </p:cNvSpPr>
              <p:nvPr/>
            </p:nvSpPr>
            <p:spPr bwMode="auto">
              <a:xfrm>
                <a:off x="1296" y="1440"/>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6" name="Line 42"/>
              <p:cNvSpPr>
                <a:spLocks noChangeShapeType="1"/>
              </p:cNvSpPr>
              <p:nvPr/>
            </p:nvSpPr>
            <p:spPr bwMode="auto">
              <a:xfrm>
                <a:off x="1296" y="1584"/>
                <a:ext cx="1008" cy="0"/>
              </a:xfrm>
              <a:prstGeom prst="line">
                <a:avLst/>
              </a:prstGeom>
              <a:noFill/>
              <a:ln w="9525">
                <a:solidFill>
                  <a:schemeClr val="tx1"/>
                </a:solidFill>
                <a:round/>
                <a:headEnd/>
                <a:tailEnd/>
              </a:ln>
              <a:extLst/>
            </p:spPr>
            <p:txBody>
              <a:bodyPr wrap="none" bIns="0" anchor="ctr"/>
              <a:lstStyle/>
              <a:p>
                <a:pPr eaLnBrk="1" fontAlgn="auto" hangingPunct="1">
                  <a:spcBef>
                    <a:spcPts val="0"/>
                  </a:spcBef>
                  <a:spcAft>
                    <a:spcPts val="0"/>
                  </a:spcAft>
                  <a:defRPr/>
                </a:pPr>
                <a:endParaRPr lang="zh-CN" altLang="en-US" sz="1662">
                  <a:latin typeface="+mn-lt"/>
                  <a:ea typeface="+mn-ea"/>
                </a:endParaRPr>
              </a:p>
            </p:txBody>
          </p:sp>
          <p:sp>
            <p:nvSpPr>
              <p:cNvPr id="30747" name="Text Box 43"/>
              <p:cNvSpPr txBox="1">
                <a:spLocks noChangeArrowheads="1"/>
              </p:cNvSpPr>
              <p:nvPr/>
            </p:nvSpPr>
            <p:spPr bwMode="auto">
              <a:xfrm>
                <a:off x="1286" y="1299"/>
                <a:ext cx="1011" cy="128"/>
              </a:xfrm>
              <a:prstGeom prst="rect">
                <a:avLst/>
              </a:prstGeom>
              <a:noFill/>
              <a:ln>
                <a:noFill/>
              </a:ln>
              <a:extLst/>
            </p:spPr>
            <p:txBody>
              <a:bodyPr lIns="42203"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t>Tag   State         Data</a:t>
                </a:r>
                <a:endParaRPr lang="en-US" altLang="zh-CN" sz="1292"/>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28650" y="166688"/>
            <a:ext cx="8320088" cy="833437"/>
          </a:xfrm>
        </p:spPr>
        <p:txBody>
          <a:bodyPr/>
          <a:lstStyle/>
          <a:p>
            <a:pPr eaLnBrk="1" hangingPunct="1"/>
            <a:r>
              <a:rPr lang="en-US" altLang="en-US">
                <a:ea typeface="宋体" pitchFamily="2" charset="-122"/>
              </a:rPr>
              <a:t>MESI State Transition Diagram</a:t>
            </a:r>
          </a:p>
        </p:txBody>
      </p:sp>
      <p:sp>
        <p:nvSpPr>
          <p:cNvPr id="31748" name="Rectangle 3"/>
          <p:cNvSpPr>
            <a:spLocks noGrp="1" noChangeArrowheads="1"/>
          </p:cNvSpPr>
          <p:nvPr>
            <p:ph type="body" idx="1"/>
          </p:nvPr>
        </p:nvSpPr>
        <p:spPr>
          <a:xfrm>
            <a:off x="0" y="1103313"/>
            <a:ext cx="5673725" cy="5464175"/>
          </a:xfrm>
        </p:spPr>
        <p:txBody>
          <a:bodyPr rtlCol="0">
            <a:noAutofit/>
          </a:bodyPr>
          <a:lstStyle/>
          <a:p>
            <a:pPr eaLnBrk="1" fontAlgn="auto" hangingPunct="1">
              <a:lnSpc>
                <a:spcPct val="120000"/>
              </a:lnSpc>
              <a:spcBef>
                <a:spcPts val="0"/>
              </a:spcBef>
              <a:spcAft>
                <a:spcPts val="0"/>
              </a:spcAft>
              <a:defRPr/>
            </a:pPr>
            <a:r>
              <a:rPr lang="en-US" altLang="en-US" sz="2000" dirty="0">
                <a:solidFill>
                  <a:srgbClr val="000000"/>
                </a:solidFill>
              </a:rPr>
              <a:t>Processor Read</a:t>
            </a:r>
          </a:p>
          <a:p>
            <a:pPr lvl="1" eaLnBrk="1" fontAlgn="auto" hangingPunct="1">
              <a:lnSpc>
                <a:spcPct val="120000"/>
              </a:lnSpc>
              <a:spcBef>
                <a:spcPts val="0"/>
              </a:spcBef>
              <a:spcAft>
                <a:spcPts val="0"/>
              </a:spcAft>
              <a:defRPr/>
            </a:pPr>
            <a:r>
              <a:rPr lang="zh-CN" altLang="en-US" sz="1800" dirty="0">
                <a:solidFill>
                  <a:srgbClr val="000000"/>
                </a:solidFill>
              </a:rPr>
              <a:t>读失效时产生</a:t>
            </a:r>
            <a:r>
              <a:rPr lang="en-US" altLang="en-US" sz="1800" dirty="0" err="1">
                <a:solidFill>
                  <a:srgbClr val="000000"/>
                </a:solidFill>
              </a:rPr>
              <a:t>BusRd</a:t>
            </a:r>
            <a:r>
              <a:rPr lang="zh-CN" altLang="en-US" sz="1800" dirty="0">
                <a:solidFill>
                  <a:srgbClr val="000000"/>
                </a:solidFill>
              </a:rPr>
              <a:t>事务</a:t>
            </a:r>
            <a:endParaRPr lang="en-US" altLang="en-US" sz="1800" dirty="0">
              <a:solidFill>
                <a:srgbClr val="000000"/>
              </a:solidFill>
            </a:endParaRPr>
          </a:p>
          <a:p>
            <a:pPr lvl="1" eaLnBrk="1" fontAlgn="auto" hangingPunct="1">
              <a:lnSpc>
                <a:spcPct val="120000"/>
              </a:lnSpc>
              <a:spcBef>
                <a:spcPts val="0"/>
              </a:spcBef>
              <a:spcAft>
                <a:spcPts val="0"/>
              </a:spcAft>
              <a:defRPr/>
            </a:pPr>
            <a:r>
              <a:rPr lang="en-US" altLang="en-US" sz="1800" dirty="0" err="1">
                <a:solidFill>
                  <a:srgbClr val="000000"/>
                </a:solidFill>
              </a:rPr>
              <a:t>BusRd</a:t>
            </a:r>
            <a:r>
              <a:rPr lang="en-US" altLang="en-US" sz="1800" dirty="0"/>
              <a:t>(</a:t>
            </a:r>
            <a:r>
              <a:rPr lang="en-US" altLang="en-US" sz="1800" b="1" dirty="0">
                <a:solidFill>
                  <a:schemeClr val="hlink"/>
                </a:solidFill>
              </a:rPr>
              <a:t>S</a:t>
            </a:r>
            <a:r>
              <a:rPr lang="en-US" altLang="en-US" sz="1800" dirty="0"/>
              <a:t>)</a:t>
            </a:r>
            <a:r>
              <a:rPr lang="en-US" altLang="en-US" sz="1800" dirty="0">
                <a:solidFill>
                  <a:srgbClr val="000000"/>
                </a:solidFill>
              </a:rPr>
              <a:t> =&gt; shared line asserted</a:t>
            </a:r>
          </a:p>
          <a:p>
            <a:pPr lvl="2" eaLnBrk="1" fontAlgn="auto" hangingPunct="1">
              <a:lnSpc>
                <a:spcPct val="120000"/>
              </a:lnSpc>
              <a:spcBef>
                <a:spcPts val="0"/>
              </a:spcBef>
              <a:spcAft>
                <a:spcPts val="0"/>
              </a:spcAft>
              <a:defRPr/>
            </a:pPr>
            <a:r>
              <a:rPr lang="zh-CN" altLang="en-US" sz="1600" dirty="0">
                <a:solidFill>
                  <a:srgbClr val="000000"/>
                </a:solidFill>
              </a:rPr>
              <a:t>在其他</a:t>
            </a:r>
            <a:r>
              <a:rPr lang="en-US" altLang="zh-CN" sz="1600" dirty="0">
                <a:solidFill>
                  <a:srgbClr val="000000"/>
                </a:solidFill>
              </a:rPr>
              <a:t>Cache</a:t>
            </a:r>
            <a:r>
              <a:rPr lang="zh-CN" altLang="en-US" sz="1600" dirty="0">
                <a:solidFill>
                  <a:srgbClr val="000000"/>
                </a:solidFill>
              </a:rPr>
              <a:t>中有有效的</a:t>
            </a:r>
            <a:r>
              <a:rPr lang="en-US" altLang="en-US" sz="1600" dirty="0">
                <a:solidFill>
                  <a:srgbClr val="000000"/>
                </a:solidFill>
              </a:rPr>
              <a:t>copy</a:t>
            </a:r>
          </a:p>
          <a:p>
            <a:pPr lvl="2" eaLnBrk="1" fontAlgn="auto" hangingPunct="1">
              <a:lnSpc>
                <a:spcPct val="120000"/>
              </a:lnSpc>
              <a:spcBef>
                <a:spcPts val="0"/>
              </a:spcBef>
              <a:spcAft>
                <a:spcPts val="0"/>
              </a:spcAft>
              <a:defRPr/>
            </a:pPr>
            <a:r>
              <a:rPr lang="en-US" altLang="en-US" sz="1600" dirty="0" err="1">
                <a:solidFill>
                  <a:srgbClr val="000000"/>
                </a:solidFill>
              </a:rPr>
              <a:t>Goto</a:t>
            </a:r>
            <a:r>
              <a:rPr lang="en-US" altLang="en-US" sz="1600" dirty="0">
                <a:solidFill>
                  <a:srgbClr val="000000"/>
                </a:solidFill>
              </a:rPr>
              <a:t> state </a:t>
            </a:r>
            <a:r>
              <a:rPr lang="en-US" altLang="en-US" sz="1600" i="1" dirty="0">
                <a:solidFill>
                  <a:srgbClr val="000000"/>
                </a:solidFill>
              </a:rPr>
              <a:t>S</a:t>
            </a:r>
          </a:p>
          <a:p>
            <a:pPr lvl="1" eaLnBrk="1" fontAlgn="auto" hangingPunct="1">
              <a:lnSpc>
                <a:spcPct val="120000"/>
              </a:lnSpc>
              <a:spcBef>
                <a:spcPts val="0"/>
              </a:spcBef>
              <a:spcAft>
                <a:spcPts val="0"/>
              </a:spcAft>
              <a:defRPr/>
            </a:pPr>
            <a:r>
              <a:rPr lang="en-US" altLang="en-US" sz="1800" dirty="0" err="1">
                <a:solidFill>
                  <a:srgbClr val="000000"/>
                </a:solidFill>
              </a:rPr>
              <a:t>BusRd</a:t>
            </a:r>
            <a:r>
              <a:rPr lang="en-US" altLang="en-US" sz="1800" dirty="0">
                <a:solidFill>
                  <a:srgbClr val="000000"/>
                </a:solidFill>
              </a:rPr>
              <a:t>(</a:t>
            </a:r>
            <a:r>
              <a:rPr lang="en-US" altLang="en-US" sz="1800" b="1" dirty="0">
                <a:solidFill>
                  <a:schemeClr val="hlink"/>
                </a:solidFill>
              </a:rPr>
              <a:t>~S</a:t>
            </a:r>
            <a:r>
              <a:rPr lang="en-US" altLang="en-US" sz="1800" dirty="0">
                <a:solidFill>
                  <a:srgbClr val="000000"/>
                </a:solidFill>
              </a:rPr>
              <a:t>) =&gt; shared line not asserted</a:t>
            </a:r>
          </a:p>
          <a:p>
            <a:pPr lvl="2" eaLnBrk="1" fontAlgn="auto" hangingPunct="1">
              <a:lnSpc>
                <a:spcPct val="120000"/>
              </a:lnSpc>
              <a:spcBef>
                <a:spcPts val="0"/>
              </a:spcBef>
              <a:spcAft>
                <a:spcPts val="0"/>
              </a:spcAft>
              <a:defRPr/>
            </a:pPr>
            <a:r>
              <a:rPr lang="zh-CN" altLang="en-US" sz="1600" dirty="0">
                <a:solidFill>
                  <a:srgbClr val="000000"/>
                </a:solidFill>
              </a:rPr>
              <a:t>在其他</a:t>
            </a:r>
            <a:r>
              <a:rPr lang="en-US" altLang="zh-CN" sz="1600" dirty="0">
                <a:solidFill>
                  <a:srgbClr val="000000"/>
                </a:solidFill>
              </a:rPr>
              <a:t>Cache</a:t>
            </a:r>
            <a:r>
              <a:rPr lang="zh-CN" altLang="en-US" sz="1600" dirty="0">
                <a:solidFill>
                  <a:srgbClr val="000000"/>
                </a:solidFill>
              </a:rPr>
              <a:t>中不存在该块</a:t>
            </a:r>
            <a:endParaRPr lang="en-US" altLang="en-US" sz="1600" dirty="0">
              <a:solidFill>
                <a:srgbClr val="000000"/>
              </a:solidFill>
            </a:endParaRPr>
          </a:p>
          <a:p>
            <a:pPr lvl="2" eaLnBrk="1" fontAlgn="auto" hangingPunct="1">
              <a:lnSpc>
                <a:spcPct val="120000"/>
              </a:lnSpc>
              <a:spcBef>
                <a:spcPts val="0"/>
              </a:spcBef>
              <a:spcAft>
                <a:spcPts val="0"/>
              </a:spcAft>
              <a:defRPr/>
            </a:pPr>
            <a:r>
              <a:rPr lang="en-US" altLang="en-US" sz="1600" dirty="0" err="1">
                <a:solidFill>
                  <a:srgbClr val="000000"/>
                </a:solidFill>
              </a:rPr>
              <a:t>Goto</a:t>
            </a:r>
            <a:r>
              <a:rPr lang="en-US" altLang="en-US" sz="1600" dirty="0">
                <a:solidFill>
                  <a:srgbClr val="000000"/>
                </a:solidFill>
              </a:rPr>
              <a:t> state </a:t>
            </a:r>
            <a:r>
              <a:rPr lang="en-US" altLang="en-US" sz="1600" i="1" dirty="0">
                <a:solidFill>
                  <a:srgbClr val="000000"/>
                </a:solidFill>
              </a:rPr>
              <a:t>E</a:t>
            </a:r>
          </a:p>
          <a:p>
            <a:pPr lvl="1" eaLnBrk="1" fontAlgn="auto" hangingPunct="1">
              <a:lnSpc>
                <a:spcPct val="120000"/>
              </a:lnSpc>
              <a:spcBef>
                <a:spcPts val="0"/>
              </a:spcBef>
              <a:spcAft>
                <a:spcPts val="0"/>
              </a:spcAft>
              <a:defRPr/>
            </a:pPr>
            <a:r>
              <a:rPr lang="zh-CN" altLang="en-US" sz="1800" dirty="0">
                <a:solidFill>
                  <a:srgbClr val="000000"/>
                </a:solidFill>
              </a:rPr>
              <a:t>读命中时不产生总线事务</a:t>
            </a:r>
            <a:endParaRPr lang="en-US" altLang="en-US" sz="1800" dirty="0">
              <a:solidFill>
                <a:srgbClr val="000000"/>
              </a:solidFill>
            </a:endParaRPr>
          </a:p>
          <a:p>
            <a:pPr eaLnBrk="1" fontAlgn="auto" hangingPunct="1">
              <a:lnSpc>
                <a:spcPct val="120000"/>
              </a:lnSpc>
              <a:spcBef>
                <a:spcPts val="0"/>
              </a:spcBef>
              <a:spcAft>
                <a:spcPts val="0"/>
              </a:spcAft>
              <a:defRPr/>
            </a:pPr>
            <a:r>
              <a:rPr lang="en-US" altLang="en-US" sz="2000" dirty="0">
                <a:solidFill>
                  <a:srgbClr val="000000"/>
                </a:solidFill>
              </a:rPr>
              <a:t>Processor Write</a:t>
            </a:r>
          </a:p>
          <a:p>
            <a:pPr lvl="1" eaLnBrk="1" fontAlgn="auto" hangingPunct="1">
              <a:lnSpc>
                <a:spcPct val="120000"/>
              </a:lnSpc>
              <a:spcBef>
                <a:spcPts val="0"/>
              </a:spcBef>
              <a:spcAft>
                <a:spcPts val="0"/>
              </a:spcAft>
              <a:defRPr/>
            </a:pPr>
            <a:r>
              <a:rPr lang="zh-CN" altLang="en-US" sz="1800" dirty="0">
                <a:solidFill>
                  <a:srgbClr val="000000"/>
                </a:solidFill>
              </a:rPr>
              <a:t>该</a:t>
            </a:r>
            <a:r>
              <a:rPr lang="en-US" altLang="en-US" sz="1800" dirty="0">
                <a:solidFill>
                  <a:srgbClr val="000000"/>
                </a:solidFill>
              </a:rPr>
              <a:t>Cache</a:t>
            </a:r>
            <a:r>
              <a:rPr lang="zh-CN" altLang="en-US" sz="1800" dirty="0">
                <a:solidFill>
                  <a:srgbClr val="000000"/>
                </a:solidFill>
              </a:rPr>
              <a:t>块的状态转至</a:t>
            </a:r>
            <a:r>
              <a:rPr lang="en-US" altLang="en-US" sz="1800" dirty="0">
                <a:solidFill>
                  <a:srgbClr val="000000"/>
                </a:solidFill>
              </a:rPr>
              <a:t> </a:t>
            </a:r>
            <a:r>
              <a:rPr lang="en-US" altLang="en-US" sz="1800" i="1" dirty="0">
                <a:solidFill>
                  <a:srgbClr val="000000"/>
                </a:solidFill>
              </a:rPr>
              <a:t>M</a:t>
            </a:r>
            <a:endParaRPr lang="en-US" altLang="en-US" sz="1800" dirty="0">
              <a:solidFill>
                <a:srgbClr val="000000"/>
              </a:solidFill>
            </a:endParaRPr>
          </a:p>
          <a:p>
            <a:pPr lvl="1" eaLnBrk="1" fontAlgn="auto" hangingPunct="1">
              <a:lnSpc>
                <a:spcPct val="120000"/>
              </a:lnSpc>
              <a:spcBef>
                <a:spcPts val="0"/>
              </a:spcBef>
              <a:spcAft>
                <a:spcPts val="0"/>
              </a:spcAft>
              <a:defRPr/>
            </a:pPr>
            <a:r>
              <a:rPr lang="zh-CN" altLang="en-US" sz="1800" dirty="0">
                <a:solidFill>
                  <a:srgbClr val="000000"/>
                </a:solidFill>
              </a:rPr>
              <a:t>在</a:t>
            </a:r>
            <a:r>
              <a:rPr lang="en-US" altLang="zh-CN" sz="1800" dirty="0">
                <a:solidFill>
                  <a:srgbClr val="000000"/>
                </a:solidFill>
              </a:rPr>
              <a:t>I</a:t>
            </a:r>
            <a:r>
              <a:rPr lang="zh-CN" altLang="en-US" sz="1800" dirty="0">
                <a:solidFill>
                  <a:srgbClr val="000000"/>
                </a:solidFill>
              </a:rPr>
              <a:t>或</a:t>
            </a:r>
            <a:r>
              <a:rPr lang="en-US" altLang="zh-CN" sz="1800" dirty="0">
                <a:solidFill>
                  <a:srgbClr val="000000"/>
                </a:solidFill>
              </a:rPr>
              <a:t>S</a:t>
            </a:r>
            <a:r>
              <a:rPr lang="zh-CN" altLang="en-US" sz="1800" dirty="0">
                <a:solidFill>
                  <a:srgbClr val="000000"/>
                </a:solidFill>
              </a:rPr>
              <a:t>态</a:t>
            </a:r>
            <a:r>
              <a:rPr lang="en-US" altLang="zh-CN" sz="1800" dirty="0">
                <a:solidFill>
                  <a:srgbClr val="000000"/>
                </a:solidFill>
              </a:rPr>
              <a:t>(</a:t>
            </a:r>
            <a:r>
              <a:rPr lang="zh-CN" altLang="en-US" sz="1800" dirty="0">
                <a:solidFill>
                  <a:srgbClr val="000000"/>
                </a:solidFill>
              </a:rPr>
              <a:t>命中）产生</a:t>
            </a:r>
            <a:r>
              <a:rPr lang="en-US" altLang="en-US" sz="1800" dirty="0">
                <a:solidFill>
                  <a:srgbClr val="000000"/>
                </a:solidFill>
              </a:rPr>
              <a:t> </a:t>
            </a:r>
            <a:r>
              <a:rPr lang="en-US" altLang="en-US" sz="1800" dirty="0" err="1">
                <a:solidFill>
                  <a:srgbClr val="000000"/>
                </a:solidFill>
              </a:rPr>
              <a:t>BusRdX</a:t>
            </a:r>
            <a:r>
              <a:rPr lang="en-US" altLang="en-US" sz="1800" dirty="0">
                <a:solidFill>
                  <a:srgbClr val="000000"/>
                </a:solidFill>
              </a:rPr>
              <a:t> / </a:t>
            </a:r>
            <a:r>
              <a:rPr lang="en-US" altLang="en-US" sz="1800" dirty="0" err="1">
                <a:solidFill>
                  <a:srgbClr val="000000"/>
                </a:solidFill>
              </a:rPr>
              <a:t>BusUpgr</a:t>
            </a:r>
            <a:endParaRPr lang="en-US" altLang="en-US" sz="1800" i="1" dirty="0">
              <a:solidFill>
                <a:srgbClr val="000000"/>
              </a:solidFill>
            </a:endParaRPr>
          </a:p>
          <a:p>
            <a:pPr lvl="2" eaLnBrk="1" fontAlgn="auto" hangingPunct="1">
              <a:lnSpc>
                <a:spcPct val="120000"/>
              </a:lnSpc>
              <a:spcBef>
                <a:spcPts val="0"/>
              </a:spcBef>
              <a:spcAft>
                <a:spcPts val="0"/>
              </a:spcAft>
              <a:defRPr/>
            </a:pPr>
            <a:r>
              <a:rPr lang="zh-CN" altLang="en-US" sz="1600" dirty="0">
                <a:solidFill>
                  <a:srgbClr val="000000"/>
                </a:solidFill>
              </a:rPr>
              <a:t>作废其他</a:t>
            </a:r>
            <a:r>
              <a:rPr lang="en-US" altLang="zh-CN" sz="1600" dirty="0">
                <a:solidFill>
                  <a:srgbClr val="000000"/>
                </a:solidFill>
              </a:rPr>
              <a:t>Cache</a:t>
            </a:r>
            <a:r>
              <a:rPr lang="zh-CN" altLang="en-US" sz="1600" dirty="0">
                <a:solidFill>
                  <a:srgbClr val="000000"/>
                </a:solidFill>
              </a:rPr>
              <a:t>中的</a:t>
            </a:r>
            <a:r>
              <a:rPr lang="en-US" altLang="zh-CN" sz="1600" dirty="0">
                <a:solidFill>
                  <a:srgbClr val="000000"/>
                </a:solidFill>
              </a:rPr>
              <a:t>Copies</a:t>
            </a:r>
            <a:endParaRPr lang="en-US" altLang="en-US" sz="1600" dirty="0">
              <a:solidFill>
                <a:srgbClr val="000000"/>
              </a:solidFill>
            </a:endParaRPr>
          </a:p>
          <a:p>
            <a:pPr lvl="1" eaLnBrk="1" fontAlgn="auto" hangingPunct="1">
              <a:lnSpc>
                <a:spcPct val="120000"/>
              </a:lnSpc>
              <a:spcBef>
                <a:spcPts val="0"/>
              </a:spcBef>
              <a:spcAft>
                <a:spcPts val="0"/>
              </a:spcAft>
              <a:defRPr/>
            </a:pPr>
            <a:r>
              <a:rPr lang="en-US" altLang="en-US" sz="1800" dirty="0">
                <a:solidFill>
                  <a:srgbClr val="000000"/>
                </a:solidFill>
              </a:rPr>
              <a:t>Cache</a:t>
            </a:r>
            <a:r>
              <a:rPr lang="zh-CN" altLang="en-US" sz="1800" dirty="0">
                <a:solidFill>
                  <a:srgbClr val="000000"/>
                </a:solidFill>
              </a:rPr>
              <a:t>块处于状态</a:t>
            </a:r>
            <a:r>
              <a:rPr lang="en-US" altLang="en-US" sz="1800" dirty="0">
                <a:solidFill>
                  <a:srgbClr val="000000"/>
                </a:solidFill>
              </a:rPr>
              <a:t>E and M</a:t>
            </a:r>
            <a:r>
              <a:rPr lang="zh-CN" altLang="en-US" sz="1800" dirty="0">
                <a:solidFill>
                  <a:srgbClr val="000000"/>
                </a:solidFill>
              </a:rPr>
              <a:t>时，不产生总线事务</a:t>
            </a:r>
            <a:endParaRPr lang="en-US" altLang="zh-CN" sz="1800" dirty="0">
              <a:solidFill>
                <a:srgbClr val="000000"/>
              </a:solidFill>
            </a:endParaRPr>
          </a:p>
          <a:p>
            <a:pPr lvl="1" eaLnBrk="1" fontAlgn="auto" hangingPunct="1">
              <a:lnSpc>
                <a:spcPct val="120000"/>
              </a:lnSpc>
              <a:spcBef>
                <a:spcPts val="0"/>
              </a:spcBef>
              <a:spcAft>
                <a:spcPts val="0"/>
              </a:spcAft>
              <a:defRPr/>
            </a:pPr>
            <a:r>
              <a:rPr lang="en-US" altLang="zh-CN" sz="1800" dirty="0">
                <a:solidFill>
                  <a:srgbClr val="000000"/>
                </a:solidFill>
              </a:rPr>
              <a:t>E</a:t>
            </a:r>
            <a:r>
              <a:rPr lang="zh-CN" altLang="en-US" sz="1800" dirty="0">
                <a:solidFill>
                  <a:srgbClr val="000000"/>
                </a:solidFill>
              </a:rPr>
              <a:t>或</a:t>
            </a:r>
            <a:r>
              <a:rPr lang="en-US" altLang="zh-CN" sz="1800" dirty="0">
                <a:solidFill>
                  <a:srgbClr val="000000"/>
                </a:solidFill>
              </a:rPr>
              <a:t>S</a:t>
            </a:r>
            <a:r>
              <a:rPr lang="zh-CN" altLang="en-US" sz="1800" dirty="0">
                <a:solidFill>
                  <a:srgbClr val="000000"/>
                </a:solidFill>
              </a:rPr>
              <a:t>态写失效时，引起</a:t>
            </a:r>
            <a:r>
              <a:rPr lang="en-US" altLang="zh-CN" sz="1800" dirty="0">
                <a:solidFill>
                  <a:srgbClr val="000000"/>
                </a:solidFill>
              </a:rPr>
              <a:t>replace</a:t>
            </a:r>
            <a:r>
              <a:rPr lang="zh-CN" altLang="en-US" sz="1800" dirty="0">
                <a:solidFill>
                  <a:srgbClr val="000000"/>
                </a:solidFill>
              </a:rPr>
              <a:t>动作</a:t>
            </a:r>
            <a:endParaRPr lang="en-US" altLang="zh-CN" sz="1800" dirty="0">
              <a:solidFill>
                <a:srgbClr val="000000"/>
              </a:solidFill>
            </a:endParaRPr>
          </a:p>
          <a:p>
            <a:pPr lvl="1" eaLnBrk="1" fontAlgn="auto" hangingPunct="1">
              <a:lnSpc>
                <a:spcPct val="120000"/>
              </a:lnSpc>
              <a:spcBef>
                <a:spcPts val="0"/>
              </a:spcBef>
              <a:spcAft>
                <a:spcPts val="0"/>
              </a:spcAft>
              <a:defRPr/>
            </a:pPr>
            <a:r>
              <a:rPr lang="en-US" altLang="zh-CN" sz="1800" dirty="0">
                <a:solidFill>
                  <a:srgbClr val="000000"/>
                </a:solidFill>
              </a:rPr>
              <a:t>M</a:t>
            </a:r>
            <a:r>
              <a:rPr lang="zh-CN" altLang="en-US" sz="1800" dirty="0">
                <a:solidFill>
                  <a:srgbClr val="000000"/>
                </a:solidFill>
              </a:rPr>
              <a:t>态写失效时，引起</a:t>
            </a:r>
            <a:r>
              <a:rPr lang="en-US" altLang="zh-CN" sz="1800" dirty="0">
                <a:solidFill>
                  <a:srgbClr val="000000"/>
                </a:solidFill>
              </a:rPr>
              <a:t>replace</a:t>
            </a:r>
            <a:r>
              <a:rPr lang="zh-CN" altLang="en-US" sz="1800" dirty="0">
                <a:solidFill>
                  <a:srgbClr val="000000"/>
                </a:solidFill>
              </a:rPr>
              <a:t>和</a:t>
            </a:r>
            <a:r>
              <a:rPr lang="en-US" altLang="zh-CN" sz="1800" dirty="0" err="1">
                <a:solidFill>
                  <a:srgbClr val="000000"/>
                </a:solidFill>
              </a:rPr>
              <a:t>BusWB</a:t>
            </a:r>
            <a:endParaRPr lang="en-US" altLang="zh-CN" sz="1800" dirty="0">
              <a:solidFill>
                <a:srgbClr val="000000"/>
              </a:solidFill>
            </a:endParaRPr>
          </a:p>
          <a:p>
            <a:pPr lvl="1" eaLnBrk="1" fontAlgn="auto" hangingPunct="1">
              <a:lnSpc>
                <a:spcPct val="120000"/>
              </a:lnSpc>
              <a:spcBef>
                <a:spcPts val="0"/>
              </a:spcBef>
              <a:spcAft>
                <a:spcPts val="0"/>
              </a:spcAft>
              <a:defRPr/>
            </a:pPr>
            <a:endParaRPr lang="en-US" altLang="en-US" sz="1800" dirty="0">
              <a:solidFill>
                <a:srgbClr val="000000"/>
              </a:solidFill>
            </a:endParaRPr>
          </a:p>
        </p:txBody>
      </p:sp>
      <p:grpSp>
        <p:nvGrpSpPr>
          <p:cNvPr id="4" name="Group 99"/>
          <p:cNvGrpSpPr>
            <a:grpSpLocks/>
          </p:cNvGrpSpPr>
          <p:nvPr/>
        </p:nvGrpSpPr>
        <p:grpSpPr bwMode="auto">
          <a:xfrm>
            <a:off x="5324475" y="1458913"/>
            <a:ext cx="3257550" cy="4395787"/>
            <a:chOff x="3634" y="816"/>
            <a:chExt cx="2223" cy="2999"/>
          </a:xfrm>
        </p:grpSpPr>
        <p:sp>
          <p:nvSpPr>
            <p:cNvPr id="31750"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1" name="Freeform 6"/>
            <p:cNvSpPr>
              <a:spLocks/>
            </p:cNvSpPr>
            <p:nvPr/>
          </p:nvSpPr>
          <p:spPr bwMode="auto">
            <a:xfrm>
              <a:off x="4572" y="816"/>
              <a:ext cx="147"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2" name="Freeform 7"/>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3" name="Freeform 8"/>
            <p:cNvSpPr>
              <a:spLocks/>
            </p:cNvSpPr>
            <p:nvPr/>
          </p:nvSpPr>
          <p:spPr bwMode="auto">
            <a:xfrm>
              <a:off x="4800" y="962"/>
              <a:ext cx="70"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4"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5" name="Freeform 10"/>
            <p:cNvSpPr>
              <a:spLocks/>
            </p:cNvSpPr>
            <p:nvPr/>
          </p:nvSpPr>
          <p:spPr bwMode="auto">
            <a:xfrm>
              <a:off x="4721" y="816"/>
              <a:ext cx="145"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56"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a:t>
              </a:r>
              <a:endParaRPr lang="en-US" altLang="zh-CN" sz="1292"/>
            </a:p>
          </p:txBody>
        </p:sp>
        <p:sp>
          <p:nvSpPr>
            <p:cNvPr id="31757" name="Rectangle 12"/>
            <p:cNvSpPr>
              <a:spLocks noChangeArrowheads="1"/>
            </p:cNvSpPr>
            <p:nvPr/>
          </p:nvSpPr>
          <p:spPr bwMode="auto">
            <a:xfrm>
              <a:off x="5061" y="912"/>
              <a:ext cx="131"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1758" name="Rectangle 15"/>
            <p:cNvSpPr>
              <a:spLocks noChangeArrowheads="1"/>
            </p:cNvSpPr>
            <p:nvPr/>
          </p:nvSpPr>
          <p:spPr bwMode="auto">
            <a:xfrm>
              <a:off x="4590" y="2352"/>
              <a:ext cx="286"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759" name="Freeform 17"/>
            <p:cNvSpPr>
              <a:spLocks/>
            </p:cNvSpPr>
            <p:nvPr/>
          </p:nvSpPr>
          <p:spPr bwMode="auto">
            <a:xfrm>
              <a:off x="4534" y="1009"/>
              <a:ext cx="358"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0" name="Freeform 18"/>
            <p:cNvSpPr>
              <a:spLocks/>
            </p:cNvSpPr>
            <p:nvPr/>
          </p:nvSpPr>
          <p:spPr bwMode="auto">
            <a:xfrm>
              <a:off x="4534" y="1009"/>
              <a:ext cx="358"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1" name="Freeform 19"/>
            <p:cNvSpPr>
              <a:spLocks/>
            </p:cNvSpPr>
            <p:nvPr/>
          </p:nvSpPr>
          <p:spPr bwMode="auto">
            <a:xfrm>
              <a:off x="4525" y="1785"/>
              <a:ext cx="362"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2" name="Freeform 20"/>
            <p:cNvSpPr>
              <a:spLocks/>
            </p:cNvSpPr>
            <p:nvPr/>
          </p:nvSpPr>
          <p:spPr bwMode="auto">
            <a:xfrm>
              <a:off x="4525" y="1785"/>
              <a:ext cx="362"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3" name="Rectangle 21"/>
            <p:cNvSpPr>
              <a:spLocks noChangeArrowheads="1"/>
            </p:cNvSpPr>
            <p:nvPr/>
          </p:nvSpPr>
          <p:spPr bwMode="auto">
            <a:xfrm>
              <a:off x="4682" y="1916"/>
              <a:ext cx="54"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1764" name="Rectangle 22"/>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1765" name="Freeform 23"/>
            <p:cNvSpPr>
              <a:spLocks/>
            </p:cNvSpPr>
            <p:nvPr/>
          </p:nvSpPr>
          <p:spPr bwMode="auto">
            <a:xfrm>
              <a:off x="4361" y="1565"/>
              <a:ext cx="178"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6" name="Freeform 24"/>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7" name="Freeform 25"/>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8" name="Freeform 26"/>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69" name="Freeform 27"/>
            <p:cNvSpPr>
              <a:spLocks/>
            </p:cNvSpPr>
            <p:nvPr/>
          </p:nvSpPr>
          <p:spPr bwMode="auto">
            <a:xfrm>
              <a:off x="4551" y="3465"/>
              <a:ext cx="36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0" name="Freeform 28"/>
            <p:cNvSpPr>
              <a:spLocks/>
            </p:cNvSpPr>
            <p:nvPr/>
          </p:nvSpPr>
          <p:spPr bwMode="auto">
            <a:xfrm>
              <a:off x="4551" y="3465"/>
              <a:ext cx="36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1" name="Rectangle 29"/>
            <p:cNvSpPr>
              <a:spLocks noChangeArrowheads="1"/>
            </p:cNvSpPr>
            <p:nvPr/>
          </p:nvSpPr>
          <p:spPr bwMode="auto">
            <a:xfrm>
              <a:off x="4721" y="3596"/>
              <a:ext cx="25"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1772" name="Freeform 30"/>
            <p:cNvSpPr>
              <a:spLocks/>
            </p:cNvSpPr>
            <p:nvPr/>
          </p:nvSpPr>
          <p:spPr bwMode="auto">
            <a:xfrm>
              <a:off x="4876" y="1960"/>
              <a:ext cx="197"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3" name="Freeform 31"/>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4" name="Freeform 32"/>
            <p:cNvSpPr>
              <a:spLocks/>
            </p:cNvSpPr>
            <p:nvPr/>
          </p:nvSpPr>
          <p:spPr bwMode="auto">
            <a:xfrm>
              <a:off x="4918" y="2621"/>
              <a:ext cx="75"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5" name="Freeform 33"/>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6" name="Freeform 34"/>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7" name="Freeform 35"/>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8" name="Freeform 36"/>
            <p:cNvSpPr>
              <a:spLocks/>
            </p:cNvSpPr>
            <p:nvPr/>
          </p:nvSpPr>
          <p:spPr bwMode="auto">
            <a:xfrm>
              <a:off x="4890" y="2712"/>
              <a:ext cx="77"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79" name="Freeform 37"/>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0" name="Freeform 38"/>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1" name="Freeform 39"/>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2" name="Freeform 40"/>
            <p:cNvSpPr>
              <a:spLocks/>
            </p:cNvSpPr>
            <p:nvPr/>
          </p:nvSpPr>
          <p:spPr bwMode="auto">
            <a:xfrm>
              <a:off x="4572" y="2132"/>
              <a:ext cx="69"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3" name="Freeform 41"/>
            <p:cNvSpPr>
              <a:spLocks/>
            </p:cNvSpPr>
            <p:nvPr/>
          </p:nvSpPr>
          <p:spPr bwMode="auto">
            <a:xfrm>
              <a:off x="4572" y="2132"/>
              <a:ext cx="69"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4" name="Freeform 42"/>
            <p:cNvSpPr>
              <a:spLocks/>
            </p:cNvSpPr>
            <p:nvPr/>
          </p:nvSpPr>
          <p:spPr bwMode="auto">
            <a:xfrm>
              <a:off x="4580" y="2186"/>
              <a:ext cx="10"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5" name="Freeform 43"/>
            <p:cNvSpPr>
              <a:spLocks/>
            </p:cNvSpPr>
            <p:nvPr/>
          </p:nvSpPr>
          <p:spPr bwMode="auto">
            <a:xfrm>
              <a:off x="4580" y="2232"/>
              <a:ext cx="140"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6" name="Freeform 44"/>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7" name="Freeform 45"/>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8" name="Freeform 46"/>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89" name="Freeform 47"/>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0" name="Freeform 48"/>
            <p:cNvSpPr>
              <a:spLocks/>
            </p:cNvSpPr>
            <p:nvPr/>
          </p:nvSpPr>
          <p:spPr bwMode="auto">
            <a:xfrm>
              <a:off x="4551" y="2484"/>
              <a:ext cx="36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1" name="Freeform 49"/>
            <p:cNvSpPr>
              <a:spLocks/>
            </p:cNvSpPr>
            <p:nvPr/>
          </p:nvSpPr>
          <p:spPr bwMode="auto">
            <a:xfrm>
              <a:off x="4551" y="2484"/>
              <a:ext cx="36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2" name="Rectangle 50"/>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1793" name="Freeform 51"/>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4" name="Freeform 52"/>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5" name="Freeform 53"/>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6" name="Freeform 54"/>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7" name="Freeform 55"/>
            <p:cNvSpPr>
              <a:spLocks/>
            </p:cNvSpPr>
            <p:nvPr/>
          </p:nvSpPr>
          <p:spPr bwMode="auto">
            <a:xfrm>
              <a:off x="4604" y="2890"/>
              <a:ext cx="12"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8" name="Freeform 56"/>
            <p:cNvSpPr>
              <a:spLocks/>
            </p:cNvSpPr>
            <p:nvPr/>
          </p:nvSpPr>
          <p:spPr bwMode="auto">
            <a:xfrm>
              <a:off x="4604" y="2934"/>
              <a:ext cx="134"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799" name="Freeform 57"/>
            <p:cNvSpPr>
              <a:spLocks/>
            </p:cNvSpPr>
            <p:nvPr/>
          </p:nvSpPr>
          <p:spPr bwMode="auto">
            <a:xfrm>
              <a:off x="4373" y="3200"/>
              <a:ext cx="178"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0" name="Freeform 58"/>
            <p:cNvSpPr>
              <a:spLocks/>
            </p:cNvSpPr>
            <p:nvPr/>
          </p:nvSpPr>
          <p:spPr bwMode="auto">
            <a:xfrm>
              <a:off x="4501" y="2759"/>
              <a:ext cx="77"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1" name="Freeform 59"/>
            <p:cNvSpPr>
              <a:spLocks/>
            </p:cNvSpPr>
            <p:nvPr/>
          </p:nvSpPr>
          <p:spPr bwMode="auto">
            <a:xfrm>
              <a:off x="4501" y="2759"/>
              <a:ext cx="77"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2" name="Freeform 60"/>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3" name="Freeform 61"/>
            <p:cNvSpPr>
              <a:spLocks/>
            </p:cNvSpPr>
            <p:nvPr/>
          </p:nvSpPr>
          <p:spPr bwMode="auto">
            <a:xfrm>
              <a:off x="4890" y="2775"/>
              <a:ext cx="211"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4" name="Freeform 62"/>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5" name="Freeform 63"/>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6" name="Freeform 64"/>
            <p:cNvSpPr>
              <a:spLocks/>
            </p:cNvSpPr>
            <p:nvPr/>
          </p:nvSpPr>
          <p:spPr bwMode="auto">
            <a:xfrm>
              <a:off x="4951" y="3153"/>
              <a:ext cx="150"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7" name="Freeform 65"/>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8" name="Freeform 66"/>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09" name="Freeform 67"/>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0" name="Freeform 68"/>
            <p:cNvSpPr>
              <a:spLocks/>
            </p:cNvSpPr>
            <p:nvPr/>
          </p:nvSpPr>
          <p:spPr bwMode="auto">
            <a:xfrm>
              <a:off x="4989" y="2389"/>
              <a:ext cx="718"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1" name="Freeform 69"/>
            <p:cNvSpPr>
              <a:spLocks/>
            </p:cNvSpPr>
            <p:nvPr/>
          </p:nvSpPr>
          <p:spPr bwMode="auto">
            <a:xfrm>
              <a:off x="4876" y="1955"/>
              <a:ext cx="571"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2" name="Freeform 70"/>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3" name="Freeform 71"/>
            <p:cNvSpPr>
              <a:spLocks/>
            </p:cNvSpPr>
            <p:nvPr/>
          </p:nvSpPr>
          <p:spPr bwMode="auto">
            <a:xfrm>
              <a:off x="4904" y="3534"/>
              <a:ext cx="76"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4" name="Freeform 72"/>
            <p:cNvSpPr>
              <a:spLocks/>
            </p:cNvSpPr>
            <p:nvPr/>
          </p:nvSpPr>
          <p:spPr bwMode="auto">
            <a:xfrm>
              <a:off x="4980" y="2761"/>
              <a:ext cx="467"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5" name="Freeform 73"/>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6" name="Freeform 74"/>
            <p:cNvSpPr>
              <a:spLocks/>
            </p:cNvSpPr>
            <p:nvPr/>
          </p:nvSpPr>
          <p:spPr bwMode="auto">
            <a:xfrm>
              <a:off x="4437" y="1981"/>
              <a:ext cx="76"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7" name="Freeform 75"/>
            <p:cNvSpPr>
              <a:spLocks/>
            </p:cNvSpPr>
            <p:nvPr/>
          </p:nvSpPr>
          <p:spPr bwMode="auto">
            <a:xfrm>
              <a:off x="4437" y="1981"/>
              <a:ext cx="76"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8" name="Freeform 76"/>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19" name="Freeform 77"/>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0" name="Freeform 78"/>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1" name="Freeform 79"/>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2" name="Freeform 80"/>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1823" name="Rectangle 81"/>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1824" name="Rectangle 82"/>
            <p:cNvSpPr>
              <a:spLocks noChangeArrowheads="1"/>
            </p:cNvSpPr>
            <p:nvPr/>
          </p:nvSpPr>
          <p:spPr bwMode="auto">
            <a:xfrm>
              <a:off x="4272" y="3226"/>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1825" name="Rectangle 83"/>
            <p:cNvSpPr>
              <a:spLocks noChangeArrowheads="1"/>
            </p:cNvSpPr>
            <p:nvPr/>
          </p:nvSpPr>
          <p:spPr bwMode="auto">
            <a:xfrm>
              <a:off x="5539" y="2026"/>
              <a:ext cx="312" cy="194"/>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chemeClr val="hlink"/>
                  </a:solidFill>
                </a:rPr>
                <a:t>BusRdX</a:t>
              </a:r>
              <a:r>
                <a:rPr lang="en-US" altLang="zh-CN" sz="923" b="0" dirty="0">
                  <a:solidFill>
                    <a:schemeClr val="hlink"/>
                  </a:solidFill>
                </a:rPr>
                <a:t>/</a:t>
              </a:r>
              <a:r>
                <a:rPr lang="en-US" altLang="zh-CN" sz="923" dirty="0">
                  <a:solidFill>
                    <a:schemeClr val="hlink"/>
                  </a:solidFill>
                </a:rPr>
                <a:t>Flush</a:t>
              </a:r>
              <a:endParaRPr lang="en-US" altLang="zh-CN" sz="1292" dirty="0">
                <a:solidFill>
                  <a:schemeClr val="hlink"/>
                </a:solidFill>
              </a:endParaRPr>
            </a:p>
          </p:txBody>
        </p:sp>
        <p:sp>
          <p:nvSpPr>
            <p:cNvPr id="31826" name="Rectangle 84"/>
            <p:cNvSpPr>
              <a:spLocks noChangeArrowheads="1"/>
            </p:cNvSpPr>
            <p:nvPr/>
          </p:nvSpPr>
          <p:spPr bwMode="auto">
            <a:xfrm>
              <a:off x="4898" y="2208"/>
              <a:ext cx="346"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p:txBody>
        </p:sp>
        <p:sp>
          <p:nvSpPr>
            <p:cNvPr id="31827" name="Rectangle 85"/>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1828" name="Rectangle 87"/>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1829" name="Rectangle 88"/>
            <p:cNvSpPr>
              <a:spLocks noChangeArrowheads="1"/>
            </p:cNvSpPr>
            <p:nvPr/>
          </p:nvSpPr>
          <p:spPr bwMode="auto">
            <a:xfrm>
              <a:off x="5136" y="1526"/>
              <a:ext cx="26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1830" name="Rectangle 89"/>
            <p:cNvSpPr>
              <a:spLocks noChangeArrowheads="1"/>
            </p:cNvSpPr>
            <p:nvPr/>
          </p:nvSpPr>
          <p:spPr bwMode="auto">
            <a:xfrm>
              <a:off x="4934" y="2908"/>
              <a:ext cx="418"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 or</a:t>
              </a:r>
            </a:p>
            <a:p>
              <a:pPr eaLnBrk="1" fontAlgn="auto" hangingPunct="1">
                <a:spcBef>
                  <a:spcPts val="0"/>
                </a:spcBef>
                <a:spcAft>
                  <a:spcPts val="0"/>
                </a:spcAft>
                <a:defRPr/>
              </a:pPr>
              <a:r>
                <a:rPr lang="en-US" altLang="zh-CN" sz="923" b="0">
                  <a:solidFill>
                    <a:schemeClr val="hlink"/>
                  </a:solidFill>
                </a:rPr>
                <a:t>BusUpgr/—</a:t>
              </a:r>
            </a:p>
          </p:txBody>
        </p:sp>
        <p:sp>
          <p:nvSpPr>
            <p:cNvPr id="31831" name="Rectangle 90"/>
            <p:cNvSpPr>
              <a:spLocks noChangeArrowheads="1"/>
            </p:cNvSpPr>
            <p:nvPr/>
          </p:nvSpPr>
          <p:spPr bwMode="auto">
            <a:xfrm>
              <a:off x="5203" y="2621"/>
              <a:ext cx="401" cy="92"/>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p:txBody>
        </p:sp>
        <p:sp>
          <p:nvSpPr>
            <p:cNvPr id="31832" name="Rectangle 16"/>
            <p:cNvSpPr>
              <a:spLocks noChangeArrowheads="1"/>
            </p:cNvSpPr>
            <p:nvPr/>
          </p:nvSpPr>
          <p:spPr bwMode="auto">
            <a:xfrm>
              <a:off x="4560" y="3053"/>
              <a:ext cx="346"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p>
          </p:txBody>
        </p:sp>
        <p:sp>
          <p:nvSpPr>
            <p:cNvPr id="31833" name="Rectangle 86"/>
            <p:cNvSpPr>
              <a:spLocks noChangeArrowheads="1"/>
            </p:cNvSpPr>
            <p:nvPr/>
          </p:nvSpPr>
          <p:spPr bwMode="auto">
            <a:xfrm>
              <a:off x="3955" y="2736"/>
              <a:ext cx="401"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1834" name="Rectangle 13"/>
            <p:cNvSpPr>
              <a:spLocks noChangeArrowheads="1"/>
            </p:cNvSpPr>
            <p:nvPr/>
          </p:nvSpPr>
          <p:spPr bwMode="auto">
            <a:xfrm>
              <a:off x="4272" y="1498"/>
              <a:ext cx="293"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1835" name="Rectangle 95"/>
            <p:cNvSpPr>
              <a:spLocks noChangeArrowheads="1"/>
            </p:cNvSpPr>
            <p:nvPr/>
          </p:nvSpPr>
          <p:spPr bwMode="auto">
            <a:xfrm>
              <a:off x="5539" y="2314"/>
              <a:ext cx="322"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1836" name="Rectangle 96"/>
            <p:cNvSpPr>
              <a:spLocks noChangeArrowheads="1"/>
            </p:cNvSpPr>
            <p:nvPr/>
          </p:nvSpPr>
          <p:spPr bwMode="auto">
            <a:xfrm>
              <a:off x="5194" y="2707"/>
              <a:ext cx="39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sp>
          <p:nvSpPr>
            <p:cNvPr id="31837" name="Rectangle 97"/>
            <p:cNvSpPr>
              <a:spLocks noChangeArrowheads="1"/>
            </p:cNvSpPr>
            <p:nvPr/>
          </p:nvSpPr>
          <p:spPr bwMode="auto">
            <a:xfrm>
              <a:off x="4934" y="3131"/>
              <a:ext cx="399" cy="96"/>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p:txBody>
          <a:bodyPr/>
          <a:lstStyle/>
          <a:p>
            <a:pPr>
              <a:defRPr/>
            </a:pPr>
            <a:fld id="{3D0FFDFE-1627-407F-BA98-A157C121A829}" type="datetime1">
              <a:rPr lang="zh-CN" altLang="en-US"/>
              <a:pPr>
                <a:defRPr/>
              </a:pPr>
              <a:t>2020/5/19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0903" name="灯片编号占位符 3"/>
          <p:cNvSpPr>
            <a:spLocks noGrp="1"/>
          </p:cNvSpPr>
          <p:nvPr>
            <p:ph type="sldNum" sz="quarter" idx="12"/>
          </p:nvPr>
        </p:nvSpPr>
        <p:spPr bwMode="auto">
          <a:noFill/>
          <a:ln>
            <a:miter lim="800000"/>
            <a:headEnd/>
            <a:tailEnd/>
          </a:ln>
        </p:spPr>
        <p:txBody>
          <a:bodyPr/>
          <a:lstStyle/>
          <a:p>
            <a:fld id="{929C7BB7-46CE-4865-A55C-316CCC758D55}" type="slidenum">
              <a:rPr lang="zh-CN" altLang="en-US"/>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100859"/>
            <a:ext cx="8702675" cy="990600"/>
          </a:xfrm>
        </p:spPr>
        <p:txBody>
          <a:bodyPr/>
          <a:lstStyle/>
          <a:p>
            <a:pPr eaLnBrk="1" hangingPunct="1"/>
            <a:r>
              <a:rPr lang="en-US" altLang="en-US" sz="3200" dirty="0">
                <a:ea typeface="宋体" pitchFamily="2" charset="-122"/>
              </a:rPr>
              <a:t>MESI State Transition Diagram – </a:t>
            </a:r>
            <a:r>
              <a:rPr lang="en-US" altLang="en-US" sz="3200" dirty="0" err="1">
                <a:ea typeface="宋体" pitchFamily="2" charset="-122"/>
              </a:rPr>
              <a:t>contd</a:t>
            </a:r>
            <a:endParaRPr lang="en-US" altLang="en-US" sz="3200" dirty="0">
              <a:ea typeface="宋体" pitchFamily="2" charset="-122"/>
            </a:endParaRPr>
          </a:p>
        </p:txBody>
      </p:sp>
      <p:sp>
        <p:nvSpPr>
          <p:cNvPr id="32772" name="Rectangle 3"/>
          <p:cNvSpPr>
            <a:spLocks noGrp="1" noChangeArrowheads="1"/>
          </p:cNvSpPr>
          <p:nvPr>
            <p:ph type="body" idx="1"/>
          </p:nvPr>
        </p:nvSpPr>
        <p:spPr>
          <a:xfrm>
            <a:off x="231775" y="1122363"/>
            <a:ext cx="5289550" cy="5322887"/>
          </a:xfrm>
        </p:spPr>
        <p:txBody>
          <a:bodyPr rtlCol="0">
            <a:normAutofit fontScale="62500" lnSpcReduction="20000"/>
          </a:bodyPr>
          <a:lstStyle/>
          <a:p>
            <a:pPr eaLnBrk="1" fontAlgn="auto" hangingPunct="1">
              <a:lnSpc>
                <a:spcPct val="120000"/>
              </a:lnSpc>
              <a:spcBef>
                <a:spcPts val="300"/>
              </a:spcBef>
              <a:spcAft>
                <a:spcPts val="0"/>
              </a:spcAft>
              <a:defRPr/>
            </a:pPr>
            <a:r>
              <a:rPr lang="en-US" altLang="en-US" dirty="0">
                <a:solidFill>
                  <a:srgbClr val="000000"/>
                </a:solidFill>
              </a:rPr>
              <a:t>Observing a </a:t>
            </a:r>
            <a:r>
              <a:rPr lang="en-US" altLang="en-US" dirty="0" err="1">
                <a:solidFill>
                  <a:srgbClr val="000000"/>
                </a:solidFill>
              </a:rPr>
              <a:t>BusRd</a:t>
            </a:r>
            <a:endParaRPr lang="en-US" altLang="en-US" dirty="0">
              <a:solidFill>
                <a:srgbClr val="000000"/>
              </a:solidFill>
            </a:endParaRPr>
          </a:p>
          <a:p>
            <a:pPr lvl="1" eaLnBrk="1" fontAlgn="auto" hangingPunct="1">
              <a:lnSpc>
                <a:spcPct val="120000"/>
              </a:lnSpc>
              <a:spcBef>
                <a:spcPts val="300"/>
              </a:spcBef>
              <a:spcAft>
                <a:spcPts val="0"/>
              </a:spcAft>
              <a:defRPr/>
            </a:pPr>
            <a:r>
              <a:rPr lang="zh-CN" altLang="en-US" dirty="0">
                <a:solidFill>
                  <a:srgbClr val="000000"/>
                </a:solidFill>
              </a:rPr>
              <a:t>该块的状态从</a:t>
            </a:r>
            <a:r>
              <a:rPr lang="en-US" altLang="zh-CN" dirty="0">
                <a:solidFill>
                  <a:srgbClr val="000000"/>
                </a:solidFill>
              </a:rPr>
              <a:t>E</a:t>
            </a:r>
            <a:r>
              <a:rPr lang="zh-CN" altLang="en-US" dirty="0">
                <a:solidFill>
                  <a:srgbClr val="000000"/>
                </a:solidFill>
              </a:rPr>
              <a:t>降至</a:t>
            </a:r>
            <a:r>
              <a:rPr lang="en-US" altLang="en-US" dirty="0">
                <a:solidFill>
                  <a:srgbClr val="000000"/>
                </a:solidFill>
              </a:rPr>
              <a:t> </a:t>
            </a:r>
            <a:r>
              <a:rPr lang="en-US" altLang="en-US" i="1" dirty="0">
                <a:solidFill>
                  <a:srgbClr val="000000"/>
                </a:solidFill>
              </a:rPr>
              <a:t>S</a:t>
            </a:r>
            <a:r>
              <a:rPr lang="en-US" altLang="en-US" dirty="0">
                <a:solidFill>
                  <a:srgbClr val="000000"/>
                </a:solidFill>
              </a:rPr>
              <a:t> </a:t>
            </a:r>
          </a:p>
          <a:p>
            <a:pPr lvl="2" eaLnBrk="1" fontAlgn="auto" hangingPunct="1">
              <a:lnSpc>
                <a:spcPct val="120000"/>
              </a:lnSpc>
              <a:spcBef>
                <a:spcPts val="300"/>
              </a:spcBef>
              <a:spcAft>
                <a:spcPts val="0"/>
              </a:spcAft>
              <a:defRPr/>
            </a:pPr>
            <a:r>
              <a:rPr lang="zh-CN" altLang="en-US" dirty="0">
                <a:solidFill>
                  <a:srgbClr val="000000"/>
                </a:solidFill>
              </a:rPr>
              <a:t>因为存在其他</a:t>
            </a:r>
            <a:r>
              <a:rPr lang="en-US" altLang="zh-CN" dirty="0">
                <a:solidFill>
                  <a:srgbClr val="000000"/>
                </a:solidFill>
              </a:rPr>
              <a:t>copy</a:t>
            </a:r>
            <a:endParaRPr lang="en-US" altLang="en-US" dirty="0">
              <a:solidFill>
                <a:srgbClr val="000000"/>
              </a:solidFill>
            </a:endParaRPr>
          </a:p>
          <a:p>
            <a:pPr lvl="1" eaLnBrk="1" fontAlgn="auto" hangingPunct="1">
              <a:lnSpc>
                <a:spcPct val="120000"/>
              </a:lnSpc>
              <a:spcBef>
                <a:spcPts val="300"/>
              </a:spcBef>
              <a:spcAft>
                <a:spcPts val="0"/>
              </a:spcAft>
              <a:defRPr/>
            </a:pPr>
            <a:r>
              <a:rPr lang="zh-CN" altLang="en-US" dirty="0">
                <a:solidFill>
                  <a:srgbClr val="000000"/>
                </a:solidFill>
              </a:rPr>
              <a:t>该块从</a:t>
            </a:r>
            <a:r>
              <a:rPr lang="en-US" altLang="en-US" i="1" dirty="0">
                <a:solidFill>
                  <a:srgbClr val="000000"/>
                </a:solidFill>
              </a:rPr>
              <a:t>M</a:t>
            </a:r>
            <a:r>
              <a:rPr lang="zh-CN" altLang="en-US" i="1" dirty="0">
                <a:solidFill>
                  <a:srgbClr val="000000"/>
                </a:solidFill>
              </a:rPr>
              <a:t>降至</a:t>
            </a:r>
            <a:r>
              <a:rPr lang="en-US" altLang="en-US" dirty="0">
                <a:solidFill>
                  <a:srgbClr val="000000"/>
                </a:solidFill>
              </a:rPr>
              <a:t> </a:t>
            </a:r>
            <a:r>
              <a:rPr lang="en-US" altLang="en-US" i="1" dirty="0">
                <a:solidFill>
                  <a:srgbClr val="000000"/>
                </a:solidFill>
              </a:rPr>
              <a:t>S</a:t>
            </a:r>
            <a:r>
              <a:rPr lang="en-US" altLang="en-US" dirty="0">
                <a:solidFill>
                  <a:srgbClr val="000000"/>
                </a:solidFill>
              </a:rPr>
              <a:t> </a:t>
            </a:r>
          </a:p>
          <a:p>
            <a:pPr lvl="2" eaLnBrk="1" fontAlgn="auto" hangingPunct="1">
              <a:lnSpc>
                <a:spcPct val="120000"/>
              </a:lnSpc>
              <a:spcBef>
                <a:spcPts val="300"/>
              </a:spcBef>
              <a:spcAft>
                <a:spcPts val="0"/>
              </a:spcAft>
              <a:defRPr/>
            </a:pPr>
            <a:r>
              <a:rPr lang="zh-CN" altLang="en-US" dirty="0">
                <a:solidFill>
                  <a:srgbClr val="000000"/>
                </a:solidFill>
              </a:rPr>
              <a:t>将引起更新过的块刷新操作</a:t>
            </a:r>
            <a:endParaRPr lang="en-US" altLang="zh-CN" dirty="0">
              <a:solidFill>
                <a:srgbClr val="000000"/>
              </a:solidFill>
            </a:endParaRPr>
          </a:p>
          <a:p>
            <a:pPr lvl="2" eaLnBrk="1" fontAlgn="auto" hangingPunct="1">
              <a:lnSpc>
                <a:spcPct val="120000"/>
              </a:lnSpc>
              <a:spcBef>
                <a:spcPts val="300"/>
              </a:spcBef>
              <a:spcAft>
                <a:spcPts val="0"/>
              </a:spcAft>
              <a:defRPr/>
            </a:pPr>
            <a:r>
              <a:rPr lang="zh-CN" altLang="en-US" dirty="0">
                <a:solidFill>
                  <a:srgbClr val="000000"/>
                </a:solidFill>
              </a:rPr>
              <a:t>刷新内存和其他有需求的</a:t>
            </a:r>
            <a:r>
              <a:rPr lang="en-US" altLang="zh-CN" dirty="0">
                <a:solidFill>
                  <a:srgbClr val="000000"/>
                </a:solidFill>
              </a:rPr>
              <a:t>Cache</a:t>
            </a:r>
            <a:endParaRPr lang="en-US" altLang="en-US" dirty="0">
              <a:solidFill>
                <a:srgbClr val="000000"/>
              </a:solidFill>
            </a:endParaRPr>
          </a:p>
          <a:p>
            <a:pPr eaLnBrk="1" fontAlgn="auto" hangingPunct="1">
              <a:lnSpc>
                <a:spcPct val="120000"/>
              </a:lnSpc>
              <a:spcBef>
                <a:spcPts val="300"/>
              </a:spcBef>
              <a:spcAft>
                <a:spcPts val="0"/>
              </a:spcAft>
              <a:defRPr/>
            </a:pPr>
            <a:r>
              <a:rPr lang="en-US" altLang="en-US" dirty="0">
                <a:solidFill>
                  <a:srgbClr val="000000"/>
                </a:solidFill>
              </a:rPr>
              <a:t>Observing a </a:t>
            </a:r>
            <a:r>
              <a:rPr lang="en-US" altLang="en-US" dirty="0" err="1">
                <a:solidFill>
                  <a:srgbClr val="000000"/>
                </a:solidFill>
              </a:rPr>
              <a:t>BusRdX</a:t>
            </a:r>
            <a:r>
              <a:rPr lang="en-US" altLang="en-US" dirty="0">
                <a:solidFill>
                  <a:srgbClr val="000000"/>
                </a:solidFill>
              </a:rPr>
              <a:t> or </a:t>
            </a:r>
            <a:r>
              <a:rPr lang="en-US" altLang="en-US" dirty="0" err="1">
                <a:solidFill>
                  <a:srgbClr val="000000"/>
                </a:solidFill>
              </a:rPr>
              <a:t>BusUpgr</a:t>
            </a:r>
            <a:endParaRPr lang="en-US" altLang="en-US" dirty="0">
              <a:solidFill>
                <a:srgbClr val="000000"/>
              </a:solidFill>
            </a:endParaRPr>
          </a:p>
          <a:p>
            <a:pPr lvl="1" eaLnBrk="1" fontAlgn="auto" hangingPunct="1">
              <a:lnSpc>
                <a:spcPct val="120000"/>
              </a:lnSpc>
              <a:spcBef>
                <a:spcPts val="300"/>
              </a:spcBef>
              <a:spcAft>
                <a:spcPts val="0"/>
              </a:spcAft>
              <a:defRPr/>
            </a:pPr>
            <a:r>
              <a:rPr lang="zh-CN" altLang="en-US" dirty="0">
                <a:solidFill>
                  <a:srgbClr val="000000"/>
                </a:solidFill>
              </a:rPr>
              <a:t>将作废相应的</a:t>
            </a:r>
            <a:r>
              <a:rPr lang="en-US" altLang="en-US" dirty="0">
                <a:solidFill>
                  <a:srgbClr val="000000"/>
                </a:solidFill>
              </a:rPr>
              <a:t> block</a:t>
            </a:r>
          </a:p>
          <a:p>
            <a:pPr lvl="1" eaLnBrk="1" fontAlgn="auto" hangingPunct="1">
              <a:lnSpc>
                <a:spcPct val="120000"/>
              </a:lnSpc>
              <a:spcBef>
                <a:spcPts val="300"/>
              </a:spcBef>
              <a:spcAft>
                <a:spcPts val="0"/>
              </a:spcAft>
              <a:defRPr/>
            </a:pPr>
            <a:r>
              <a:rPr lang="zh-CN" altLang="en-US" dirty="0">
                <a:solidFill>
                  <a:srgbClr val="000000"/>
                </a:solidFill>
              </a:rPr>
              <a:t>对于处于</a:t>
            </a:r>
            <a:r>
              <a:rPr lang="en-US" altLang="zh-CN" dirty="0">
                <a:solidFill>
                  <a:srgbClr val="000000"/>
                </a:solidFill>
              </a:rPr>
              <a:t>modified</a:t>
            </a:r>
            <a:r>
              <a:rPr lang="zh-CN" altLang="en-US" dirty="0">
                <a:solidFill>
                  <a:srgbClr val="000000"/>
                </a:solidFill>
              </a:rPr>
              <a:t>状态的块，将产生</a:t>
            </a:r>
            <a:r>
              <a:rPr lang="en-US" altLang="zh-CN" dirty="0">
                <a:solidFill>
                  <a:srgbClr val="000000"/>
                </a:solidFill>
              </a:rPr>
              <a:t>flush</a:t>
            </a:r>
            <a:r>
              <a:rPr lang="zh-CN" altLang="en-US" dirty="0">
                <a:solidFill>
                  <a:srgbClr val="000000"/>
                </a:solidFill>
              </a:rPr>
              <a:t>事务</a:t>
            </a:r>
            <a:endParaRPr lang="en-US" altLang="zh-CN" dirty="0">
              <a:solidFill>
                <a:srgbClr val="000000"/>
              </a:solidFill>
            </a:endParaRPr>
          </a:p>
          <a:p>
            <a:pPr lvl="1" eaLnBrk="1" fontAlgn="auto" hangingPunct="1">
              <a:lnSpc>
                <a:spcPct val="120000"/>
              </a:lnSpc>
              <a:spcBef>
                <a:spcPts val="300"/>
              </a:spcBef>
              <a:spcAft>
                <a:spcPts val="0"/>
              </a:spcAft>
              <a:defRPr/>
            </a:pPr>
            <a:r>
              <a:rPr lang="en-US" altLang="en-US" dirty="0" err="1">
                <a:solidFill>
                  <a:srgbClr val="000000"/>
                </a:solidFill>
              </a:rPr>
              <a:t>BusUpgr</a:t>
            </a:r>
            <a:r>
              <a:rPr lang="zh-CN" altLang="en-US" dirty="0">
                <a:solidFill>
                  <a:srgbClr val="000000"/>
                </a:solidFill>
              </a:rPr>
              <a:t>：仅引起作废其他块，不产生读块操作</a:t>
            </a:r>
            <a:endParaRPr lang="en-US" altLang="en-US" dirty="0">
              <a:solidFill>
                <a:srgbClr val="000000"/>
              </a:solidFill>
            </a:endParaRPr>
          </a:p>
          <a:p>
            <a:pPr eaLnBrk="1" fontAlgn="auto" hangingPunct="1">
              <a:lnSpc>
                <a:spcPct val="120000"/>
              </a:lnSpc>
              <a:spcBef>
                <a:spcPts val="300"/>
              </a:spcBef>
              <a:spcAft>
                <a:spcPts val="0"/>
              </a:spcAft>
              <a:defRPr/>
            </a:pPr>
            <a:r>
              <a:rPr lang="en-US" altLang="en-US" dirty="0">
                <a:solidFill>
                  <a:srgbClr val="000000"/>
                </a:solidFill>
              </a:rPr>
              <a:t>Cache-to-Cache (</a:t>
            </a:r>
            <a:r>
              <a:rPr lang="en-US" altLang="en-US" b="1" dirty="0">
                <a:solidFill>
                  <a:schemeClr val="hlink"/>
                </a:solidFill>
              </a:rPr>
              <a:t>C2C</a:t>
            </a:r>
            <a:r>
              <a:rPr lang="en-US" altLang="en-US" dirty="0">
                <a:solidFill>
                  <a:srgbClr val="000000"/>
                </a:solidFill>
              </a:rPr>
              <a:t>) Sharing</a:t>
            </a:r>
          </a:p>
          <a:p>
            <a:pPr lvl="1" eaLnBrk="1" fontAlgn="auto" hangingPunct="1">
              <a:lnSpc>
                <a:spcPct val="120000"/>
              </a:lnSpc>
              <a:spcBef>
                <a:spcPts val="300"/>
              </a:spcBef>
              <a:spcAft>
                <a:spcPts val="0"/>
              </a:spcAft>
              <a:defRPr/>
            </a:pPr>
            <a:r>
              <a:rPr lang="zh-CN" altLang="en-US" dirty="0">
                <a:solidFill>
                  <a:srgbClr val="000000"/>
                </a:solidFill>
              </a:rPr>
              <a:t>原来的</a:t>
            </a:r>
            <a:r>
              <a:rPr lang="en-US" altLang="en-US" dirty="0">
                <a:solidFill>
                  <a:srgbClr val="000000"/>
                </a:solidFill>
              </a:rPr>
              <a:t>Illinois version</a:t>
            </a:r>
            <a:r>
              <a:rPr lang="zh-CN" altLang="en-US" dirty="0">
                <a:solidFill>
                  <a:srgbClr val="000000"/>
                </a:solidFill>
              </a:rPr>
              <a:t>支持这种共享</a:t>
            </a:r>
            <a:endParaRPr lang="en-US" altLang="en-US" dirty="0">
              <a:solidFill>
                <a:srgbClr val="000000"/>
              </a:solidFill>
            </a:endParaRPr>
          </a:p>
          <a:p>
            <a:pPr lvl="1" eaLnBrk="1" fontAlgn="auto" hangingPunct="1">
              <a:lnSpc>
                <a:spcPct val="120000"/>
              </a:lnSpc>
              <a:spcBef>
                <a:spcPts val="300"/>
              </a:spcBef>
              <a:spcAft>
                <a:spcPts val="0"/>
              </a:spcAft>
              <a:defRPr/>
            </a:pPr>
            <a:r>
              <a:rPr lang="zh-CN" altLang="en-US" dirty="0">
                <a:solidFill>
                  <a:srgbClr val="000000"/>
                </a:solidFill>
              </a:rPr>
              <a:t>由</a:t>
            </a:r>
            <a:r>
              <a:rPr lang="en-US" altLang="en-US" dirty="0">
                <a:solidFill>
                  <a:srgbClr val="000000"/>
                </a:solidFill>
              </a:rPr>
              <a:t>Cache </a:t>
            </a:r>
            <a:r>
              <a:rPr lang="zh-CN" altLang="en-US" dirty="0">
                <a:solidFill>
                  <a:srgbClr val="000000"/>
                </a:solidFill>
              </a:rPr>
              <a:t>提供数据，而不是由内存提供数据</a:t>
            </a:r>
            <a:endParaRPr lang="en-US" altLang="en-US" dirty="0">
              <a:solidFill>
                <a:srgbClr val="000000"/>
              </a:solidFill>
            </a:endParaRPr>
          </a:p>
        </p:txBody>
      </p:sp>
      <p:grpSp>
        <p:nvGrpSpPr>
          <p:cNvPr id="4" name="Group 94"/>
          <p:cNvGrpSpPr>
            <a:grpSpLocks/>
          </p:cNvGrpSpPr>
          <p:nvPr/>
        </p:nvGrpSpPr>
        <p:grpSpPr bwMode="auto">
          <a:xfrm>
            <a:off x="5521325" y="1377633"/>
            <a:ext cx="3305175" cy="4395787"/>
            <a:chOff x="3634" y="816"/>
            <a:chExt cx="2255" cy="2999"/>
          </a:xfrm>
        </p:grpSpPr>
        <p:sp>
          <p:nvSpPr>
            <p:cNvPr id="32774" name="Freeform 5"/>
            <p:cNvSpPr>
              <a:spLocks/>
            </p:cNvSpPr>
            <p:nvPr/>
          </p:nvSpPr>
          <p:spPr bwMode="auto">
            <a:xfrm>
              <a:off x="4572" y="923"/>
              <a:ext cx="74" cy="108"/>
            </a:xfrm>
            <a:custGeom>
              <a:avLst/>
              <a:gdLst>
                <a:gd name="T0" fmla="*/ 0 w 68"/>
                <a:gd name="T1" fmla="*/ 0 h 109"/>
                <a:gd name="T2" fmla="*/ 2 w 68"/>
                <a:gd name="T3" fmla="*/ 18 h 109"/>
                <a:gd name="T4" fmla="*/ 5 w 68"/>
                <a:gd name="T5" fmla="*/ 35 h 109"/>
                <a:gd name="T6" fmla="*/ 10 w 68"/>
                <a:gd name="T7" fmla="*/ 51 h 109"/>
                <a:gd name="T8" fmla="*/ 14 w 68"/>
                <a:gd name="T9" fmla="*/ 65 h 109"/>
                <a:gd name="T10" fmla="*/ 22 w 68"/>
                <a:gd name="T11" fmla="*/ 77 h 109"/>
                <a:gd name="T12" fmla="*/ 32 w 68"/>
                <a:gd name="T13" fmla="*/ 88 h 109"/>
                <a:gd name="T14" fmla="*/ 40 w 68"/>
                <a:gd name="T15" fmla="*/ 98 h 109"/>
                <a:gd name="T16" fmla="*/ 50 w 68"/>
                <a:gd name="T17" fmla="*/ 105 h 109"/>
                <a:gd name="T18" fmla="*/ 62 w 68"/>
                <a:gd name="T19" fmla="*/ 107 h 109"/>
                <a:gd name="T20" fmla="*/ 74 w 68"/>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
                <a:gd name="T34" fmla="*/ 0 h 109"/>
                <a:gd name="T35" fmla="*/ 68 w 68"/>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 h="109">
                  <a:moveTo>
                    <a:pt x="0" y="0"/>
                  </a:moveTo>
                  <a:lnTo>
                    <a:pt x="2" y="18"/>
                  </a:lnTo>
                  <a:lnTo>
                    <a:pt x="5" y="35"/>
                  </a:lnTo>
                  <a:lnTo>
                    <a:pt x="9" y="51"/>
                  </a:lnTo>
                  <a:lnTo>
                    <a:pt x="13" y="65"/>
                  </a:lnTo>
                  <a:lnTo>
                    <a:pt x="20" y="77"/>
                  </a:lnTo>
                  <a:lnTo>
                    <a:pt x="29" y="88"/>
                  </a:lnTo>
                  <a:lnTo>
                    <a:pt x="37" y="98"/>
                  </a:lnTo>
                  <a:lnTo>
                    <a:pt x="46" y="105"/>
                  </a:lnTo>
                  <a:lnTo>
                    <a:pt x="57" y="107"/>
                  </a:lnTo>
                  <a:lnTo>
                    <a:pt x="68"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5" name="Freeform 6"/>
            <p:cNvSpPr>
              <a:spLocks/>
            </p:cNvSpPr>
            <p:nvPr/>
          </p:nvSpPr>
          <p:spPr bwMode="auto">
            <a:xfrm>
              <a:off x="4572" y="816"/>
              <a:ext cx="149" cy="109"/>
            </a:xfrm>
            <a:custGeom>
              <a:avLst/>
              <a:gdLst>
                <a:gd name="T0" fmla="*/ 149 w 136"/>
                <a:gd name="T1" fmla="*/ 0 h 109"/>
                <a:gd name="T2" fmla="*/ 125 w 136"/>
                <a:gd name="T3" fmla="*/ 2 h 109"/>
                <a:gd name="T4" fmla="*/ 101 w 136"/>
                <a:gd name="T5" fmla="*/ 4 h 109"/>
                <a:gd name="T6" fmla="*/ 82 w 136"/>
                <a:gd name="T7" fmla="*/ 11 h 109"/>
                <a:gd name="T8" fmla="*/ 62 w 136"/>
                <a:gd name="T9" fmla="*/ 20 h 109"/>
                <a:gd name="T10" fmla="*/ 44 w 136"/>
                <a:gd name="T11" fmla="*/ 32 h 109"/>
                <a:gd name="T12" fmla="*/ 28 w 136"/>
                <a:gd name="T13" fmla="*/ 44 h 109"/>
                <a:gd name="T14" fmla="*/ 16 w 136"/>
                <a:gd name="T15" fmla="*/ 58 h 109"/>
                <a:gd name="T16" fmla="*/ 8 w 136"/>
                <a:gd name="T17" fmla="*/ 74 h 109"/>
                <a:gd name="T18" fmla="*/ 2 w 136"/>
                <a:gd name="T19" fmla="*/ 90 h 109"/>
                <a:gd name="T20" fmla="*/ 0 w 136"/>
                <a:gd name="T21" fmla="*/ 109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09"/>
                <a:gd name="T35" fmla="*/ 136 w 136"/>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09">
                  <a:moveTo>
                    <a:pt x="136" y="0"/>
                  </a:moveTo>
                  <a:lnTo>
                    <a:pt x="114" y="2"/>
                  </a:lnTo>
                  <a:lnTo>
                    <a:pt x="92" y="4"/>
                  </a:lnTo>
                  <a:lnTo>
                    <a:pt x="75" y="11"/>
                  </a:lnTo>
                  <a:lnTo>
                    <a:pt x="57" y="20"/>
                  </a:lnTo>
                  <a:lnTo>
                    <a:pt x="40" y="32"/>
                  </a:lnTo>
                  <a:lnTo>
                    <a:pt x="26" y="44"/>
                  </a:lnTo>
                  <a:lnTo>
                    <a:pt x="15" y="58"/>
                  </a:lnTo>
                  <a:lnTo>
                    <a:pt x="7" y="74"/>
                  </a:lnTo>
                  <a:lnTo>
                    <a:pt x="2" y="90"/>
                  </a:lnTo>
                  <a:lnTo>
                    <a:pt x="0" y="109"/>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6" name="Freeform 7"/>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6 w 65"/>
                <a:gd name="T9" fmla="*/ 17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2" y="17"/>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7" name="Freeform 8"/>
            <p:cNvSpPr>
              <a:spLocks/>
            </p:cNvSpPr>
            <p:nvPr/>
          </p:nvSpPr>
          <p:spPr bwMode="auto">
            <a:xfrm>
              <a:off x="4800" y="962"/>
              <a:ext cx="65" cy="63"/>
            </a:xfrm>
            <a:custGeom>
              <a:avLst/>
              <a:gdLst>
                <a:gd name="T0" fmla="*/ 54 w 65"/>
                <a:gd name="T1" fmla="*/ 14 h 63"/>
                <a:gd name="T2" fmla="*/ 70 w 65"/>
                <a:gd name="T3" fmla="*/ 31 h 63"/>
                <a:gd name="T4" fmla="*/ 0 w 65"/>
                <a:gd name="T5" fmla="*/ 63 h 63"/>
                <a:gd name="T6" fmla="*/ 42 w 65"/>
                <a:gd name="T7" fmla="*/ 0 h 63"/>
                <a:gd name="T8" fmla="*/ 54 w 65"/>
                <a:gd name="T9" fmla="*/ 14 h 63"/>
                <a:gd name="T10" fmla="*/ 0 60000 65536"/>
                <a:gd name="T11" fmla="*/ 0 60000 65536"/>
                <a:gd name="T12" fmla="*/ 0 60000 65536"/>
                <a:gd name="T13" fmla="*/ 0 60000 65536"/>
                <a:gd name="T14" fmla="*/ 0 60000 65536"/>
                <a:gd name="T15" fmla="*/ 0 w 65"/>
                <a:gd name="T16" fmla="*/ 0 h 63"/>
                <a:gd name="T17" fmla="*/ 65 w 65"/>
                <a:gd name="T18" fmla="*/ 63 h 63"/>
              </a:gdLst>
              <a:ahLst/>
              <a:cxnLst>
                <a:cxn ang="T10">
                  <a:pos x="T0" y="T1"/>
                </a:cxn>
                <a:cxn ang="T11">
                  <a:pos x="T2" y="T3"/>
                </a:cxn>
                <a:cxn ang="T12">
                  <a:pos x="T4" y="T5"/>
                </a:cxn>
                <a:cxn ang="T13">
                  <a:pos x="T6" y="T7"/>
                </a:cxn>
                <a:cxn ang="T14">
                  <a:pos x="T8" y="T9"/>
                </a:cxn>
              </a:cxnLst>
              <a:rect l="T15" t="T16" r="T17" b="T18"/>
              <a:pathLst>
                <a:path w="65" h="63">
                  <a:moveTo>
                    <a:pt x="50" y="14"/>
                  </a:moveTo>
                  <a:lnTo>
                    <a:pt x="65" y="31"/>
                  </a:lnTo>
                  <a:lnTo>
                    <a:pt x="0" y="63"/>
                  </a:lnTo>
                  <a:lnTo>
                    <a:pt x="39" y="0"/>
                  </a:lnTo>
                  <a:lnTo>
                    <a:pt x="50" y="14"/>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8" name="Freeform 9"/>
            <p:cNvSpPr>
              <a:spLocks/>
            </p:cNvSpPr>
            <p:nvPr/>
          </p:nvSpPr>
          <p:spPr bwMode="auto">
            <a:xfrm>
              <a:off x="4858" y="938"/>
              <a:ext cx="10" cy="53"/>
            </a:xfrm>
            <a:custGeom>
              <a:avLst/>
              <a:gdLst>
                <a:gd name="T0" fmla="*/ 8 w 9"/>
                <a:gd name="T1" fmla="*/ 0 h 53"/>
                <a:gd name="T2" fmla="*/ 8 w 9"/>
                <a:gd name="T3" fmla="*/ 7 h 53"/>
                <a:gd name="T4" fmla="*/ 10 w 9"/>
                <a:gd name="T5" fmla="*/ 14 h 53"/>
                <a:gd name="T6" fmla="*/ 10 w 9"/>
                <a:gd name="T7" fmla="*/ 18 h 53"/>
                <a:gd name="T8" fmla="*/ 10 w 9"/>
                <a:gd name="T9" fmla="*/ 25 h 53"/>
                <a:gd name="T10" fmla="*/ 10 w 9"/>
                <a:gd name="T11" fmla="*/ 30 h 53"/>
                <a:gd name="T12" fmla="*/ 8 w 9"/>
                <a:gd name="T13" fmla="*/ 35 h 53"/>
                <a:gd name="T14" fmla="*/ 8 w 9"/>
                <a:gd name="T15" fmla="*/ 42 h 53"/>
                <a:gd name="T16" fmla="*/ 6 w 9"/>
                <a:gd name="T17" fmla="*/ 46 h 53"/>
                <a:gd name="T18" fmla="*/ 3 w 9"/>
                <a:gd name="T19" fmla="*/ 49 h 53"/>
                <a:gd name="T20" fmla="*/ 0 w 9"/>
                <a:gd name="T21" fmla="*/ 53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3"/>
                <a:gd name="T35" fmla="*/ 9 w 9"/>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3">
                  <a:moveTo>
                    <a:pt x="7" y="0"/>
                  </a:moveTo>
                  <a:lnTo>
                    <a:pt x="7" y="7"/>
                  </a:lnTo>
                  <a:lnTo>
                    <a:pt x="9" y="14"/>
                  </a:lnTo>
                  <a:lnTo>
                    <a:pt x="9" y="18"/>
                  </a:lnTo>
                  <a:lnTo>
                    <a:pt x="9" y="25"/>
                  </a:lnTo>
                  <a:lnTo>
                    <a:pt x="9" y="30"/>
                  </a:lnTo>
                  <a:lnTo>
                    <a:pt x="7" y="35"/>
                  </a:lnTo>
                  <a:lnTo>
                    <a:pt x="7" y="42"/>
                  </a:lnTo>
                  <a:lnTo>
                    <a:pt x="5" y="46"/>
                  </a:lnTo>
                  <a:lnTo>
                    <a:pt x="3" y="49"/>
                  </a:lnTo>
                  <a:lnTo>
                    <a:pt x="0" y="5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79" name="Freeform 10"/>
            <p:cNvSpPr>
              <a:spLocks/>
            </p:cNvSpPr>
            <p:nvPr/>
          </p:nvSpPr>
          <p:spPr bwMode="auto">
            <a:xfrm>
              <a:off x="4721" y="816"/>
              <a:ext cx="144" cy="109"/>
            </a:xfrm>
            <a:custGeom>
              <a:avLst/>
              <a:gdLst>
                <a:gd name="T0" fmla="*/ 145 w 134"/>
                <a:gd name="T1" fmla="*/ 109 h 109"/>
                <a:gd name="T2" fmla="*/ 145 w 134"/>
                <a:gd name="T3" fmla="*/ 90 h 109"/>
                <a:gd name="T4" fmla="*/ 137 w 134"/>
                <a:gd name="T5" fmla="*/ 74 h 109"/>
                <a:gd name="T6" fmla="*/ 131 w 134"/>
                <a:gd name="T7" fmla="*/ 58 h 109"/>
                <a:gd name="T8" fmla="*/ 119 w 134"/>
                <a:gd name="T9" fmla="*/ 44 h 109"/>
                <a:gd name="T10" fmla="*/ 103 w 134"/>
                <a:gd name="T11" fmla="*/ 32 h 109"/>
                <a:gd name="T12" fmla="*/ 85 w 134"/>
                <a:gd name="T13" fmla="*/ 20 h 109"/>
                <a:gd name="T14" fmla="*/ 67 w 134"/>
                <a:gd name="T15" fmla="*/ 11 h 109"/>
                <a:gd name="T16" fmla="*/ 45 w 134"/>
                <a:gd name="T17" fmla="*/ 4 h 109"/>
                <a:gd name="T18" fmla="*/ 24 w 134"/>
                <a:gd name="T19" fmla="*/ 2 h 109"/>
                <a:gd name="T20" fmla="*/ 0 w 134"/>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09"/>
                <a:gd name="T35" fmla="*/ 134 w 134"/>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09">
                  <a:moveTo>
                    <a:pt x="134" y="109"/>
                  </a:moveTo>
                  <a:lnTo>
                    <a:pt x="134" y="90"/>
                  </a:lnTo>
                  <a:lnTo>
                    <a:pt x="127" y="74"/>
                  </a:lnTo>
                  <a:lnTo>
                    <a:pt x="121" y="58"/>
                  </a:lnTo>
                  <a:lnTo>
                    <a:pt x="110" y="44"/>
                  </a:lnTo>
                  <a:lnTo>
                    <a:pt x="95" y="32"/>
                  </a:lnTo>
                  <a:lnTo>
                    <a:pt x="79" y="20"/>
                  </a:lnTo>
                  <a:lnTo>
                    <a:pt x="62" y="11"/>
                  </a:lnTo>
                  <a:lnTo>
                    <a:pt x="42" y="4"/>
                  </a:lnTo>
                  <a:lnTo>
                    <a:pt x="22"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0" name="Rectangle 11"/>
            <p:cNvSpPr>
              <a:spLocks noChangeArrowheads="1"/>
            </p:cNvSpPr>
            <p:nvPr/>
          </p:nvSpPr>
          <p:spPr bwMode="auto">
            <a:xfrm>
              <a:off x="4909" y="912"/>
              <a:ext cx="158"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rgbClr val="000000"/>
                  </a:solidFill>
                </a:rPr>
                <a:t>PrW</a:t>
              </a:r>
              <a:endParaRPr lang="en-US" altLang="zh-CN" sz="1292" dirty="0"/>
            </a:p>
          </p:txBody>
        </p:sp>
        <p:sp>
          <p:nvSpPr>
            <p:cNvPr id="32781" name="Rectangle 12"/>
            <p:cNvSpPr>
              <a:spLocks noChangeArrowheads="1"/>
            </p:cNvSpPr>
            <p:nvPr/>
          </p:nvSpPr>
          <p:spPr bwMode="auto">
            <a:xfrm>
              <a:off x="5062" y="912"/>
              <a:ext cx="130"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a:t>
              </a:r>
              <a:endParaRPr lang="en-US" altLang="zh-CN" sz="1292"/>
            </a:p>
          </p:txBody>
        </p:sp>
        <p:sp>
          <p:nvSpPr>
            <p:cNvPr id="32782" name="Rectangle 13"/>
            <p:cNvSpPr>
              <a:spLocks noChangeArrowheads="1"/>
            </p:cNvSpPr>
            <p:nvPr/>
          </p:nvSpPr>
          <p:spPr bwMode="auto">
            <a:xfrm>
              <a:off x="4589" y="2352"/>
              <a:ext cx="288"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rgbClr val="000000"/>
                  </a:solidFill>
                </a:rPr>
                <a:t>PrRd</a:t>
              </a:r>
              <a:r>
                <a:rPr lang="en-US" altLang="zh-CN" sz="923" b="0" dirty="0">
                  <a:solidFill>
                    <a:srgbClr val="000000"/>
                  </a:solidFill>
                </a:rPr>
                <a:t>/—</a:t>
              </a:r>
              <a:endParaRPr lang="en-US" altLang="zh-CN" sz="1292" dirty="0"/>
            </a:p>
          </p:txBody>
        </p:sp>
        <p:sp>
          <p:nvSpPr>
            <p:cNvPr id="32783" name="Freeform 14"/>
            <p:cNvSpPr>
              <a:spLocks/>
            </p:cNvSpPr>
            <p:nvPr/>
          </p:nvSpPr>
          <p:spPr bwMode="auto">
            <a:xfrm>
              <a:off x="4534" y="1009"/>
              <a:ext cx="357" cy="350"/>
            </a:xfrm>
            <a:custGeom>
              <a:avLst/>
              <a:gdLst>
                <a:gd name="T0" fmla="*/ 356 w 329"/>
                <a:gd name="T1" fmla="*/ 175 h 350"/>
                <a:gd name="T2" fmla="*/ 356 w 329"/>
                <a:gd name="T3" fmla="*/ 205 h 350"/>
                <a:gd name="T4" fmla="*/ 348 w 329"/>
                <a:gd name="T5" fmla="*/ 231 h 350"/>
                <a:gd name="T6" fmla="*/ 336 w 329"/>
                <a:gd name="T7" fmla="*/ 256 h 350"/>
                <a:gd name="T8" fmla="*/ 322 w 329"/>
                <a:gd name="T9" fmla="*/ 280 h 350"/>
                <a:gd name="T10" fmla="*/ 306 w 329"/>
                <a:gd name="T11" fmla="*/ 298 h 350"/>
                <a:gd name="T12" fmla="*/ 284 w 329"/>
                <a:gd name="T13" fmla="*/ 317 h 350"/>
                <a:gd name="T14" fmla="*/ 260 w 329"/>
                <a:gd name="T15" fmla="*/ 331 h 350"/>
                <a:gd name="T16" fmla="*/ 234 w 329"/>
                <a:gd name="T17" fmla="*/ 343 h 350"/>
                <a:gd name="T18" fmla="*/ 208 w 329"/>
                <a:gd name="T19" fmla="*/ 347 h 350"/>
                <a:gd name="T20" fmla="*/ 180 w 329"/>
                <a:gd name="T21" fmla="*/ 350 h 350"/>
                <a:gd name="T22" fmla="*/ 148 w 329"/>
                <a:gd name="T23" fmla="*/ 347 h 350"/>
                <a:gd name="T24" fmla="*/ 122 w 329"/>
                <a:gd name="T25" fmla="*/ 343 h 350"/>
                <a:gd name="T26" fmla="*/ 96 w 329"/>
                <a:gd name="T27" fmla="*/ 331 h 350"/>
                <a:gd name="T28" fmla="*/ 72 w 329"/>
                <a:gd name="T29" fmla="*/ 317 h 350"/>
                <a:gd name="T30" fmla="*/ 52 w 329"/>
                <a:gd name="T31" fmla="*/ 298 h 350"/>
                <a:gd name="T32" fmla="*/ 34 w 329"/>
                <a:gd name="T33" fmla="*/ 280 h 350"/>
                <a:gd name="T34" fmla="*/ 20 w 329"/>
                <a:gd name="T35" fmla="*/ 256 h 350"/>
                <a:gd name="T36" fmla="*/ 8 w 329"/>
                <a:gd name="T37" fmla="*/ 231 h 350"/>
                <a:gd name="T38" fmla="*/ 2 w 329"/>
                <a:gd name="T39" fmla="*/ 205 h 350"/>
                <a:gd name="T40" fmla="*/ 0 w 329"/>
                <a:gd name="T41" fmla="*/ 175 h 350"/>
                <a:gd name="T42" fmla="*/ 2 w 329"/>
                <a:gd name="T43" fmla="*/ 147 h 350"/>
                <a:gd name="T44" fmla="*/ 8 w 329"/>
                <a:gd name="T45" fmla="*/ 121 h 350"/>
                <a:gd name="T46" fmla="*/ 20 w 329"/>
                <a:gd name="T47" fmla="*/ 95 h 350"/>
                <a:gd name="T48" fmla="*/ 34 w 329"/>
                <a:gd name="T49" fmla="*/ 72 h 350"/>
                <a:gd name="T50" fmla="*/ 52 w 329"/>
                <a:gd name="T51" fmla="*/ 51 h 350"/>
                <a:gd name="T52" fmla="*/ 72 w 329"/>
                <a:gd name="T53" fmla="*/ 35 h 350"/>
                <a:gd name="T54" fmla="*/ 96 w 329"/>
                <a:gd name="T55" fmla="*/ 21 h 350"/>
                <a:gd name="T56" fmla="*/ 122 w 329"/>
                <a:gd name="T57" fmla="*/ 9 h 350"/>
                <a:gd name="T58" fmla="*/ 148 w 329"/>
                <a:gd name="T59" fmla="*/ 2 h 350"/>
                <a:gd name="T60" fmla="*/ 180 w 329"/>
                <a:gd name="T61" fmla="*/ 0 h 350"/>
                <a:gd name="T62" fmla="*/ 208 w 329"/>
                <a:gd name="T63" fmla="*/ 2 h 350"/>
                <a:gd name="T64" fmla="*/ 234 w 329"/>
                <a:gd name="T65" fmla="*/ 9 h 350"/>
                <a:gd name="T66" fmla="*/ 260 w 329"/>
                <a:gd name="T67" fmla="*/ 21 h 350"/>
                <a:gd name="T68" fmla="*/ 284 w 329"/>
                <a:gd name="T69" fmla="*/ 35 h 350"/>
                <a:gd name="T70" fmla="*/ 306 w 329"/>
                <a:gd name="T71" fmla="*/ 51 h 350"/>
                <a:gd name="T72" fmla="*/ 322 w 329"/>
                <a:gd name="T73" fmla="*/ 72 h 350"/>
                <a:gd name="T74" fmla="*/ 336 w 329"/>
                <a:gd name="T75" fmla="*/ 95 h 350"/>
                <a:gd name="T76" fmla="*/ 348 w 329"/>
                <a:gd name="T77" fmla="*/ 121 h 350"/>
                <a:gd name="T78" fmla="*/ 356 w 329"/>
                <a:gd name="T79" fmla="*/ 147 h 350"/>
                <a:gd name="T80" fmla="*/ 358 w 329"/>
                <a:gd name="T81" fmla="*/ 175 h 350"/>
                <a:gd name="T82" fmla="*/ 356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205"/>
                  </a:lnTo>
                  <a:lnTo>
                    <a:pt x="320" y="231"/>
                  </a:lnTo>
                  <a:lnTo>
                    <a:pt x="309" y="256"/>
                  </a:lnTo>
                  <a:lnTo>
                    <a:pt x="296" y="280"/>
                  </a:lnTo>
                  <a:lnTo>
                    <a:pt x="281" y="298"/>
                  </a:lnTo>
                  <a:lnTo>
                    <a:pt x="261" y="317"/>
                  </a:lnTo>
                  <a:lnTo>
                    <a:pt x="239" y="331"/>
                  </a:lnTo>
                  <a:lnTo>
                    <a:pt x="215" y="343"/>
                  </a:lnTo>
                  <a:lnTo>
                    <a:pt x="191" y="347"/>
                  </a:lnTo>
                  <a:lnTo>
                    <a:pt x="165" y="350"/>
                  </a:lnTo>
                  <a:lnTo>
                    <a:pt x="136" y="347"/>
                  </a:lnTo>
                  <a:lnTo>
                    <a:pt x="112" y="343"/>
                  </a:lnTo>
                  <a:lnTo>
                    <a:pt x="88" y="331"/>
                  </a:lnTo>
                  <a:lnTo>
                    <a:pt x="66" y="317"/>
                  </a:lnTo>
                  <a:lnTo>
                    <a:pt x="48" y="298"/>
                  </a:lnTo>
                  <a:lnTo>
                    <a:pt x="31" y="280"/>
                  </a:lnTo>
                  <a:lnTo>
                    <a:pt x="18" y="256"/>
                  </a:lnTo>
                  <a:lnTo>
                    <a:pt x="7" y="231"/>
                  </a:lnTo>
                  <a:lnTo>
                    <a:pt x="2" y="205"/>
                  </a:lnTo>
                  <a:lnTo>
                    <a:pt x="0" y="175"/>
                  </a:lnTo>
                  <a:lnTo>
                    <a:pt x="2" y="147"/>
                  </a:lnTo>
                  <a:lnTo>
                    <a:pt x="7" y="121"/>
                  </a:lnTo>
                  <a:lnTo>
                    <a:pt x="18" y="95"/>
                  </a:lnTo>
                  <a:lnTo>
                    <a:pt x="31" y="72"/>
                  </a:lnTo>
                  <a:lnTo>
                    <a:pt x="48" y="51"/>
                  </a:lnTo>
                  <a:lnTo>
                    <a:pt x="66" y="35"/>
                  </a:lnTo>
                  <a:lnTo>
                    <a:pt x="88" y="21"/>
                  </a:lnTo>
                  <a:lnTo>
                    <a:pt x="112" y="9"/>
                  </a:lnTo>
                  <a:lnTo>
                    <a:pt x="136" y="2"/>
                  </a:lnTo>
                  <a:lnTo>
                    <a:pt x="165" y="0"/>
                  </a:lnTo>
                  <a:lnTo>
                    <a:pt x="191" y="2"/>
                  </a:lnTo>
                  <a:lnTo>
                    <a:pt x="215" y="9"/>
                  </a:lnTo>
                  <a:lnTo>
                    <a:pt x="239" y="21"/>
                  </a:lnTo>
                  <a:lnTo>
                    <a:pt x="261" y="35"/>
                  </a:lnTo>
                  <a:lnTo>
                    <a:pt x="281" y="51"/>
                  </a:lnTo>
                  <a:lnTo>
                    <a:pt x="296" y="72"/>
                  </a:lnTo>
                  <a:lnTo>
                    <a:pt x="309" y="95"/>
                  </a:lnTo>
                  <a:lnTo>
                    <a:pt x="320" y="121"/>
                  </a:lnTo>
                  <a:lnTo>
                    <a:pt x="327" y="147"/>
                  </a:lnTo>
                  <a:lnTo>
                    <a:pt x="329" y="175"/>
                  </a:lnTo>
                  <a:lnTo>
                    <a:pt x="327"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4" name="Freeform 15"/>
            <p:cNvSpPr>
              <a:spLocks/>
            </p:cNvSpPr>
            <p:nvPr/>
          </p:nvSpPr>
          <p:spPr bwMode="auto">
            <a:xfrm>
              <a:off x="4534" y="1009"/>
              <a:ext cx="357" cy="350"/>
            </a:xfrm>
            <a:custGeom>
              <a:avLst/>
              <a:gdLst>
                <a:gd name="T0" fmla="*/ 356 w 329"/>
                <a:gd name="T1" fmla="*/ 175 h 350"/>
                <a:gd name="T2" fmla="*/ 356 w 329"/>
                <a:gd name="T3" fmla="*/ 147 h 350"/>
                <a:gd name="T4" fmla="*/ 348 w 329"/>
                <a:gd name="T5" fmla="*/ 121 h 350"/>
                <a:gd name="T6" fmla="*/ 336 w 329"/>
                <a:gd name="T7" fmla="*/ 95 h 350"/>
                <a:gd name="T8" fmla="*/ 322 w 329"/>
                <a:gd name="T9" fmla="*/ 72 h 350"/>
                <a:gd name="T10" fmla="*/ 306 w 329"/>
                <a:gd name="T11" fmla="*/ 51 h 350"/>
                <a:gd name="T12" fmla="*/ 284 w 329"/>
                <a:gd name="T13" fmla="*/ 35 h 350"/>
                <a:gd name="T14" fmla="*/ 260 w 329"/>
                <a:gd name="T15" fmla="*/ 21 h 350"/>
                <a:gd name="T16" fmla="*/ 234 w 329"/>
                <a:gd name="T17" fmla="*/ 9 h 350"/>
                <a:gd name="T18" fmla="*/ 208 w 329"/>
                <a:gd name="T19" fmla="*/ 2 h 350"/>
                <a:gd name="T20" fmla="*/ 180 w 329"/>
                <a:gd name="T21" fmla="*/ 0 h 350"/>
                <a:gd name="T22" fmla="*/ 148 w 329"/>
                <a:gd name="T23" fmla="*/ 2 h 350"/>
                <a:gd name="T24" fmla="*/ 122 w 329"/>
                <a:gd name="T25" fmla="*/ 9 h 350"/>
                <a:gd name="T26" fmla="*/ 96 w 329"/>
                <a:gd name="T27" fmla="*/ 21 h 350"/>
                <a:gd name="T28" fmla="*/ 72 w 329"/>
                <a:gd name="T29" fmla="*/ 35 h 350"/>
                <a:gd name="T30" fmla="*/ 52 w 329"/>
                <a:gd name="T31" fmla="*/ 51 h 350"/>
                <a:gd name="T32" fmla="*/ 34 w 329"/>
                <a:gd name="T33" fmla="*/ 72 h 350"/>
                <a:gd name="T34" fmla="*/ 20 w 329"/>
                <a:gd name="T35" fmla="*/ 95 h 350"/>
                <a:gd name="T36" fmla="*/ 8 w 329"/>
                <a:gd name="T37" fmla="*/ 121 h 350"/>
                <a:gd name="T38" fmla="*/ 2 w 329"/>
                <a:gd name="T39" fmla="*/ 147 h 350"/>
                <a:gd name="T40" fmla="*/ 0 w 329"/>
                <a:gd name="T41" fmla="*/ 175 h 350"/>
                <a:gd name="T42" fmla="*/ 2 w 329"/>
                <a:gd name="T43" fmla="*/ 205 h 350"/>
                <a:gd name="T44" fmla="*/ 8 w 329"/>
                <a:gd name="T45" fmla="*/ 231 h 350"/>
                <a:gd name="T46" fmla="*/ 20 w 329"/>
                <a:gd name="T47" fmla="*/ 256 h 350"/>
                <a:gd name="T48" fmla="*/ 34 w 329"/>
                <a:gd name="T49" fmla="*/ 280 h 350"/>
                <a:gd name="T50" fmla="*/ 52 w 329"/>
                <a:gd name="T51" fmla="*/ 298 h 350"/>
                <a:gd name="T52" fmla="*/ 72 w 329"/>
                <a:gd name="T53" fmla="*/ 317 h 350"/>
                <a:gd name="T54" fmla="*/ 96 w 329"/>
                <a:gd name="T55" fmla="*/ 331 h 350"/>
                <a:gd name="T56" fmla="*/ 122 w 329"/>
                <a:gd name="T57" fmla="*/ 343 h 350"/>
                <a:gd name="T58" fmla="*/ 148 w 329"/>
                <a:gd name="T59" fmla="*/ 347 h 350"/>
                <a:gd name="T60" fmla="*/ 180 w 329"/>
                <a:gd name="T61" fmla="*/ 350 h 350"/>
                <a:gd name="T62" fmla="*/ 208 w 329"/>
                <a:gd name="T63" fmla="*/ 347 h 350"/>
                <a:gd name="T64" fmla="*/ 234 w 329"/>
                <a:gd name="T65" fmla="*/ 343 h 350"/>
                <a:gd name="T66" fmla="*/ 260 w 329"/>
                <a:gd name="T67" fmla="*/ 331 h 350"/>
                <a:gd name="T68" fmla="*/ 284 w 329"/>
                <a:gd name="T69" fmla="*/ 317 h 350"/>
                <a:gd name="T70" fmla="*/ 306 w 329"/>
                <a:gd name="T71" fmla="*/ 298 h 350"/>
                <a:gd name="T72" fmla="*/ 322 w 329"/>
                <a:gd name="T73" fmla="*/ 280 h 350"/>
                <a:gd name="T74" fmla="*/ 336 w 329"/>
                <a:gd name="T75" fmla="*/ 256 h 350"/>
                <a:gd name="T76" fmla="*/ 348 w 329"/>
                <a:gd name="T77" fmla="*/ 231 h 350"/>
                <a:gd name="T78" fmla="*/ 356 w 329"/>
                <a:gd name="T79" fmla="*/ 205 h 350"/>
                <a:gd name="T80" fmla="*/ 358 w 329"/>
                <a:gd name="T81" fmla="*/ 175 h 350"/>
                <a:gd name="T82" fmla="*/ 358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5"/>
                  </a:moveTo>
                  <a:lnTo>
                    <a:pt x="327" y="147"/>
                  </a:lnTo>
                  <a:lnTo>
                    <a:pt x="320" y="121"/>
                  </a:lnTo>
                  <a:lnTo>
                    <a:pt x="309" y="95"/>
                  </a:lnTo>
                  <a:lnTo>
                    <a:pt x="296" y="72"/>
                  </a:lnTo>
                  <a:lnTo>
                    <a:pt x="281" y="51"/>
                  </a:lnTo>
                  <a:lnTo>
                    <a:pt x="261" y="35"/>
                  </a:lnTo>
                  <a:lnTo>
                    <a:pt x="239" y="21"/>
                  </a:lnTo>
                  <a:lnTo>
                    <a:pt x="215" y="9"/>
                  </a:lnTo>
                  <a:lnTo>
                    <a:pt x="191" y="2"/>
                  </a:lnTo>
                  <a:lnTo>
                    <a:pt x="165" y="0"/>
                  </a:lnTo>
                  <a:lnTo>
                    <a:pt x="136" y="2"/>
                  </a:lnTo>
                  <a:lnTo>
                    <a:pt x="112" y="9"/>
                  </a:lnTo>
                  <a:lnTo>
                    <a:pt x="88" y="21"/>
                  </a:lnTo>
                  <a:lnTo>
                    <a:pt x="66" y="35"/>
                  </a:lnTo>
                  <a:lnTo>
                    <a:pt x="48" y="51"/>
                  </a:lnTo>
                  <a:lnTo>
                    <a:pt x="31" y="72"/>
                  </a:lnTo>
                  <a:lnTo>
                    <a:pt x="18" y="95"/>
                  </a:lnTo>
                  <a:lnTo>
                    <a:pt x="7" y="121"/>
                  </a:lnTo>
                  <a:lnTo>
                    <a:pt x="2" y="147"/>
                  </a:lnTo>
                  <a:lnTo>
                    <a:pt x="0" y="175"/>
                  </a:lnTo>
                  <a:lnTo>
                    <a:pt x="2" y="205"/>
                  </a:lnTo>
                  <a:lnTo>
                    <a:pt x="7" y="231"/>
                  </a:lnTo>
                  <a:lnTo>
                    <a:pt x="18" y="256"/>
                  </a:lnTo>
                  <a:lnTo>
                    <a:pt x="31" y="280"/>
                  </a:lnTo>
                  <a:lnTo>
                    <a:pt x="48" y="298"/>
                  </a:lnTo>
                  <a:lnTo>
                    <a:pt x="66" y="317"/>
                  </a:lnTo>
                  <a:lnTo>
                    <a:pt x="88" y="331"/>
                  </a:lnTo>
                  <a:lnTo>
                    <a:pt x="112" y="343"/>
                  </a:lnTo>
                  <a:lnTo>
                    <a:pt x="136" y="347"/>
                  </a:lnTo>
                  <a:lnTo>
                    <a:pt x="165" y="350"/>
                  </a:lnTo>
                  <a:lnTo>
                    <a:pt x="191" y="347"/>
                  </a:lnTo>
                  <a:lnTo>
                    <a:pt x="215" y="343"/>
                  </a:lnTo>
                  <a:lnTo>
                    <a:pt x="239" y="331"/>
                  </a:lnTo>
                  <a:lnTo>
                    <a:pt x="261" y="317"/>
                  </a:lnTo>
                  <a:lnTo>
                    <a:pt x="281" y="298"/>
                  </a:lnTo>
                  <a:lnTo>
                    <a:pt x="296" y="280"/>
                  </a:lnTo>
                  <a:lnTo>
                    <a:pt x="309" y="256"/>
                  </a:lnTo>
                  <a:lnTo>
                    <a:pt x="320" y="231"/>
                  </a:lnTo>
                  <a:lnTo>
                    <a:pt x="327" y="205"/>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5" name="Freeform 16"/>
            <p:cNvSpPr>
              <a:spLocks/>
            </p:cNvSpPr>
            <p:nvPr/>
          </p:nvSpPr>
          <p:spPr bwMode="auto">
            <a:xfrm>
              <a:off x="4525" y="1785"/>
              <a:ext cx="353" cy="350"/>
            </a:xfrm>
            <a:custGeom>
              <a:avLst/>
              <a:gdLst>
                <a:gd name="T0" fmla="*/ 355 w 329"/>
                <a:gd name="T1" fmla="*/ 172 h 350"/>
                <a:gd name="T2" fmla="*/ 355 w 329"/>
                <a:gd name="T3" fmla="*/ 203 h 350"/>
                <a:gd name="T4" fmla="*/ 348 w 329"/>
                <a:gd name="T5" fmla="*/ 231 h 350"/>
                <a:gd name="T6" fmla="*/ 336 w 329"/>
                <a:gd name="T7" fmla="*/ 254 h 350"/>
                <a:gd name="T8" fmla="*/ 322 w 329"/>
                <a:gd name="T9" fmla="*/ 277 h 350"/>
                <a:gd name="T10" fmla="*/ 305 w 329"/>
                <a:gd name="T11" fmla="*/ 298 h 350"/>
                <a:gd name="T12" fmla="*/ 283 w 329"/>
                <a:gd name="T13" fmla="*/ 315 h 350"/>
                <a:gd name="T14" fmla="*/ 259 w 329"/>
                <a:gd name="T15" fmla="*/ 331 h 350"/>
                <a:gd name="T16" fmla="*/ 233 w 329"/>
                <a:gd name="T17" fmla="*/ 340 h 350"/>
                <a:gd name="T18" fmla="*/ 207 w 329"/>
                <a:gd name="T19" fmla="*/ 347 h 350"/>
                <a:gd name="T20" fmla="*/ 179 w 329"/>
                <a:gd name="T21" fmla="*/ 350 h 350"/>
                <a:gd name="T22" fmla="*/ 148 w 329"/>
                <a:gd name="T23" fmla="*/ 347 h 350"/>
                <a:gd name="T24" fmla="*/ 122 w 329"/>
                <a:gd name="T25" fmla="*/ 340 h 350"/>
                <a:gd name="T26" fmla="*/ 95 w 329"/>
                <a:gd name="T27" fmla="*/ 331 h 350"/>
                <a:gd name="T28" fmla="*/ 72 w 329"/>
                <a:gd name="T29" fmla="*/ 315 h 350"/>
                <a:gd name="T30" fmla="*/ 53 w 329"/>
                <a:gd name="T31" fmla="*/ 298 h 350"/>
                <a:gd name="T32" fmla="*/ 34 w 329"/>
                <a:gd name="T33" fmla="*/ 277 h 350"/>
                <a:gd name="T34" fmla="*/ 20 w 329"/>
                <a:gd name="T35" fmla="*/ 254 h 350"/>
                <a:gd name="T36" fmla="*/ 8 w 329"/>
                <a:gd name="T37" fmla="*/ 231 h 350"/>
                <a:gd name="T38" fmla="*/ 2 w 329"/>
                <a:gd name="T39" fmla="*/ 203 h 350"/>
                <a:gd name="T40" fmla="*/ 0 w 329"/>
                <a:gd name="T41" fmla="*/ 175 h 350"/>
                <a:gd name="T42" fmla="*/ 2 w 329"/>
                <a:gd name="T43" fmla="*/ 147 h 350"/>
                <a:gd name="T44" fmla="*/ 8 w 329"/>
                <a:gd name="T45" fmla="*/ 119 h 350"/>
                <a:gd name="T46" fmla="*/ 20 w 329"/>
                <a:gd name="T47" fmla="*/ 93 h 350"/>
                <a:gd name="T48" fmla="*/ 34 w 329"/>
                <a:gd name="T49" fmla="*/ 72 h 350"/>
                <a:gd name="T50" fmla="*/ 53 w 329"/>
                <a:gd name="T51" fmla="*/ 51 h 350"/>
                <a:gd name="T52" fmla="*/ 72 w 329"/>
                <a:gd name="T53" fmla="*/ 33 h 350"/>
                <a:gd name="T54" fmla="*/ 95 w 329"/>
                <a:gd name="T55" fmla="*/ 19 h 350"/>
                <a:gd name="T56" fmla="*/ 122 w 329"/>
                <a:gd name="T57" fmla="*/ 9 h 350"/>
                <a:gd name="T58" fmla="*/ 148 w 329"/>
                <a:gd name="T59" fmla="*/ 2 h 350"/>
                <a:gd name="T60" fmla="*/ 179 w 329"/>
                <a:gd name="T61" fmla="*/ 0 h 350"/>
                <a:gd name="T62" fmla="*/ 207 w 329"/>
                <a:gd name="T63" fmla="*/ 2 h 350"/>
                <a:gd name="T64" fmla="*/ 233 w 329"/>
                <a:gd name="T65" fmla="*/ 9 h 350"/>
                <a:gd name="T66" fmla="*/ 259 w 329"/>
                <a:gd name="T67" fmla="*/ 19 h 350"/>
                <a:gd name="T68" fmla="*/ 283 w 329"/>
                <a:gd name="T69" fmla="*/ 33 h 350"/>
                <a:gd name="T70" fmla="*/ 305 w 329"/>
                <a:gd name="T71" fmla="*/ 51 h 350"/>
                <a:gd name="T72" fmla="*/ 322 w 329"/>
                <a:gd name="T73" fmla="*/ 72 h 350"/>
                <a:gd name="T74" fmla="*/ 336 w 329"/>
                <a:gd name="T75" fmla="*/ 93 h 350"/>
                <a:gd name="T76" fmla="*/ 348 w 329"/>
                <a:gd name="T77" fmla="*/ 119 h 350"/>
                <a:gd name="T78" fmla="*/ 355 w 329"/>
                <a:gd name="T79" fmla="*/ 147 h 350"/>
                <a:gd name="T80" fmla="*/ 357 w 329"/>
                <a:gd name="T81" fmla="*/ 175 h 350"/>
                <a:gd name="T82" fmla="*/ 355 w 329"/>
                <a:gd name="T83" fmla="*/ 172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203"/>
                  </a:lnTo>
                  <a:lnTo>
                    <a:pt x="321" y="231"/>
                  </a:lnTo>
                  <a:lnTo>
                    <a:pt x="310" y="254"/>
                  </a:lnTo>
                  <a:lnTo>
                    <a:pt x="297" y="277"/>
                  </a:lnTo>
                  <a:lnTo>
                    <a:pt x="281" y="298"/>
                  </a:lnTo>
                  <a:lnTo>
                    <a:pt x="261" y="315"/>
                  </a:lnTo>
                  <a:lnTo>
                    <a:pt x="239" y="331"/>
                  </a:lnTo>
                  <a:lnTo>
                    <a:pt x="215" y="340"/>
                  </a:lnTo>
                  <a:lnTo>
                    <a:pt x="191" y="347"/>
                  </a:lnTo>
                  <a:lnTo>
                    <a:pt x="165" y="350"/>
                  </a:lnTo>
                  <a:lnTo>
                    <a:pt x="136" y="347"/>
                  </a:lnTo>
                  <a:lnTo>
                    <a:pt x="112" y="340"/>
                  </a:lnTo>
                  <a:lnTo>
                    <a:pt x="88" y="331"/>
                  </a:lnTo>
                  <a:lnTo>
                    <a:pt x="66" y="315"/>
                  </a:lnTo>
                  <a:lnTo>
                    <a:pt x="49" y="298"/>
                  </a:lnTo>
                  <a:lnTo>
                    <a:pt x="31" y="277"/>
                  </a:lnTo>
                  <a:lnTo>
                    <a:pt x="18" y="254"/>
                  </a:lnTo>
                  <a:lnTo>
                    <a:pt x="7" y="231"/>
                  </a:lnTo>
                  <a:lnTo>
                    <a:pt x="2" y="203"/>
                  </a:lnTo>
                  <a:lnTo>
                    <a:pt x="0" y="175"/>
                  </a:lnTo>
                  <a:lnTo>
                    <a:pt x="2" y="147"/>
                  </a:lnTo>
                  <a:lnTo>
                    <a:pt x="7" y="119"/>
                  </a:lnTo>
                  <a:lnTo>
                    <a:pt x="18" y="93"/>
                  </a:lnTo>
                  <a:lnTo>
                    <a:pt x="31" y="72"/>
                  </a:lnTo>
                  <a:lnTo>
                    <a:pt x="49" y="51"/>
                  </a:lnTo>
                  <a:lnTo>
                    <a:pt x="66" y="33"/>
                  </a:lnTo>
                  <a:lnTo>
                    <a:pt x="88" y="19"/>
                  </a:lnTo>
                  <a:lnTo>
                    <a:pt x="112" y="9"/>
                  </a:lnTo>
                  <a:lnTo>
                    <a:pt x="136" y="2"/>
                  </a:lnTo>
                  <a:lnTo>
                    <a:pt x="165" y="0"/>
                  </a:lnTo>
                  <a:lnTo>
                    <a:pt x="191" y="2"/>
                  </a:lnTo>
                  <a:lnTo>
                    <a:pt x="215" y="9"/>
                  </a:lnTo>
                  <a:lnTo>
                    <a:pt x="239" y="19"/>
                  </a:lnTo>
                  <a:lnTo>
                    <a:pt x="261" y="33"/>
                  </a:lnTo>
                  <a:lnTo>
                    <a:pt x="281" y="51"/>
                  </a:lnTo>
                  <a:lnTo>
                    <a:pt x="297" y="72"/>
                  </a:lnTo>
                  <a:lnTo>
                    <a:pt x="310" y="93"/>
                  </a:lnTo>
                  <a:lnTo>
                    <a:pt x="321" y="119"/>
                  </a:lnTo>
                  <a:lnTo>
                    <a:pt x="327" y="147"/>
                  </a:lnTo>
                  <a:lnTo>
                    <a:pt x="329" y="175"/>
                  </a:lnTo>
                  <a:lnTo>
                    <a:pt x="327" y="172"/>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6" name="Freeform 17"/>
            <p:cNvSpPr>
              <a:spLocks/>
            </p:cNvSpPr>
            <p:nvPr/>
          </p:nvSpPr>
          <p:spPr bwMode="auto">
            <a:xfrm>
              <a:off x="4525" y="1785"/>
              <a:ext cx="353" cy="350"/>
            </a:xfrm>
            <a:custGeom>
              <a:avLst/>
              <a:gdLst>
                <a:gd name="T0" fmla="*/ 355 w 329"/>
                <a:gd name="T1" fmla="*/ 172 h 350"/>
                <a:gd name="T2" fmla="*/ 355 w 329"/>
                <a:gd name="T3" fmla="*/ 147 h 350"/>
                <a:gd name="T4" fmla="*/ 348 w 329"/>
                <a:gd name="T5" fmla="*/ 119 h 350"/>
                <a:gd name="T6" fmla="*/ 336 w 329"/>
                <a:gd name="T7" fmla="*/ 93 h 350"/>
                <a:gd name="T8" fmla="*/ 322 w 329"/>
                <a:gd name="T9" fmla="*/ 72 h 350"/>
                <a:gd name="T10" fmla="*/ 305 w 329"/>
                <a:gd name="T11" fmla="*/ 51 h 350"/>
                <a:gd name="T12" fmla="*/ 283 w 329"/>
                <a:gd name="T13" fmla="*/ 33 h 350"/>
                <a:gd name="T14" fmla="*/ 259 w 329"/>
                <a:gd name="T15" fmla="*/ 19 h 350"/>
                <a:gd name="T16" fmla="*/ 233 w 329"/>
                <a:gd name="T17" fmla="*/ 9 h 350"/>
                <a:gd name="T18" fmla="*/ 207 w 329"/>
                <a:gd name="T19" fmla="*/ 2 h 350"/>
                <a:gd name="T20" fmla="*/ 179 w 329"/>
                <a:gd name="T21" fmla="*/ 0 h 350"/>
                <a:gd name="T22" fmla="*/ 148 w 329"/>
                <a:gd name="T23" fmla="*/ 2 h 350"/>
                <a:gd name="T24" fmla="*/ 122 w 329"/>
                <a:gd name="T25" fmla="*/ 9 h 350"/>
                <a:gd name="T26" fmla="*/ 95 w 329"/>
                <a:gd name="T27" fmla="*/ 19 h 350"/>
                <a:gd name="T28" fmla="*/ 72 w 329"/>
                <a:gd name="T29" fmla="*/ 33 h 350"/>
                <a:gd name="T30" fmla="*/ 53 w 329"/>
                <a:gd name="T31" fmla="*/ 51 h 350"/>
                <a:gd name="T32" fmla="*/ 34 w 329"/>
                <a:gd name="T33" fmla="*/ 72 h 350"/>
                <a:gd name="T34" fmla="*/ 20 w 329"/>
                <a:gd name="T35" fmla="*/ 93 h 350"/>
                <a:gd name="T36" fmla="*/ 8 w 329"/>
                <a:gd name="T37" fmla="*/ 119 h 350"/>
                <a:gd name="T38" fmla="*/ 2 w 329"/>
                <a:gd name="T39" fmla="*/ 147 h 350"/>
                <a:gd name="T40" fmla="*/ 0 w 329"/>
                <a:gd name="T41" fmla="*/ 175 h 350"/>
                <a:gd name="T42" fmla="*/ 2 w 329"/>
                <a:gd name="T43" fmla="*/ 203 h 350"/>
                <a:gd name="T44" fmla="*/ 8 w 329"/>
                <a:gd name="T45" fmla="*/ 231 h 350"/>
                <a:gd name="T46" fmla="*/ 20 w 329"/>
                <a:gd name="T47" fmla="*/ 254 h 350"/>
                <a:gd name="T48" fmla="*/ 34 w 329"/>
                <a:gd name="T49" fmla="*/ 277 h 350"/>
                <a:gd name="T50" fmla="*/ 53 w 329"/>
                <a:gd name="T51" fmla="*/ 298 h 350"/>
                <a:gd name="T52" fmla="*/ 72 w 329"/>
                <a:gd name="T53" fmla="*/ 315 h 350"/>
                <a:gd name="T54" fmla="*/ 95 w 329"/>
                <a:gd name="T55" fmla="*/ 331 h 350"/>
                <a:gd name="T56" fmla="*/ 122 w 329"/>
                <a:gd name="T57" fmla="*/ 340 h 350"/>
                <a:gd name="T58" fmla="*/ 148 w 329"/>
                <a:gd name="T59" fmla="*/ 347 h 350"/>
                <a:gd name="T60" fmla="*/ 179 w 329"/>
                <a:gd name="T61" fmla="*/ 350 h 350"/>
                <a:gd name="T62" fmla="*/ 207 w 329"/>
                <a:gd name="T63" fmla="*/ 347 h 350"/>
                <a:gd name="T64" fmla="*/ 233 w 329"/>
                <a:gd name="T65" fmla="*/ 340 h 350"/>
                <a:gd name="T66" fmla="*/ 259 w 329"/>
                <a:gd name="T67" fmla="*/ 331 h 350"/>
                <a:gd name="T68" fmla="*/ 283 w 329"/>
                <a:gd name="T69" fmla="*/ 315 h 350"/>
                <a:gd name="T70" fmla="*/ 305 w 329"/>
                <a:gd name="T71" fmla="*/ 298 h 350"/>
                <a:gd name="T72" fmla="*/ 322 w 329"/>
                <a:gd name="T73" fmla="*/ 277 h 350"/>
                <a:gd name="T74" fmla="*/ 336 w 329"/>
                <a:gd name="T75" fmla="*/ 254 h 350"/>
                <a:gd name="T76" fmla="*/ 348 w 329"/>
                <a:gd name="T77" fmla="*/ 231 h 350"/>
                <a:gd name="T78" fmla="*/ 355 w 329"/>
                <a:gd name="T79" fmla="*/ 203 h 350"/>
                <a:gd name="T80" fmla="*/ 357 w 329"/>
                <a:gd name="T81" fmla="*/ 175 h 350"/>
                <a:gd name="T82" fmla="*/ 357 w 329"/>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9"/>
                <a:gd name="T127" fmla="*/ 0 h 350"/>
                <a:gd name="T128" fmla="*/ 329 w 329"/>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9" h="350">
                  <a:moveTo>
                    <a:pt x="327" y="172"/>
                  </a:moveTo>
                  <a:lnTo>
                    <a:pt x="327" y="147"/>
                  </a:lnTo>
                  <a:lnTo>
                    <a:pt x="321" y="119"/>
                  </a:lnTo>
                  <a:lnTo>
                    <a:pt x="310" y="93"/>
                  </a:lnTo>
                  <a:lnTo>
                    <a:pt x="297" y="72"/>
                  </a:lnTo>
                  <a:lnTo>
                    <a:pt x="281" y="51"/>
                  </a:lnTo>
                  <a:lnTo>
                    <a:pt x="261" y="33"/>
                  </a:lnTo>
                  <a:lnTo>
                    <a:pt x="239" y="19"/>
                  </a:lnTo>
                  <a:lnTo>
                    <a:pt x="215" y="9"/>
                  </a:lnTo>
                  <a:lnTo>
                    <a:pt x="191" y="2"/>
                  </a:lnTo>
                  <a:lnTo>
                    <a:pt x="165" y="0"/>
                  </a:lnTo>
                  <a:lnTo>
                    <a:pt x="136" y="2"/>
                  </a:lnTo>
                  <a:lnTo>
                    <a:pt x="112" y="9"/>
                  </a:lnTo>
                  <a:lnTo>
                    <a:pt x="88" y="19"/>
                  </a:lnTo>
                  <a:lnTo>
                    <a:pt x="66" y="33"/>
                  </a:lnTo>
                  <a:lnTo>
                    <a:pt x="49" y="51"/>
                  </a:lnTo>
                  <a:lnTo>
                    <a:pt x="31" y="72"/>
                  </a:lnTo>
                  <a:lnTo>
                    <a:pt x="18" y="93"/>
                  </a:lnTo>
                  <a:lnTo>
                    <a:pt x="7" y="119"/>
                  </a:lnTo>
                  <a:lnTo>
                    <a:pt x="2" y="147"/>
                  </a:lnTo>
                  <a:lnTo>
                    <a:pt x="0" y="175"/>
                  </a:lnTo>
                  <a:lnTo>
                    <a:pt x="2" y="203"/>
                  </a:lnTo>
                  <a:lnTo>
                    <a:pt x="7" y="231"/>
                  </a:lnTo>
                  <a:lnTo>
                    <a:pt x="18" y="254"/>
                  </a:lnTo>
                  <a:lnTo>
                    <a:pt x="31" y="277"/>
                  </a:lnTo>
                  <a:lnTo>
                    <a:pt x="49" y="298"/>
                  </a:lnTo>
                  <a:lnTo>
                    <a:pt x="66" y="315"/>
                  </a:lnTo>
                  <a:lnTo>
                    <a:pt x="88" y="331"/>
                  </a:lnTo>
                  <a:lnTo>
                    <a:pt x="112" y="340"/>
                  </a:lnTo>
                  <a:lnTo>
                    <a:pt x="136" y="347"/>
                  </a:lnTo>
                  <a:lnTo>
                    <a:pt x="165" y="350"/>
                  </a:lnTo>
                  <a:lnTo>
                    <a:pt x="191" y="347"/>
                  </a:lnTo>
                  <a:lnTo>
                    <a:pt x="215" y="340"/>
                  </a:lnTo>
                  <a:lnTo>
                    <a:pt x="239" y="331"/>
                  </a:lnTo>
                  <a:lnTo>
                    <a:pt x="261" y="315"/>
                  </a:lnTo>
                  <a:lnTo>
                    <a:pt x="281" y="298"/>
                  </a:lnTo>
                  <a:lnTo>
                    <a:pt x="297" y="277"/>
                  </a:lnTo>
                  <a:lnTo>
                    <a:pt x="310" y="254"/>
                  </a:lnTo>
                  <a:lnTo>
                    <a:pt x="321" y="231"/>
                  </a:lnTo>
                  <a:lnTo>
                    <a:pt x="327" y="203"/>
                  </a:lnTo>
                  <a:lnTo>
                    <a:pt x="329"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87" name="Rectangle 18"/>
            <p:cNvSpPr>
              <a:spLocks noChangeArrowheads="1"/>
            </p:cNvSpPr>
            <p:nvPr/>
          </p:nvSpPr>
          <p:spPr bwMode="auto">
            <a:xfrm>
              <a:off x="4682" y="1916"/>
              <a:ext cx="53" cy="93"/>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E</a:t>
              </a:r>
              <a:endParaRPr lang="en-US" altLang="zh-CN" sz="1292"/>
            </a:p>
          </p:txBody>
        </p:sp>
        <p:sp>
          <p:nvSpPr>
            <p:cNvPr id="32788" name="Rectangle 19"/>
            <p:cNvSpPr>
              <a:spLocks noChangeArrowheads="1"/>
            </p:cNvSpPr>
            <p:nvPr/>
          </p:nvSpPr>
          <p:spPr bwMode="auto">
            <a:xfrm>
              <a:off x="4668" y="1144"/>
              <a:ext cx="67"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M</a:t>
              </a:r>
              <a:endParaRPr lang="en-US" altLang="zh-CN" sz="1292"/>
            </a:p>
          </p:txBody>
        </p:sp>
        <p:sp>
          <p:nvSpPr>
            <p:cNvPr id="32789" name="Freeform 20"/>
            <p:cNvSpPr>
              <a:spLocks/>
            </p:cNvSpPr>
            <p:nvPr/>
          </p:nvSpPr>
          <p:spPr bwMode="auto">
            <a:xfrm>
              <a:off x="4361" y="1565"/>
              <a:ext cx="179" cy="336"/>
            </a:xfrm>
            <a:custGeom>
              <a:avLst/>
              <a:gdLst>
                <a:gd name="T0" fmla="*/ 0 w 164"/>
                <a:gd name="T1" fmla="*/ 0 h 335"/>
                <a:gd name="T2" fmla="*/ 2 w 164"/>
                <a:gd name="T3" fmla="*/ 54 h 335"/>
                <a:gd name="T4" fmla="*/ 10 w 164"/>
                <a:gd name="T5" fmla="*/ 107 h 335"/>
                <a:gd name="T6" fmla="*/ 18 w 164"/>
                <a:gd name="T7" fmla="*/ 154 h 335"/>
                <a:gd name="T8" fmla="*/ 34 w 164"/>
                <a:gd name="T9" fmla="*/ 198 h 335"/>
                <a:gd name="T10" fmla="*/ 52 w 164"/>
                <a:gd name="T11" fmla="*/ 238 h 335"/>
                <a:gd name="T12" fmla="*/ 74 w 164"/>
                <a:gd name="T13" fmla="*/ 270 h 335"/>
                <a:gd name="T14" fmla="*/ 96 w 164"/>
                <a:gd name="T15" fmla="*/ 298 h 335"/>
                <a:gd name="T16" fmla="*/ 122 w 164"/>
                <a:gd name="T17" fmla="*/ 319 h 335"/>
                <a:gd name="T18" fmla="*/ 150 w 164"/>
                <a:gd name="T19" fmla="*/ 331 h 335"/>
                <a:gd name="T20" fmla="*/ 178 w 164"/>
                <a:gd name="T21" fmla="*/ 335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335"/>
                <a:gd name="T35" fmla="*/ 164 w 164"/>
                <a:gd name="T36" fmla="*/ 335 h 3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335">
                  <a:moveTo>
                    <a:pt x="0" y="0"/>
                  </a:moveTo>
                  <a:lnTo>
                    <a:pt x="2" y="54"/>
                  </a:lnTo>
                  <a:lnTo>
                    <a:pt x="9" y="107"/>
                  </a:lnTo>
                  <a:lnTo>
                    <a:pt x="17" y="154"/>
                  </a:lnTo>
                  <a:lnTo>
                    <a:pt x="31" y="198"/>
                  </a:lnTo>
                  <a:lnTo>
                    <a:pt x="48" y="238"/>
                  </a:lnTo>
                  <a:lnTo>
                    <a:pt x="68" y="270"/>
                  </a:lnTo>
                  <a:lnTo>
                    <a:pt x="88" y="298"/>
                  </a:lnTo>
                  <a:lnTo>
                    <a:pt x="112" y="319"/>
                  </a:lnTo>
                  <a:lnTo>
                    <a:pt x="138" y="331"/>
                  </a:lnTo>
                  <a:lnTo>
                    <a:pt x="164" y="33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0" name="Freeform 21"/>
            <p:cNvSpPr>
              <a:spLocks/>
            </p:cNvSpPr>
            <p:nvPr/>
          </p:nvSpPr>
          <p:spPr bwMode="auto">
            <a:xfrm>
              <a:off x="4458" y="1254"/>
              <a:ext cx="76" cy="51"/>
            </a:xfrm>
            <a:custGeom>
              <a:avLst/>
              <a:gdLst>
                <a:gd name="T0" fmla="*/ 7 w 70"/>
                <a:gd name="T1" fmla="*/ 28 h 46"/>
                <a:gd name="T2" fmla="*/ 0 w 70"/>
                <a:gd name="T3" fmla="*/ 9 h 46"/>
                <a:gd name="T4" fmla="*/ 76 w 70"/>
                <a:gd name="T5" fmla="*/ 0 h 46"/>
                <a:gd name="T6" fmla="*/ 16 w 70"/>
                <a:gd name="T7" fmla="*/ 46 h 46"/>
                <a:gd name="T8" fmla="*/ 7 w 70"/>
                <a:gd name="T9" fmla="*/ 28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8"/>
                  </a:moveTo>
                  <a:lnTo>
                    <a:pt x="0" y="9"/>
                  </a:lnTo>
                  <a:lnTo>
                    <a:pt x="70" y="0"/>
                  </a:lnTo>
                  <a:lnTo>
                    <a:pt x="15" y="46"/>
                  </a:lnTo>
                  <a:lnTo>
                    <a:pt x="6"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1" name="Freeform 22"/>
            <p:cNvSpPr>
              <a:spLocks/>
            </p:cNvSpPr>
            <p:nvPr/>
          </p:nvSpPr>
          <p:spPr bwMode="auto">
            <a:xfrm>
              <a:off x="4458" y="1254"/>
              <a:ext cx="76" cy="51"/>
            </a:xfrm>
            <a:custGeom>
              <a:avLst/>
              <a:gdLst>
                <a:gd name="T0" fmla="*/ 7 w 70"/>
                <a:gd name="T1" fmla="*/ 25 h 46"/>
                <a:gd name="T2" fmla="*/ 0 w 70"/>
                <a:gd name="T3" fmla="*/ 9 h 46"/>
                <a:gd name="T4" fmla="*/ 76 w 70"/>
                <a:gd name="T5" fmla="*/ 0 h 46"/>
                <a:gd name="T6" fmla="*/ 16 w 70"/>
                <a:gd name="T7" fmla="*/ 46 h 46"/>
                <a:gd name="T8" fmla="*/ 7 w 70"/>
                <a:gd name="T9" fmla="*/ 25 h 46"/>
                <a:gd name="T10" fmla="*/ 0 60000 65536"/>
                <a:gd name="T11" fmla="*/ 0 60000 65536"/>
                <a:gd name="T12" fmla="*/ 0 60000 65536"/>
                <a:gd name="T13" fmla="*/ 0 60000 65536"/>
                <a:gd name="T14" fmla="*/ 0 60000 65536"/>
                <a:gd name="T15" fmla="*/ 0 w 70"/>
                <a:gd name="T16" fmla="*/ 0 h 46"/>
                <a:gd name="T17" fmla="*/ 70 w 70"/>
                <a:gd name="T18" fmla="*/ 46 h 46"/>
              </a:gdLst>
              <a:ahLst/>
              <a:cxnLst>
                <a:cxn ang="T10">
                  <a:pos x="T0" y="T1"/>
                </a:cxn>
                <a:cxn ang="T11">
                  <a:pos x="T2" y="T3"/>
                </a:cxn>
                <a:cxn ang="T12">
                  <a:pos x="T4" y="T5"/>
                </a:cxn>
                <a:cxn ang="T13">
                  <a:pos x="T6" y="T7"/>
                </a:cxn>
                <a:cxn ang="T14">
                  <a:pos x="T8" y="T9"/>
                </a:cxn>
              </a:cxnLst>
              <a:rect l="T15" t="T16" r="T17" b="T18"/>
              <a:pathLst>
                <a:path w="70" h="46">
                  <a:moveTo>
                    <a:pt x="6" y="25"/>
                  </a:moveTo>
                  <a:lnTo>
                    <a:pt x="0" y="9"/>
                  </a:lnTo>
                  <a:lnTo>
                    <a:pt x="70" y="0"/>
                  </a:lnTo>
                  <a:lnTo>
                    <a:pt x="15" y="46"/>
                  </a:lnTo>
                  <a:lnTo>
                    <a:pt x="6" y="25"/>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2" name="Freeform 23"/>
            <p:cNvSpPr>
              <a:spLocks/>
            </p:cNvSpPr>
            <p:nvPr/>
          </p:nvSpPr>
          <p:spPr bwMode="auto">
            <a:xfrm>
              <a:off x="4361" y="1282"/>
              <a:ext cx="102" cy="284"/>
            </a:xfrm>
            <a:custGeom>
              <a:avLst/>
              <a:gdLst>
                <a:gd name="T0" fmla="*/ 0 w 94"/>
                <a:gd name="T1" fmla="*/ 284 h 284"/>
                <a:gd name="T2" fmla="*/ 0 w 94"/>
                <a:gd name="T3" fmla="*/ 247 h 284"/>
                <a:gd name="T4" fmla="*/ 2 w 94"/>
                <a:gd name="T5" fmla="*/ 209 h 284"/>
                <a:gd name="T6" fmla="*/ 7 w 94"/>
                <a:gd name="T7" fmla="*/ 174 h 284"/>
                <a:gd name="T8" fmla="*/ 14 w 94"/>
                <a:gd name="T9" fmla="*/ 139 h 284"/>
                <a:gd name="T10" fmla="*/ 24 w 94"/>
                <a:gd name="T11" fmla="*/ 107 h 284"/>
                <a:gd name="T12" fmla="*/ 36 w 94"/>
                <a:gd name="T13" fmla="*/ 77 h 284"/>
                <a:gd name="T14" fmla="*/ 48 w 94"/>
                <a:gd name="T15" fmla="*/ 51 h 284"/>
                <a:gd name="T16" fmla="*/ 64 w 94"/>
                <a:gd name="T17" fmla="*/ 30 h 284"/>
                <a:gd name="T18" fmla="*/ 80 w 94"/>
                <a:gd name="T19" fmla="*/ 11 h 284"/>
                <a:gd name="T20" fmla="*/ 102 w 94"/>
                <a:gd name="T21" fmla="*/ 0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4"/>
                <a:gd name="T34" fmla="*/ 0 h 284"/>
                <a:gd name="T35" fmla="*/ 94 w 94"/>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4" h="284">
                  <a:moveTo>
                    <a:pt x="0" y="284"/>
                  </a:moveTo>
                  <a:lnTo>
                    <a:pt x="0" y="247"/>
                  </a:lnTo>
                  <a:lnTo>
                    <a:pt x="2" y="209"/>
                  </a:lnTo>
                  <a:lnTo>
                    <a:pt x="6" y="174"/>
                  </a:lnTo>
                  <a:lnTo>
                    <a:pt x="13" y="139"/>
                  </a:lnTo>
                  <a:lnTo>
                    <a:pt x="22" y="107"/>
                  </a:lnTo>
                  <a:lnTo>
                    <a:pt x="33" y="77"/>
                  </a:lnTo>
                  <a:lnTo>
                    <a:pt x="44" y="51"/>
                  </a:lnTo>
                  <a:lnTo>
                    <a:pt x="59" y="30"/>
                  </a:lnTo>
                  <a:lnTo>
                    <a:pt x="74" y="11"/>
                  </a:lnTo>
                  <a:lnTo>
                    <a:pt x="94"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3" name="Freeform 24"/>
            <p:cNvSpPr>
              <a:spLocks/>
            </p:cNvSpPr>
            <p:nvPr/>
          </p:nvSpPr>
          <p:spPr bwMode="auto">
            <a:xfrm>
              <a:off x="4551" y="3465"/>
              <a:ext cx="353" cy="350"/>
            </a:xfrm>
            <a:custGeom>
              <a:avLst/>
              <a:gdLst>
                <a:gd name="T0" fmla="*/ 358 w 330"/>
                <a:gd name="T1" fmla="*/ 175 h 350"/>
                <a:gd name="T2" fmla="*/ 355 w 330"/>
                <a:gd name="T3" fmla="*/ 203 h 350"/>
                <a:gd name="T4" fmla="*/ 348 w 330"/>
                <a:gd name="T5" fmla="*/ 231 h 350"/>
                <a:gd name="T6" fmla="*/ 338 w 330"/>
                <a:gd name="T7" fmla="*/ 254 h 350"/>
                <a:gd name="T8" fmla="*/ 324 w 330"/>
                <a:gd name="T9" fmla="*/ 278 h 350"/>
                <a:gd name="T10" fmla="*/ 305 w 330"/>
                <a:gd name="T11" fmla="*/ 299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9 h 350"/>
                <a:gd name="T32" fmla="*/ 36 w 330"/>
                <a:gd name="T33" fmla="*/ 278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10 h 350"/>
                <a:gd name="T58" fmla="*/ 151 w 330"/>
                <a:gd name="T59" fmla="*/ 3 h 350"/>
                <a:gd name="T60" fmla="*/ 179 w 330"/>
                <a:gd name="T61" fmla="*/ 0 h 350"/>
                <a:gd name="T62" fmla="*/ 207 w 330"/>
                <a:gd name="T63" fmla="*/ 3 h 350"/>
                <a:gd name="T64" fmla="*/ 236 w 330"/>
                <a:gd name="T65" fmla="*/ 10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0"/>
                <a:gd name="T124" fmla="*/ 0 h 350"/>
                <a:gd name="T125" fmla="*/ 330 w 330"/>
                <a:gd name="T126" fmla="*/ 350 h 3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0" h="350">
                  <a:moveTo>
                    <a:pt x="330" y="175"/>
                  </a:moveTo>
                  <a:lnTo>
                    <a:pt x="327" y="203"/>
                  </a:lnTo>
                  <a:lnTo>
                    <a:pt x="321" y="231"/>
                  </a:lnTo>
                  <a:lnTo>
                    <a:pt x="312" y="254"/>
                  </a:lnTo>
                  <a:lnTo>
                    <a:pt x="299" y="278"/>
                  </a:lnTo>
                  <a:lnTo>
                    <a:pt x="281" y="299"/>
                  </a:lnTo>
                  <a:lnTo>
                    <a:pt x="262" y="315"/>
                  </a:lnTo>
                  <a:lnTo>
                    <a:pt x="242" y="331"/>
                  </a:lnTo>
                  <a:lnTo>
                    <a:pt x="218" y="340"/>
                  </a:lnTo>
                  <a:lnTo>
                    <a:pt x="191" y="347"/>
                  </a:lnTo>
                  <a:lnTo>
                    <a:pt x="165" y="350"/>
                  </a:lnTo>
                  <a:lnTo>
                    <a:pt x="139" y="347"/>
                  </a:lnTo>
                  <a:lnTo>
                    <a:pt x="112" y="340"/>
                  </a:lnTo>
                  <a:lnTo>
                    <a:pt x="90" y="331"/>
                  </a:lnTo>
                  <a:lnTo>
                    <a:pt x="68" y="315"/>
                  </a:lnTo>
                  <a:lnTo>
                    <a:pt x="49" y="299"/>
                  </a:lnTo>
                  <a:lnTo>
                    <a:pt x="33" y="278"/>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10"/>
                  </a:lnTo>
                  <a:lnTo>
                    <a:pt x="139" y="3"/>
                  </a:lnTo>
                  <a:lnTo>
                    <a:pt x="165" y="0"/>
                  </a:lnTo>
                  <a:lnTo>
                    <a:pt x="191" y="3"/>
                  </a:lnTo>
                  <a:lnTo>
                    <a:pt x="218" y="10"/>
                  </a:lnTo>
                  <a:lnTo>
                    <a:pt x="242" y="19"/>
                  </a:lnTo>
                  <a:lnTo>
                    <a:pt x="262" y="33"/>
                  </a:lnTo>
                  <a:lnTo>
                    <a:pt x="281" y="51"/>
                  </a:lnTo>
                  <a:lnTo>
                    <a:pt x="299" y="72"/>
                  </a:lnTo>
                  <a:lnTo>
                    <a:pt x="312" y="93"/>
                  </a:lnTo>
                  <a:lnTo>
                    <a:pt x="321" y="119"/>
                  </a:lnTo>
                  <a:lnTo>
                    <a:pt x="327" y="147"/>
                  </a:lnTo>
                  <a:lnTo>
                    <a:pt x="330" y="175"/>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4" name="Freeform 25"/>
            <p:cNvSpPr>
              <a:spLocks/>
            </p:cNvSpPr>
            <p:nvPr/>
          </p:nvSpPr>
          <p:spPr bwMode="auto">
            <a:xfrm>
              <a:off x="4551" y="3465"/>
              <a:ext cx="353" cy="350"/>
            </a:xfrm>
            <a:custGeom>
              <a:avLst/>
              <a:gdLst>
                <a:gd name="T0" fmla="*/ 358 w 330"/>
                <a:gd name="T1" fmla="*/ 175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10 h 350"/>
                <a:gd name="T18" fmla="*/ 207 w 330"/>
                <a:gd name="T19" fmla="*/ 3 h 350"/>
                <a:gd name="T20" fmla="*/ 179 w 330"/>
                <a:gd name="T21" fmla="*/ 0 h 350"/>
                <a:gd name="T22" fmla="*/ 151 w 330"/>
                <a:gd name="T23" fmla="*/ 3 h 350"/>
                <a:gd name="T24" fmla="*/ 122 w 330"/>
                <a:gd name="T25" fmla="*/ 10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8 h 350"/>
                <a:gd name="T50" fmla="*/ 53 w 330"/>
                <a:gd name="T51" fmla="*/ 299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9 h 350"/>
                <a:gd name="T72" fmla="*/ 324 w 330"/>
                <a:gd name="T73" fmla="*/ 278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5"/>
                  </a:moveTo>
                  <a:lnTo>
                    <a:pt x="327" y="147"/>
                  </a:lnTo>
                  <a:lnTo>
                    <a:pt x="321" y="119"/>
                  </a:lnTo>
                  <a:lnTo>
                    <a:pt x="312" y="93"/>
                  </a:lnTo>
                  <a:lnTo>
                    <a:pt x="299" y="72"/>
                  </a:lnTo>
                  <a:lnTo>
                    <a:pt x="281" y="51"/>
                  </a:lnTo>
                  <a:lnTo>
                    <a:pt x="262" y="33"/>
                  </a:lnTo>
                  <a:lnTo>
                    <a:pt x="242" y="19"/>
                  </a:lnTo>
                  <a:lnTo>
                    <a:pt x="218" y="10"/>
                  </a:lnTo>
                  <a:lnTo>
                    <a:pt x="191" y="3"/>
                  </a:lnTo>
                  <a:lnTo>
                    <a:pt x="165" y="0"/>
                  </a:lnTo>
                  <a:lnTo>
                    <a:pt x="139" y="3"/>
                  </a:lnTo>
                  <a:lnTo>
                    <a:pt x="112" y="10"/>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8"/>
                  </a:lnTo>
                  <a:lnTo>
                    <a:pt x="49" y="299"/>
                  </a:lnTo>
                  <a:lnTo>
                    <a:pt x="68" y="315"/>
                  </a:lnTo>
                  <a:lnTo>
                    <a:pt x="90" y="331"/>
                  </a:lnTo>
                  <a:lnTo>
                    <a:pt x="112" y="340"/>
                  </a:lnTo>
                  <a:lnTo>
                    <a:pt x="139" y="347"/>
                  </a:lnTo>
                  <a:lnTo>
                    <a:pt x="165" y="350"/>
                  </a:lnTo>
                  <a:lnTo>
                    <a:pt x="191" y="347"/>
                  </a:lnTo>
                  <a:lnTo>
                    <a:pt x="218" y="340"/>
                  </a:lnTo>
                  <a:lnTo>
                    <a:pt x="242" y="331"/>
                  </a:lnTo>
                  <a:lnTo>
                    <a:pt x="262" y="315"/>
                  </a:lnTo>
                  <a:lnTo>
                    <a:pt x="281" y="299"/>
                  </a:lnTo>
                  <a:lnTo>
                    <a:pt x="299" y="278"/>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5" name="Rectangle 26"/>
            <p:cNvSpPr>
              <a:spLocks noChangeArrowheads="1"/>
            </p:cNvSpPr>
            <p:nvPr/>
          </p:nvSpPr>
          <p:spPr bwMode="auto">
            <a:xfrm>
              <a:off x="4721" y="3596"/>
              <a:ext cx="23"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I</a:t>
              </a:r>
              <a:endParaRPr lang="en-US" altLang="zh-CN" sz="1292"/>
            </a:p>
          </p:txBody>
        </p:sp>
        <p:sp>
          <p:nvSpPr>
            <p:cNvPr id="32796" name="Freeform 27"/>
            <p:cNvSpPr>
              <a:spLocks/>
            </p:cNvSpPr>
            <p:nvPr/>
          </p:nvSpPr>
          <p:spPr bwMode="auto">
            <a:xfrm>
              <a:off x="4875" y="1960"/>
              <a:ext cx="199" cy="366"/>
            </a:xfrm>
            <a:custGeom>
              <a:avLst/>
              <a:gdLst>
                <a:gd name="T0" fmla="*/ 200 w 184"/>
                <a:gd name="T1" fmla="*/ 366 h 366"/>
                <a:gd name="T2" fmla="*/ 198 w 184"/>
                <a:gd name="T3" fmla="*/ 307 h 366"/>
                <a:gd name="T4" fmla="*/ 190 w 184"/>
                <a:gd name="T5" fmla="*/ 249 h 366"/>
                <a:gd name="T6" fmla="*/ 178 w 184"/>
                <a:gd name="T7" fmla="*/ 198 h 366"/>
                <a:gd name="T8" fmla="*/ 162 w 184"/>
                <a:gd name="T9" fmla="*/ 149 h 366"/>
                <a:gd name="T10" fmla="*/ 140 w 184"/>
                <a:gd name="T11" fmla="*/ 107 h 366"/>
                <a:gd name="T12" fmla="*/ 116 w 184"/>
                <a:gd name="T13" fmla="*/ 70 h 366"/>
                <a:gd name="T14" fmla="*/ 90 w 184"/>
                <a:gd name="T15" fmla="*/ 39 h 366"/>
                <a:gd name="T16" fmla="*/ 62 w 184"/>
                <a:gd name="T17" fmla="*/ 18 h 366"/>
                <a:gd name="T18" fmla="*/ 30 w 184"/>
                <a:gd name="T19" fmla="*/ 4 h 366"/>
                <a:gd name="T20" fmla="*/ 0 w 184"/>
                <a:gd name="T21" fmla="*/ 0 h 3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366"/>
                <a:gd name="T35" fmla="*/ 184 w 184"/>
                <a:gd name="T36" fmla="*/ 366 h 3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366">
                  <a:moveTo>
                    <a:pt x="184" y="366"/>
                  </a:moveTo>
                  <a:lnTo>
                    <a:pt x="182" y="307"/>
                  </a:lnTo>
                  <a:lnTo>
                    <a:pt x="175" y="249"/>
                  </a:lnTo>
                  <a:lnTo>
                    <a:pt x="164" y="198"/>
                  </a:lnTo>
                  <a:lnTo>
                    <a:pt x="149" y="149"/>
                  </a:lnTo>
                  <a:lnTo>
                    <a:pt x="129" y="107"/>
                  </a:lnTo>
                  <a:lnTo>
                    <a:pt x="107" y="70"/>
                  </a:lnTo>
                  <a:lnTo>
                    <a:pt x="83" y="39"/>
                  </a:lnTo>
                  <a:lnTo>
                    <a:pt x="57" y="18"/>
                  </a:lnTo>
                  <a:lnTo>
                    <a:pt x="28" y="4"/>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7" name="Freeform 28"/>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8" name="Freeform 29"/>
            <p:cNvSpPr>
              <a:spLocks/>
            </p:cNvSpPr>
            <p:nvPr/>
          </p:nvSpPr>
          <p:spPr bwMode="auto">
            <a:xfrm>
              <a:off x="4917" y="2621"/>
              <a:ext cx="74" cy="53"/>
            </a:xfrm>
            <a:custGeom>
              <a:avLst/>
              <a:gdLst>
                <a:gd name="T0" fmla="*/ 64 w 68"/>
                <a:gd name="T1" fmla="*/ 18 h 53"/>
                <a:gd name="T2" fmla="*/ 73 w 68"/>
                <a:gd name="T3" fmla="*/ 37 h 53"/>
                <a:gd name="T4" fmla="*/ 0 w 68"/>
                <a:gd name="T5" fmla="*/ 53 h 53"/>
                <a:gd name="T6" fmla="*/ 55 w 68"/>
                <a:gd name="T7" fmla="*/ 0 h 53"/>
                <a:gd name="T8" fmla="*/ 64 w 68"/>
                <a:gd name="T9" fmla="*/ 18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60" y="18"/>
                  </a:moveTo>
                  <a:lnTo>
                    <a:pt x="68" y="37"/>
                  </a:lnTo>
                  <a:lnTo>
                    <a:pt x="0" y="53"/>
                  </a:lnTo>
                  <a:lnTo>
                    <a:pt x="51" y="0"/>
                  </a:lnTo>
                  <a:lnTo>
                    <a:pt x="60"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799" name="Freeform 30"/>
            <p:cNvSpPr>
              <a:spLocks/>
            </p:cNvSpPr>
            <p:nvPr/>
          </p:nvSpPr>
          <p:spPr bwMode="auto">
            <a:xfrm>
              <a:off x="4985" y="2326"/>
              <a:ext cx="90" cy="314"/>
            </a:xfrm>
            <a:custGeom>
              <a:avLst/>
              <a:gdLst>
                <a:gd name="T0" fmla="*/ 90 w 83"/>
                <a:gd name="T1" fmla="*/ 0 h 314"/>
                <a:gd name="T2" fmla="*/ 90 w 83"/>
                <a:gd name="T3" fmla="*/ 42 h 314"/>
                <a:gd name="T4" fmla="*/ 88 w 83"/>
                <a:gd name="T5" fmla="*/ 81 h 314"/>
                <a:gd name="T6" fmla="*/ 83 w 83"/>
                <a:gd name="T7" fmla="*/ 121 h 314"/>
                <a:gd name="T8" fmla="*/ 78 w 83"/>
                <a:gd name="T9" fmla="*/ 158 h 314"/>
                <a:gd name="T10" fmla="*/ 72 w 83"/>
                <a:gd name="T11" fmla="*/ 193 h 314"/>
                <a:gd name="T12" fmla="*/ 62 w 83"/>
                <a:gd name="T13" fmla="*/ 226 h 314"/>
                <a:gd name="T14" fmla="*/ 52 w 83"/>
                <a:gd name="T15" fmla="*/ 256 h 314"/>
                <a:gd name="T16" fmla="*/ 38 w 83"/>
                <a:gd name="T17" fmla="*/ 279 h 314"/>
                <a:gd name="T18" fmla="*/ 22 w 83"/>
                <a:gd name="T19" fmla="*/ 300 h 314"/>
                <a:gd name="T20" fmla="*/ 0 w 83"/>
                <a:gd name="T21" fmla="*/ 314 h 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314"/>
                <a:gd name="T35" fmla="*/ 83 w 83"/>
                <a:gd name="T36" fmla="*/ 314 h 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314">
                  <a:moveTo>
                    <a:pt x="83" y="0"/>
                  </a:moveTo>
                  <a:lnTo>
                    <a:pt x="83" y="42"/>
                  </a:lnTo>
                  <a:lnTo>
                    <a:pt x="81" y="81"/>
                  </a:lnTo>
                  <a:lnTo>
                    <a:pt x="77" y="121"/>
                  </a:lnTo>
                  <a:lnTo>
                    <a:pt x="72" y="158"/>
                  </a:lnTo>
                  <a:lnTo>
                    <a:pt x="66" y="193"/>
                  </a:lnTo>
                  <a:lnTo>
                    <a:pt x="57" y="226"/>
                  </a:lnTo>
                  <a:lnTo>
                    <a:pt x="48" y="256"/>
                  </a:lnTo>
                  <a:lnTo>
                    <a:pt x="35" y="279"/>
                  </a:lnTo>
                  <a:lnTo>
                    <a:pt x="20" y="300"/>
                  </a:lnTo>
                  <a:lnTo>
                    <a:pt x="0" y="31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0" name="Freeform 31"/>
            <p:cNvSpPr>
              <a:spLocks/>
            </p:cNvSpPr>
            <p:nvPr/>
          </p:nvSpPr>
          <p:spPr bwMode="auto">
            <a:xfrm>
              <a:off x="4880" y="1172"/>
              <a:ext cx="447" cy="784"/>
            </a:xfrm>
            <a:custGeom>
              <a:avLst/>
              <a:gdLst>
                <a:gd name="T0" fmla="*/ 447 w 413"/>
                <a:gd name="T1" fmla="*/ 785 h 785"/>
                <a:gd name="T2" fmla="*/ 439 w 413"/>
                <a:gd name="T3" fmla="*/ 660 h 785"/>
                <a:gd name="T4" fmla="*/ 423 w 413"/>
                <a:gd name="T5" fmla="*/ 538 h 785"/>
                <a:gd name="T6" fmla="*/ 397 w 413"/>
                <a:gd name="T7" fmla="*/ 427 h 785"/>
                <a:gd name="T8" fmla="*/ 361 w 413"/>
                <a:gd name="T9" fmla="*/ 324 h 785"/>
                <a:gd name="T10" fmla="*/ 316 w 413"/>
                <a:gd name="T11" fmla="*/ 231 h 785"/>
                <a:gd name="T12" fmla="*/ 264 w 413"/>
                <a:gd name="T13" fmla="*/ 154 h 785"/>
                <a:gd name="T14" fmla="*/ 207 w 413"/>
                <a:gd name="T15" fmla="*/ 89 h 785"/>
                <a:gd name="T16" fmla="*/ 143 w 413"/>
                <a:gd name="T17" fmla="*/ 42 h 785"/>
                <a:gd name="T18" fmla="*/ 74 w 413"/>
                <a:gd name="T19" fmla="*/ 12 h 785"/>
                <a:gd name="T20" fmla="*/ 0 w 413"/>
                <a:gd name="T21" fmla="*/ 0 h 7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3"/>
                <a:gd name="T34" fmla="*/ 0 h 785"/>
                <a:gd name="T35" fmla="*/ 413 w 413"/>
                <a:gd name="T36" fmla="*/ 785 h 7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3" h="785">
                  <a:moveTo>
                    <a:pt x="413" y="785"/>
                  </a:moveTo>
                  <a:lnTo>
                    <a:pt x="406" y="660"/>
                  </a:lnTo>
                  <a:lnTo>
                    <a:pt x="391" y="538"/>
                  </a:lnTo>
                  <a:lnTo>
                    <a:pt x="367" y="427"/>
                  </a:lnTo>
                  <a:lnTo>
                    <a:pt x="334" y="324"/>
                  </a:lnTo>
                  <a:lnTo>
                    <a:pt x="292" y="231"/>
                  </a:lnTo>
                  <a:lnTo>
                    <a:pt x="244" y="154"/>
                  </a:lnTo>
                  <a:lnTo>
                    <a:pt x="191" y="89"/>
                  </a:lnTo>
                  <a:lnTo>
                    <a:pt x="132" y="42"/>
                  </a:lnTo>
                  <a:lnTo>
                    <a:pt x="68" y="12"/>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1" name="Freeform 32"/>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2" name="Freeform 33"/>
            <p:cNvSpPr>
              <a:spLocks/>
            </p:cNvSpPr>
            <p:nvPr/>
          </p:nvSpPr>
          <p:spPr bwMode="auto">
            <a:xfrm>
              <a:off x="4890" y="2712"/>
              <a:ext cx="75" cy="40"/>
            </a:xfrm>
            <a:custGeom>
              <a:avLst/>
              <a:gdLst>
                <a:gd name="T0" fmla="*/ 73 w 70"/>
                <a:gd name="T1" fmla="*/ 19 h 40"/>
                <a:gd name="T2" fmla="*/ 75 w 70"/>
                <a:gd name="T3" fmla="*/ 40 h 40"/>
                <a:gd name="T4" fmla="*/ 0 w 70"/>
                <a:gd name="T5" fmla="*/ 33 h 40"/>
                <a:gd name="T6" fmla="*/ 69 w 70"/>
                <a:gd name="T7" fmla="*/ 0 h 40"/>
                <a:gd name="T8" fmla="*/ 73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8" y="19"/>
                  </a:moveTo>
                  <a:lnTo>
                    <a:pt x="70" y="40"/>
                  </a:lnTo>
                  <a:lnTo>
                    <a:pt x="0" y="33"/>
                  </a:lnTo>
                  <a:lnTo>
                    <a:pt x="64"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3" name="Freeform 34"/>
            <p:cNvSpPr>
              <a:spLocks/>
            </p:cNvSpPr>
            <p:nvPr/>
          </p:nvSpPr>
          <p:spPr bwMode="auto">
            <a:xfrm>
              <a:off x="4965" y="1956"/>
              <a:ext cx="362" cy="770"/>
            </a:xfrm>
            <a:custGeom>
              <a:avLst/>
              <a:gdLst>
                <a:gd name="T0" fmla="*/ 362 w 334"/>
                <a:gd name="T1" fmla="*/ 0 h 774"/>
                <a:gd name="T2" fmla="*/ 357 w 334"/>
                <a:gd name="T3" fmla="*/ 117 h 774"/>
                <a:gd name="T4" fmla="*/ 346 w 334"/>
                <a:gd name="T5" fmla="*/ 226 h 774"/>
                <a:gd name="T6" fmla="*/ 324 w 334"/>
                <a:gd name="T7" fmla="*/ 331 h 774"/>
                <a:gd name="T8" fmla="*/ 295 w 334"/>
                <a:gd name="T9" fmla="*/ 429 h 774"/>
                <a:gd name="T10" fmla="*/ 262 w 334"/>
                <a:gd name="T11" fmla="*/ 520 h 774"/>
                <a:gd name="T12" fmla="*/ 219 w 334"/>
                <a:gd name="T13" fmla="*/ 597 h 774"/>
                <a:gd name="T14" fmla="*/ 173 w 334"/>
                <a:gd name="T15" fmla="*/ 665 h 774"/>
                <a:gd name="T16" fmla="*/ 119 w 334"/>
                <a:gd name="T17" fmla="*/ 718 h 774"/>
                <a:gd name="T18" fmla="*/ 62 w 334"/>
                <a:gd name="T19" fmla="*/ 755 h 774"/>
                <a:gd name="T20" fmla="*/ 0 w 334"/>
                <a:gd name="T21" fmla="*/ 774 h 7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774"/>
                <a:gd name="T35" fmla="*/ 334 w 334"/>
                <a:gd name="T36" fmla="*/ 774 h 7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774">
                  <a:moveTo>
                    <a:pt x="334" y="0"/>
                  </a:moveTo>
                  <a:lnTo>
                    <a:pt x="329" y="117"/>
                  </a:lnTo>
                  <a:lnTo>
                    <a:pt x="319" y="226"/>
                  </a:lnTo>
                  <a:lnTo>
                    <a:pt x="299" y="331"/>
                  </a:lnTo>
                  <a:lnTo>
                    <a:pt x="272" y="429"/>
                  </a:lnTo>
                  <a:lnTo>
                    <a:pt x="242" y="520"/>
                  </a:lnTo>
                  <a:lnTo>
                    <a:pt x="202" y="597"/>
                  </a:lnTo>
                  <a:lnTo>
                    <a:pt x="160" y="665"/>
                  </a:lnTo>
                  <a:lnTo>
                    <a:pt x="110" y="718"/>
                  </a:lnTo>
                  <a:lnTo>
                    <a:pt x="57" y="755"/>
                  </a:lnTo>
                  <a:lnTo>
                    <a:pt x="0" y="774"/>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4" name="Freeform 35"/>
            <p:cNvSpPr>
              <a:spLocks/>
            </p:cNvSpPr>
            <p:nvPr/>
          </p:nvSpPr>
          <p:spPr bwMode="auto">
            <a:xfrm>
              <a:off x="4782" y="2125"/>
              <a:ext cx="65" cy="105"/>
            </a:xfrm>
            <a:custGeom>
              <a:avLst/>
              <a:gdLst>
                <a:gd name="T0" fmla="*/ 65 w 60"/>
                <a:gd name="T1" fmla="*/ 105 h 105"/>
                <a:gd name="T2" fmla="*/ 65 w 60"/>
                <a:gd name="T3" fmla="*/ 89 h 105"/>
                <a:gd name="T4" fmla="*/ 62 w 60"/>
                <a:gd name="T5" fmla="*/ 72 h 105"/>
                <a:gd name="T6" fmla="*/ 60 w 60"/>
                <a:gd name="T7" fmla="*/ 58 h 105"/>
                <a:gd name="T8" fmla="*/ 53 w 60"/>
                <a:gd name="T9" fmla="*/ 44 h 105"/>
                <a:gd name="T10" fmla="*/ 48 w 60"/>
                <a:gd name="T11" fmla="*/ 33 h 105"/>
                <a:gd name="T12" fmla="*/ 38 w 60"/>
                <a:gd name="T13" fmla="*/ 21 h 105"/>
                <a:gd name="T14" fmla="*/ 31 w 60"/>
                <a:gd name="T15" fmla="*/ 12 h 105"/>
                <a:gd name="T16" fmla="*/ 22 w 60"/>
                <a:gd name="T17" fmla="*/ 7 h 105"/>
                <a:gd name="T18" fmla="*/ 10 w 60"/>
                <a:gd name="T19" fmla="*/ 3 h 105"/>
                <a:gd name="T20" fmla="*/ 0 w 60"/>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5"/>
                <a:gd name="T35" fmla="*/ 60 w 60"/>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5">
                  <a:moveTo>
                    <a:pt x="60" y="105"/>
                  </a:moveTo>
                  <a:lnTo>
                    <a:pt x="60" y="89"/>
                  </a:lnTo>
                  <a:lnTo>
                    <a:pt x="57" y="72"/>
                  </a:lnTo>
                  <a:lnTo>
                    <a:pt x="55" y="58"/>
                  </a:lnTo>
                  <a:lnTo>
                    <a:pt x="49" y="44"/>
                  </a:lnTo>
                  <a:lnTo>
                    <a:pt x="44" y="33"/>
                  </a:lnTo>
                  <a:lnTo>
                    <a:pt x="35" y="21"/>
                  </a:lnTo>
                  <a:lnTo>
                    <a:pt x="29" y="12"/>
                  </a:lnTo>
                  <a:lnTo>
                    <a:pt x="20" y="7"/>
                  </a:lnTo>
                  <a:lnTo>
                    <a:pt x="9" y="3"/>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5" name="Freeform 36"/>
            <p:cNvSpPr>
              <a:spLocks/>
            </p:cNvSpPr>
            <p:nvPr/>
          </p:nvSpPr>
          <p:spPr bwMode="auto">
            <a:xfrm>
              <a:off x="4716" y="2232"/>
              <a:ext cx="133" cy="105"/>
            </a:xfrm>
            <a:custGeom>
              <a:avLst/>
              <a:gdLst>
                <a:gd name="T0" fmla="*/ 0 w 123"/>
                <a:gd name="T1" fmla="*/ 105 h 105"/>
                <a:gd name="T2" fmla="*/ 22 w 123"/>
                <a:gd name="T3" fmla="*/ 105 h 105"/>
                <a:gd name="T4" fmla="*/ 40 w 123"/>
                <a:gd name="T5" fmla="*/ 101 h 105"/>
                <a:gd name="T6" fmla="*/ 59 w 123"/>
                <a:gd name="T7" fmla="*/ 94 h 105"/>
                <a:gd name="T8" fmla="*/ 78 w 123"/>
                <a:gd name="T9" fmla="*/ 87 h 105"/>
                <a:gd name="T10" fmla="*/ 92 w 123"/>
                <a:gd name="T11" fmla="*/ 75 h 105"/>
                <a:gd name="T12" fmla="*/ 107 w 123"/>
                <a:gd name="T13" fmla="*/ 63 h 105"/>
                <a:gd name="T14" fmla="*/ 116 w 123"/>
                <a:gd name="T15" fmla="*/ 49 h 105"/>
                <a:gd name="T16" fmla="*/ 125 w 123"/>
                <a:gd name="T17" fmla="*/ 33 h 105"/>
                <a:gd name="T18" fmla="*/ 131 w 123"/>
                <a:gd name="T19" fmla="*/ 17 h 105"/>
                <a:gd name="T20" fmla="*/ 133 w 12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5"/>
                <a:gd name="T35" fmla="*/ 123 w 12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5">
                  <a:moveTo>
                    <a:pt x="0" y="105"/>
                  </a:moveTo>
                  <a:lnTo>
                    <a:pt x="20" y="105"/>
                  </a:lnTo>
                  <a:lnTo>
                    <a:pt x="37" y="101"/>
                  </a:lnTo>
                  <a:lnTo>
                    <a:pt x="55" y="94"/>
                  </a:lnTo>
                  <a:lnTo>
                    <a:pt x="72" y="87"/>
                  </a:lnTo>
                  <a:lnTo>
                    <a:pt x="85" y="75"/>
                  </a:lnTo>
                  <a:lnTo>
                    <a:pt x="99" y="63"/>
                  </a:lnTo>
                  <a:lnTo>
                    <a:pt x="107" y="49"/>
                  </a:lnTo>
                  <a:lnTo>
                    <a:pt x="116" y="33"/>
                  </a:lnTo>
                  <a:lnTo>
                    <a:pt x="121" y="17"/>
                  </a:lnTo>
                  <a:lnTo>
                    <a:pt x="123"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6" name="Freeform 37"/>
            <p:cNvSpPr>
              <a:spLocks/>
            </p:cNvSpPr>
            <p:nvPr/>
          </p:nvSpPr>
          <p:spPr bwMode="auto">
            <a:xfrm>
              <a:off x="4572" y="2132"/>
              <a:ext cx="70" cy="65"/>
            </a:xfrm>
            <a:custGeom>
              <a:avLst/>
              <a:gdLst>
                <a:gd name="T0" fmla="*/ 16 w 64"/>
                <a:gd name="T1" fmla="*/ 51 h 65"/>
                <a:gd name="T2" fmla="*/ 0 w 64"/>
                <a:gd name="T3" fmla="*/ 37 h 65"/>
                <a:gd name="T4" fmla="*/ 70 w 64"/>
                <a:gd name="T5" fmla="*/ 0 h 65"/>
                <a:gd name="T6" fmla="*/ 32 w 64"/>
                <a:gd name="T7" fmla="*/ 65 h 65"/>
                <a:gd name="T8" fmla="*/ 16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5" y="51"/>
                  </a:moveTo>
                  <a:lnTo>
                    <a:pt x="0" y="37"/>
                  </a:lnTo>
                  <a:lnTo>
                    <a:pt x="64" y="0"/>
                  </a:lnTo>
                  <a:lnTo>
                    <a:pt x="29" y="65"/>
                  </a:lnTo>
                  <a:lnTo>
                    <a:pt x="15"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7" name="Freeform 38"/>
            <p:cNvSpPr>
              <a:spLocks/>
            </p:cNvSpPr>
            <p:nvPr/>
          </p:nvSpPr>
          <p:spPr bwMode="auto">
            <a:xfrm>
              <a:off x="4572" y="2132"/>
              <a:ext cx="70" cy="65"/>
            </a:xfrm>
            <a:custGeom>
              <a:avLst/>
              <a:gdLst>
                <a:gd name="T0" fmla="*/ 14 w 64"/>
                <a:gd name="T1" fmla="*/ 51 h 65"/>
                <a:gd name="T2" fmla="*/ 0 w 64"/>
                <a:gd name="T3" fmla="*/ 37 h 65"/>
                <a:gd name="T4" fmla="*/ 70 w 64"/>
                <a:gd name="T5" fmla="*/ 0 h 65"/>
                <a:gd name="T6" fmla="*/ 32 w 64"/>
                <a:gd name="T7" fmla="*/ 65 h 65"/>
                <a:gd name="T8" fmla="*/ 14 w 64"/>
                <a:gd name="T9" fmla="*/ 51 h 65"/>
                <a:gd name="T10" fmla="*/ 0 60000 65536"/>
                <a:gd name="T11" fmla="*/ 0 60000 65536"/>
                <a:gd name="T12" fmla="*/ 0 60000 65536"/>
                <a:gd name="T13" fmla="*/ 0 60000 65536"/>
                <a:gd name="T14" fmla="*/ 0 60000 65536"/>
                <a:gd name="T15" fmla="*/ 0 w 64"/>
                <a:gd name="T16" fmla="*/ 0 h 65"/>
                <a:gd name="T17" fmla="*/ 64 w 64"/>
                <a:gd name="T18" fmla="*/ 65 h 65"/>
              </a:gdLst>
              <a:ahLst/>
              <a:cxnLst>
                <a:cxn ang="T10">
                  <a:pos x="T0" y="T1"/>
                </a:cxn>
                <a:cxn ang="T11">
                  <a:pos x="T2" y="T3"/>
                </a:cxn>
                <a:cxn ang="T12">
                  <a:pos x="T4" y="T5"/>
                </a:cxn>
                <a:cxn ang="T13">
                  <a:pos x="T6" y="T7"/>
                </a:cxn>
                <a:cxn ang="T14">
                  <a:pos x="T8" y="T9"/>
                </a:cxn>
              </a:cxnLst>
              <a:rect l="T15" t="T16" r="T17" b="T18"/>
              <a:pathLst>
                <a:path w="64" h="65">
                  <a:moveTo>
                    <a:pt x="13" y="51"/>
                  </a:moveTo>
                  <a:lnTo>
                    <a:pt x="0" y="37"/>
                  </a:lnTo>
                  <a:lnTo>
                    <a:pt x="64" y="0"/>
                  </a:lnTo>
                  <a:lnTo>
                    <a:pt x="29" y="65"/>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8" name="Freeform 39"/>
            <p:cNvSpPr>
              <a:spLocks/>
            </p:cNvSpPr>
            <p:nvPr/>
          </p:nvSpPr>
          <p:spPr bwMode="auto">
            <a:xfrm>
              <a:off x="4580" y="2186"/>
              <a:ext cx="6" cy="44"/>
            </a:xfrm>
            <a:custGeom>
              <a:avLst/>
              <a:gdLst>
                <a:gd name="T0" fmla="*/ 0 w 6"/>
                <a:gd name="T1" fmla="*/ 44 h 44"/>
                <a:gd name="T2" fmla="*/ 0 w 6"/>
                <a:gd name="T3" fmla="*/ 42 h 44"/>
                <a:gd name="T4" fmla="*/ 0 w 6"/>
                <a:gd name="T5" fmla="*/ 35 h 44"/>
                <a:gd name="T6" fmla="*/ 0 w 6"/>
                <a:gd name="T7" fmla="*/ 30 h 44"/>
                <a:gd name="T8" fmla="*/ 0 w 6"/>
                <a:gd name="T9" fmla="*/ 25 h 44"/>
                <a:gd name="T10" fmla="*/ 0 w 6"/>
                <a:gd name="T11" fmla="*/ 21 h 44"/>
                <a:gd name="T12" fmla="*/ 0 w 6"/>
                <a:gd name="T13" fmla="*/ 16 h 44"/>
                <a:gd name="T14" fmla="*/ 2 w 6"/>
                <a:gd name="T15" fmla="*/ 11 h 44"/>
                <a:gd name="T16" fmla="*/ 2 w 6"/>
                <a:gd name="T17" fmla="*/ 7 h 44"/>
                <a:gd name="T18" fmla="*/ 4 w 6"/>
                <a:gd name="T19" fmla="*/ 2 h 44"/>
                <a:gd name="T20" fmla="*/ 6 w 6"/>
                <a:gd name="T21" fmla="*/ 0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4"/>
                <a:gd name="T35" fmla="*/ 6 w 6"/>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4">
                  <a:moveTo>
                    <a:pt x="0" y="44"/>
                  </a:moveTo>
                  <a:lnTo>
                    <a:pt x="0" y="42"/>
                  </a:lnTo>
                  <a:lnTo>
                    <a:pt x="0" y="35"/>
                  </a:lnTo>
                  <a:lnTo>
                    <a:pt x="0" y="30"/>
                  </a:lnTo>
                  <a:lnTo>
                    <a:pt x="0" y="25"/>
                  </a:lnTo>
                  <a:lnTo>
                    <a:pt x="0" y="21"/>
                  </a:lnTo>
                  <a:lnTo>
                    <a:pt x="0" y="16"/>
                  </a:lnTo>
                  <a:lnTo>
                    <a:pt x="2"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09" name="Freeform 40"/>
            <p:cNvSpPr>
              <a:spLocks/>
            </p:cNvSpPr>
            <p:nvPr/>
          </p:nvSpPr>
          <p:spPr bwMode="auto">
            <a:xfrm>
              <a:off x="4580" y="2232"/>
              <a:ext cx="136" cy="105"/>
            </a:xfrm>
            <a:custGeom>
              <a:avLst/>
              <a:gdLst>
                <a:gd name="T0" fmla="*/ 0 w 125"/>
                <a:gd name="T1" fmla="*/ 0 h 105"/>
                <a:gd name="T2" fmla="*/ 2 w 125"/>
                <a:gd name="T3" fmla="*/ 17 h 105"/>
                <a:gd name="T4" fmla="*/ 7 w 125"/>
                <a:gd name="T5" fmla="*/ 33 h 105"/>
                <a:gd name="T6" fmla="*/ 16 w 125"/>
                <a:gd name="T7" fmla="*/ 49 h 105"/>
                <a:gd name="T8" fmla="*/ 26 w 125"/>
                <a:gd name="T9" fmla="*/ 63 h 105"/>
                <a:gd name="T10" fmla="*/ 40 w 125"/>
                <a:gd name="T11" fmla="*/ 75 h 105"/>
                <a:gd name="T12" fmla="*/ 54 w 125"/>
                <a:gd name="T13" fmla="*/ 87 h 105"/>
                <a:gd name="T14" fmla="*/ 74 w 125"/>
                <a:gd name="T15" fmla="*/ 94 h 105"/>
                <a:gd name="T16" fmla="*/ 92 w 125"/>
                <a:gd name="T17" fmla="*/ 101 h 105"/>
                <a:gd name="T18" fmla="*/ 112 w 125"/>
                <a:gd name="T19" fmla="*/ 105 h 105"/>
                <a:gd name="T20" fmla="*/ 136 w 125"/>
                <a:gd name="T21" fmla="*/ 105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5"/>
                <a:gd name="T35" fmla="*/ 125 w 12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5">
                  <a:moveTo>
                    <a:pt x="0" y="0"/>
                  </a:moveTo>
                  <a:lnTo>
                    <a:pt x="2" y="17"/>
                  </a:lnTo>
                  <a:lnTo>
                    <a:pt x="6" y="33"/>
                  </a:lnTo>
                  <a:lnTo>
                    <a:pt x="15" y="49"/>
                  </a:lnTo>
                  <a:lnTo>
                    <a:pt x="24" y="63"/>
                  </a:lnTo>
                  <a:lnTo>
                    <a:pt x="37" y="75"/>
                  </a:lnTo>
                  <a:lnTo>
                    <a:pt x="50" y="87"/>
                  </a:lnTo>
                  <a:lnTo>
                    <a:pt x="68" y="94"/>
                  </a:lnTo>
                  <a:lnTo>
                    <a:pt x="85" y="101"/>
                  </a:lnTo>
                  <a:lnTo>
                    <a:pt x="103" y="105"/>
                  </a:lnTo>
                  <a:lnTo>
                    <a:pt x="125" y="105"/>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0" name="Freeform 41"/>
            <p:cNvSpPr>
              <a:spLocks/>
            </p:cNvSpPr>
            <p:nvPr/>
          </p:nvSpPr>
          <p:spPr bwMode="auto">
            <a:xfrm>
              <a:off x="4106" y="1960"/>
              <a:ext cx="454" cy="780"/>
            </a:xfrm>
            <a:custGeom>
              <a:avLst/>
              <a:gdLst>
                <a:gd name="T0" fmla="*/ 0 w 419"/>
                <a:gd name="T1" fmla="*/ 0 h 776"/>
                <a:gd name="T2" fmla="*/ 4 w 419"/>
                <a:gd name="T3" fmla="*/ 126 h 776"/>
                <a:gd name="T4" fmla="*/ 24 w 419"/>
                <a:gd name="T5" fmla="*/ 244 h 776"/>
                <a:gd name="T6" fmla="*/ 50 w 419"/>
                <a:gd name="T7" fmla="*/ 356 h 776"/>
                <a:gd name="T8" fmla="*/ 88 w 419"/>
                <a:gd name="T9" fmla="*/ 459 h 776"/>
                <a:gd name="T10" fmla="*/ 133 w 419"/>
                <a:gd name="T11" fmla="*/ 550 h 776"/>
                <a:gd name="T12" fmla="*/ 185 w 419"/>
                <a:gd name="T13" fmla="*/ 627 h 776"/>
                <a:gd name="T14" fmla="*/ 245 w 419"/>
                <a:gd name="T15" fmla="*/ 690 h 776"/>
                <a:gd name="T16" fmla="*/ 309 w 419"/>
                <a:gd name="T17" fmla="*/ 736 h 776"/>
                <a:gd name="T18" fmla="*/ 380 w 419"/>
                <a:gd name="T19" fmla="*/ 766 h 776"/>
                <a:gd name="T20" fmla="*/ 454 w 419"/>
                <a:gd name="T21" fmla="*/ 776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776"/>
                <a:gd name="T35" fmla="*/ 419 w 419"/>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776">
                  <a:moveTo>
                    <a:pt x="0" y="0"/>
                  </a:moveTo>
                  <a:lnTo>
                    <a:pt x="4" y="126"/>
                  </a:lnTo>
                  <a:lnTo>
                    <a:pt x="22" y="244"/>
                  </a:lnTo>
                  <a:lnTo>
                    <a:pt x="46" y="356"/>
                  </a:lnTo>
                  <a:lnTo>
                    <a:pt x="81" y="459"/>
                  </a:lnTo>
                  <a:lnTo>
                    <a:pt x="123" y="550"/>
                  </a:lnTo>
                  <a:lnTo>
                    <a:pt x="171" y="627"/>
                  </a:lnTo>
                  <a:lnTo>
                    <a:pt x="226" y="690"/>
                  </a:lnTo>
                  <a:lnTo>
                    <a:pt x="285" y="736"/>
                  </a:lnTo>
                  <a:lnTo>
                    <a:pt x="351" y="766"/>
                  </a:lnTo>
                  <a:lnTo>
                    <a:pt x="419" y="776"/>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1" name="Freeform 42"/>
            <p:cNvSpPr>
              <a:spLocks/>
            </p:cNvSpPr>
            <p:nvPr/>
          </p:nvSpPr>
          <p:spPr bwMode="auto">
            <a:xfrm>
              <a:off x="4453" y="1181"/>
              <a:ext cx="79" cy="42"/>
            </a:xfrm>
            <a:custGeom>
              <a:avLst/>
              <a:gdLst>
                <a:gd name="T0" fmla="*/ 5 w 73"/>
                <a:gd name="T1" fmla="*/ 21 h 42"/>
                <a:gd name="T2" fmla="*/ 0 w 73"/>
                <a:gd name="T3" fmla="*/ 0 h 42"/>
                <a:gd name="T4" fmla="*/ 79 w 73"/>
                <a:gd name="T5" fmla="*/ 10 h 42"/>
                <a:gd name="T6" fmla="*/ 8 w 73"/>
                <a:gd name="T7" fmla="*/ 42 h 42"/>
                <a:gd name="T8" fmla="*/ 5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5" y="21"/>
                  </a:moveTo>
                  <a:lnTo>
                    <a:pt x="0" y="0"/>
                  </a:lnTo>
                  <a:lnTo>
                    <a:pt x="73" y="10"/>
                  </a:lnTo>
                  <a:lnTo>
                    <a:pt x="7" y="42"/>
                  </a:lnTo>
                  <a:lnTo>
                    <a:pt x="5"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2" name="Freeform 43"/>
            <p:cNvSpPr>
              <a:spLocks/>
            </p:cNvSpPr>
            <p:nvPr/>
          </p:nvSpPr>
          <p:spPr bwMode="auto">
            <a:xfrm>
              <a:off x="4453" y="1181"/>
              <a:ext cx="79" cy="42"/>
            </a:xfrm>
            <a:custGeom>
              <a:avLst/>
              <a:gdLst>
                <a:gd name="T0" fmla="*/ 3 w 73"/>
                <a:gd name="T1" fmla="*/ 21 h 42"/>
                <a:gd name="T2" fmla="*/ 0 w 73"/>
                <a:gd name="T3" fmla="*/ 0 h 42"/>
                <a:gd name="T4" fmla="*/ 79 w 73"/>
                <a:gd name="T5" fmla="*/ 10 h 42"/>
                <a:gd name="T6" fmla="*/ 8 w 73"/>
                <a:gd name="T7" fmla="*/ 42 h 42"/>
                <a:gd name="T8" fmla="*/ 3 w 73"/>
                <a:gd name="T9" fmla="*/ 21 h 42"/>
                <a:gd name="T10" fmla="*/ 0 60000 65536"/>
                <a:gd name="T11" fmla="*/ 0 60000 65536"/>
                <a:gd name="T12" fmla="*/ 0 60000 65536"/>
                <a:gd name="T13" fmla="*/ 0 60000 65536"/>
                <a:gd name="T14" fmla="*/ 0 60000 65536"/>
                <a:gd name="T15" fmla="*/ 0 w 73"/>
                <a:gd name="T16" fmla="*/ 0 h 42"/>
                <a:gd name="T17" fmla="*/ 73 w 73"/>
                <a:gd name="T18" fmla="*/ 42 h 42"/>
              </a:gdLst>
              <a:ahLst/>
              <a:cxnLst>
                <a:cxn ang="T10">
                  <a:pos x="T0" y="T1"/>
                </a:cxn>
                <a:cxn ang="T11">
                  <a:pos x="T2" y="T3"/>
                </a:cxn>
                <a:cxn ang="T12">
                  <a:pos x="T4" y="T5"/>
                </a:cxn>
                <a:cxn ang="T13">
                  <a:pos x="T6" y="T7"/>
                </a:cxn>
                <a:cxn ang="T14">
                  <a:pos x="T8" y="T9"/>
                </a:cxn>
              </a:cxnLst>
              <a:rect l="T15" t="T16" r="T17" b="T18"/>
              <a:pathLst>
                <a:path w="73" h="42">
                  <a:moveTo>
                    <a:pt x="3" y="21"/>
                  </a:moveTo>
                  <a:lnTo>
                    <a:pt x="0" y="0"/>
                  </a:lnTo>
                  <a:lnTo>
                    <a:pt x="73" y="10"/>
                  </a:lnTo>
                  <a:lnTo>
                    <a:pt x="7" y="42"/>
                  </a:lnTo>
                  <a:lnTo>
                    <a:pt x="3" y="2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3" name="Freeform 44"/>
            <p:cNvSpPr>
              <a:spLocks/>
            </p:cNvSpPr>
            <p:nvPr/>
          </p:nvSpPr>
          <p:spPr bwMode="auto">
            <a:xfrm>
              <a:off x="4104" y="1202"/>
              <a:ext cx="352" cy="758"/>
            </a:xfrm>
            <a:custGeom>
              <a:avLst/>
              <a:gdLst>
                <a:gd name="T0" fmla="*/ 0 w 325"/>
                <a:gd name="T1" fmla="*/ 758 h 758"/>
                <a:gd name="T2" fmla="*/ 6 w 325"/>
                <a:gd name="T3" fmla="*/ 646 h 758"/>
                <a:gd name="T4" fmla="*/ 18 w 325"/>
                <a:gd name="T5" fmla="*/ 539 h 758"/>
                <a:gd name="T6" fmla="*/ 38 w 325"/>
                <a:gd name="T7" fmla="*/ 436 h 758"/>
                <a:gd name="T8" fmla="*/ 64 w 325"/>
                <a:gd name="T9" fmla="*/ 341 h 758"/>
                <a:gd name="T10" fmla="*/ 97 w 325"/>
                <a:gd name="T11" fmla="*/ 252 h 758"/>
                <a:gd name="T12" fmla="*/ 138 w 325"/>
                <a:gd name="T13" fmla="*/ 175 h 758"/>
                <a:gd name="T14" fmla="*/ 183 w 325"/>
                <a:gd name="T15" fmla="*/ 110 h 758"/>
                <a:gd name="T16" fmla="*/ 235 w 325"/>
                <a:gd name="T17" fmla="*/ 59 h 758"/>
                <a:gd name="T18" fmla="*/ 290 w 325"/>
                <a:gd name="T19" fmla="*/ 21 h 758"/>
                <a:gd name="T20" fmla="*/ 352 w 325"/>
                <a:gd name="T21" fmla="*/ 0 h 7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5"/>
                <a:gd name="T34" fmla="*/ 0 h 758"/>
                <a:gd name="T35" fmla="*/ 325 w 325"/>
                <a:gd name="T36" fmla="*/ 758 h 7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5" h="758">
                  <a:moveTo>
                    <a:pt x="0" y="758"/>
                  </a:moveTo>
                  <a:lnTo>
                    <a:pt x="6" y="646"/>
                  </a:lnTo>
                  <a:lnTo>
                    <a:pt x="17" y="539"/>
                  </a:lnTo>
                  <a:lnTo>
                    <a:pt x="35" y="436"/>
                  </a:lnTo>
                  <a:lnTo>
                    <a:pt x="59" y="341"/>
                  </a:lnTo>
                  <a:lnTo>
                    <a:pt x="90" y="252"/>
                  </a:lnTo>
                  <a:lnTo>
                    <a:pt x="127" y="175"/>
                  </a:lnTo>
                  <a:lnTo>
                    <a:pt x="169" y="110"/>
                  </a:lnTo>
                  <a:lnTo>
                    <a:pt x="217" y="59"/>
                  </a:lnTo>
                  <a:lnTo>
                    <a:pt x="268" y="21"/>
                  </a:lnTo>
                  <a:lnTo>
                    <a:pt x="3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4" name="Freeform 45"/>
            <p:cNvSpPr>
              <a:spLocks/>
            </p:cNvSpPr>
            <p:nvPr/>
          </p:nvSpPr>
          <p:spPr bwMode="auto">
            <a:xfrm>
              <a:off x="4551" y="2484"/>
              <a:ext cx="353" cy="350"/>
            </a:xfrm>
            <a:custGeom>
              <a:avLst/>
              <a:gdLst>
                <a:gd name="T0" fmla="*/ 358 w 330"/>
                <a:gd name="T1" fmla="*/ 173 h 350"/>
                <a:gd name="T2" fmla="*/ 355 w 330"/>
                <a:gd name="T3" fmla="*/ 203 h 350"/>
                <a:gd name="T4" fmla="*/ 348 w 330"/>
                <a:gd name="T5" fmla="*/ 231 h 350"/>
                <a:gd name="T6" fmla="*/ 338 w 330"/>
                <a:gd name="T7" fmla="*/ 254 h 350"/>
                <a:gd name="T8" fmla="*/ 324 w 330"/>
                <a:gd name="T9" fmla="*/ 277 h 350"/>
                <a:gd name="T10" fmla="*/ 305 w 330"/>
                <a:gd name="T11" fmla="*/ 298 h 350"/>
                <a:gd name="T12" fmla="*/ 284 w 330"/>
                <a:gd name="T13" fmla="*/ 315 h 350"/>
                <a:gd name="T14" fmla="*/ 263 w 330"/>
                <a:gd name="T15" fmla="*/ 331 h 350"/>
                <a:gd name="T16" fmla="*/ 236 w 330"/>
                <a:gd name="T17" fmla="*/ 340 h 350"/>
                <a:gd name="T18" fmla="*/ 207 w 330"/>
                <a:gd name="T19" fmla="*/ 347 h 350"/>
                <a:gd name="T20" fmla="*/ 179 w 330"/>
                <a:gd name="T21" fmla="*/ 350 h 350"/>
                <a:gd name="T22" fmla="*/ 151 w 330"/>
                <a:gd name="T23" fmla="*/ 347 h 350"/>
                <a:gd name="T24" fmla="*/ 122 w 330"/>
                <a:gd name="T25" fmla="*/ 340 h 350"/>
                <a:gd name="T26" fmla="*/ 98 w 330"/>
                <a:gd name="T27" fmla="*/ 331 h 350"/>
                <a:gd name="T28" fmla="*/ 74 w 330"/>
                <a:gd name="T29" fmla="*/ 315 h 350"/>
                <a:gd name="T30" fmla="*/ 53 w 330"/>
                <a:gd name="T31" fmla="*/ 298 h 350"/>
                <a:gd name="T32" fmla="*/ 36 w 330"/>
                <a:gd name="T33" fmla="*/ 277 h 350"/>
                <a:gd name="T34" fmla="*/ 22 w 330"/>
                <a:gd name="T35" fmla="*/ 254 h 350"/>
                <a:gd name="T36" fmla="*/ 10 w 330"/>
                <a:gd name="T37" fmla="*/ 231 h 350"/>
                <a:gd name="T38" fmla="*/ 3 w 330"/>
                <a:gd name="T39" fmla="*/ 203 h 350"/>
                <a:gd name="T40" fmla="*/ 0 w 330"/>
                <a:gd name="T41" fmla="*/ 175 h 350"/>
                <a:gd name="T42" fmla="*/ 3 w 330"/>
                <a:gd name="T43" fmla="*/ 147 h 350"/>
                <a:gd name="T44" fmla="*/ 10 w 330"/>
                <a:gd name="T45" fmla="*/ 119 h 350"/>
                <a:gd name="T46" fmla="*/ 22 w 330"/>
                <a:gd name="T47" fmla="*/ 93 h 350"/>
                <a:gd name="T48" fmla="*/ 36 w 330"/>
                <a:gd name="T49" fmla="*/ 72 h 350"/>
                <a:gd name="T50" fmla="*/ 53 w 330"/>
                <a:gd name="T51" fmla="*/ 51 h 350"/>
                <a:gd name="T52" fmla="*/ 74 w 330"/>
                <a:gd name="T53" fmla="*/ 33 h 350"/>
                <a:gd name="T54" fmla="*/ 98 w 330"/>
                <a:gd name="T55" fmla="*/ 19 h 350"/>
                <a:gd name="T56" fmla="*/ 122 w 330"/>
                <a:gd name="T57" fmla="*/ 9 h 350"/>
                <a:gd name="T58" fmla="*/ 151 w 330"/>
                <a:gd name="T59" fmla="*/ 2 h 350"/>
                <a:gd name="T60" fmla="*/ 179 w 330"/>
                <a:gd name="T61" fmla="*/ 0 h 350"/>
                <a:gd name="T62" fmla="*/ 207 w 330"/>
                <a:gd name="T63" fmla="*/ 2 h 350"/>
                <a:gd name="T64" fmla="*/ 236 w 330"/>
                <a:gd name="T65" fmla="*/ 9 h 350"/>
                <a:gd name="T66" fmla="*/ 263 w 330"/>
                <a:gd name="T67" fmla="*/ 19 h 350"/>
                <a:gd name="T68" fmla="*/ 284 w 330"/>
                <a:gd name="T69" fmla="*/ 33 h 350"/>
                <a:gd name="T70" fmla="*/ 305 w 330"/>
                <a:gd name="T71" fmla="*/ 51 h 350"/>
                <a:gd name="T72" fmla="*/ 324 w 330"/>
                <a:gd name="T73" fmla="*/ 72 h 350"/>
                <a:gd name="T74" fmla="*/ 338 w 330"/>
                <a:gd name="T75" fmla="*/ 93 h 350"/>
                <a:gd name="T76" fmla="*/ 348 w 330"/>
                <a:gd name="T77" fmla="*/ 119 h 350"/>
                <a:gd name="T78" fmla="*/ 355 w 330"/>
                <a:gd name="T79" fmla="*/ 147 h 350"/>
                <a:gd name="T80" fmla="*/ 358 w 330"/>
                <a:gd name="T81" fmla="*/ 175 h 350"/>
                <a:gd name="T82" fmla="*/ 358 w 330"/>
                <a:gd name="T83" fmla="*/ 173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203"/>
                  </a:lnTo>
                  <a:lnTo>
                    <a:pt x="321" y="231"/>
                  </a:lnTo>
                  <a:lnTo>
                    <a:pt x="312" y="254"/>
                  </a:lnTo>
                  <a:lnTo>
                    <a:pt x="299" y="277"/>
                  </a:lnTo>
                  <a:lnTo>
                    <a:pt x="281" y="298"/>
                  </a:lnTo>
                  <a:lnTo>
                    <a:pt x="262" y="315"/>
                  </a:lnTo>
                  <a:lnTo>
                    <a:pt x="242" y="331"/>
                  </a:lnTo>
                  <a:lnTo>
                    <a:pt x="218" y="340"/>
                  </a:lnTo>
                  <a:lnTo>
                    <a:pt x="191" y="347"/>
                  </a:lnTo>
                  <a:lnTo>
                    <a:pt x="165" y="350"/>
                  </a:lnTo>
                  <a:lnTo>
                    <a:pt x="139" y="347"/>
                  </a:lnTo>
                  <a:lnTo>
                    <a:pt x="112" y="340"/>
                  </a:lnTo>
                  <a:lnTo>
                    <a:pt x="90" y="331"/>
                  </a:lnTo>
                  <a:lnTo>
                    <a:pt x="68" y="315"/>
                  </a:lnTo>
                  <a:lnTo>
                    <a:pt x="49" y="298"/>
                  </a:lnTo>
                  <a:lnTo>
                    <a:pt x="33" y="277"/>
                  </a:lnTo>
                  <a:lnTo>
                    <a:pt x="20" y="254"/>
                  </a:lnTo>
                  <a:lnTo>
                    <a:pt x="9" y="231"/>
                  </a:lnTo>
                  <a:lnTo>
                    <a:pt x="3" y="203"/>
                  </a:lnTo>
                  <a:lnTo>
                    <a:pt x="0" y="175"/>
                  </a:lnTo>
                  <a:lnTo>
                    <a:pt x="3" y="147"/>
                  </a:lnTo>
                  <a:lnTo>
                    <a:pt x="9" y="119"/>
                  </a:lnTo>
                  <a:lnTo>
                    <a:pt x="20" y="93"/>
                  </a:lnTo>
                  <a:lnTo>
                    <a:pt x="33" y="72"/>
                  </a:lnTo>
                  <a:lnTo>
                    <a:pt x="49" y="51"/>
                  </a:lnTo>
                  <a:lnTo>
                    <a:pt x="68" y="33"/>
                  </a:lnTo>
                  <a:lnTo>
                    <a:pt x="90" y="19"/>
                  </a:lnTo>
                  <a:lnTo>
                    <a:pt x="112" y="9"/>
                  </a:lnTo>
                  <a:lnTo>
                    <a:pt x="139" y="2"/>
                  </a:lnTo>
                  <a:lnTo>
                    <a:pt x="165" y="0"/>
                  </a:lnTo>
                  <a:lnTo>
                    <a:pt x="191" y="2"/>
                  </a:lnTo>
                  <a:lnTo>
                    <a:pt x="218" y="9"/>
                  </a:lnTo>
                  <a:lnTo>
                    <a:pt x="242" y="19"/>
                  </a:lnTo>
                  <a:lnTo>
                    <a:pt x="262" y="33"/>
                  </a:lnTo>
                  <a:lnTo>
                    <a:pt x="281" y="51"/>
                  </a:lnTo>
                  <a:lnTo>
                    <a:pt x="299" y="72"/>
                  </a:lnTo>
                  <a:lnTo>
                    <a:pt x="312" y="93"/>
                  </a:lnTo>
                  <a:lnTo>
                    <a:pt x="321" y="119"/>
                  </a:lnTo>
                  <a:lnTo>
                    <a:pt x="327" y="147"/>
                  </a:lnTo>
                  <a:lnTo>
                    <a:pt x="330" y="175"/>
                  </a:lnTo>
                  <a:lnTo>
                    <a:pt x="330" y="173"/>
                  </a:lnTo>
                  <a:close/>
                </a:path>
              </a:pathLst>
            </a:custGeom>
            <a:solidFill>
              <a:srgbClr val="FFFFFF"/>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5" name="Freeform 46"/>
            <p:cNvSpPr>
              <a:spLocks/>
            </p:cNvSpPr>
            <p:nvPr/>
          </p:nvSpPr>
          <p:spPr bwMode="auto">
            <a:xfrm>
              <a:off x="4551" y="2484"/>
              <a:ext cx="353" cy="350"/>
            </a:xfrm>
            <a:custGeom>
              <a:avLst/>
              <a:gdLst>
                <a:gd name="T0" fmla="*/ 358 w 330"/>
                <a:gd name="T1" fmla="*/ 173 h 350"/>
                <a:gd name="T2" fmla="*/ 355 w 330"/>
                <a:gd name="T3" fmla="*/ 147 h 350"/>
                <a:gd name="T4" fmla="*/ 348 w 330"/>
                <a:gd name="T5" fmla="*/ 119 h 350"/>
                <a:gd name="T6" fmla="*/ 338 w 330"/>
                <a:gd name="T7" fmla="*/ 93 h 350"/>
                <a:gd name="T8" fmla="*/ 324 w 330"/>
                <a:gd name="T9" fmla="*/ 72 h 350"/>
                <a:gd name="T10" fmla="*/ 305 w 330"/>
                <a:gd name="T11" fmla="*/ 51 h 350"/>
                <a:gd name="T12" fmla="*/ 284 w 330"/>
                <a:gd name="T13" fmla="*/ 33 h 350"/>
                <a:gd name="T14" fmla="*/ 263 w 330"/>
                <a:gd name="T15" fmla="*/ 19 h 350"/>
                <a:gd name="T16" fmla="*/ 236 w 330"/>
                <a:gd name="T17" fmla="*/ 9 h 350"/>
                <a:gd name="T18" fmla="*/ 207 w 330"/>
                <a:gd name="T19" fmla="*/ 2 h 350"/>
                <a:gd name="T20" fmla="*/ 179 w 330"/>
                <a:gd name="T21" fmla="*/ 0 h 350"/>
                <a:gd name="T22" fmla="*/ 151 w 330"/>
                <a:gd name="T23" fmla="*/ 2 h 350"/>
                <a:gd name="T24" fmla="*/ 122 w 330"/>
                <a:gd name="T25" fmla="*/ 9 h 350"/>
                <a:gd name="T26" fmla="*/ 98 w 330"/>
                <a:gd name="T27" fmla="*/ 19 h 350"/>
                <a:gd name="T28" fmla="*/ 74 w 330"/>
                <a:gd name="T29" fmla="*/ 33 h 350"/>
                <a:gd name="T30" fmla="*/ 53 w 330"/>
                <a:gd name="T31" fmla="*/ 51 h 350"/>
                <a:gd name="T32" fmla="*/ 36 w 330"/>
                <a:gd name="T33" fmla="*/ 72 h 350"/>
                <a:gd name="T34" fmla="*/ 22 w 330"/>
                <a:gd name="T35" fmla="*/ 93 h 350"/>
                <a:gd name="T36" fmla="*/ 10 w 330"/>
                <a:gd name="T37" fmla="*/ 119 h 350"/>
                <a:gd name="T38" fmla="*/ 3 w 330"/>
                <a:gd name="T39" fmla="*/ 147 h 350"/>
                <a:gd name="T40" fmla="*/ 0 w 330"/>
                <a:gd name="T41" fmla="*/ 175 h 350"/>
                <a:gd name="T42" fmla="*/ 3 w 330"/>
                <a:gd name="T43" fmla="*/ 203 h 350"/>
                <a:gd name="T44" fmla="*/ 10 w 330"/>
                <a:gd name="T45" fmla="*/ 231 h 350"/>
                <a:gd name="T46" fmla="*/ 22 w 330"/>
                <a:gd name="T47" fmla="*/ 254 h 350"/>
                <a:gd name="T48" fmla="*/ 36 w 330"/>
                <a:gd name="T49" fmla="*/ 277 h 350"/>
                <a:gd name="T50" fmla="*/ 53 w 330"/>
                <a:gd name="T51" fmla="*/ 298 h 350"/>
                <a:gd name="T52" fmla="*/ 74 w 330"/>
                <a:gd name="T53" fmla="*/ 315 h 350"/>
                <a:gd name="T54" fmla="*/ 98 w 330"/>
                <a:gd name="T55" fmla="*/ 331 h 350"/>
                <a:gd name="T56" fmla="*/ 122 w 330"/>
                <a:gd name="T57" fmla="*/ 340 h 350"/>
                <a:gd name="T58" fmla="*/ 151 w 330"/>
                <a:gd name="T59" fmla="*/ 347 h 350"/>
                <a:gd name="T60" fmla="*/ 179 w 330"/>
                <a:gd name="T61" fmla="*/ 350 h 350"/>
                <a:gd name="T62" fmla="*/ 207 w 330"/>
                <a:gd name="T63" fmla="*/ 347 h 350"/>
                <a:gd name="T64" fmla="*/ 236 w 330"/>
                <a:gd name="T65" fmla="*/ 340 h 350"/>
                <a:gd name="T66" fmla="*/ 263 w 330"/>
                <a:gd name="T67" fmla="*/ 331 h 350"/>
                <a:gd name="T68" fmla="*/ 284 w 330"/>
                <a:gd name="T69" fmla="*/ 315 h 350"/>
                <a:gd name="T70" fmla="*/ 305 w 330"/>
                <a:gd name="T71" fmla="*/ 298 h 350"/>
                <a:gd name="T72" fmla="*/ 324 w 330"/>
                <a:gd name="T73" fmla="*/ 277 h 350"/>
                <a:gd name="T74" fmla="*/ 338 w 330"/>
                <a:gd name="T75" fmla="*/ 254 h 350"/>
                <a:gd name="T76" fmla="*/ 348 w 330"/>
                <a:gd name="T77" fmla="*/ 231 h 350"/>
                <a:gd name="T78" fmla="*/ 355 w 330"/>
                <a:gd name="T79" fmla="*/ 203 h 350"/>
                <a:gd name="T80" fmla="*/ 358 w 330"/>
                <a:gd name="T81" fmla="*/ 175 h 350"/>
                <a:gd name="T82" fmla="*/ 358 w 330"/>
                <a:gd name="T83" fmla="*/ 175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0"/>
                <a:gd name="T127" fmla="*/ 0 h 350"/>
                <a:gd name="T128" fmla="*/ 330 w 330"/>
                <a:gd name="T129" fmla="*/ 350 h 35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0" h="350">
                  <a:moveTo>
                    <a:pt x="330" y="173"/>
                  </a:moveTo>
                  <a:lnTo>
                    <a:pt x="327" y="147"/>
                  </a:lnTo>
                  <a:lnTo>
                    <a:pt x="321" y="119"/>
                  </a:lnTo>
                  <a:lnTo>
                    <a:pt x="312" y="93"/>
                  </a:lnTo>
                  <a:lnTo>
                    <a:pt x="299" y="72"/>
                  </a:lnTo>
                  <a:lnTo>
                    <a:pt x="281" y="51"/>
                  </a:lnTo>
                  <a:lnTo>
                    <a:pt x="262" y="33"/>
                  </a:lnTo>
                  <a:lnTo>
                    <a:pt x="242" y="19"/>
                  </a:lnTo>
                  <a:lnTo>
                    <a:pt x="218" y="9"/>
                  </a:lnTo>
                  <a:lnTo>
                    <a:pt x="191" y="2"/>
                  </a:lnTo>
                  <a:lnTo>
                    <a:pt x="165" y="0"/>
                  </a:lnTo>
                  <a:lnTo>
                    <a:pt x="139" y="2"/>
                  </a:lnTo>
                  <a:lnTo>
                    <a:pt x="112" y="9"/>
                  </a:lnTo>
                  <a:lnTo>
                    <a:pt x="90" y="19"/>
                  </a:lnTo>
                  <a:lnTo>
                    <a:pt x="68" y="33"/>
                  </a:lnTo>
                  <a:lnTo>
                    <a:pt x="49" y="51"/>
                  </a:lnTo>
                  <a:lnTo>
                    <a:pt x="33" y="72"/>
                  </a:lnTo>
                  <a:lnTo>
                    <a:pt x="20" y="93"/>
                  </a:lnTo>
                  <a:lnTo>
                    <a:pt x="9" y="119"/>
                  </a:lnTo>
                  <a:lnTo>
                    <a:pt x="3" y="147"/>
                  </a:lnTo>
                  <a:lnTo>
                    <a:pt x="0" y="175"/>
                  </a:lnTo>
                  <a:lnTo>
                    <a:pt x="3" y="203"/>
                  </a:lnTo>
                  <a:lnTo>
                    <a:pt x="9" y="231"/>
                  </a:lnTo>
                  <a:lnTo>
                    <a:pt x="20" y="254"/>
                  </a:lnTo>
                  <a:lnTo>
                    <a:pt x="33" y="277"/>
                  </a:lnTo>
                  <a:lnTo>
                    <a:pt x="49" y="298"/>
                  </a:lnTo>
                  <a:lnTo>
                    <a:pt x="68" y="315"/>
                  </a:lnTo>
                  <a:lnTo>
                    <a:pt x="90" y="331"/>
                  </a:lnTo>
                  <a:lnTo>
                    <a:pt x="112" y="340"/>
                  </a:lnTo>
                  <a:lnTo>
                    <a:pt x="139" y="347"/>
                  </a:lnTo>
                  <a:lnTo>
                    <a:pt x="165" y="350"/>
                  </a:lnTo>
                  <a:lnTo>
                    <a:pt x="191" y="347"/>
                  </a:lnTo>
                  <a:lnTo>
                    <a:pt x="218" y="340"/>
                  </a:lnTo>
                  <a:lnTo>
                    <a:pt x="242" y="331"/>
                  </a:lnTo>
                  <a:lnTo>
                    <a:pt x="262" y="315"/>
                  </a:lnTo>
                  <a:lnTo>
                    <a:pt x="281" y="298"/>
                  </a:lnTo>
                  <a:lnTo>
                    <a:pt x="299" y="277"/>
                  </a:lnTo>
                  <a:lnTo>
                    <a:pt x="312" y="254"/>
                  </a:lnTo>
                  <a:lnTo>
                    <a:pt x="321" y="231"/>
                  </a:lnTo>
                  <a:lnTo>
                    <a:pt x="327" y="203"/>
                  </a:lnTo>
                  <a:lnTo>
                    <a:pt x="330" y="175"/>
                  </a:lnTo>
                </a:path>
              </a:pathLst>
            </a:custGeom>
            <a:noFill/>
            <a:ln w="20638">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6" name="Rectangle 47"/>
            <p:cNvSpPr>
              <a:spLocks noChangeArrowheads="1"/>
            </p:cNvSpPr>
            <p:nvPr/>
          </p:nvSpPr>
          <p:spPr bwMode="auto">
            <a:xfrm>
              <a:off x="4711" y="2615"/>
              <a:ext cx="54" cy="97"/>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S</a:t>
              </a:r>
              <a:endParaRPr lang="en-US" altLang="zh-CN" sz="1292"/>
            </a:p>
          </p:txBody>
        </p:sp>
        <p:sp>
          <p:nvSpPr>
            <p:cNvPr id="32817" name="Freeform 48"/>
            <p:cNvSpPr>
              <a:spLocks/>
            </p:cNvSpPr>
            <p:nvPr/>
          </p:nvSpPr>
          <p:spPr bwMode="auto">
            <a:xfrm>
              <a:off x="4804" y="2829"/>
              <a:ext cx="66" cy="103"/>
            </a:xfrm>
            <a:custGeom>
              <a:avLst/>
              <a:gdLst>
                <a:gd name="T0" fmla="*/ 66 w 61"/>
                <a:gd name="T1" fmla="*/ 103 h 103"/>
                <a:gd name="T2" fmla="*/ 66 w 61"/>
                <a:gd name="T3" fmla="*/ 89 h 103"/>
                <a:gd name="T4" fmla="*/ 64 w 61"/>
                <a:gd name="T5" fmla="*/ 72 h 103"/>
                <a:gd name="T6" fmla="*/ 60 w 61"/>
                <a:gd name="T7" fmla="*/ 56 h 103"/>
                <a:gd name="T8" fmla="*/ 54 w 61"/>
                <a:gd name="T9" fmla="*/ 44 h 103"/>
                <a:gd name="T10" fmla="*/ 48 w 61"/>
                <a:gd name="T11" fmla="*/ 30 h 103"/>
                <a:gd name="T12" fmla="*/ 40 w 61"/>
                <a:gd name="T13" fmla="*/ 21 h 103"/>
                <a:gd name="T14" fmla="*/ 31 w 61"/>
                <a:gd name="T15" fmla="*/ 12 h 103"/>
                <a:gd name="T16" fmla="*/ 22 w 61"/>
                <a:gd name="T17" fmla="*/ 7 h 103"/>
                <a:gd name="T18" fmla="*/ 12 w 61"/>
                <a:gd name="T19" fmla="*/ 2 h 103"/>
                <a:gd name="T20" fmla="*/ 0 w 61"/>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103"/>
                <a:gd name="T35" fmla="*/ 61 w 6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103">
                  <a:moveTo>
                    <a:pt x="61" y="103"/>
                  </a:moveTo>
                  <a:lnTo>
                    <a:pt x="61" y="89"/>
                  </a:lnTo>
                  <a:lnTo>
                    <a:pt x="59" y="72"/>
                  </a:lnTo>
                  <a:lnTo>
                    <a:pt x="55" y="56"/>
                  </a:lnTo>
                  <a:lnTo>
                    <a:pt x="50" y="44"/>
                  </a:lnTo>
                  <a:lnTo>
                    <a:pt x="44" y="30"/>
                  </a:lnTo>
                  <a:lnTo>
                    <a:pt x="37" y="21"/>
                  </a:lnTo>
                  <a:lnTo>
                    <a:pt x="29" y="12"/>
                  </a:lnTo>
                  <a:lnTo>
                    <a:pt x="20" y="7"/>
                  </a:lnTo>
                  <a:lnTo>
                    <a:pt x="11" y="2"/>
                  </a:lnTo>
                  <a:lnTo>
                    <a:pt x="0"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8" name="Freeform 49"/>
            <p:cNvSpPr>
              <a:spLocks/>
            </p:cNvSpPr>
            <p:nvPr/>
          </p:nvSpPr>
          <p:spPr bwMode="auto">
            <a:xfrm>
              <a:off x="4738" y="2934"/>
              <a:ext cx="135" cy="102"/>
            </a:xfrm>
            <a:custGeom>
              <a:avLst/>
              <a:gdLst>
                <a:gd name="T0" fmla="*/ 0 w 125"/>
                <a:gd name="T1" fmla="*/ 102 h 102"/>
                <a:gd name="T2" fmla="*/ 21 w 125"/>
                <a:gd name="T3" fmla="*/ 102 h 102"/>
                <a:gd name="T4" fmla="*/ 42 w 125"/>
                <a:gd name="T5" fmla="*/ 98 h 102"/>
                <a:gd name="T6" fmla="*/ 62 w 125"/>
                <a:gd name="T7" fmla="*/ 91 h 102"/>
                <a:gd name="T8" fmla="*/ 80 w 125"/>
                <a:gd name="T9" fmla="*/ 84 h 102"/>
                <a:gd name="T10" fmla="*/ 94 w 125"/>
                <a:gd name="T11" fmla="*/ 72 h 102"/>
                <a:gd name="T12" fmla="*/ 109 w 125"/>
                <a:gd name="T13" fmla="*/ 60 h 102"/>
                <a:gd name="T14" fmla="*/ 118 w 125"/>
                <a:gd name="T15" fmla="*/ 46 h 102"/>
                <a:gd name="T16" fmla="*/ 127 w 125"/>
                <a:gd name="T17" fmla="*/ 33 h 102"/>
                <a:gd name="T18" fmla="*/ 132 w 125"/>
                <a:gd name="T19" fmla="*/ 16 h 102"/>
                <a:gd name="T20" fmla="*/ 135 w 125"/>
                <a:gd name="T21" fmla="*/ 0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02"/>
                <a:gd name="T35" fmla="*/ 125 w 125"/>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02">
                  <a:moveTo>
                    <a:pt x="0" y="102"/>
                  </a:moveTo>
                  <a:lnTo>
                    <a:pt x="19" y="102"/>
                  </a:lnTo>
                  <a:lnTo>
                    <a:pt x="39" y="98"/>
                  </a:lnTo>
                  <a:lnTo>
                    <a:pt x="57" y="91"/>
                  </a:lnTo>
                  <a:lnTo>
                    <a:pt x="74" y="84"/>
                  </a:lnTo>
                  <a:lnTo>
                    <a:pt x="87" y="72"/>
                  </a:lnTo>
                  <a:lnTo>
                    <a:pt x="101" y="60"/>
                  </a:lnTo>
                  <a:lnTo>
                    <a:pt x="109" y="46"/>
                  </a:lnTo>
                  <a:lnTo>
                    <a:pt x="118" y="33"/>
                  </a:lnTo>
                  <a:lnTo>
                    <a:pt x="122"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19" name="Freeform 50"/>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0" name="Freeform 51"/>
            <p:cNvSpPr>
              <a:spLocks/>
            </p:cNvSpPr>
            <p:nvPr/>
          </p:nvSpPr>
          <p:spPr bwMode="auto">
            <a:xfrm>
              <a:off x="4596" y="2836"/>
              <a:ext cx="69" cy="68"/>
            </a:xfrm>
            <a:custGeom>
              <a:avLst/>
              <a:gdLst>
                <a:gd name="T0" fmla="*/ 14 w 64"/>
                <a:gd name="T1" fmla="*/ 51 h 68"/>
                <a:gd name="T2" fmla="*/ 0 w 64"/>
                <a:gd name="T3" fmla="*/ 37 h 68"/>
                <a:gd name="T4" fmla="*/ 69 w 64"/>
                <a:gd name="T5" fmla="*/ 0 h 68"/>
                <a:gd name="T6" fmla="*/ 31 w 64"/>
                <a:gd name="T7" fmla="*/ 68 h 68"/>
                <a:gd name="T8" fmla="*/ 14 w 64"/>
                <a:gd name="T9" fmla="*/ 51 h 68"/>
                <a:gd name="T10" fmla="*/ 0 60000 65536"/>
                <a:gd name="T11" fmla="*/ 0 60000 65536"/>
                <a:gd name="T12" fmla="*/ 0 60000 65536"/>
                <a:gd name="T13" fmla="*/ 0 60000 65536"/>
                <a:gd name="T14" fmla="*/ 0 60000 65536"/>
                <a:gd name="T15" fmla="*/ 0 w 64"/>
                <a:gd name="T16" fmla="*/ 0 h 68"/>
                <a:gd name="T17" fmla="*/ 64 w 64"/>
                <a:gd name="T18" fmla="*/ 68 h 68"/>
              </a:gdLst>
              <a:ahLst/>
              <a:cxnLst>
                <a:cxn ang="T10">
                  <a:pos x="T0" y="T1"/>
                </a:cxn>
                <a:cxn ang="T11">
                  <a:pos x="T2" y="T3"/>
                </a:cxn>
                <a:cxn ang="T12">
                  <a:pos x="T4" y="T5"/>
                </a:cxn>
                <a:cxn ang="T13">
                  <a:pos x="T6" y="T7"/>
                </a:cxn>
                <a:cxn ang="T14">
                  <a:pos x="T8" y="T9"/>
                </a:cxn>
              </a:cxnLst>
              <a:rect l="T15" t="T16" r="T17" b="T18"/>
              <a:pathLst>
                <a:path w="64" h="68">
                  <a:moveTo>
                    <a:pt x="13" y="51"/>
                  </a:moveTo>
                  <a:lnTo>
                    <a:pt x="0" y="37"/>
                  </a:lnTo>
                  <a:lnTo>
                    <a:pt x="64" y="0"/>
                  </a:lnTo>
                  <a:lnTo>
                    <a:pt x="29" y="68"/>
                  </a:lnTo>
                  <a:lnTo>
                    <a:pt x="13" y="51"/>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1" name="Freeform 52"/>
            <p:cNvSpPr>
              <a:spLocks/>
            </p:cNvSpPr>
            <p:nvPr/>
          </p:nvSpPr>
          <p:spPr bwMode="auto">
            <a:xfrm>
              <a:off x="4604" y="2890"/>
              <a:ext cx="1" cy="42"/>
            </a:xfrm>
            <a:custGeom>
              <a:avLst/>
              <a:gdLst>
                <a:gd name="T0" fmla="*/ 0 w 6"/>
                <a:gd name="T1" fmla="*/ 42 h 42"/>
                <a:gd name="T2" fmla="*/ 0 w 6"/>
                <a:gd name="T3" fmla="*/ 39 h 42"/>
                <a:gd name="T4" fmla="*/ 0 w 6"/>
                <a:gd name="T5" fmla="*/ 35 h 42"/>
                <a:gd name="T6" fmla="*/ 0 w 6"/>
                <a:gd name="T7" fmla="*/ 30 h 42"/>
                <a:gd name="T8" fmla="*/ 0 w 6"/>
                <a:gd name="T9" fmla="*/ 23 h 42"/>
                <a:gd name="T10" fmla="*/ 0 w 6"/>
                <a:gd name="T11" fmla="*/ 18 h 42"/>
                <a:gd name="T12" fmla="*/ 0 w 6"/>
                <a:gd name="T13" fmla="*/ 14 h 42"/>
                <a:gd name="T14" fmla="*/ 0 w 6"/>
                <a:gd name="T15" fmla="*/ 11 h 42"/>
                <a:gd name="T16" fmla="*/ 2 w 6"/>
                <a:gd name="T17" fmla="*/ 7 h 42"/>
                <a:gd name="T18" fmla="*/ 4 w 6"/>
                <a:gd name="T19" fmla="*/ 2 h 42"/>
                <a:gd name="T20" fmla="*/ 6 w 6"/>
                <a:gd name="T21" fmla="*/ 0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
                <a:gd name="T34" fmla="*/ 0 h 42"/>
                <a:gd name="T35" fmla="*/ 6 w 6"/>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 h="42">
                  <a:moveTo>
                    <a:pt x="0" y="42"/>
                  </a:moveTo>
                  <a:lnTo>
                    <a:pt x="0" y="39"/>
                  </a:lnTo>
                  <a:lnTo>
                    <a:pt x="0" y="35"/>
                  </a:lnTo>
                  <a:lnTo>
                    <a:pt x="0" y="30"/>
                  </a:lnTo>
                  <a:lnTo>
                    <a:pt x="0" y="23"/>
                  </a:lnTo>
                  <a:lnTo>
                    <a:pt x="0" y="18"/>
                  </a:lnTo>
                  <a:lnTo>
                    <a:pt x="0" y="14"/>
                  </a:lnTo>
                  <a:lnTo>
                    <a:pt x="0" y="11"/>
                  </a:lnTo>
                  <a:lnTo>
                    <a:pt x="2" y="7"/>
                  </a:lnTo>
                  <a:lnTo>
                    <a:pt x="4" y="2"/>
                  </a:lnTo>
                  <a:lnTo>
                    <a:pt x="6"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2" name="Freeform 53"/>
            <p:cNvSpPr>
              <a:spLocks/>
            </p:cNvSpPr>
            <p:nvPr/>
          </p:nvSpPr>
          <p:spPr bwMode="auto">
            <a:xfrm>
              <a:off x="4604" y="2934"/>
              <a:ext cx="131" cy="102"/>
            </a:xfrm>
            <a:custGeom>
              <a:avLst/>
              <a:gdLst>
                <a:gd name="T0" fmla="*/ 0 w 123"/>
                <a:gd name="T1" fmla="*/ 0 h 102"/>
                <a:gd name="T2" fmla="*/ 2 w 123"/>
                <a:gd name="T3" fmla="*/ 16 h 102"/>
                <a:gd name="T4" fmla="*/ 7 w 123"/>
                <a:gd name="T5" fmla="*/ 33 h 102"/>
                <a:gd name="T6" fmla="*/ 14 w 123"/>
                <a:gd name="T7" fmla="*/ 46 h 102"/>
                <a:gd name="T8" fmla="*/ 26 w 123"/>
                <a:gd name="T9" fmla="*/ 60 h 102"/>
                <a:gd name="T10" fmla="*/ 40 w 123"/>
                <a:gd name="T11" fmla="*/ 72 h 102"/>
                <a:gd name="T12" fmla="*/ 54 w 123"/>
                <a:gd name="T13" fmla="*/ 84 h 102"/>
                <a:gd name="T14" fmla="*/ 71 w 123"/>
                <a:gd name="T15" fmla="*/ 91 h 102"/>
                <a:gd name="T16" fmla="*/ 93 w 123"/>
                <a:gd name="T17" fmla="*/ 98 h 102"/>
                <a:gd name="T18" fmla="*/ 112 w 123"/>
                <a:gd name="T19" fmla="*/ 102 h 102"/>
                <a:gd name="T20" fmla="*/ 134 w 123"/>
                <a:gd name="T21" fmla="*/ 102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2"/>
                <a:gd name="T35" fmla="*/ 123 w 123"/>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2">
                  <a:moveTo>
                    <a:pt x="0" y="0"/>
                  </a:moveTo>
                  <a:lnTo>
                    <a:pt x="2" y="16"/>
                  </a:lnTo>
                  <a:lnTo>
                    <a:pt x="6" y="33"/>
                  </a:lnTo>
                  <a:lnTo>
                    <a:pt x="13" y="46"/>
                  </a:lnTo>
                  <a:lnTo>
                    <a:pt x="24" y="60"/>
                  </a:lnTo>
                  <a:lnTo>
                    <a:pt x="37" y="72"/>
                  </a:lnTo>
                  <a:lnTo>
                    <a:pt x="50" y="84"/>
                  </a:lnTo>
                  <a:lnTo>
                    <a:pt x="65" y="91"/>
                  </a:lnTo>
                  <a:lnTo>
                    <a:pt x="85" y="98"/>
                  </a:lnTo>
                  <a:lnTo>
                    <a:pt x="103" y="102"/>
                  </a:lnTo>
                  <a:lnTo>
                    <a:pt x="123" y="102"/>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3" name="Freeform 54"/>
            <p:cNvSpPr>
              <a:spLocks/>
            </p:cNvSpPr>
            <p:nvPr/>
          </p:nvSpPr>
          <p:spPr bwMode="auto">
            <a:xfrm>
              <a:off x="4373" y="3200"/>
              <a:ext cx="180" cy="440"/>
            </a:xfrm>
            <a:custGeom>
              <a:avLst/>
              <a:gdLst>
                <a:gd name="T0" fmla="*/ 0 w 164"/>
                <a:gd name="T1" fmla="*/ 0 h 440"/>
                <a:gd name="T2" fmla="*/ 2 w 164"/>
                <a:gd name="T3" fmla="*/ 72 h 440"/>
                <a:gd name="T4" fmla="*/ 10 w 164"/>
                <a:gd name="T5" fmla="*/ 139 h 440"/>
                <a:gd name="T6" fmla="*/ 22 w 164"/>
                <a:gd name="T7" fmla="*/ 202 h 440"/>
                <a:gd name="T8" fmla="*/ 36 w 164"/>
                <a:gd name="T9" fmla="*/ 261 h 440"/>
                <a:gd name="T10" fmla="*/ 52 w 164"/>
                <a:gd name="T11" fmla="*/ 312 h 440"/>
                <a:gd name="T12" fmla="*/ 74 w 164"/>
                <a:gd name="T13" fmla="*/ 354 h 440"/>
                <a:gd name="T14" fmla="*/ 98 w 164"/>
                <a:gd name="T15" fmla="*/ 391 h 440"/>
                <a:gd name="T16" fmla="*/ 124 w 164"/>
                <a:gd name="T17" fmla="*/ 417 h 440"/>
                <a:gd name="T18" fmla="*/ 150 w 164"/>
                <a:gd name="T19" fmla="*/ 433 h 440"/>
                <a:gd name="T20" fmla="*/ 178 w 164"/>
                <a:gd name="T21" fmla="*/ 440 h 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
                <a:gd name="T34" fmla="*/ 0 h 440"/>
                <a:gd name="T35" fmla="*/ 164 w 164"/>
                <a:gd name="T36" fmla="*/ 440 h 4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 h="440">
                  <a:moveTo>
                    <a:pt x="0" y="0"/>
                  </a:moveTo>
                  <a:lnTo>
                    <a:pt x="2" y="72"/>
                  </a:lnTo>
                  <a:lnTo>
                    <a:pt x="9" y="139"/>
                  </a:lnTo>
                  <a:lnTo>
                    <a:pt x="20" y="202"/>
                  </a:lnTo>
                  <a:lnTo>
                    <a:pt x="33" y="261"/>
                  </a:lnTo>
                  <a:lnTo>
                    <a:pt x="48" y="312"/>
                  </a:lnTo>
                  <a:lnTo>
                    <a:pt x="68" y="354"/>
                  </a:lnTo>
                  <a:lnTo>
                    <a:pt x="90" y="391"/>
                  </a:lnTo>
                  <a:lnTo>
                    <a:pt x="114" y="417"/>
                  </a:lnTo>
                  <a:lnTo>
                    <a:pt x="138" y="433"/>
                  </a:lnTo>
                  <a:lnTo>
                    <a:pt x="164" y="44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4" name="Freeform 55"/>
            <p:cNvSpPr>
              <a:spLocks/>
            </p:cNvSpPr>
            <p:nvPr/>
          </p:nvSpPr>
          <p:spPr bwMode="auto">
            <a:xfrm>
              <a:off x="4500" y="2759"/>
              <a:ext cx="78" cy="47"/>
            </a:xfrm>
            <a:custGeom>
              <a:avLst/>
              <a:gdLst>
                <a:gd name="T0" fmla="*/ 10 w 71"/>
                <a:gd name="T1" fmla="*/ 28 h 47"/>
                <a:gd name="T2" fmla="*/ 0 w 71"/>
                <a:gd name="T3" fmla="*/ 9 h 47"/>
                <a:gd name="T4" fmla="*/ 77 w 71"/>
                <a:gd name="T5" fmla="*/ 0 h 47"/>
                <a:gd name="T6" fmla="*/ 17 w 71"/>
                <a:gd name="T7" fmla="*/ 47 h 47"/>
                <a:gd name="T8" fmla="*/ 10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9" y="28"/>
                  </a:moveTo>
                  <a:lnTo>
                    <a:pt x="0" y="9"/>
                  </a:lnTo>
                  <a:lnTo>
                    <a:pt x="71" y="0"/>
                  </a:lnTo>
                  <a:lnTo>
                    <a:pt x="16" y="47"/>
                  </a:lnTo>
                  <a:lnTo>
                    <a:pt x="9" y="28"/>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5" name="Freeform 56"/>
            <p:cNvSpPr>
              <a:spLocks/>
            </p:cNvSpPr>
            <p:nvPr/>
          </p:nvSpPr>
          <p:spPr bwMode="auto">
            <a:xfrm>
              <a:off x="4500" y="2759"/>
              <a:ext cx="78" cy="47"/>
            </a:xfrm>
            <a:custGeom>
              <a:avLst/>
              <a:gdLst>
                <a:gd name="T0" fmla="*/ 8 w 71"/>
                <a:gd name="T1" fmla="*/ 28 h 47"/>
                <a:gd name="T2" fmla="*/ 0 w 71"/>
                <a:gd name="T3" fmla="*/ 9 h 47"/>
                <a:gd name="T4" fmla="*/ 77 w 71"/>
                <a:gd name="T5" fmla="*/ 0 h 47"/>
                <a:gd name="T6" fmla="*/ 17 w 71"/>
                <a:gd name="T7" fmla="*/ 47 h 47"/>
                <a:gd name="T8" fmla="*/ 8 w 71"/>
                <a:gd name="T9" fmla="*/ 28 h 47"/>
                <a:gd name="T10" fmla="*/ 0 60000 65536"/>
                <a:gd name="T11" fmla="*/ 0 60000 65536"/>
                <a:gd name="T12" fmla="*/ 0 60000 65536"/>
                <a:gd name="T13" fmla="*/ 0 60000 65536"/>
                <a:gd name="T14" fmla="*/ 0 60000 65536"/>
                <a:gd name="T15" fmla="*/ 0 w 71"/>
                <a:gd name="T16" fmla="*/ 0 h 47"/>
                <a:gd name="T17" fmla="*/ 71 w 71"/>
                <a:gd name="T18" fmla="*/ 47 h 47"/>
              </a:gdLst>
              <a:ahLst/>
              <a:cxnLst>
                <a:cxn ang="T10">
                  <a:pos x="T0" y="T1"/>
                </a:cxn>
                <a:cxn ang="T11">
                  <a:pos x="T2" y="T3"/>
                </a:cxn>
                <a:cxn ang="T12">
                  <a:pos x="T4" y="T5"/>
                </a:cxn>
                <a:cxn ang="T13">
                  <a:pos x="T6" y="T7"/>
                </a:cxn>
                <a:cxn ang="T14">
                  <a:pos x="T8" y="T9"/>
                </a:cxn>
              </a:cxnLst>
              <a:rect l="T15" t="T16" r="T17" b="T18"/>
              <a:pathLst>
                <a:path w="71" h="47">
                  <a:moveTo>
                    <a:pt x="7" y="28"/>
                  </a:moveTo>
                  <a:lnTo>
                    <a:pt x="0" y="9"/>
                  </a:lnTo>
                  <a:lnTo>
                    <a:pt x="71" y="0"/>
                  </a:lnTo>
                  <a:lnTo>
                    <a:pt x="16" y="47"/>
                  </a:lnTo>
                  <a:lnTo>
                    <a:pt x="7" y="2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6" name="Freeform 57"/>
            <p:cNvSpPr>
              <a:spLocks/>
            </p:cNvSpPr>
            <p:nvPr/>
          </p:nvSpPr>
          <p:spPr bwMode="auto">
            <a:xfrm>
              <a:off x="4373" y="2787"/>
              <a:ext cx="135" cy="413"/>
            </a:xfrm>
            <a:custGeom>
              <a:avLst/>
              <a:gdLst>
                <a:gd name="T0" fmla="*/ 0 w 125"/>
                <a:gd name="T1" fmla="*/ 413 h 413"/>
                <a:gd name="T2" fmla="*/ 2 w 125"/>
                <a:gd name="T3" fmla="*/ 357 h 413"/>
                <a:gd name="T4" fmla="*/ 4 w 125"/>
                <a:gd name="T5" fmla="*/ 303 h 413"/>
                <a:gd name="T6" fmla="*/ 12 w 125"/>
                <a:gd name="T7" fmla="*/ 249 h 413"/>
                <a:gd name="T8" fmla="*/ 22 w 125"/>
                <a:gd name="T9" fmla="*/ 198 h 413"/>
                <a:gd name="T10" fmla="*/ 30 w 125"/>
                <a:gd name="T11" fmla="*/ 152 h 413"/>
                <a:gd name="T12" fmla="*/ 44 w 125"/>
                <a:gd name="T13" fmla="*/ 110 h 413"/>
                <a:gd name="T14" fmla="*/ 64 w 125"/>
                <a:gd name="T15" fmla="*/ 72 h 413"/>
                <a:gd name="T16" fmla="*/ 83 w 125"/>
                <a:gd name="T17" fmla="*/ 40 h 413"/>
                <a:gd name="T18" fmla="*/ 107 w 125"/>
                <a:gd name="T19" fmla="*/ 16 h 413"/>
                <a:gd name="T20" fmla="*/ 135 w 125"/>
                <a:gd name="T21" fmla="*/ 0 h 4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413"/>
                <a:gd name="T35" fmla="*/ 125 w 125"/>
                <a:gd name="T36" fmla="*/ 413 h 4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413">
                  <a:moveTo>
                    <a:pt x="0" y="413"/>
                  </a:moveTo>
                  <a:lnTo>
                    <a:pt x="2" y="357"/>
                  </a:lnTo>
                  <a:lnTo>
                    <a:pt x="4" y="303"/>
                  </a:lnTo>
                  <a:lnTo>
                    <a:pt x="11" y="249"/>
                  </a:lnTo>
                  <a:lnTo>
                    <a:pt x="20" y="198"/>
                  </a:lnTo>
                  <a:lnTo>
                    <a:pt x="28" y="152"/>
                  </a:lnTo>
                  <a:lnTo>
                    <a:pt x="41" y="110"/>
                  </a:lnTo>
                  <a:lnTo>
                    <a:pt x="59" y="72"/>
                  </a:lnTo>
                  <a:lnTo>
                    <a:pt x="77" y="40"/>
                  </a:lnTo>
                  <a:lnTo>
                    <a:pt x="99" y="16"/>
                  </a:lnTo>
                  <a:lnTo>
                    <a:pt x="125"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7" name="Freeform 58"/>
            <p:cNvSpPr>
              <a:spLocks/>
            </p:cNvSpPr>
            <p:nvPr/>
          </p:nvSpPr>
          <p:spPr bwMode="auto">
            <a:xfrm>
              <a:off x="4890" y="2775"/>
              <a:ext cx="210" cy="378"/>
            </a:xfrm>
            <a:custGeom>
              <a:avLst/>
              <a:gdLst>
                <a:gd name="T0" fmla="*/ 211 w 195"/>
                <a:gd name="T1" fmla="*/ 378 h 378"/>
                <a:gd name="T2" fmla="*/ 211 w 195"/>
                <a:gd name="T3" fmla="*/ 317 h 378"/>
                <a:gd name="T4" fmla="*/ 202 w 195"/>
                <a:gd name="T5" fmla="*/ 259 h 378"/>
                <a:gd name="T6" fmla="*/ 190 w 195"/>
                <a:gd name="T7" fmla="*/ 205 h 378"/>
                <a:gd name="T8" fmla="*/ 173 w 195"/>
                <a:gd name="T9" fmla="*/ 154 h 378"/>
                <a:gd name="T10" fmla="*/ 151 w 195"/>
                <a:gd name="T11" fmla="*/ 112 h 378"/>
                <a:gd name="T12" fmla="*/ 126 w 195"/>
                <a:gd name="T13" fmla="*/ 73 h 378"/>
                <a:gd name="T14" fmla="*/ 97 w 195"/>
                <a:gd name="T15" fmla="*/ 42 h 378"/>
                <a:gd name="T16" fmla="*/ 66 w 195"/>
                <a:gd name="T17" fmla="*/ 19 h 378"/>
                <a:gd name="T18" fmla="*/ 36 w 195"/>
                <a:gd name="T19" fmla="*/ 5 h 378"/>
                <a:gd name="T20" fmla="*/ 0 w 195"/>
                <a:gd name="T21" fmla="*/ 0 h 3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5"/>
                <a:gd name="T34" fmla="*/ 0 h 378"/>
                <a:gd name="T35" fmla="*/ 195 w 195"/>
                <a:gd name="T36" fmla="*/ 378 h 3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5" h="378">
                  <a:moveTo>
                    <a:pt x="195" y="378"/>
                  </a:moveTo>
                  <a:lnTo>
                    <a:pt x="195" y="317"/>
                  </a:lnTo>
                  <a:lnTo>
                    <a:pt x="187" y="259"/>
                  </a:lnTo>
                  <a:lnTo>
                    <a:pt x="176" y="205"/>
                  </a:lnTo>
                  <a:lnTo>
                    <a:pt x="160" y="154"/>
                  </a:lnTo>
                  <a:lnTo>
                    <a:pt x="140" y="112"/>
                  </a:lnTo>
                  <a:lnTo>
                    <a:pt x="116" y="73"/>
                  </a:lnTo>
                  <a:lnTo>
                    <a:pt x="90" y="42"/>
                  </a:lnTo>
                  <a:lnTo>
                    <a:pt x="61" y="19"/>
                  </a:lnTo>
                  <a:lnTo>
                    <a:pt x="33" y="5"/>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8" name="Freeform 59"/>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21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29" name="Freeform 60"/>
            <p:cNvSpPr>
              <a:spLocks/>
            </p:cNvSpPr>
            <p:nvPr/>
          </p:nvSpPr>
          <p:spPr bwMode="auto">
            <a:xfrm>
              <a:off x="4878" y="3479"/>
              <a:ext cx="78" cy="42"/>
            </a:xfrm>
            <a:custGeom>
              <a:avLst/>
              <a:gdLst>
                <a:gd name="T0" fmla="*/ 72 w 72"/>
                <a:gd name="T1" fmla="*/ 19 h 42"/>
                <a:gd name="T2" fmla="*/ 78 w 72"/>
                <a:gd name="T3" fmla="*/ 40 h 42"/>
                <a:gd name="T4" fmla="*/ 0 w 72"/>
                <a:gd name="T5" fmla="*/ 42 h 42"/>
                <a:gd name="T6" fmla="*/ 67 w 72"/>
                <a:gd name="T7" fmla="*/ 0 h 42"/>
                <a:gd name="T8" fmla="*/ 72 w 72"/>
                <a:gd name="T9" fmla="*/ 19 h 42"/>
                <a:gd name="T10" fmla="*/ 0 60000 65536"/>
                <a:gd name="T11" fmla="*/ 0 60000 65536"/>
                <a:gd name="T12" fmla="*/ 0 60000 65536"/>
                <a:gd name="T13" fmla="*/ 0 60000 65536"/>
                <a:gd name="T14" fmla="*/ 0 60000 65536"/>
                <a:gd name="T15" fmla="*/ 0 w 72"/>
                <a:gd name="T16" fmla="*/ 0 h 42"/>
                <a:gd name="T17" fmla="*/ 72 w 72"/>
                <a:gd name="T18" fmla="*/ 42 h 42"/>
              </a:gdLst>
              <a:ahLst/>
              <a:cxnLst>
                <a:cxn ang="T10">
                  <a:pos x="T0" y="T1"/>
                </a:cxn>
                <a:cxn ang="T11">
                  <a:pos x="T2" y="T3"/>
                </a:cxn>
                <a:cxn ang="T12">
                  <a:pos x="T4" y="T5"/>
                </a:cxn>
                <a:cxn ang="T13">
                  <a:pos x="T6" y="T7"/>
                </a:cxn>
                <a:cxn ang="T14">
                  <a:pos x="T8" y="T9"/>
                </a:cxn>
              </a:cxnLst>
              <a:rect l="T15" t="T16" r="T17" b="T18"/>
              <a:pathLst>
                <a:path w="72" h="42">
                  <a:moveTo>
                    <a:pt x="66" y="19"/>
                  </a:moveTo>
                  <a:lnTo>
                    <a:pt x="72" y="40"/>
                  </a:lnTo>
                  <a:lnTo>
                    <a:pt x="0" y="42"/>
                  </a:lnTo>
                  <a:lnTo>
                    <a:pt x="62"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0" name="Freeform 61"/>
            <p:cNvSpPr>
              <a:spLocks/>
            </p:cNvSpPr>
            <p:nvPr/>
          </p:nvSpPr>
          <p:spPr bwMode="auto">
            <a:xfrm>
              <a:off x="4951" y="3153"/>
              <a:ext cx="149" cy="347"/>
            </a:xfrm>
            <a:custGeom>
              <a:avLst/>
              <a:gdLst>
                <a:gd name="T0" fmla="*/ 150 w 138"/>
                <a:gd name="T1" fmla="*/ 0 h 347"/>
                <a:gd name="T2" fmla="*/ 150 w 138"/>
                <a:gd name="T3" fmla="*/ 49 h 347"/>
                <a:gd name="T4" fmla="*/ 146 w 138"/>
                <a:gd name="T5" fmla="*/ 95 h 347"/>
                <a:gd name="T6" fmla="*/ 138 w 138"/>
                <a:gd name="T7" fmla="*/ 140 h 347"/>
                <a:gd name="T8" fmla="*/ 129 w 138"/>
                <a:gd name="T9" fmla="*/ 182 h 347"/>
                <a:gd name="T10" fmla="*/ 114 w 138"/>
                <a:gd name="T11" fmla="*/ 221 h 347"/>
                <a:gd name="T12" fmla="*/ 98 w 138"/>
                <a:gd name="T13" fmla="*/ 259 h 347"/>
                <a:gd name="T14" fmla="*/ 76 w 138"/>
                <a:gd name="T15" fmla="*/ 289 h 347"/>
                <a:gd name="T16" fmla="*/ 55 w 138"/>
                <a:gd name="T17" fmla="*/ 315 h 347"/>
                <a:gd name="T18" fmla="*/ 28 w 138"/>
                <a:gd name="T19" fmla="*/ 333 h 347"/>
                <a:gd name="T20" fmla="*/ 0 w 138"/>
                <a:gd name="T21" fmla="*/ 347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347"/>
                <a:gd name="T35" fmla="*/ 138 w 138"/>
                <a:gd name="T36" fmla="*/ 347 h 3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347">
                  <a:moveTo>
                    <a:pt x="138" y="0"/>
                  </a:moveTo>
                  <a:lnTo>
                    <a:pt x="138" y="49"/>
                  </a:lnTo>
                  <a:lnTo>
                    <a:pt x="134" y="95"/>
                  </a:lnTo>
                  <a:lnTo>
                    <a:pt x="127" y="140"/>
                  </a:lnTo>
                  <a:lnTo>
                    <a:pt x="119" y="182"/>
                  </a:lnTo>
                  <a:lnTo>
                    <a:pt x="105" y="221"/>
                  </a:lnTo>
                  <a:lnTo>
                    <a:pt x="90" y="259"/>
                  </a:lnTo>
                  <a:lnTo>
                    <a:pt x="70" y="289"/>
                  </a:lnTo>
                  <a:lnTo>
                    <a:pt x="51" y="315"/>
                  </a:lnTo>
                  <a:lnTo>
                    <a:pt x="26" y="333"/>
                  </a:lnTo>
                  <a:lnTo>
                    <a:pt x="0" y="347"/>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1" name="Freeform 62"/>
            <p:cNvSpPr>
              <a:spLocks/>
            </p:cNvSpPr>
            <p:nvPr/>
          </p:nvSpPr>
          <p:spPr bwMode="auto">
            <a:xfrm>
              <a:off x="4909" y="1172"/>
              <a:ext cx="801" cy="1215"/>
            </a:xfrm>
            <a:custGeom>
              <a:avLst/>
              <a:gdLst>
                <a:gd name="T0" fmla="*/ 801 w 739"/>
                <a:gd name="T1" fmla="*/ 1217 h 1217"/>
                <a:gd name="T2" fmla="*/ 791 w 739"/>
                <a:gd name="T3" fmla="*/ 1021 h 1217"/>
                <a:gd name="T4" fmla="*/ 763 w 739"/>
                <a:gd name="T5" fmla="*/ 834 h 1217"/>
                <a:gd name="T6" fmla="*/ 713 w 739"/>
                <a:gd name="T7" fmla="*/ 660 h 1217"/>
                <a:gd name="T8" fmla="*/ 649 w 739"/>
                <a:gd name="T9" fmla="*/ 499 h 1217"/>
                <a:gd name="T10" fmla="*/ 568 w 739"/>
                <a:gd name="T11" fmla="*/ 357 h 1217"/>
                <a:gd name="T12" fmla="*/ 476 w 739"/>
                <a:gd name="T13" fmla="*/ 235 h 1217"/>
                <a:gd name="T14" fmla="*/ 369 w 739"/>
                <a:gd name="T15" fmla="*/ 138 h 1217"/>
                <a:gd name="T16" fmla="*/ 254 w 739"/>
                <a:gd name="T17" fmla="*/ 63 h 1217"/>
                <a:gd name="T18" fmla="*/ 130 w 739"/>
                <a:gd name="T19" fmla="*/ 16 h 1217"/>
                <a:gd name="T20" fmla="*/ 0 w 739"/>
                <a:gd name="T21" fmla="*/ 0 h 1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17"/>
                <a:gd name="T35" fmla="*/ 739 w 739"/>
                <a:gd name="T36" fmla="*/ 1217 h 1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17">
                  <a:moveTo>
                    <a:pt x="739" y="1217"/>
                  </a:moveTo>
                  <a:lnTo>
                    <a:pt x="730" y="1021"/>
                  </a:lnTo>
                  <a:lnTo>
                    <a:pt x="704" y="834"/>
                  </a:lnTo>
                  <a:lnTo>
                    <a:pt x="658" y="660"/>
                  </a:lnTo>
                  <a:lnTo>
                    <a:pt x="599" y="499"/>
                  </a:lnTo>
                  <a:lnTo>
                    <a:pt x="524" y="357"/>
                  </a:lnTo>
                  <a:lnTo>
                    <a:pt x="439" y="235"/>
                  </a:lnTo>
                  <a:lnTo>
                    <a:pt x="340" y="138"/>
                  </a:lnTo>
                  <a:lnTo>
                    <a:pt x="234" y="63"/>
                  </a:lnTo>
                  <a:lnTo>
                    <a:pt x="120" y="16"/>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2" name="Freeform 63"/>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3" name="Freeform 64"/>
            <p:cNvSpPr>
              <a:spLocks/>
            </p:cNvSpPr>
            <p:nvPr/>
          </p:nvSpPr>
          <p:spPr bwMode="auto">
            <a:xfrm>
              <a:off x="4913" y="3579"/>
              <a:ext cx="76" cy="42"/>
            </a:xfrm>
            <a:custGeom>
              <a:avLst/>
              <a:gdLst>
                <a:gd name="T0" fmla="*/ 74 w 70"/>
                <a:gd name="T1" fmla="*/ 19 h 42"/>
                <a:gd name="T2" fmla="*/ 76 w 70"/>
                <a:gd name="T3" fmla="*/ 42 h 42"/>
                <a:gd name="T4" fmla="*/ 0 w 70"/>
                <a:gd name="T5" fmla="*/ 26 h 42"/>
                <a:gd name="T6" fmla="*/ 72 w 70"/>
                <a:gd name="T7" fmla="*/ 0 h 42"/>
                <a:gd name="T8" fmla="*/ 74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68" y="19"/>
                  </a:moveTo>
                  <a:lnTo>
                    <a:pt x="70" y="42"/>
                  </a:lnTo>
                  <a:lnTo>
                    <a:pt x="0" y="26"/>
                  </a:lnTo>
                  <a:lnTo>
                    <a:pt x="66" y="0"/>
                  </a:lnTo>
                  <a:lnTo>
                    <a:pt x="68"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4" name="Freeform 65"/>
            <p:cNvSpPr>
              <a:spLocks/>
            </p:cNvSpPr>
            <p:nvPr/>
          </p:nvSpPr>
          <p:spPr bwMode="auto">
            <a:xfrm>
              <a:off x="4989" y="2389"/>
              <a:ext cx="721" cy="1211"/>
            </a:xfrm>
            <a:custGeom>
              <a:avLst/>
              <a:gdLst>
                <a:gd name="T0" fmla="*/ 721 w 665"/>
                <a:gd name="T1" fmla="*/ 0 h 1211"/>
                <a:gd name="T2" fmla="*/ 714 w 665"/>
                <a:gd name="T3" fmla="*/ 186 h 1211"/>
                <a:gd name="T4" fmla="*/ 687 w 665"/>
                <a:gd name="T5" fmla="*/ 365 h 1211"/>
                <a:gd name="T6" fmla="*/ 645 w 665"/>
                <a:gd name="T7" fmla="*/ 533 h 1211"/>
                <a:gd name="T8" fmla="*/ 588 w 665"/>
                <a:gd name="T9" fmla="*/ 689 h 1211"/>
                <a:gd name="T10" fmla="*/ 516 w 665"/>
                <a:gd name="T11" fmla="*/ 829 h 1211"/>
                <a:gd name="T12" fmla="*/ 434 w 665"/>
                <a:gd name="T13" fmla="*/ 950 h 1211"/>
                <a:gd name="T14" fmla="*/ 338 w 665"/>
                <a:gd name="T15" fmla="*/ 1053 h 1211"/>
                <a:gd name="T16" fmla="*/ 233 w 665"/>
                <a:gd name="T17" fmla="*/ 1132 h 1211"/>
                <a:gd name="T18" fmla="*/ 121 w 665"/>
                <a:gd name="T19" fmla="*/ 1186 h 1211"/>
                <a:gd name="T20" fmla="*/ 0 w 665"/>
                <a:gd name="T21" fmla="*/ 1211 h 12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5"/>
                <a:gd name="T34" fmla="*/ 0 h 1211"/>
                <a:gd name="T35" fmla="*/ 665 w 665"/>
                <a:gd name="T36" fmla="*/ 1211 h 12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5" h="1211">
                  <a:moveTo>
                    <a:pt x="665" y="0"/>
                  </a:moveTo>
                  <a:lnTo>
                    <a:pt x="659" y="186"/>
                  </a:lnTo>
                  <a:lnTo>
                    <a:pt x="634" y="365"/>
                  </a:lnTo>
                  <a:lnTo>
                    <a:pt x="595" y="533"/>
                  </a:lnTo>
                  <a:lnTo>
                    <a:pt x="542" y="689"/>
                  </a:lnTo>
                  <a:lnTo>
                    <a:pt x="476" y="829"/>
                  </a:lnTo>
                  <a:lnTo>
                    <a:pt x="400" y="950"/>
                  </a:lnTo>
                  <a:lnTo>
                    <a:pt x="312" y="1053"/>
                  </a:lnTo>
                  <a:lnTo>
                    <a:pt x="215" y="1132"/>
                  </a:lnTo>
                  <a:lnTo>
                    <a:pt x="112" y="1186"/>
                  </a:lnTo>
                  <a:lnTo>
                    <a:pt x="0" y="1211"/>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5" name="Freeform 66"/>
            <p:cNvSpPr>
              <a:spLocks/>
            </p:cNvSpPr>
            <p:nvPr/>
          </p:nvSpPr>
          <p:spPr bwMode="auto">
            <a:xfrm>
              <a:off x="4875" y="1955"/>
              <a:ext cx="568" cy="806"/>
            </a:xfrm>
            <a:custGeom>
              <a:avLst/>
              <a:gdLst>
                <a:gd name="T0" fmla="*/ 568 w 524"/>
                <a:gd name="T1" fmla="*/ 806 h 806"/>
                <a:gd name="T2" fmla="*/ 561 w 524"/>
                <a:gd name="T3" fmla="*/ 676 h 806"/>
                <a:gd name="T4" fmla="*/ 540 w 524"/>
                <a:gd name="T5" fmla="*/ 552 h 806"/>
                <a:gd name="T6" fmla="*/ 506 w 524"/>
                <a:gd name="T7" fmla="*/ 436 h 806"/>
                <a:gd name="T8" fmla="*/ 459 w 524"/>
                <a:gd name="T9" fmla="*/ 331 h 806"/>
                <a:gd name="T10" fmla="*/ 402 w 524"/>
                <a:gd name="T11" fmla="*/ 235 h 806"/>
                <a:gd name="T12" fmla="*/ 335 w 524"/>
                <a:gd name="T13" fmla="*/ 156 h 806"/>
                <a:gd name="T14" fmla="*/ 261 w 524"/>
                <a:gd name="T15" fmla="*/ 91 h 806"/>
                <a:gd name="T16" fmla="*/ 178 w 524"/>
                <a:gd name="T17" fmla="*/ 42 h 806"/>
                <a:gd name="T18" fmla="*/ 92 w 524"/>
                <a:gd name="T19" fmla="*/ 9 h 806"/>
                <a:gd name="T20" fmla="*/ 0 w 524"/>
                <a:gd name="T21" fmla="*/ 0 h 8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4"/>
                <a:gd name="T34" fmla="*/ 0 h 806"/>
                <a:gd name="T35" fmla="*/ 524 w 524"/>
                <a:gd name="T36" fmla="*/ 806 h 8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4" h="806">
                  <a:moveTo>
                    <a:pt x="524" y="806"/>
                  </a:moveTo>
                  <a:lnTo>
                    <a:pt x="518" y="676"/>
                  </a:lnTo>
                  <a:lnTo>
                    <a:pt x="498" y="552"/>
                  </a:lnTo>
                  <a:lnTo>
                    <a:pt x="467" y="436"/>
                  </a:lnTo>
                  <a:lnTo>
                    <a:pt x="423" y="331"/>
                  </a:lnTo>
                  <a:lnTo>
                    <a:pt x="371" y="235"/>
                  </a:lnTo>
                  <a:lnTo>
                    <a:pt x="309" y="156"/>
                  </a:lnTo>
                  <a:lnTo>
                    <a:pt x="241" y="91"/>
                  </a:lnTo>
                  <a:lnTo>
                    <a:pt x="164" y="42"/>
                  </a:lnTo>
                  <a:lnTo>
                    <a:pt x="85" y="9"/>
                  </a:lnTo>
                  <a:lnTo>
                    <a:pt x="0" y="0"/>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6" name="Freeform 67"/>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3 w 70"/>
                <a:gd name="T9" fmla="*/ 21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8"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7" name="Freeform 68"/>
            <p:cNvSpPr>
              <a:spLocks/>
            </p:cNvSpPr>
            <p:nvPr/>
          </p:nvSpPr>
          <p:spPr bwMode="auto">
            <a:xfrm>
              <a:off x="4904" y="3534"/>
              <a:ext cx="75" cy="39"/>
            </a:xfrm>
            <a:custGeom>
              <a:avLst/>
              <a:gdLst>
                <a:gd name="T0" fmla="*/ 71 w 70"/>
                <a:gd name="T1" fmla="*/ 19 h 40"/>
                <a:gd name="T2" fmla="*/ 75 w 70"/>
                <a:gd name="T3" fmla="*/ 40 h 40"/>
                <a:gd name="T4" fmla="*/ 0 w 70"/>
                <a:gd name="T5" fmla="*/ 28 h 40"/>
                <a:gd name="T6" fmla="*/ 71 w 70"/>
                <a:gd name="T7" fmla="*/ 0 h 40"/>
                <a:gd name="T8" fmla="*/ 71 w 70"/>
                <a:gd name="T9" fmla="*/ 19 h 40"/>
                <a:gd name="T10" fmla="*/ 0 60000 65536"/>
                <a:gd name="T11" fmla="*/ 0 60000 65536"/>
                <a:gd name="T12" fmla="*/ 0 60000 65536"/>
                <a:gd name="T13" fmla="*/ 0 60000 65536"/>
                <a:gd name="T14" fmla="*/ 0 60000 65536"/>
                <a:gd name="T15" fmla="*/ 0 w 70"/>
                <a:gd name="T16" fmla="*/ 0 h 40"/>
                <a:gd name="T17" fmla="*/ 70 w 70"/>
                <a:gd name="T18" fmla="*/ 40 h 40"/>
              </a:gdLst>
              <a:ahLst/>
              <a:cxnLst>
                <a:cxn ang="T10">
                  <a:pos x="T0" y="T1"/>
                </a:cxn>
                <a:cxn ang="T11">
                  <a:pos x="T2" y="T3"/>
                </a:cxn>
                <a:cxn ang="T12">
                  <a:pos x="T4" y="T5"/>
                </a:cxn>
                <a:cxn ang="T13">
                  <a:pos x="T6" y="T7"/>
                </a:cxn>
                <a:cxn ang="T14">
                  <a:pos x="T8" y="T9"/>
                </a:cxn>
              </a:cxnLst>
              <a:rect l="T15" t="T16" r="T17" b="T18"/>
              <a:pathLst>
                <a:path w="70" h="40">
                  <a:moveTo>
                    <a:pt x="66" y="19"/>
                  </a:moveTo>
                  <a:lnTo>
                    <a:pt x="70" y="40"/>
                  </a:lnTo>
                  <a:lnTo>
                    <a:pt x="0" y="28"/>
                  </a:lnTo>
                  <a:lnTo>
                    <a:pt x="66" y="0"/>
                  </a:lnTo>
                  <a:lnTo>
                    <a:pt x="66"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8" name="Freeform 70"/>
            <p:cNvSpPr>
              <a:spLocks/>
            </p:cNvSpPr>
            <p:nvPr/>
          </p:nvSpPr>
          <p:spPr bwMode="auto">
            <a:xfrm>
              <a:off x="4104" y="2832"/>
              <a:ext cx="418" cy="808"/>
            </a:xfrm>
            <a:custGeom>
              <a:avLst/>
              <a:gdLst>
                <a:gd name="T0" fmla="*/ 0 w 386"/>
                <a:gd name="T1" fmla="*/ 0 h 830"/>
                <a:gd name="T2" fmla="*/ 6 w 386"/>
                <a:gd name="T3" fmla="*/ 132 h 830"/>
                <a:gd name="T4" fmla="*/ 24 w 386"/>
                <a:gd name="T5" fmla="*/ 257 h 830"/>
                <a:gd name="T6" fmla="*/ 48 w 386"/>
                <a:gd name="T7" fmla="*/ 373 h 830"/>
                <a:gd name="T8" fmla="*/ 83 w 386"/>
                <a:gd name="T9" fmla="*/ 477 h 830"/>
                <a:gd name="T10" fmla="*/ 123 w 386"/>
                <a:gd name="T11" fmla="*/ 572 h 830"/>
                <a:gd name="T12" fmla="*/ 173 w 386"/>
                <a:gd name="T13" fmla="*/ 651 h 830"/>
                <a:gd name="T14" fmla="*/ 225 w 386"/>
                <a:gd name="T15" fmla="*/ 717 h 830"/>
                <a:gd name="T16" fmla="*/ 287 w 386"/>
                <a:gd name="T17" fmla="*/ 767 h 830"/>
                <a:gd name="T18" fmla="*/ 349 w 386"/>
                <a:gd name="T19" fmla="*/ 796 h 830"/>
                <a:gd name="T20" fmla="*/ 418 w 386"/>
                <a:gd name="T21" fmla="*/ 808 h 8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6"/>
                <a:gd name="T34" fmla="*/ 0 h 830"/>
                <a:gd name="T35" fmla="*/ 386 w 386"/>
                <a:gd name="T36" fmla="*/ 830 h 8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6" h="830">
                  <a:moveTo>
                    <a:pt x="0" y="0"/>
                  </a:moveTo>
                  <a:lnTo>
                    <a:pt x="6" y="136"/>
                  </a:lnTo>
                  <a:lnTo>
                    <a:pt x="22" y="264"/>
                  </a:lnTo>
                  <a:lnTo>
                    <a:pt x="44" y="383"/>
                  </a:lnTo>
                  <a:lnTo>
                    <a:pt x="77" y="490"/>
                  </a:lnTo>
                  <a:lnTo>
                    <a:pt x="114" y="588"/>
                  </a:lnTo>
                  <a:lnTo>
                    <a:pt x="160" y="669"/>
                  </a:lnTo>
                  <a:lnTo>
                    <a:pt x="208" y="737"/>
                  </a:lnTo>
                  <a:lnTo>
                    <a:pt x="265" y="788"/>
                  </a:lnTo>
                  <a:lnTo>
                    <a:pt x="322" y="818"/>
                  </a:lnTo>
                  <a:lnTo>
                    <a:pt x="386" y="83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39" name="Freeform 71"/>
            <p:cNvSpPr>
              <a:spLocks/>
            </p:cNvSpPr>
            <p:nvPr/>
          </p:nvSpPr>
          <p:spPr bwMode="auto">
            <a:xfrm>
              <a:off x="4437" y="1981"/>
              <a:ext cx="77" cy="41"/>
            </a:xfrm>
            <a:custGeom>
              <a:avLst/>
              <a:gdLst>
                <a:gd name="T0" fmla="*/ 4 w 70"/>
                <a:gd name="T1" fmla="*/ 21 h 42"/>
                <a:gd name="T2" fmla="*/ 0 w 70"/>
                <a:gd name="T3" fmla="*/ 0 h 42"/>
                <a:gd name="T4" fmla="*/ 76 w 70"/>
                <a:gd name="T5" fmla="*/ 7 h 42"/>
                <a:gd name="T6" fmla="*/ 8 w 70"/>
                <a:gd name="T7" fmla="*/ 42 h 42"/>
                <a:gd name="T8" fmla="*/ 4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4" y="21"/>
                  </a:moveTo>
                  <a:lnTo>
                    <a:pt x="0" y="0"/>
                  </a:lnTo>
                  <a:lnTo>
                    <a:pt x="70" y="7"/>
                  </a:lnTo>
                  <a:lnTo>
                    <a:pt x="7" y="42"/>
                  </a:lnTo>
                  <a:lnTo>
                    <a:pt x="4"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0" name="Freeform 72"/>
            <p:cNvSpPr>
              <a:spLocks/>
            </p:cNvSpPr>
            <p:nvPr/>
          </p:nvSpPr>
          <p:spPr bwMode="auto">
            <a:xfrm>
              <a:off x="4437" y="1981"/>
              <a:ext cx="77" cy="41"/>
            </a:xfrm>
            <a:custGeom>
              <a:avLst/>
              <a:gdLst>
                <a:gd name="T0" fmla="*/ 2 w 70"/>
                <a:gd name="T1" fmla="*/ 18 h 42"/>
                <a:gd name="T2" fmla="*/ 0 w 70"/>
                <a:gd name="T3" fmla="*/ 0 h 42"/>
                <a:gd name="T4" fmla="*/ 76 w 70"/>
                <a:gd name="T5" fmla="*/ 7 h 42"/>
                <a:gd name="T6" fmla="*/ 8 w 70"/>
                <a:gd name="T7" fmla="*/ 42 h 42"/>
                <a:gd name="T8" fmla="*/ 2 w 70"/>
                <a:gd name="T9" fmla="*/ 18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8"/>
                  </a:moveTo>
                  <a:lnTo>
                    <a:pt x="0" y="0"/>
                  </a:lnTo>
                  <a:lnTo>
                    <a:pt x="70" y="7"/>
                  </a:lnTo>
                  <a:lnTo>
                    <a:pt x="7" y="42"/>
                  </a:lnTo>
                  <a:lnTo>
                    <a:pt x="2" y="18"/>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1" name="Freeform 73"/>
            <p:cNvSpPr>
              <a:spLocks/>
            </p:cNvSpPr>
            <p:nvPr/>
          </p:nvSpPr>
          <p:spPr bwMode="auto">
            <a:xfrm>
              <a:off x="4104" y="2002"/>
              <a:ext cx="335" cy="808"/>
            </a:xfrm>
            <a:custGeom>
              <a:avLst/>
              <a:gdLst>
                <a:gd name="T0" fmla="*/ 0 w 309"/>
                <a:gd name="T1" fmla="*/ 808 h 808"/>
                <a:gd name="T2" fmla="*/ 4 w 309"/>
                <a:gd name="T3" fmla="*/ 692 h 808"/>
                <a:gd name="T4" fmla="*/ 16 w 309"/>
                <a:gd name="T5" fmla="*/ 575 h 808"/>
                <a:gd name="T6" fmla="*/ 36 w 309"/>
                <a:gd name="T7" fmla="*/ 466 h 808"/>
                <a:gd name="T8" fmla="*/ 62 w 309"/>
                <a:gd name="T9" fmla="*/ 363 h 808"/>
                <a:gd name="T10" fmla="*/ 92 w 309"/>
                <a:gd name="T11" fmla="*/ 270 h 808"/>
                <a:gd name="T12" fmla="*/ 130 w 309"/>
                <a:gd name="T13" fmla="*/ 188 h 808"/>
                <a:gd name="T14" fmla="*/ 173 w 309"/>
                <a:gd name="T15" fmla="*/ 116 h 808"/>
                <a:gd name="T16" fmla="*/ 223 w 309"/>
                <a:gd name="T17" fmla="*/ 60 h 808"/>
                <a:gd name="T18" fmla="*/ 275 w 309"/>
                <a:gd name="T19" fmla="*/ 21 h 808"/>
                <a:gd name="T20" fmla="*/ 335 w 309"/>
                <a:gd name="T21" fmla="*/ 0 h 8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808"/>
                <a:gd name="T35" fmla="*/ 309 w 309"/>
                <a:gd name="T36" fmla="*/ 808 h 8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808">
                  <a:moveTo>
                    <a:pt x="0" y="808"/>
                  </a:moveTo>
                  <a:lnTo>
                    <a:pt x="4" y="692"/>
                  </a:lnTo>
                  <a:lnTo>
                    <a:pt x="15" y="575"/>
                  </a:lnTo>
                  <a:lnTo>
                    <a:pt x="33" y="466"/>
                  </a:lnTo>
                  <a:lnTo>
                    <a:pt x="57" y="363"/>
                  </a:lnTo>
                  <a:lnTo>
                    <a:pt x="85" y="270"/>
                  </a:lnTo>
                  <a:lnTo>
                    <a:pt x="120" y="188"/>
                  </a:lnTo>
                  <a:lnTo>
                    <a:pt x="160" y="116"/>
                  </a:lnTo>
                  <a:lnTo>
                    <a:pt x="206" y="60"/>
                  </a:lnTo>
                  <a:lnTo>
                    <a:pt x="254" y="21"/>
                  </a:lnTo>
                  <a:lnTo>
                    <a:pt x="30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2" name="Freeform 74"/>
            <p:cNvSpPr>
              <a:spLocks/>
            </p:cNvSpPr>
            <p:nvPr/>
          </p:nvSpPr>
          <p:spPr bwMode="auto">
            <a:xfrm>
              <a:off x="3750" y="2407"/>
              <a:ext cx="801" cy="1233"/>
            </a:xfrm>
            <a:custGeom>
              <a:avLst/>
              <a:gdLst>
                <a:gd name="T0" fmla="*/ 0 w 739"/>
                <a:gd name="T1" fmla="*/ 0 h 1233"/>
                <a:gd name="T2" fmla="*/ 10 w 739"/>
                <a:gd name="T3" fmla="*/ 198 h 1233"/>
                <a:gd name="T4" fmla="*/ 40 w 739"/>
                <a:gd name="T5" fmla="*/ 389 h 1233"/>
                <a:gd name="T6" fmla="*/ 90 w 739"/>
                <a:gd name="T7" fmla="*/ 566 h 1233"/>
                <a:gd name="T8" fmla="*/ 154 w 739"/>
                <a:gd name="T9" fmla="*/ 727 h 1233"/>
                <a:gd name="T10" fmla="*/ 235 w 739"/>
                <a:gd name="T11" fmla="*/ 872 h 1233"/>
                <a:gd name="T12" fmla="*/ 328 w 739"/>
                <a:gd name="T13" fmla="*/ 995 h 1233"/>
                <a:gd name="T14" fmla="*/ 432 w 739"/>
                <a:gd name="T15" fmla="*/ 1096 h 1233"/>
                <a:gd name="T16" fmla="*/ 550 w 739"/>
                <a:gd name="T17" fmla="*/ 1170 h 1233"/>
                <a:gd name="T18" fmla="*/ 673 w 739"/>
                <a:gd name="T19" fmla="*/ 1217 h 1233"/>
                <a:gd name="T20" fmla="*/ 801 w 739"/>
                <a:gd name="T21" fmla="*/ 1233 h 1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9"/>
                <a:gd name="T34" fmla="*/ 0 h 1233"/>
                <a:gd name="T35" fmla="*/ 739 w 739"/>
                <a:gd name="T36" fmla="*/ 1233 h 1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9" h="1233">
                  <a:moveTo>
                    <a:pt x="0" y="0"/>
                  </a:moveTo>
                  <a:lnTo>
                    <a:pt x="9" y="198"/>
                  </a:lnTo>
                  <a:lnTo>
                    <a:pt x="37" y="389"/>
                  </a:lnTo>
                  <a:lnTo>
                    <a:pt x="83" y="566"/>
                  </a:lnTo>
                  <a:lnTo>
                    <a:pt x="142" y="727"/>
                  </a:lnTo>
                  <a:lnTo>
                    <a:pt x="217" y="872"/>
                  </a:lnTo>
                  <a:lnTo>
                    <a:pt x="303" y="995"/>
                  </a:lnTo>
                  <a:lnTo>
                    <a:pt x="399" y="1096"/>
                  </a:lnTo>
                  <a:lnTo>
                    <a:pt x="507" y="1170"/>
                  </a:lnTo>
                  <a:lnTo>
                    <a:pt x="621" y="1217"/>
                  </a:lnTo>
                  <a:lnTo>
                    <a:pt x="739" y="1233"/>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3" name="Freeform 75"/>
            <p:cNvSpPr>
              <a:spLocks/>
            </p:cNvSpPr>
            <p:nvPr/>
          </p:nvSpPr>
          <p:spPr bwMode="auto">
            <a:xfrm>
              <a:off x="4451" y="1125"/>
              <a:ext cx="76" cy="42"/>
            </a:xfrm>
            <a:custGeom>
              <a:avLst/>
              <a:gdLst>
                <a:gd name="T0" fmla="*/ 2 w 70"/>
                <a:gd name="T1" fmla="*/ 21 h 42"/>
                <a:gd name="T2" fmla="*/ 0 w 70"/>
                <a:gd name="T3" fmla="*/ 0 h 42"/>
                <a:gd name="T4" fmla="*/ 76 w 70"/>
                <a:gd name="T5" fmla="*/ 14 h 42"/>
                <a:gd name="T6" fmla="*/ 5 w 70"/>
                <a:gd name="T7" fmla="*/ 42 h 42"/>
                <a:gd name="T8" fmla="*/ 2 w 70"/>
                <a:gd name="T9" fmla="*/ 21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21"/>
                  </a:moveTo>
                  <a:lnTo>
                    <a:pt x="0" y="0"/>
                  </a:lnTo>
                  <a:lnTo>
                    <a:pt x="70" y="14"/>
                  </a:lnTo>
                  <a:lnTo>
                    <a:pt x="5" y="42"/>
                  </a:lnTo>
                  <a:lnTo>
                    <a:pt x="2" y="21"/>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4" name="Freeform 76"/>
            <p:cNvSpPr>
              <a:spLocks/>
            </p:cNvSpPr>
            <p:nvPr/>
          </p:nvSpPr>
          <p:spPr bwMode="auto">
            <a:xfrm>
              <a:off x="4451" y="1125"/>
              <a:ext cx="76" cy="42"/>
            </a:xfrm>
            <a:custGeom>
              <a:avLst/>
              <a:gdLst>
                <a:gd name="T0" fmla="*/ 2 w 70"/>
                <a:gd name="T1" fmla="*/ 19 h 42"/>
                <a:gd name="T2" fmla="*/ 0 w 70"/>
                <a:gd name="T3" fmla="*/ 0 h 42"/>
                <a:gd name="T4" fmla="*/ 76 w 70"/>
                <a:gd name="T5" fmla="*/ 14 h 42"/>
                <a:gd name="T6" fmla="*/ 5 w 70"/>
                <a:gd name="T7" fmla="*/ 42 h 42"/>
                <a:gd name="T8" fmla="*/ 2 w 70"/>
                <a:gd name="T9" fmla="*/ 19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2" y="19"/>
                  </a:moveTo>
                  <a:lnTo>
                    <a:pt x="0" y="0"/>
                  </a:lnTo>
                  <a:lnTo>
                    <a:pt x="70" y="14"/>
                  </a:lnTo>
                  <a:lnTo>
                    <a:pt x="5" y="42"/>
                  </a:lnTo>
                  <a:lnTo>
                    <a:pt x="2" y="19"/>
                  </a:lnTo>
                  <a:close/>
                </a:path>
              </a:pathLst>
            </a:custGeom>
            <a:solidFill>
              <a:srgbClr val="000000"/>
            </a:solidFill>
            <a:ln>
              <a:noFill/>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5" name="Freeform 77"/>
            <p:cNvSpPr>
              <a:spLocks/>
            </p:cNvSpPr>
            <p:nvPr/>
          </p:nvSpPr>
          <p:spPr bwMode="auto">
            <a:xfrm>
              <a:off x="3748" y="1146"/>
              <a:ext cx="703" cy="1259"/>
            </a:xfrm>
            <a:custGeom>
              <a:avLst/>
              <a:gdLst>
                <a:gd name="T0" fmla="*/ 0 w 649"/>
                <a:gd name="T1" fmla="*/ 1259 h 1259"/>
                <a:gd name="T2" fmla="*/ 12 w 649"/>
                <a:gd name="T3" fmla="*/ 1068 h 1259"/>
                <a:gd name="T4" fmla="*/ 35 w 649"/>
                <a:gd name="T5" fmla="*/ 881 h 1259"/>
                <a:gd name="T6" fmla="*/ 78 w 649"/>
                <a:gd name="T7" fmla="*/ 707 h 1259"/>
                <a:gd name="T8" fmla="*/ 132 w 649"/>
                <a:gd name="T9" fmla="*/ 543 h 1259"/>
                <a:gd name="T10" fmla="*/ 204 w 649"/>
                <a:gd name="T11" fmla="*/ 399 h 1259"/>
                <a:gd name="T12" fmla="*/ 285 w 649"/>
                <a:gd name="T13" fmla="*/ 271 h 1259"/>
                <a:gd name="T14" fmla="*/ 375 w 649"/>
                <a:gd name="T15" fmla="*/ 164 h 1259"/>
                <a:gd name="T16" fmla="*/ 478 w 649"/>
                <a:gd name="T17" fmla="*/ 82 h 1259"/>
                <a:gd name="T18" fmla="*/ 587 w 649"/>
                <a:gd name="T19" fmla="*/ 26 h 1259"/>
                <a:gd name="T20" fmla="*/ 703 w 649"/>
                <a:gd name="T21" fmla="*/ 0 h 1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9"/>
                <a:gd name="T34" fmla="*/ 0 h 1259"/>
                <a:gd name="T35" fmla="*/ 649 w 649"/>
                <a:gd name="T36" fmla="*/ 1259 h 1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9" h="1259">
                  <a:moveTo>
                    <a:pt x="0" y="1259"/>
                  </a:moveTo>
                  <a:lnTo>
                    <a:pt x="11" y="1068"/>
                  </a:lnTo>
                  <a:lnTo>
                    <a:pt x="32" y="881"/>
                  </a:lnTo>
                  <a:lnTo>
                    <a:pt x="72" y="707"/>
                  </a:lnTo>
                  <a:lnTo>
                    <a:pt x="122" y="543"/>
                  </a:lnTo>
                  <a:lnTo>
                    <a:pt x="188" y="399"/>
                  </a:lnTo>
                  <a:lnTo>
                    <a:pt x="263" y="271"/>
                  </a:lnTo>
                  <a:lnTo>
                    <a:pt x="346" y="164"/>
                  </a:lnTo>
                  <a:lnTo>
                    <a:pt x="441" y="82"/>
                  </a:lnTo>
                  <a:lnTo>
                    <a:pt x="542" y="26"/>
                  </a:lnTo>
                  <a:lnTo>
                    <a:pt x="649" y="0"/>
                  </a:lnTo>
                </a:path>
              </a:pathLst>
            </a:custGeom>
            <a:noFill/>
            <a:ln w="6350">
              <a:solidFill>
                <a:srgbClr val="000000"/>
              </a:solidFill>
              <a:prstDash val="solid"/>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46" name="Rectangle 78"/>
            <p:cNvSpPr>
              <a:spLocks noChangeArrowheads="1"/>
            </p:cNvSpPr>
            <p:nvPr/>
          </p:nvSpPr>
          <p:spPr bwMode="auto">
            <a:xfrm>
              <a:off x="4909" y="818"/>
              <a:ext cx="184" cy="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endParaRPr lang="en-US" altLang="zh-CN" sz="1292"/>
            </a:p>
          </p:txBody>
        </p:sp>
        <p:sp>
          <p:nvSpPr>
            <p:cNvPr id="32847" name="Rectangle 79"/>
            <p:cNvSpPr>
              <a:spLocks noChangeArrowheads="1"/>
            </p:cNvSpPr>
            <p:nvPr/>
          </p:nvSpPr>
          <p:spPr bwMode="auto">
            <a:xfrm>
              <a:off x="4272" y="3264"/>
              <a:ext cx="350"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a:solidFill>
                  <a:schemeClr val="hlink"/>
                </a:solidFill>
              </a:endParaRPr>
            </a:p>
          </p:txBody>
        </p:sp>
        <p:sp>
          <p:nvSpPr>
            <p:cNvPr id="32848" name="Rectangle 80"/>
            <p:cNvSpPr>
              <a:spLocks noChangeArrowheads="1"/>
            </p:cNvSpPr>
            <p:nvPr/>
          </p:nvSpPr>
          <p:spPr bwMode="auto">
            <a:xfrm>
              <a:off x="5571" y="2045"/>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49" name="Rectangle 81"/>
            <p:cNvSpPr>
              <a:spLocks noChangeArrowheads="1"/>
            </p:cNvSpPr>
            <p:nvPr/>
          </p:nvSpPr>
          <p:spPr bwMode="auto">
            <a:xfrm>
              <a:off x="4934" y="2189"/>
              <a:ext cx="265"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C2C</a:t>
              </a:r>
            </a:p>
          </p:txBody>
        </p:sp>
        <p:sp>
          <p:nvSpPr>
            <p:cNvPr id="32850" name="Rectangle 82"/>
            <p:cNvSpPr>
              <a:spLocks noChangeArrowheads="1"/>
            </p:cNvSpPr>
            <p:nvPr/>
          </p:nvSpPr>
          <p:spPr bwMode="auto">
            <a:xfrm>
              <a:off x="3980" y="1757"/>
              <a:ext cx="31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BusUpgr</a:t>
              </a:r>
              <a:endParaRPr lang="en-US" altLang="zh-CN" sz="1292">
                <a:solidFill>
                  <a:schemeClr val="hlink"/>
                </a:solidFill>
              </a:endParaRPr>
            </a:p>
          </p:txBody>
        </p:sp>
        <p:sp>
          <p:nvSpPr>
            <p:cNvPr id="32851" name="Rectangle 83"/>
            <p:cNvSpPr>
              <a:spLocks noChangeArrowheads="1"/>
            </p:cNvSpPr>
            <p:nvPr/>
          </p:nvSpPr>
          <p:spPr bwMode="auto">
            <a:xfrm>
              <a:off x="3634" y="2217"/>
              <a:ext cx="295" cy="195"/>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a:p>
              <a:pPr eaLnBrk="1" fontAlgn="auto" hangingPunct="1">
                <a:spcBef>
                  <a:spcPts val="0"/>
                </a:spcBef>
                <a:spcAft>
                  <a:spcPts val="0"/>
                </a:spcAft>
                <a:defRPr/>
              </a:pPr>
              <a:r>
                <a:rPr lang="en-US" altLang="zh-CN" sz="923" b="0">
                  <a:solidFill>
                    <a:schemeClr val="hlink"/>
                  </a:solidFill>
                </a:rPr>
                <a:t>BusRdX</a:t>
              </a:r>
              <a:endParaRPr lang="en-US" altLang="zh-CN" sz="1292">
                <a:solidFill>
                  <a:schemeClr val="hlink"/>
                </a:solidFill>
              </a:endParaRPr>
            </a:p>
          </p:txBody>
        </p:sp>
        <p:sp>
          <p:nvSpPr>
            <p:cNvPr id="32852" name="Rectangle 84"/>
            <p:cNvSpPr>
              <a:spLocks noChangeArrowheads="1"/>
            </p:cNvSpPr>
            <p:nvPr/>
          </p:nvSpPr>
          <p:spPr bwMode="auto">
            <a:xfrm>
              <a:off x="5136" y="1526"/>
              <a:ext cx="264"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a:t>
              </a:r>
            </a:p>
            <a:p>
              <a:pPr eaLnBrk="1" fontAlgn="auto" hangingPunct="1">
                <a:spcBef>
                  <a:spcPts val="0"/>
                </a:spcBef>
                <a:spcAft>
                  <a:spcPts val="0"/>
                </a:spcAft>
                <a:defRPr/>
              </a:pPr>
              <a:r>
                <a:rPr lang="en-US" altLang="zh-CN" sz="923">
                  <a:solidFill>
                    <a:schemeClr val="hlink"/>
                  </a:solidFill>
                </a:rPr>
                <a:t>Flush</a:t>
              </a:r>
              <a:endParaRPr lang="en-US" altLang="zh-CN" sz="1292">
                <a:solidFill>
                  <a:schemeClr val="hlink"/>
                </a:solidFill>
              </a:endParaRPr>
            </a:p>
          </p:txBody>
        </p:sp>
        <p:sp>
          <p:nvSpPr>
            <p:cNvPr id="32853" name="Rectangle 86"/>
            <p:cNvSpPr>
              <a:spLocks noChangeArrowheads="1"/>
            </p:cNvSpPr>
            <p:nvPr/>
          </p:nvSpPr>
          <p:spPr bwMode="auto">
            <a:xfrm>
              <a:off x="5145" y="2650"/>
              <a:ext cx="479" cy="9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chemeClr val="hlink"/>
                  </a:solidFill>
                </a:rPr>
                <a:t>BusRdX/</a:t>
              </a:r>
              <a:r>
                <a:rPr lang="en-US" altLang="zh-CN" sz="923">
                  <a:solidFill>
                    <a:schemeClr val="hlink"/>
                  </a:solidFill>
                </a:rPr>
                <a:t>C2C</a:t>
              </a:r>
            </a:p>
          </p:txBody>
        </p:sp>
        <p:sp>
          <p:nvSpPr>
            <p:cNvPr id="32854" name="Rectangle 87"/>
            <p:cNvSpPr>
              <a:spLocks noChangeArrowheads="1"/>
            </p:cNvSpPr>
            <p:nvPr/>
          </p:nvSpPr>
          <p:spPr bwMode="auto">
            <a:xfrm>
              <a:off x="4531" y="3092"/>
              <a:ext cx="427" cy="195"/>
            </a:xfrm>
            <a:prstGeom prst="rect">
              <a:avLst/>
            </a:prstGeom>
            <a:no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 </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C2C</a:t>
              </a:r>
            </a:p>
          </p:txBody>
        </p:sp>
        <p:sp>
          <p:nvSpPr>
            <p:cNvPr id="32855" name="Rectangle 88"/>
            <p:cNvSpPr>
              <a:spLocks noChangeArrowheads="1"/>
            </p:cNvSpPr>
            <p:nvPr/>
          </p:nvSpPr>
          <p:spPr bwMode="auto">
            <a:xfrm>
              <a:off x="3955" y="2736"/>
              <a:ext cx="397"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PrRd/</a:t>
              </a:r>
            </a:p>
            <a:p>
              <a:pPr eaLnBrk="1" fontAlgn="auto" hangingPunct="1">
                <a:spcBef>
                  <a:spcPts val="0"/>
                </a:spcBef>
                <a:spcAft>
                  <a:spcPts val="0"/>
                </a:spcAft>
                <a:defRPr/>
              </a:pPr>
              <a:r>
                <a:rPr lang="en-US" altLang="zh-CN" sz="923" b="0">
                  <a:solidFill>
                    <a:schemeClr val="hlink"/>
                  </a:solidFill>
                </a:rPr>
                <a:t>BusRd(</a:t>
              </a:r>
              <a:r>
                <a:rPr lang="en-US" altLang="zh-CN" sz="923">
                  <a:solidFill>
                    <a:schemeClr val="hlink"/>
                  </a:solidFill>
                </a:rPr>
                <a:t>~S</a:t>
              </a:r>
              <a:r>
                <a:rPr lang="en-US" altLang="zh-CN" sz="923" b="0">
                  <a:solidFill>
                    <a:schemeClr val="hlink"/>
                  </a:solidFill>
                </a:rPr>
                <a:t>)</a:t>
              </a:r>
              <a:endParaRPr lang="en-US" altLang="zh-CN" sz="1292" b="0">
                <a:solidFill>
                  <a:schemeClr val="hlink"/>
                </a:solidFill>
              </a:endParaRPr>
            </a:p>
          </p:txBody>
        </p:sp>
        <p:sp>
          <p:nvSpPr>
            <p:cNvPr id="32856" name="Rectangle 89"/>
            <p:cNvSpPr>
              <a:spLocks noChangeArrowheads="1"/>
            </p:cNvSpPr>
            <p:nvPr/>
          </p:nvSpPr>
          <p:spPr bwMode="auto">
            <a:xfrm>
              <a:off x="4272" y="1498"/>
              <a:ext cx="294" cy="93"/>
            </a:xfrm>
            <a:prstGeom prst="rect">
              <a:avLst/>
            </a:prstGeom>
            <a:solidFill>
              <a:schemeClr val="bg1"/>
            </a:solidFill>
            <a:ln>
              <a:noFill/>
            </a:ln>
            <a:extLst/>
          </p:spPr>
          <p:txBody>
            <a:bodyPr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PrWr/—</a:t>
              </a:r>
            </a:p>
          </p:txBody>
        </p:sp>
        <p:sp>
          <p:nvSpPr>
            <p:cNvPr id="32857" name="Rectangle 90"/>
            <p:cNvSpPr>
              <a:spLocks noChangeArrowheads="1"/>
            </p:cNvSpPr>
            <p:nvPr/>
          </p:nvSpPr>
          <p:spPr bwMode="auto">
            <a:xfrm>
              <a:off x="5571" y="2333"/>
              <a:ext cx="318" cy="1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a:p>
              <a:pPr eaLnBrk="1" fontAlgn="auto" hangingPunct="1">
                <a:spcBef>
                  <a:spcPts val="0"/>
                </a:spcBef>
                <a:spcAft>
                  <a:spcPts val="0"/>
                </a:spcAft>
                <a:defRPr/>
              </a:pPr>
              <a:r>
                <a:rPr lang="en-US" altLang="zh-CN" sz="923" b="0">
                  <a:solidFill>
                    <a:schemeClr val="hlink"/>
                  </a:solidFill>
                </a:rPr>
                <a:t>BusWB</a:t>
              </a:r>
              <a:endParaRPr lang="en-US" altLang="zh-CN" sz="1292" b="0">
                <a:solidFill>
                  <a:schemeClr val="hlink"/>
                </a:solidFill>
              </a:endParaRPr>
            </a:p>
          </p:txBody>
        </p:sp>
        <p:sp>
          <p:nvSpPr>
            <p:cNvPr id="32858" name="Rectangle 85"/>
            <p:cNvSpPr>
              <a:spLocks noChangeArrowheads="1"/>
            </p:cNvSpPr>
            <p:nvPr/>
          </p:nvSpPr>
          <p:spPr bwMode="auto">
            <a:xfrm>
              <a:off x="4906" y="2908"/>
              <a:ext cx="418" cy="287"/>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dirty="0" err="1">
                  <a:solidFill>
                    <a:schemeClr val="hlink"/>
                  </a:solidFill>
                </a:rPr>
                <a:t>BusRdX</a:t>
              </a:r>
              <a:r>
                <a:rPr lang="en-US" altLang="zh-CN" sz="923" b="0" dirty="0">
                  <a:solidFill>
                    <a:schemeClr val="hlink"/>
                  </a:solidFill>
                </a:rPr>
                <a:t>/</a:t>
              </a:r>
              <a:r>
                <a:rPr lang="en-US" altLang="zh-CN" sz="923" b="0" dirty="0">
                  <a:solidFill>
                    <a:srgbClr val="000000"/>
                  </a:solidFill>
                </a:rPr>
                <a:t>—</a:t>
              </a:r>
              <a:endParaRPr lang="en-US" altLang="zh-CN" sz="923" dirty="0">
                <a:solidFill>
                  <a:schemeClr val="hlink"/>
                </a:solidFill>
              </a:endParaRPr>
            </a:p>
            <a:p>
              <a:pPr eaLnBrk="1" fontAlgn="auto" hangingPunct="1">
                <a:spcBef>
                  <a:spcPts val="0"/>
                </a:spcBef>
                <a:spcAft>
                  <a:spcPts val="0"/>
                </a:spcAft>
                <a:defRPr/>
              </a:pPr>
              <a:r>
                <a:rPr lang="en-US" altLang="zh-CN" sz="923" b="0" dirty="0" err="1">
                  <a:solidFill>
                    <a:schemeClr val="hlink"/>
                  </a:solidFill>
                </a:rPr>
                <a:t>BusUpgr</a:t>
              </a:r>
              <a:r>
                <a:rPr lang="en-US" altLang="zh-CN" sz="923" b="0" dirty="0">
                  <a:solidFill>
                    <a:schemeClr val="hlink"/>
                  </a:solidFill>
                </a:rPr>
                <a:t>/</a:t>
              </a:r>
              <a:r>
                <a:rPr lang="en-US" altLang="zh-CN" sz="923" b="0" dirty="0">
                  <a:solidFill>
                    <a:srgbClr val="000000"/>
                  </a:solidFill>
                </a:rPr>
                <a:t>—</a:t>
              </a:r>
            </a:p>
            <a:p>
              <a:pPr eaLnBrk="1" fontAlgn="auto" hangingPunct="1">
                <a:spcBef>
                  <a:spcPts val="0"/>
                </a:spcBef>
                <a:spcAft>
                  <a:spcPts val="0"/>
                </a:spcAft>
                <a:defRPr/>
              </a:pPr>
              <a:r>
                <a:rPr lang="en-US" altLang="zh-CN" sz="923" b="0" dirty="0">
                  <a:solidFill>
                    <a:srgbClr val="000000"/>
                  </a:solidFill>
                </a:rPr>
                <a:t>Replace/—</a:t>
              </a:r>
            </a:p>
          </p:txBody>
        </p:sp>
        <p:sp>
          <p:nvSpPr>
            <p:cNvPr id="32859" name="Freeform 69"/>
            <p:cNvSpPr>
              <a:spLocks/>
            </p:cNvSpPr>
            <p:nvPr/>
          </p:nvSpPr>
          <p:spPr bwMode="auto">
            <a:xfrm>
              <a:off x="4979" y="2761"/>
              <a:ext cx="464" cy="793"/>
            </a:xfrm>
            <a:custGeom>
              <a:avLst/>
              <a:gdLst>
                <a:gd name="T0" fmla="*/ 464 w 428"/>
                <a:gd name="T1" fmla="*/ 0 h 793"/>
                <a:gd name="T2" fmla="*/ 460 w 428"/>
                <a:gd name="T3" fmla="*/ 119 h 793"/>
                <a:gd name="T4" fmla="*/ 443 w 428"/>
                <a:gd name="T5" fmla="*/ 233 h 793"/>
                <a:gd name="T6" fmla="*/ 414 w 428"/>
                <a:gd name="T7" fmla="*/ 343 h 793"/>
                <a:gd name="T8" fmla="*/ 378 w 428"/>
                <a:gd name="T9" fmla="*/ 446 h 793"/>
                <a:gd name="T10" fmla="*/ 334 w 428"/>
                <a:gd name="T11" fmla="*/ 536 h 793"/>
                <a:gd name="T12" fmla="*/ 279 w 428"/>
                <a:gd name="T13" fmla="*/ 618 h 793"/>
                <a:gd name="T14" fmla="*/ 219 w 428"/>
                <a:gd name="T15" fmla="*/ 686 h 793"/>
                <a:gd name="T16" fmla="*/ 153 w 428"/>
                <a:gd name="T17" fmla="*/ 739 h 793"/>
                <a:gd name="T18" fmla="*/ 79 w 428"/>
                <a:gd name="T19" fmla="*/ 774 h 793"/>
                <a:gd name="T20" fmla="*/ 0 w 428"/>
                <a:gd name="T21" fmla="*/ 793 h 7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8"/>
                <a:gd name="T34" fmla="*/ 0 h 793"/>
                <a:gd name="T35" fmla="*/ 428 w 428"/>
                <a:gd name="T36" fmla="*/ 793 h 7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8" h="793">
                  <a:moveTo>
                    <a:pt x="428" y="0"/>
                  </a:moveTo>
                  <a:lnTo>
                    <a:pt x="424" y="119"/>
                  </a:lnTo>
                  <a:lnTo>
                    <a:pt x="409" y="233"/>
                  </a:lnTo>
                  <a:lnTo>
                    <a:pt x="382" y="343"/>
                  </a:lnTo>
                  <a:lnTo>
                    <a:pt x="349" y="446"/>
                  </a:lnTo>
                  <a:lnTo>
                    <a:pt x="308" y="536"/>
                  </a:lnTo>
                  <a:lnTo>
                    <a:pt x="257" y="618"/>
                  </a:lnTo>
                  <a:lnTo>
                    <a:pt x="202" y="686"/>
                  </a:lnTo>
                  <a:lnTo>
                    <a:pt x="141" y="739"/>
                  </a:lnTo>
                  <a:lnTo>
                    <a:pt x="73" y="774"/>
                  </a:lnTo>
                  <a:lnTo>
                    <a:pt x="0" y="793"/>
                  </a:lnTo>
                </a:path>
              </a:pathLst>
            </a:custGeom>
            <a:noFill/>
            <a:ln w="6350" cap="flat">
              <a:solidFill>
                <a:srgbClr val="000000"/>
              </a:solidFill>
              <a:prstDash val="dash"/>
              <a:round/>
              <a:headEnd/>
              <a:tailEnd/>
            </a:ln>
            <a:extLst/>
          </p:spPr>
          <p:txBody>
            <a:bodyPr/>
            <a:lstStyle/>
            <a:p>
              <a:pPr eaLnBrk="1" fontAlgn="auto" hangingPunct="1">
                <a:spcBef>
                  <a:spcPts val="0"/>
                </a:spcBef>
                <a:spcAft>
                  <a:spcPts val="0"/>
                </a:spcAft>
                <a:defRPr/>
              </a:pPr>
              <a:endParaRPr lang="zh-CN" altLang="en-US" sz="1662">
                <a:latin typeface="+mn-lt"/>
                <a:ea typeface="+mn-ea"/>
              </a:endParaRPr>
            </a:p>
          </p:txBody>
        </p:sp>
        <p:sp>
          <p:nvSpPr>
            <p:cNvPr id="32860" name="Rectangle 91"/>
            <p:cNvSpPr>
              <a:spLocks noChangeArrowheads="1"/>
            </p:cNvSpPr>
            <p:nvPr/>
          </p:nvSpPr>
          <p:spPr bwMode="auto">
            <a:xfrm>
              <a:off x="5136" y="2736"/>
              <a:ext cx="399" cy="94"/>
            </a:xfrm>
            <a:prstGeom prst="rect">
              <a:avLst/>
            </a:prstGeom>
            <a:solidFill>
              <a:schemeClr val="bg1"/>
            </a:solidFill>
            <a:ln>
              <a:noFill/>
            </a:ln>
            <a:extLst/>
          </p:spPr>
          <p:txBody>
            <a:bodyPr wrap="none" lIns="0" tIns="0" rIns="0" bIns="0">
              <a:spAutoFit/>
            </a:bodyPr>
            <a:lstStyle>
              <a:lvl1pPr>
                <a:defRPr sz="1600" b="1">
                  <a:solidFill>
                    <a:schemeClr val="tx1"/>
                  </a:solidFill>
                  <a:latin typeface="Arial" panose="020B0604020202020204" pitchFamily="34" charset="0"/>
                  <a:cs typeface="Times New Roman" panose="02020603050405020304" pitchFamily="18" charset="0"/>
                </a:defRPr>
              </a:lvl1pPr>
              <a:lvl2pPr marL="742950" indent="-285750">
                <a:defRPr sz="1600" b="1">
                  <a:solidFill>
                    <a:schemeClr val="tx1"/>
                  </a:solidFill>
                  <a:latin typeface="Arial" panose="020B0604020202020204" pitchFamily="34" charset="0"/>
                  <a:cs typeface="Times New Roman" panose="02020603050405020304" pitchFamily="18" charset="0"/>
                </a:defRPr>
              </a:lvl2pPr>
              <a:lvl3pPr marL="1143000" indent="-228600">
                <a:defRPr sz="1600" b="1">
                  <a:solidFill>
                    <a:schemeClr val="tx1"/>
                  </a:solidFill>
                  <a:latin typeface="Arial" panose="020B0604020202020204" pitchFamily="34" charset="0"/>
                  <a:cs typeface="Times New Roman" panose="02020603050405020304" pitchFamily="18" charset="0"/>
                </a:defRPr>
              </a:lvl3pPr>
              <a:lvl4pPr marL="1600200" indent="-228600">
                <a:defRPr sz="1600" b="1">
                  <a:solidFill>
                    <a:schemeClr val="tx1"/>
                  </a:solidFill>
                  <a:latin typeface="Arial" panose="020B0604020202020204" pitchFamily="34" charset="0"/>
                  <a:cs typeface="Times New Roman" panose="02020603050405020304" pitchFamily="18" charset="0"/>
                </a:defRPr>
              </a:lvl4pPr>
              <a:lvl5pPr marL="2057400" indent="-228600">
                <a:defRPr sz="1600" b="1">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cs typeface="Times New Roman" panose="02020603050405020304" pitchFamily="18" charset="0"/>
                </a:defRPr>
              </a:lvl9pPr>
            </a:lstStyle>
            <a:p>
              <a:pPr eaLnBrk="1" fontAlgn="auto" hangingPunct="1">
                <a:spcBef>
                  <a:spcPts val="0"/>
                </a:spcBef>
                <a:spcAft>
                  <a:spcPts val="0"/>
                </a:spcAft>
                <a:defRPr/>
              </a:pPr>
              <a:r>
                <a:rPr lang="en-US" altLang="zh-CN" sz="923" b="0">
                  <a:solidFill>
                    <a:srgbClr val="000000"/>
                  </a:solidFill>
                </a:rPr>
                <a:t>Replace/—</a:t>
              </a:r>
            </a:p>
          </p:txBody>
        </p:sp>
      </p:grpSp>
      <p:sp>
        <p:nvSpPr>
          <p:cNvPr id="2" name="日期占位符 1"/>
          <p:cNvSpPr>
            <a:spLocks noGrp="1"/>
          </p:cNvSpPr>
          <p:nvPr>
            <p:ph type="dt" sz="quarter" idx="10"/>
          </p:nvPr>
        </p:nvSpPr>
        <p:spPr>
          <a:xfrm>
            <a:off x="457200" y="6262687"/>
            <a:ext cx="2133600" cy="365125"/>
          </a:xfrm>
        </p:spPr>
        <p:txBody>
          <a:bodyPr/>
          <a:lstStyle/>
          <a:p>
            <a:pPr>
              <a:defRPr/>
            </a:pPr>
            <a:fld id="{9E6CCC96-0D04-4B4B-918A-377E3E1775B3}" type="datetime1">
              <a:rPr lang="zh-CN" altLang="en-US"/>
              <a:pPr>
                <a:defRPr/>
              </a:pPr>
              <a:t>2020/5/19</a:t>
            </a:fld>
            <a:endParaRPr lang="zh-CN" altLang="en-US"/>
          </a:p>
        </p:txBody>
      </p:sp>
      <p:sp>
        <p:nvSpPr>
          <p:cNvPr id="3" name="页脚占位符 2"/>
          <p:cNvSpPr>
            <a:spLocks noGrp="1"/>
          </p:cNvSpPr>
          <p:nvPr>
            <p:ph type="ftr" sz="quarter" idx="11"/>
          </p:nvPr>
        </p:nvSpPr>
        <p:spPr/>
        <p:txBody>
          <a:bodyPr/>
          <a:lstStyle/>
          <a:p>
            <a:pPr>
              <a:defRPr/>
            </a:pPr>
            <a:r>
              <a:rPr lang="zh-CN" altLang="en-US"/>
              <a:t>计算机体系结构</a:t>
            </a:r>
          </a:p>
        </p:txBody>
      </p:sp>
      <p:sp>
        <p:nvSpPr>
          <p:cNvPr id="82951" name="灯片编号占位符 3"/>
          <p:cNvSpPr>
            <a:spLocks noGrp="1"/>
          </p:cNvSpPr>
          <p:nvPr>
            <p:ph type="sldNum" sz="quarter" idx="12"/>
          </p:nvPr>
        </p:nvSpPr>
        <p:spPr bwMode="auto">
          <a:noFill/>
          <a:ln>
            <a:miter lim="800000"/>
            <a:headEnd/>
            <a:tailEnd/>
          </a:ln>
        </p:spPr>
        <p:txBody>
          <a:bodyPr/>
          <a:lstStyle/>
          <a:p>
            <a:fld id="{8757A4C8-D162-4ECE-A9A9-3665DF75FB52}" type="slidenum">
              <a:rPr lang="zh-CN" altLang="en-US"/>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a:t>MESI Lower-level Design Choices</a:t>
            </a:r>
          </a:p>
        </p:txBody>
      </p:sp>
      <p:sp>
        <p:nvSpPr>
          <p:cNvPr id="33796" name="Rectangle 3"/>
          <p:cNvSpPr>
            <a:spLocks noGrp="1" noChangeArrowheads="1"/>
          </p:cNvSpPr>
          <p:nvPr>
            <p:ph type="body" idx="1"/>
          </p:nvPr>
        </p:nvSpPr>
        <p:spPr>
          <a:xfrm>
            <a:off x="457199" y="1114426"/>
            <a:ext cx="8521337" cy="5195840"/>
          </a:xfrm>
        </p:spPr>
        <p:txBody>
          <a:bodyPr>
            <a:normAutofit fontScale="70000" lnSpcReduction="20000"/>
          </a:bodyPr>
          <a:lstStyle/>
          <a:p>
            <a:pPr>
              <a:lnSpc>
                <a:spcPct val="120000"/>
              </a:lnSpc>
            </a:pPr>
            <a:r>
              <a:rPr lang="zh-CN" altLang="en-US" dirty="0"/>
              <a:t>在</a:t>
            </a:r>
            <a:r>
              <a:rPr lang="en-US" altLang="zh-CN" dirty="0"/>
              <a:t>E</a:t>
            </a:r>
            <a:r>
              <a:rPr lang="zh-CN" altLang="en-US" dirty="0"/>
              <a:t>或</a:t>
            </a:r>
            <a:r>
              <a:rPr lang="en-US" altLang="zh-CN" dirty="0"/>
              <a:t>S</a:t>
            </a:r>
            <a:r>
              <a:rPr lang="zh-CN" altLang="en-US" dirty="0"/>
              <a:t>态时，由谁为</a:t>
            </a:r>
            <a:r>
              <a:rPr lang="en-US" altLang="zh-CN" dirty="0" err="1"/>
              <a:t>BusRd</a:t>
            </a:r>
            <a:r>
              <a:rPr lang="en-US" altLang="zh-CN" dirty="0"/>
              <a:t>/</a:t>
            </a:r>
            <a:r>
              <a:rPr lang="en-US" altLang="zh-CN" dirty="0" err="1"/>
              <a:t>BusRdx</a:t>
            </a:r>
            <a:r>
              <a:rPr lang="zh-CN" altLang="en-US" dirty="0"/>
              <a:t>事务提供数据</a:t>
            </a:r>
            <a:endParaRPr lang="en-US" altLang="en-US" dirty="0"/>
          </a:p>
          <a:p>
            <a:pPr lvl="1">
              <a:lnSpc>
                <a:spcPct val="120000"/>
              </a:lnSpc>
            </a:pPr>
            <a:r>
              <a:rPr lang="en-US" altLang="en-US" dirty="0"/>
              <a:t>Original, Illinois MESI: cache, </a:t>
            </a:r>
            <a:r>
              <a:rPr lang="zh-CN" altLang="en-US" dirty="0"/>
              <a:t>因为它假设</a:t>
            </a:r>
            <a:r>
              <a:rPr lang="en-US" altLang="zh-CN" dirty="0"/>
              <a:t>Cache</a:t>
            </a:r>
            <a:r>
              <a:rPr lang="zh-CN" altLang="en-US" dirty="0"/>
              <a:t>比</a:t>
            </a:r>
            <a:r>
              <a:rPr lang="en-US" altLang="zh-CN" dirty="0"/>
              <a:t>memory</a:t>
            </a:r>
            <a:r>
              <a:rPr lang="zh-CN" altLang="en-US" dirty="0"/>
              <a:t>更快</a:t>
            </a:r>
            <a:endParaRPr lang="en-US" altLang="en-US" dirty="0"/>
          </a:p>
          <a:p>
            <a:pPr>
              <a:lnSpc>
                <a:spcPct val="120000"/>
              </a:lnSpc>
            </a:pPr>
            <a:r>
              <a:rPr lang="zh-CN" altLang="en-US" dirty="0"/>
              <a:t>但</a:t>
            </a:r>
            <a:r>
              <a:rPr lang="en-US" altLang="en-US" dirty="0"/>
              <a:t> cache-to-cache </a:t>
            </a:r>
            <a:r>
              <a:rPr lang="zh-CN" altLang="en-US" dirty="0"/>
              <a:t>共享增加了实现的复杂性</a:t>
            </a:r>
            <a:endParaRPr lang="en-US" altLang="en-US" dirty="0"/>
          </a:p>
          <a:p>
            <a:pPr lvl="1">
              <a:lnSpc>
                <a:spcPct val="120000"/>
              </a:lnSpc>
            </a:pPr>
            <a:r>
              <a:rPr lang="zh-CN" altLang="en-US" dirty="0">
                <a:solidFill>
                  <a:srgbClr val="0070C0"/>
                </a:solidFill>
              </a:rPr>
              <a:t>这种实现的代价高于从</a:t>
            </a:r>
            <a:r>
              <a:rPr lang="en-US" altLang="zh-CN" dirty="0">
                <a:solidFill>
                  <a:srgbClr val="0070C0"/>
                </a:solidFill>
              </a:rPr>
              <a:t>memory</a:t>
            </a:r>
            <a:r>
              <a:rPr lang="zh-CN" altLang="en-US" dirty="0">
                <a:solidFill>
                  <a:srgbClr val="0070C0"/>
                </a:solidFill>
              </a:rPr>
              <a:t>获取数据</a:t>
            </a:r>
            <a:endParaRPr lang="en-US" altLang="en-US" dirty="0">
              <a:solidFill>
                <a:srgbClr val="0070C0"/>
              </a:solidFill>
            </a:endParaRPr>
          </a:p>
          <a:p>
            <a:pPr lvl="1">
              <a:lnSpc>
                <a:spcPct val="120000"/>
              </a:lnSpc>
            </a:pPr>
            <a:r>
              <a:rPr lang="zh-CN" altLang="en-US" dirty="0"/>
              <a:t>存储器如何知道它该提供数据</a:t>
            </a:r>
            <a:r>
              <a:rPr lang="en-US" altLang="en-US" dirty="0"/>
              <a:t> (must wait for caches)</a:t>
            </a:r>
          </a:p>
          <a:p>
            <a:pPr lvl="1">
              <a:lnSpc>
                <a:spcPct val="120000"/>
              </a:lnSpc>
            </a:pPr>
            <a:r>
              <a:rPr lang="zh-CN" altLang="en-US" dirty="0"/>
              <a:t>如果多个</a:t>
            </a:r>
            <a:r>
              <a:rPr lang="en-US" altLang="zh-CN" dirty="0"/>
              <a:t>Cache</a:t>
            </a:r>
            <a:r>
              <a:rPr lang="zh-CN" altLang="en-US" dirty="0"/>
              <a:t>共享数据，要有</a:t>
            </a:r>
            <a:r>
              <a:rPr lang="en-US" altLang="en-US" dirty="0"/>
              <a:t>Selection</a:t>
            </a:r>
            <a:r>
              <a:rPr lang="zh-CN" altLang="en-US" dirty="0"/>
              <a:t>过程</a:t>
            </a:r>
            <a:r>
              <a:rPr lang="en-US" altLang="en-US" dirty="0"/>
              <a:t> </a:t>
            </a:r>
          </a:p>
          <a:p>
            <a:pPr>
              <a:lnSpc>
                <a:spcPct val="120000"/>
              </a:lnSpc>
            </a:pPr>
            <a:r>
              <a:rPr lang="zh-CN" altLang="en-US" dirty="0"/>
              <a:t>当块状态为</a:t>
            </a:r>
            <a:r>
              <a:rPr lang="en-US" altLang="zh-CN" dirty="0"/>
              <a:t>Modified</a:t>
            </a:r>
            <a:r>
              <a:rPr lang="zh-CN" altLang="en-US" dirty="0"/>
              <a:t>，总线上的刷新（</a:t>
            </a:r>
            <a:r>
              <a:rPr lang="en-US" altLang="en-US" dirty="0"/>
              <a:t>Flushing</a:t>
            </a:r>
            <a:r>
              <a:rPr lang="zh-CN" altLang="en-US" dirty="0"/>
              <a:t>）数据操作</a:t>
            </a:r>
            <a:endParaRPr lang="en-US" altLang="en-US" dirty="0"/>
          </a:p>
          <a:p>
            <a:pPr lvl="1">
              <a:lnSpc>
                <a:spcPct val="120000"/>
              </a:lnSpc>
            </a:pPr>
            <a:r>
              <a:rPr lang="zh-CN" altLang="en-US" dirty="0"/>
              <a:t>需要更新的块以及存储器 接收数据，但存储器速度比</a:t>
            </a:r>
            <a:r>
              <a:rPr lang="en-US" altLang="zh-CN" dirty="0"/>
              <a:t>Cache</a:t>
            </a:r>
            <a:r>
              <a:rPr lang="zh-CN" altLang="en-US" dirty="0"/>
              <a:t>的速度慢。</a:t>
            </a:r>
            <a:endParaRPr lang="en-US" altLang="zh-CN" dirty="0"/>
          </a:p>
          <a:p>
            <a:pPr lvl="1">
              <a:lnSpc>
                <a:spcPct val="120000"/>
              </a:lnSpc>
            </a:pPr>
            <a:r>
              <a:rPr lang="zh-CN" altLang="en-US" dirty="0"/>
              <a:t>是否可以仅让</a:t>
            </a:r>
            <a:r>
              <a:rPr lang="en-US" altLang="zh-CN" dirty="0"/>
              <a:t>Cache</a:t>
            </a:r>
            <a:r>
              <a:rPr lang="zh-CN" altLang="en-US" dirty="0"/>
              <a:t>接收数据，</a:t>
            </a:r>
            <a:r>
              <a:rPr lang="en-US" altLang="zh-CN" dirty="0"/>
              <a:t>memory</a:t>
            </a:r>
            <a:r>
              <a:rPr lang="zh-CN" altLang="en-US" dirty="0"/>
              <a:t>不接收数据？</a:t>
            </a:r>
            <a:endParaRPr lang="en-US" altLang="en-US" dirty="0"/>
          </a:p>
          <a:p>
            <a:pPr lvl="2">
              <a:lnSpc>
                <a:spcPct val="120000"/>
              </a:lnSpc>
            </a:pPr>
            <a:r>
              <a:rPr lang="zh-CN" altLang="en-US" dirty="0"/>
              <a:t>这就要求第</a:t>
            </a:r>
            <a:r>
              <a:rPr lang="en-US" altLang="zh-CN" dirty="0"/>
              <a:t>5</a:t>
            </a:r>
            <a:r>
              <a:rPr lang="zh-CN" altLang="en-US" dirty="0"/>
              <a:t>个状态</a:t>
            </a:r>
            <a:r>
              <a:rPr lang="en-US" altLang="en-US" dirty="0"/>
              <a:t>: Owned state </a:t>
            </a:r>
            <a:r>
              <a:rPr lang="en-US" altLang="en-US" dirty="0">
                <a:sym typeface="Symbol" panose="05050102010706020507" pitchFamily="18" charset="2"/>
              </a:rPr>
              <a:t> MOESI Protocol</a:t>
            </a:r>
          </a:p>
          <a:p>
            <a:pPr lvl="2">
              <a:lnSpc>
                <a:spcPct val="120000"/>
              </a:lnSpc>
            </a:pPr>
            <a:r>
              <a:rPr lang="en-US" altLang="en-US" dirty="0"/>
              <a:t>Owned </a:t>
            </a:r>
            <a:r>
              <a:rPr lang="zh-CN" altLang="en-US" dirty="0"/>
              <a:t>态是共享的</a:t>
            </a:r>
            <a:r>
              <a:rPr lang="en-US" altLang="zh-CN" dirty="0"/>
              <a:t>Modified</a:t>
            </a:r>
            <a:r>
              <a:rPr lang="zh-CN" altLang="en-US" dirty="0"/>
              <a:t>态，此时存储器不是最新数据</a:t>
            </a:r>
            <a:endParaRPr lang="en-US" altLang="en-US" dirty="0"/>
          </a:p>
          <a:p>
            <a:pPr lvl="2">
              <a:lnSpc>
                <a:spcPct val="120000"/>
              </a:lnSpc>
            </a:pPr>
            <a:r>
              <a:rPr lang="zh-CN" altLang="en-US" dirty="0"/>
              <a:t>该块可以被多个</a:t>
            </a:r>
            <a:r>
              <a:rPr lang="en-US" altLang="zh-CN" dirty="0"/>
              <a:t>Cache</a:t>
            </a:r>
            <a:r>
              <a:rPr lang="zh-CN" altLang="en-US" dirty="0"/>
              <a:t>共享，但所有者（</a:t>
            </a:r>
            <a:r>
              <a:rPr lang="en-US" altLang="zh-CN" dirty="0"/>
              <a:t>owner)</a:t>
            </a:r>
            <a:r>
              <a:rPr lang="zh-CN" altLang="en-US" dirty="0"/>
              <a:t>只有一个</a:t>
            </a:r>
            <a:endParaRPr lang="en-US" altLang="en-US" dirty="0"/>
          </a:p>
        </p:txBody>
      </p:sp>
      <p:sp>
        <p:nvSpPr>
          <p:cNvPr id="2" name="日期占位符 1"/>
          <p:cNvSpPr>
            <a:spLocks noGrp="1"/>
          </p:cNvSpPr>
          <p:nvPr>
            <p:ph type="dt" sz="quarter" idx="10"/>
          </p:nvPr>
        </p:nvSpPr>
        <p:spPr/>
        <p:txBody>
          <a:bodyPr/>
          <a:lstStyle/>
          <a:p>
            <a:fld id="{5B78E3BC-C3F5-42BB-85C1-D83E70D7372A}" type="datetime1">
              <a:rPr lang="zh-CN" altLang="en-US" smtClean="0"/>
              <a:pPr/>
              <a:t>2020/5/19</a:t>
            </a:fld>
            <a:endParaRPr lang="zh-CN" altLang="en-US"/>
          </a:p>
        </p:txBody>
      </p:sp>
      <p:sp>
        <p:nvSpPr>
          <p:cNvPr id="3" name="页脚占位符 2"/>
          <p:cNvSpPr>
            <a:spLocks noGrp="1"/>
          </p:cNvSpPr>
          <p:nvPr>
            <p:ph type="ftr" sz="quarter" idx="11"/>
          </p:nvPr>
        </p:nvSpPr>
        <p:spPr/>
        <p:txBody>
          <a:bodyPr/>
          <a:lstStyle/>
          <a:p>
            <a:r>
              <a:rPr lang="zh-CN" altLang="en-US"/>
              <a:t>计算机体系结构</a:t>
            </a:r>
          </a:p>
        </p:txBody>
      </p:sp>
      <p:sp>
        <p:nvSpPr>
          <p:cNvPr id="84998" name="灯片编号占位符 4"/>
          <p:cNvSpPr>
            <a:spLocks noGrp="1"/>
          </p:cNvSpPr>
          <p:nvPr>
            <p:ph type="sldNum" sz="quarter" idx="12"/>
          </p:nvPr>
        </p:nvSpPr>
        <p:spPr/>
        <p:txBody>
          <a:bodyPr/>
          <a:lstStyle/>
          <a:p>
            <a:fld id="{BFE48424-B2D6-4105-B52E-FB0C540907B1}"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t>MOESI</a:t>
            </a:r>
            <a:r>
              <a:rPr lang="zh-CN" altLang="en-US"/>
              <a:t>中的</a:t>
            </a:r>
            <a:r>
              <a:rPr lang="en-US" altLang="zh-CN"/>
              <a:t>Owned </a:t>
            </a:r>
            <a:r>
              <a:rPr lang="zh-CN" altLang="en-US"/>
              <a:t>和</a:t>
            </a:r>
            <a:r>
              <a:rPr lang="en-US" altLang="zh-CN"/>
              <a:t>Shared </a:t>
            </a:r>
            <a:r>
              <a:rPr lang="zh-CN" altLang="en-US"/>
              <a:t>状态</a:t>
            </a:r>
          </a:p>
        </p:txBody>
      </p:sp>
      <p:sp>
        <p:nvSpPr>
          <p:cNvPr id="87043" name="内容占位符 2"/>
          <p:cNvSpPr>
            <a:spLocks noGrp="1"/>
          </p:cNvSpPr>
          <p:nvPr>
            <p:ph idx="1"/>
          </p:nvPr>
        </p:nvSpPr>
        <p:spPr>
          <a:xfrm>
            <a:off x="485775" y="1115557"/>
            <a:ext cx="8229600" cy="5085218"/>
          </a:xfrm>
        </p:spPr>
        <p:txBody>
          <a:bodyPr>
            <a:normAutofit fontScale="70000" lnSpcReduction="20000"/>
          </a:bodyPr>
          <a:lstStyle/>
          <a:p>
            <a:pPr>
              <a:lnSpc>
                <a:spcPct val="120000"/>
              </a:lnSpc>
            </a:pPr>
            <a:r>
              <a:rPr lang="en-US" altLang="zh-CN" dirty="0"/>
              <a:t>Owned</a:t>
            </a:r>
            <a:r>
              <a:rPr lang="zh-CN" altLang="en-US" dirty="0"/>
              <a:t>位。</a:t>
            </a:r>
            <a:endParaRPr lang="en-US" altLang="zh-CN" dirty="0"/>
          </a:p>
          <a:p>
            <a:pPr lvl="1">
              <a:lnSpc>
                <a:spcPct val="120000"/>
              </a:lnSpc>
            </a:pPr>
            <a:r>
              <a:rPr lang="en-US" altLang="zh-CN" dirty="0"/>
              <a:t>O</a:t>
            </a:r>
            <a:r>
              <a:rPr lang="zh-CN" altLang="en-US" dirty="0"/>
              <a:t>位为</a:t>
            </a:r>
            <a:r>
              <a:rPr lang="en-US" altLang="zh-CN" dirty="0"/>
              <a:t>1</a:t>
            </a:r>
            <a:r>
              <a:rPr lang="zh-CN" altLang="en-US" dirty="0"/>
              <a:t>表示在当前</a:t>
            </a:r>
            <a:r>
              <a:rPr lang="en-US" altLang="zh-CN" dirty="0"/>
              <a:t>Cache</a:t>
            </a:r>
            <a:r>
              <a:rPr lang="zh-CN" altLang="en-US" dirty="0"/>
              <a:t> 块中包含的数据是当前处理器系统最新的数据拷贝，而且在其他</a:t>
            </a:r>
            <a:r>
              <a:rPr lang="en-US" altLang="zh-CN" dirty="0"/>
              <a:t>CPU</a:t>
            </a:r>
            <a:r>
              <a:rPr lang="zh-CN" altLang="en-US" dirty="0"/>
              <a:t>中一定具有该</a:t>
            </a:r>
            <a:r>
              <a:rPr lang="en-US" altLang="zh-CN" dirty="0"/>
              <a:t>Cache</a:t>
            </a:r>
            <a:r>
              <a:rPr lang="zh-CN" altLang="en-US" dirty="0"/>
              <a:t>块的副本，其他</a:t>
            </a:r>
            <a:r>
              <a:rPr lang="en-US" altLang="zh-CN" dirty="0"/>
              <a:t>CPU</a:t>
            </a:r>
            <a:r>
              <a:rPr lang="zh-CN" altLang="en-US" dirty="0"/>
              <a:t>的</a:t>
            </a:r>
            <a:r>
              <a:rPr lang="en-US" altLang="zh-CN" dirty="0"/>
              <a:t>Cache</a:t>
            </a:r>
            <a:r>
              <a:rPr lang="zh-CN" altLang="en-US" dirty="0"/>
              <a:t>块状态为</a:t>
            </a:r>
            <a:r>
              <a:rPr lang="en-US" altLang="zh-CN" dirty="0"/>
              <a:t>S</a:t>
            </a:r>
            <a:r>
              <a:rPr lang="zh-CN" altLang="en-US" dirty="0"/>
              <a:t>。</a:t>
            </a:r>
            <a:endParaRPr lang="en-US" altLang="zh-CN" dirty="0"/>
          </a:p>
          <a:p>
            <a:pPr lvl="1">
              <a:lnSpc>
                <a:spcPct val="120000"/>
              </a:lnSpc>
            </a:pPr>
            <a:r>
              <a:rPr lang="zh-CN" altLang="en-US" dirty="0"/>
              <a:t>如果存储器的数据在多个</a:t>
            </a:r>
            <a:r>
              <a:rPr lang="en-US" altLang="zh-CN" dirty="0"/>
              <a:t>CPU</a:t>
            </a:r>
            <a:r>
              <a:rPr lang="zh-CN" altLang="en-US" dirty="0"/>
              <a:t>的</a:t>
            </a:r>
            <a:r>
              <a:rPr lang="en-US" altLang="zh-CN" dirty="0"/>
              <a:t>Cache</a:t>
            </a:r>
            <a:r>
              <a:rPr lang="zh-CN" altLang="en-US" dirty="0"/>
              <a:t>中都具有副本时，有且仅有一个</a:t>
            </a:r>
            <a:r>
              <a:rPr lang="en-US" altLang="zh-CN" dirty="0"/>
              <a:t>CPU</a:t>
            </a:r>
            <a:r>
              <a:rPr lang="zh-CN" altLang="en-US" dirty="0"/>
              <a:t>的</a:t>
            </a:r>
            <a:r>
              <a:rPr lang="en-US" altLang="zh-CN" dirty="0"/>
              <a:t>Cache</a:t>
            </a:r>
            <a:r>
              <a:rPr lang="zh-CN" altLang="en-US" dirty="0"/>
              <a:t>块状态为</a:t>
            </a:r>
            <a:r>
              <a:rPr lang="en-US" altLang="zh-CN" dirty="0"/>
              <a:t>O</a:t>
            </a:r>
            <a:r>
              <a:rPr lang="zh-CN" altLang="en-US" dirty="0"/>
              <a:t>，其他</a:t>
            </a:r>
            <a:r>
              <a:rPr lang="en-US" altLang="zh-CN" dirty="0"/>
              <a:t>CPU</a:t>
            </a:r>
            <a:r>
              <a:rPr lang="zh-CN" altLang="en-US" dirty="0"/>
              <a:t>的</a:t>
            </a:r>
            <a:r>
              <a:rPr lang="en-US" altLang="zh-CN" dirty="0"/>
              <a:t>Cache</a:t>
            </a:r>
            <a:r>
              <a:rPr lang="zh-CN" altLang="en-US" dirty="0"/>
              <a:t>块状态只能为</a:t>
            </a:r>
            <a:r>
              <a:rPr lang="en-US" altLang="zh-CN" dirty="0"/>
              <a:t>S</a:t>
            </a:r>
            <a:r>
              <a:rPr lang="zh-CN" altLang="en-US" dirty="0"/>
              <a:t>。</a:t>
            </a:r>
            <a:endParaRPr lang="en-US" altLang="zh-CN" dirty="0"/>
          </a:p>
          <a:p>
            <a:pPr lvl="1">
              <a:lnSpc>
                <a:spcPct val="120000"/>
              </a:lnSpc>
            </a:pPr>
            <a:r>
              <a:rPr lang="zh-CN" altLang="en-US" dirty="0"/>
              <a:t>与</a:t>
            </a:r>
            <a:r>
              <a:rPr lang="en-US" altLang="zh-CN" dirty="0"/>
              <a:t>MESI</a:t>
            </a:r>
            <a:r>
              <a:rPr lang="zh-CN" altLang="en-US" dirty="0"/>
              <a:t>协议中的</a:t>
            </a:r>
            <a:r>
              <a:rPr lang="en-US" altLang="zh-CN" dirty="0"/>
              <a:t>S</a:t>
            </a:r>
            <a:r>
              <a:rPr lang="zh-CN" altLang="en-US" dirty="0"/>
              <a:t>状态不同，状态为</a:t>
            </a:r>
            <a:r>
              <a:rPr lang="en-US" altLang="zh-CN" dirty="0"/>
              <a:t>O</a:t>
            </a:r>
            <a:r>
              <a:rPr lang="zh-CN" altLang="en-US" dirty="0"/>
              <a:t>的</a:t>
            </a:r>
            <a:r>
              <a:rPr lang="en-US" altLang="zh-CN" dirty="0"/>
              <a:t>Cache</a:t>
            </a:r>
            <a:r>
              <a:rPr lang="zh-CN" altLang="en-US" dirty="0"/>
              <a:t>块中的数据与存储器中的数据并不一致。 </a:t>
            </a:r>
          </a:p>
          <a:p>
            <a:pPr>
              <a:lnSpc>
                <a:spcPct val="120000"/>
              </a:lnSpc>
            </a:pPr>
            <a:r>
              <a:rPr lang="zh-CN" altLang="en-US" dirty="0"/>
              <a:t> </a:t>
            </a:r>
            <a:r>
              <a:rPr lang="en-US" altLang="zh-CN" dirty="0"/>
              <a:t>Shared</a:t>
            </a:r>
            <a:r>
              <a:rPr lang="zh-CN" altLang="en-US" dirty="0"/>
              <a:t>位。</a:t>
            </a:r>
            <a:endParaRPr lang="en-US" altLang="zh-CN" dirty="0"/>
          </a:p>
          <a:p>
            <a:pPr lvl="1">
              <a:lnSpc>
                <a:spcPct val="120000"/>
              </a:lnSpc>
            </a:pPr>
            <a:r>
              <a:rPr lang="zh-CN" altLang="en-US" dirty="0"/>
              <a:t>当</a:t>
            </a:r>
            <a:r>
              <a:rPr lang="en-US" altLang="zh-CN" dirty="0"/>
              <a:t>Cache</a:t>
            </a:r>
            <a:r>
              <a:rPr lang="zh-CN" altLang="en-US" dirty="0"/>
              <a:t>块状态为</a:t>
            </a:r>
            <a:r>
              <a:rPr lang="en-US" altLang="zh-CN" dirty="0"/>
              <a:t>S</a:t>
            </a:r>
            <a:r>
              <a:rPr lang="zh-CN" altLang="en-US" dirty="0"/>
              <a:t>时，其包含的数据并不一定与存储器一致。</a:t>
            </a:r>
            <a:endParaRPr lang="en-US" altLang="zh-CN" dirty="0"/>
          </a:p>
          <a:p>
            <a:pPr lvl="1">
              <a:lnSpc>
                <a:spcPct val="120000"/>
              </a:lnSpc>
            </a:pPr>
            <a:r>
              <a:rPr lang="zh-CN" altLang="en-US" dirty="0"/>
              <a:t>如果在其他</a:t>
            </a:r>
            <a:r>
              <a:rPr lang="en-US" altLang="zh-CN" dirty="0"/>
              <a:t>CPU</a:t>
            </a:r>
            <a:r>
              <a:rPr lang="zh-CN" altLang="en-US" dirty="0"/>
              <a:t>的</a:t>
            </a:r>
            <a:r>
              <a:rPr lang="en-US" altLang="zh-CN" dirty="0"/>
              <a:t>Cache</a:t>
            </a:r>
            <a:r>
              <a:rPr lang="zh-CN" altLang="en-US" dirty="0"/>
              <a:t>中不存在状态为</a:t>
            </a:r>
            <a:r>
              <a:rPr lang="en-US" altLang="zh-CN" dirty="0"/>
              <a:t>O</a:t>
            </a:r>
            <a:r>
              <a:rPr lang="zh-CN" altLang="en-US" dirty="0"/>
              <a:t>的副本时，该</a:t>
            </a:r>
            <a:r>
              <a:rPr lang="en-US" altLang="zh-CN" dirty="0"/>
              <a:t>Cache</a:t>
            </a:r>
            <a:r>
              <a:rPr lang="zh-CN" altLang="en-US" dirty="0"/>
              <a:t>块中的数据与存储器一致；</a:t>
            </a:r>
            <a:endParaRPr lang="en-US" altLang="zh-CN" dirty="0"/>
          </a:p>
          <a:p>
            <a:pPr lvl="1">
              <a:lnSpc>
                <a:spcPct val="120000"/>
              </a:lnSpc>
            </a:pPr>
            <a:r>
              <a:rPr lang="zh-CN" altLang="en-US" dirty="0"/>
              <a:t>如果在其他</a:t>
            </a:r>
            <a:r>
              <a:rPr lang="en-US" altLang="zh-CN" dirty="0"/>
              <a:t>CPU</a:t>
            </a:r>
            <a:r>
              <a:rPr lang="zh-CN" altLang="en-US" dirty="0"/>
              <a:t>的</a:t>
            </a:r>
            <a:r>
              <a:rPr lang="en-US" altLang="zh-CN" dirty="0"/>
              <a:t>Cache</a:t>
            </a:r>
            <a:r>
              <a:rPr lang="zh-CN" altLang="en-US" dirty="0"/>
              <a:t>中存在状态为</a:t>
            </a:r>
            <a:r>
              <a:rPr lang="en-US" altLang="zh-CN" dirty="0"/>
              <a:t>O</a:t>
            </a:r>
            <a:r>
              <a:rPr lang="zh-CN" altLang="en-US" dirty="0"/>
              <a:t>的副本时，</a:t>
            </a:r>
            <a:r>
              <a:rPr lang="en-US" altLang="zh-CN" dirty="0"/>
              <a:t>Cache</a:t>
            </a:r>
            <a:r>
              <a:rPr lang="zh-CN" altLang="en-US" dirty="0"/>
              <a:t>块中的数据与存储器不一致。</a:t>
            </a:r>
          </a:p>
        </p:txBody>
      </p:sp>
      <p:sp>
        <p:nvSpPr>
          <p:cNvPr id="4" name="日期占位符 3"/>
          <p:cNvSpPr>
            <a:spLocks noGrp="1"/>
          </p:cNvSpPr>
          <p:nvPr>
            <p:ph type="dt" sz="quarter" idx="10"/>
          </p:nvPr>
        </p:nvSpPr>
        <p:spPr/>
        <p:txBody>
          <a:bodyPr/>
          <a:lstStyle/>
          <a:p>
            <a:fld id="{2EF70983-7054-43FA-B921-2C7CB36ACC2E}" type="datetime1">
              <a:rPr lang="zh-CN" altLang="en-US" smtClean="0"/>
              <a:pPr/>
              <a:t>2020/5/19</a:t>
            </a:fld>
            <a:endParaRPr lang="zh-CN" altLang="en-US"/>
          </a:p>
        </p:txBody>
      </p:sp>
      <p:sp>
        <p:nvSpPr>
          <p:cNvPr id="5" name="页脚占位符 4"/>
          <p:cNvSpPr>
            <a:spLocks noGrp="1"/>
          </p:cNvSpPr>
          <p:nvPr>
            <p:ph type="ftr" sz="quarter" idx="11"/>
          </p:nvPr>
        </p:nvSpPr>
        <p:spPr/>
        <p:txBody>
          <a:bodyPr/>
          <a:lstStyle/>
          <a:p>
            <a:r>
              <a:rPr lang="zh-CN" altLang="en-US"/>
              <a:t>计算机体系结构</a:t>
            </a:r>
          </a:p>
        </p:txBody>
      </p:sp>
      <p:sp>
        <p:nvSpPr>
          <p:cNvPr id="87046" name="灯片编号占位符 9"/>
          <p:cNvSpPr>
            <a:spLocks noGrp="1"/>
          </p:cNvSpPr>
          <p:nvPr>
            <p:ph type="sldNum" sz="quarter" idx="12"/>
          </p:nvPr>
        </p:nvSpPr>
        <p:spPr/>
        <p:txBody>
          <a:bodyPr/>
          <a:lstStyle/>
          <a:p>
            <a:fld id="{7831BEB0-EE6D-4194-9457-AB14F71D186A}"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7140</TotalTime>
  <Words>4022</Words>
  <Application>Microsoft Macintosh PowerPoint</Application>
  <PresentationFormat>On-screen Show (4:3)</PresentationFormat>
  <Paragraphs>569</Paragraphs>
  <Slides>45</Slides>
  <Notes>18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1" baseType="lpstr">
      <vt:lpstr>等线</vt:lpstr>
      <vt:lpstr>微软雅黑</vt:lpstr>
      <vt:lpstr>MS PGothic</vt:lpstr>
      <vt:lpstr>MS PGothic</vt:lpstr>
      <vt:lpstr>黑体</vt:lpstr>
      <vt:lpstr>宋体</vt:lpstr>
      <vt:lpstr>Arial</vt:lpstr>
      <vt:lpstr>Calibri</vt:lpstr>
      <vt:lpstr>Franklin Gothic Book</vt:lpstr>
      <vt:lpstr>Symbol</vt:lpstr>
      <vt:lpstr>Times New Roman</vt:lpstr>
      <vt:lpstr>Times-Roman</vt:lpstr>
      <vt:lpstr>Wingdings</vt:lpstr>
      <vt:lpstr>自定义设计方案</vt:lpstr>
      <vt:lpstr>Worksheet</vt:lpstr>
      <vt:lpstr>Document</vt:lpstr>
      <vt:lpstr>计算机体系结构</vt:lpstr>
      <vt:lpstr>Review                   </vt:lpstr>
      <vt:lpstr>MESI Write-Back Invalidation Protocol</vt:lpstr>
      <vt:lpstr>Four States: MESI </vt:lpstr>
      <vt:lpstr>Hardware Support for MESI</vt:lpstr>
      <vt:lpstr>MESI State Transition Diagram</vt:lpstr>
      <vt:lpstr>MESI State Transition Diagram – contd</vt:lpstr>
      <vt:lpstr>MESI Lower-level Design Choices</vt:lpstr>
      <vt:lpstr>MOESI中的Owned 和Shared 状态</vt:lpstr>
      <vt:lpstr>Performance of Symmetric Shared-Memory Multiprocessors</vt:lpstr>
      <vt:lpstr>Coherency Misses</vt:lpstr>
      <vt:lpstr>Example of True &amp; False Sharing Misses</vt:lpstr>
      <vt:lpstr>MP Performance 4 Processor  Commercial Workload: OLTP, Decision Support (Database), Search Engine</vt:lpstr>
      <vt:lpstr>MP Performance 2MB Cache  Commercial Workload: OLTP, Decision Support (Database), Search Engine</vt:lpstr>
      <vt:lpstr>Limitations of Snooping Protocols</vt:lpstr>
      <vt:lpstr>解决Cache一致性问题的关键</vt:lpstr>
      <vt:lpstr>分布式共享存储结构</vt:lpstr>
      <vt:lpstr>Directory in a Chip Multiprocessor</vt:lpstr>
      <vt:lpstr>Directory in the Shared Cache</vt:lpstr>
      <vt:lpstr>一些术语</vt:lpstr>
      <vt:lpstr>States for Local and Shared Cache</vt:lpstr>
      <vt:lpstr>Read Miss by Processor P</vt:lpstr>
      <vt:lpstr>Read Miss to a Block in Modified State</vt:lpstr>
      <vt:lpstr>Write Miss Message by P to Directory</vt:lpstr>
      <vt:lpstr>Write Miss to a Block in Modified State</vt:lpstr>
      <vt:lpstr>Write Miss to a Block with Sharers</vt:lpstr>
      <vt:lpstr>Invalidating a Block with Sharers</vt:lpstr>
      <vt:lpstr>Directory Protocol Messages</vt:lpstr>
      <vt:lpstr>MSI State Diagram for a Local Cache</vt:lpstr>
      <vt:lpstr>MOSI State Diagram for Directory</vt:lpstr>
      <vt:lpstr>-Review</vt:lpstr>
      <vt:lpstr>7.4 Models of Memory Consistency</vt:lpstr>
      <vt:lpstr>存储同一性的定义</vt:lpstr>
      <vt:lpstr>Implicit Memory Model</vt:lpstr>
      <vt:lpstr>Understanding Program Order – Example 1</vt:lpstr>
      <vt:lpstr>Understanding Program order-Example 2</vt:lpstr>
      <vt:lpstr>Optimization 1:  Write Buffers with Bypassing Capability</vt:lpstr>
      <vt:lpstr>Optimization 2:  Overlapping Write Operations</vt:lpstr>
      <vt:lpstr>Optimization 3: Non-blocking reads</vt:lpstr>
      <vt:lpstr>多处理器操作的困难</vt:lpstr>
      <vt:lpstr>单个处理器存储器操作的序</vt:lpstr>
      <vt:lpstr>数据流处理器的存储器操作的序</vt:lpstr>
      <vt:lpstr>MIMD处理器中的存储器操作序</vt:lpstr>
      <vt:lpstr>序的重要性</vt:lpstr>
      <vt:lpstr>Acknowledgements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dc:title>
  <dc:creator>zhou</dc:creator>
  <cp:lastModifiedBy>Yubo</cp:lastModifiedBy>
  <cp:revision>341</cp:revision>
  <dcterms:created xsi:type="dcterms:W3CDTF">2018-12-10T01:16:13Z</dcterms:created>
  <dcterms:modified xsi:type="dcterms:W3CDTF">2020-05-19T05:06:37Z</dcterms:modified>
</cp:coreProperties>
</file>