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9"/>
  </p:notesMasterIdLst>
  <p:handoutMasterIdLst>
    <p:handoutMasterId r:id="rId50"/>
  </p:handoutMasterIdLst>
  <p:sldIdLst>
    <p:sldId id="323" r:id="rId2"/>
    <p:sldId id="1215" r:id="rId3"/>
    <p:sldId id="1217" r:id="rId4"/>
    <p:sldId id="1218" r:id="rId5"/>
    <p:sldId id="1219" r:id="rId6"/>
    <p:sldId id="1220" r:id="rId7"/>
    <p:sldId id="1221" r:id="rId8"/>
    <p:sldId id="1222" r:id="rId9"/>
    <p:sldId id="1223" r:id="rId10"/>
    <p:sldId id="1224" r:id="rId11"/>
    <p:sldId id="1225" r:id="rId12"/>
    <p:sldId id="1226" r:id="rId13"/>
    <p:sldId id="1227" r:id="rId14"/>
    <p:sldId id="1228" r:id="rId15"/>
    <p:sldId id="1229" r:id="rId16"/>
    <p:sldId id="1230" r:id="rId17"/>
    <p:sldId id="1231" r:id="rId18"/>
    <p:sldId id="1232" r:id="rId19"/>
    <p:sldId id="1233" r:id="rId20"/>
    <p:sldId id="1234" r:id="rId21"/>
    <p:sldId id="1235" r:id="rId22"/>
    <p:sldId id="1236" r:id="rId23"/>
    <p:sldId id="1237" r:id="rId24"/>
    <p:sldId id="1238" r:id="rId25"/>
    <p:sldId id="1239" r:id="rId26"/>
    <p:sldId id="1240" r:id="rId27"/>
    <p:sldId id="1241" r:id="rId28"/>
    <p:sldId id="1242" r:id="rId29"/>
    <p:sldId id="1243" r:id="rId30"/>
    <p:sldId id="1244" r:id="rId31"/>
    <p:sldId id="1245" r:id="rId32"/>
    <p:sldId id="1246" r:id="rId33"/>
    <p:sldId id="1341" r:id="rId34"/>
    <p:sldId id="1342" r:id="rId35"/>
    <p:sldId id="1343" r:id="rId36"/>
    <p:sldId id="1344" r:id="rId37"/>
    <p:sldId id="1345" r:id="rId38"/>
    <p:sldId id="1346" r:id="rId39"/>
    <p:sldId id="1347" r:id="rId40"/>
    <p:sldId id="1348" r:id="rId41"/>
    <p:sldId id="1349" r:id="rId42"/>
    <p:sldId id="1350" r:id="rId43"/>
    <p:sldId id="1351" r:id="rId44"/>
    <p:sldId id="1368" r:id="rId45"/>
    <p:sldId id="1352" r:id="rId46"/>
    <p:sldId id="1353" r:id="rId47"/>
    <p:sldId id="1274" r:id="rId48"/>
  </p:sldIdLst>
  <p:sldSz cx="9144000" cy="6858000" type="screen4x3"/>
  <p:notesSz cx="6858000" cy="9144000"/>
  <p:custDataLst>
    <p:tags r:id="rId5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520" autoAdjust="0"/>
    <p:restoredTop sz="96379" autoAdjust="0"/>
  </p:normalViewPr>
  <p:slideViewPr>
    <p:cSldViewPr snapToGrid="0">
      <p:cViewPr varScale="1">
        <p:scale>
          <a:sx n="94" d="100"/>
          <a:sy n="94" d="100"/>
        </p:scale>
        <p:origin x="66" y="198"/>
      </p:cViewPr>
      <p:guideLst>
        <p:guide orient="horz" pos="2160"/>
        <p:guide pos="2880"/>
      </p:guideLst>
    </p:cSldViewPr>
  </p:slideViewPr>
  <p:notesTextViewPr>
    <p:cViewPr>
      <p:scale>
        <a:sx n="1" d="1"/>
        <a:sy n="1" d="1"/>
      </p:scale>
      <p:origin x="0" y="0"/>
    </p:cViewPr>
  </p:notesTextViewPr>
  <p:sorterViewPr>
    <p:cViewPr>
      <p:scale>
        <a:sx n="100" d="100"/>
        <a:sy n="100" d="100"/>
      </p:scale>
      <p:origin x="0" y="-23676"/>
    </p:cViewPr>
  </p:sorterViewPr>
  <p:notesViewPr>
    <p:cSldViewPr snapToGrid="0">
      <p:cViewPr varScale="1">
        <p:scale>
          <a:sx n="63" d="100"/>
          <a:sy n="63" d="100"/>
        </p:scale>
        <p:origin x="-3163"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F68EF9-44F6-454D-8E41-A11389644662}" type="datetimeFigureOut">
              <a:rPr lang="zh-CN" altLang="en-US" smtClean="0">
                <a:ea typeface="微软雅黑" panose="020B0503020204020204" pitchFamily="34" charset="-122"/>
              </a:rPr>
              <a:t>2020/5/17</a:t>
            </a:fld>
            <a:endParaRPr lang="zh-CN" altLang="en-US" dirty="0">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dirty="0">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0E1A9D-CFA1-44EA-A565-5A0946D382EA}" type="slidenum">
              <a:rPr lang="zh-CN" altLang="en-US" smtClean="0">
                <a:ea typeface="微软雅黑" panose="020B0503020204020204" pitchFamily="34" charset="-122"/>
              </a:rPr>
              <a:t>‹#›</a:t>
            </a:fld>
            <a:endParaRPr lang="zh-CN" altLang="en-US" dirty="0">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C0EC7-120E-464C-9B5F-CEFBF2B62932}" type="datetimeFigureOut">
              <a:rPr lang="zh-CN" altLang="en-US" smtClean="0"/>
              <a:t>2020/5/17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C88695-62D5-49EB-B718-1E634CFAFDB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sldNum" sz="quarter" idx="5"/>
          </p:nvPr>
        </p:nvSpPr>
        <p:spPr>
          <a:noFill/>
        </p:spPr>
        <p:txBody>
          <a:bodyPr/>
          <a:lstStyle/>
          <a:p>
            <a:fld id="{8695F213-02EE-4337-BBDE-4FB8EFC6809A}" type="slidenum">
              <a:rPr lang="zh-CN" altLang="en-US"/>
              <a:t>1</a:t>
            </a:fld>
            <a:endParaRPr lang="zh-CN" altLang="en-US"/>
          </a:p>
        </p:txBody>
      </p:sp>
      <p:sp>
        <p:nvSpPr>
          <p:cNvPr id="6147" name="Rectangle 2"/>
          <p:cNvSpPr>
            <a:spLocks noGrp="1" noRot="1" noChangeAspect="1" noChangeArrowheads="1" noTextEdit="1"/>
          </p:cNvSpPr>
          <p:nvPr>
            <p:ph type="sldImg" idx="4294967295"/>
          </p:nvPr>
        </p:nvSpPr>
        <p:spPr/>
      </p:sp>
      <p:sp>
        <p:nvSpPr>
          <p:cNvPr id="6148" name="Rectangle 3"/>
          <p:cNvSpPr>
            <a:spLocks noGrp="1" noChangeArrowheads="1"/>
          </p:cNvSpPr>
          <p:nvPr>
            <p:ph type="body" idx="4294967295"/>
          </p:nvPr>
        </p:nvSpPr>
        <p:spPr>
          <a:noFill/>
        </p:spPr>
        <p:txBody>
          <a:bodyPr/>
          <a:lstStyle/>
          <a:p>
            <a:endParaRPr lang="en-US" altLang="zh-CN" smtClean="0"/>
          </a:p>
        </p:txBody>
      </p:sp>
      <p:sp>
        <p:nvSpPr>
          <p:cNvPr id="6149" name="日期占位符 1"/>
          <p:cNvSpPr>
            <a:spLocks noGrp="1" noChangeArrowheads="1"/>
          </p:cNvSpPr>
          <p:nvPr>
            <p:ph type="dt" sz="quarter" idx="1"/>
          </p:nvPr>
        </p:nvSpPr>
        <p:spPr>
          <a:noFill/>
        </p:spPr>
        <p:txBody>
          <a:bodyPr/>
          <a:lstStyle/>
          <a:p>
            <a:fld id="{4350B46D-A530-4DF0-96B6-03CBA1428F21}" type="datetime1">
              <a:rPr lang="zh-CN" altLang="en-US" smtClean="0"/>
              <a:t>2020/5/17</a:t>
            </a:fld>
            <a:endParaRPr lang="zh-CN" altLang="en-US" smtClean="0"/>
          </a:p>
        </p:txBody>
      </p:sp>
      <p:sp>
        <p:nvSpPr>
          <p:cNvPr id="6150" name="页脚占位符 2"/>
          <p:cNvSpPr>
            <a:spLocks noGrp="1" noChangeArrowheads="1"/>
          </p:cNvSpPr>
          <p:nvPr>
            <p:ph type="ftr" sz="quarter" idx="4"/>
          </p:nvPr>
        </p:nvSpPr>
        <p:spPr>
          <a:noFill/>
        </p:spPr>
        <p:txBody>
          <a:bodyPr/>
          <a:lstStyle/>
          <a:p>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5"/>
          <p:cNvSpPr>
            <a:spLocks noGrp="1" noChangeArrowheads="1"/>
          </p:cNvSpPr>
          <p:nvPr>
            <p:ph type="sldNum" sz="quarter" idx="5"/>
          </p:nvPr>
        </p:nvSpPr>
        <p:spPr bwMode="auto">
          <a:noFill/>
          <a:ln>
            <a:miter lim="800000"/>
          </a:ln>
        </p:spPr>
        <p:txBody>
          <a:bodyPr/>
          <a:lstStyle/>
          <a:p>
            <a:fld id="{0EA10D49-7DC6-4A66-9074-D3A4251E0B0F}" type="slidenum">
              <a:rPr lang="en-US" altLang="zh-CN"/>
              <a:t>38</a:t>
            </a:fld>
            <a:endParaRPr lang="en-US" altLang="zh-CN"/>
          </a:p>
        </p:txBody>
      </p:sp>
      <p:sp>
        <p:nvSpPr>
          <p:cNvPr id="145411" name="Rectangle 2"/>
          <p:cNvSpPr>
            <a:spLocks noGrp="1" noRot="1" noChangeAspect="1" noChangeArrowheads="1" noTextEdit="1"/>
          </p:cNvSpPr>
          <p:nvPr>
            <p:ph type="sldImg"/>
          </p:nvPr>
        </p:nvSpPr>
        <p:spPr bwMode="auto">
          <a:xfrm>
            <a:off x="1398588" y="879475"/>
            <a:ext cx="4060825" cy="3044825"/>
          </a:xfrm>
          <a:solidFill>
            <a:srgbClr val="FFFFFF"/>
          </a:solidFill>
          <a:ln>
            <a:solidFill>
              <a:srgbClr val="000000"/>
            </a:solidFill>
            <a:miter lim="800000"/>
          </a:ln>
        </p:spPr>
      </p:sp>
      <p:sp>
        <p:nvSpPr>
          <p:cNvPr id="145412" name="Rectangle 3"/>
          <p:cNvSpPr>
            <a:spLocks noGrp="1" noChangeArrowheads="1"/>
          </p:cNvSpPr>
          <p:nvPr>
            <p:ph type="body" idx="1"/>
          </p:nvPr>
        </p:nvSpPr>
        <p:spPr bwMode="auto">
          <a:xfrm>
            <a:off x="913216" y="4341746"/>
            <a:ext cx="5031570" cy="4115167"/>
          </a:xfrm>
          <a:solidFill>
            <a:srgbClr val="FFFFFF"/>
          </a:solidFill>
          <a:ln>
            <a:solidFill>
              <a:srgbClr val="000000"/>
            </a:solidFill>
            <a:miter lim="800000"/>
          </a:ln>
        </p:spPr>
        <p:txBody>
          <a:bodyPr wrap="square" numCol="1" anchor="t" anchorCtr="0" compatLnSpc="1"/>
          <a:lstStyle/>
          <a:p>
            <a:pPr eaLnBrk="1" hangingPunct="1">
              <a:spcBef>
                <a:spcPct val="0"/>
              </a:spcBef>
            </a:pPr>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bwMode="auto">
          <a:ln>
            <a:miter lim="800000"/>
          </a:ln>
        </p:spPr>
        <p:txBody>
          <a:bodyPr wrap="square" numCol="1" anchor="t" anchorCtr="0" compatLnSpc="1"/>
          <a:lstStyle/>
          <a:p>
            <a:pPr fontAlgn="base">
              <a:spcBef>
                <a:spcPct val="0"/>
              </a:spcBef>
              <a:spcAft>
                <a:spcPct val="0"/>
              </a:spcAft>
              <a:defRPr/>
            </a:pPr>
            <a:r>
              <a:rPr lang="en-US" altLang="zh-CN" smtClean="0"/>
              <a:t>The University of Adelaide, School of Computer Science</a:t>
            </a:r>
          </a:p>
        </p:txBody>
      </p:sp>
      <p:sp>
        <p:nvSpPr>
          <p:cNvPr id="155651" name="Rectangle 3"/>
          <p:cNvSpPr>
            <a:spLocks noGrp="1" noChangeArrowheads="1"/>
          </p:cNvSpPr>
          <p:nvPr>
            <p:ph type="dt" sz="quarter" idx="1"/>
          </p:nvPr>
        </p:nvSpPr>
        <p:spPr bwMode="auto">
          <a:ln>
            <a:miter lim="800000"/>
          </a:ln>
        </p:spPr>
        <p:txBody>
          <a:bodyPr wrap="square" numCol="1" anchor="t" anchorCtr="0" compatLnSpc="1"/>
          <a:lstStyle/>
          <a:p>
            <a:pPr fontAlgn="base">
              <a:spcBef>
                <a:spcPct val="0"/>
              </a:spcBef>
              <a:spcAft>
                <a:spcPct val="0"/>
              </a:spcAft>
              <a:defRPr/>
            </a:pPr>
            <a:fld id="{78D35F02-B37F-49C0-8FA0-FAF4359216CD}" type="datetime3">
              <a:rPr lang="en-US" altLang="zh-CN" smtClean="0"/>
              <a:t>17 May 2020</a:t>
            </a:fld>
            <a:endParaRPr lang="en-US" altLang="zh-CN" smtClean="0"/>
          </a:p>
        </p:txBody>
      </p:sp>
      <p:sp>
        <p:nvSpPr>
          <p:cNvPr id="155652" name="Rectangle 6"/>
          <p:cNvSpPr>
            <a:spLocks noGrp="1" noChangeArrowheads="1"/>
          </p:cNvSpPr>
          <p:nvPr>
            <p:ph type="ftr" sz="quarter" idx="4"/>
          </p:nvPr>
        </p:nvSpPr>
        <p:spPr bwMode="auto">
          <a:ln>
            <a:miter lim="800000"/>
          </a:ln>
        </p:spPr>
        <p:txBody>
          <a:bodyPr wrap="square" numCol="1" anchorCtr="0" compatLnSpc="1"/>
          <a:lstStyle/>
          <a:p>
            <a:pPr fontAlgn="base">
              <a:spcBef>
                <a:spcPct val="0"/>
              </a:spcBef>
              <a:spcAft>
                <a:spcPct val="0"/>
              </a:spcAft>
              <a:defRPr/>
            </a:pPr>
            <a:r>
              <a:rPr lang="en-US" altLang="zh-CN" smtClean="0"/>
              <a:t>Chapter 2 — Instructions: Language of the Computer</a:t>
            </a:r>
          </a:p>
        </p:txBody>
      </p:sp>
      <p:sp>
        <p:nvSpPr>
          <p:cNvPr id="147461" name="Rectangle 7"/>
          <p:cNvSpPr>
            <a:spLocks noGrp="1" noChangeArrowheads="1"/>
          </p:cNvSpPr>
          <p:nvPr>
            <p:ph type="sldNum" sz="quarter" idx="5"/>
          </p:nvPr>
        </p:nvSpPr>
        <p:spPr bwMode="auto">
          <a:noFill/>
          <a:ln>
            <a:miter lim="800000"/>
          </a:ln>
        </p:spPr>
        <p:txBody>
          <a:bodyPr/>
          <a:lstStyle/>
          <a:p>
            <a:fld id="{2D1DF72D-2B3E-4245-B267-CB2C02C29E6B}" type="slidenum">
              <a:rPr lang="en-US" altLang="zh-CN"/>
              <a:t>39</a:t>
            </a:fld>
            <a:endParaRPr lang="en-US" altLang="zh-CN"/>
          </a:p>
        </p:txBody>
      </p:sp>
      <p:sp>
        <p:nvSpPr>
          <p:cNvPr id="147462" name="Rectangle 2"/>
          <p:cNvSpPr>
            <a:spLocks noGrp="1" noRot="1" noChangeAspect="1" noChangeArrowheads="1" noTextEdit="1"/>
          </p:cNvSpPr>
          <p:nvPr>
            <p:ph type="sldImg"/>
          </p:nvPr>
        </p:nvSpPr>
        <p:spPr bwMode="auto">
          <a:noFill/>
          <a:ln>
            <a:solidFill>
              <a:srgbClr val="000000"/>
            </a:solidFill>
            <a:miter lim="800000"/>
          </a:ln>
        </p:spPr>
      </p:sp>
      <p:sp>
        <p:nvSpPr>
          <p:cNvPr id="147463" name="Rectangle 3"/>
          <p:cNvSpPr>
            <a:spLocks noGrp="1" noChangeArrowheads="1"/>
          </p:cNvSpPr>
          <p:nvPr>
            <p:ph type="body" idx="1"/>
          </p:nvPr>
        </p:nvSpPr>
        <p:spPr bwMode="auto">
          <a:noFill/>
        </p:spPr>
        <p:txBody>
          <a:bodyPr wrap="square" numCol="1" anchor="t" anchorCtr="0" compatLnSpc="1"/>
          <a:lstStyle/>
          <a:p>
            <a:pPr eaLnBrk="1" hangingPunct="1">
              <a:spcBef>
                <a:spcPct val="0"/>
              </a:spcBef>
            </a:pPr>
            <a:endParaRPr lang="en-AU"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bwMode="auto">
          <a:noFill/>
          <a:ln>
            <a:solidFill>
              <a:srgbClr val="000000"/>
            </a:solidFill>
            <a:miter lim="800000"/>
          </a:ln>
        </p:spPr>
      </p:sp>
      <p:sp>
        <p:nvSpPr>
          <p:cNvPr id="149507" name="备注占位符 2"/>
          <p:cNvSpPr>
            <a:spLocks noGrp="1"/>
          </p:cNvSpPr>
          <p:nvPr>
            <p:ph type="body" idx="1"/>
          </p:nvPr>
        </p:nvSpPr>
        <p:spPr bwMode="auto">
          <a:noFill/>
        </p:spPr>
        <p:txBody>
          <a:bodyPr wrap="square" numCol="1" anchor="t" anchorCtr="0" compatLnSpc="1"/>
          <a:lstStyle/>
          <a:p>
            <a:r>
              <a:rPr lang="en-US" altLang="zh-CN" smtClean="0"/>
              <a:t>RMW  read-modify-write  </a:t>
            </a:r>
            <a:r>
              <a:rPr lang="zh-CN" altLang="en-US" smtClean="0"/>
              <a:t>原子操作</a:t>
            </a:r>
            <a:endParaRPr lang="en-US" altLang="zh-CN" smtClean="0"/>
          </a:p>
          <a:p>
            <a:r>
              <a:rPr lang="en-US" altLang="zh-CN" smtClean="0"/>
              <a:t>Test  and set </a:t>
            </a:r>
          </a:p>
          <a:p>
            <a:r>
              <a:rPr lang="en-US" altLang="zh-CN" smtClean="0"/>
              <a:t>Fetch –and – increment </a:t>
            </a:r>
          </a:p>
          <a:p>
            <a:r>
              <a:rPr lang="en-US" altLang="zh-CN" smtClean="0"/>
              <a:t>Compare –and – swap</a:t>
            </a:r>
          </a:p>
          <a:p>
            <a:endParaRPr lang="zh-CN" altLang="en-US" smtClean="0"/>
          </a:p>
        </p:txBody>
      </p:sp>
      <p:sp>
        <p:nvSpPr>
          <p:cNvPr id="149508" name="灯片编号占位符 3"/>
          <p:cNvSpPr>
            <a:spLocks noGrp="1"/>
          </p:cNvSpPr>
          <p:nvPr>
            <p:ph type="sldNum" sz="quarter" idx="5"/>
          </p:nvPr>
        </p:nvSpPr>
        <p:spPr bwMode="auto">
          <a:noFill/>
          <a:ln>
            <a:miter lim="800000"/>
          </a:ln>
        </p:spPr>
        <p:txBody>
          <a:bodyPr/>
          <a:lstStyle/>
          <a:p>
            <a:fld id="{95ECA43A-7F86-402E-B3AE-66B7C8A3F061}" type="slidenum">
              <a:rPr lang="zh-CN" altLang="en-US"/>
              <a:t>40</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5"/>
          <p:cNvSpPr>
            <a:spLocks noGrp="1" noChangeArrowheads="1"/>
          </p:cNvSpPr>
          <p:nvPr>
            <p:ph type="sldNum" sz="quarter" idx="5"/>
          </p:nvPr>
        </p:nvSpPr>
        <p:spPr bwMode="auto">
          <a:noFill/>
          <a:ln>
            <a:miter lim="800000"/>
          </a:ln>
        </p:spPr>
        <p:txBody>
          <a:bodyPr/>
          <a:lstStyle/>
          <a:p>
            <a:fld id="{77DFF9E7-DBBC-4C24-AF33-558977B3A2DF}" type="slidenum">
              <a:rPr lang="en-US" altLang="zh-CN"/>
              <a:t>45</a:t>
            </a:fld>
            <a:endParaRPr lang="en-US" altLang="zh-CN"/>
          </a:p>
        </p:txBody>
      </p:sp>
      <p:sp>
        <p:nvSpPr>
          <p:cNvPr id="154627" name="Rectangle 2"/>
          <p:cNvSpPr>
            <a:spLocks noGrp="1" noRot="1" noChangeAspect="1" noChangeArrowheads="1" noTextEdit="1"/>
          </p:cNvSpPr>
          <p:nvPr>
            <p:ph type="sldImg"/>
          </p:nvPr>
        </p:nvSpPr>
        <p:spPr bwMode="auto">
          <a:xfrm>
            <a:off x="1398588" y="879475"/>
            <a:ext cx="4060825" cy="3044825"/>
          </a:xfrm>
          <a:solidFill>
            <a:srgbClr val="FFFFFF"/>
          </a:solidFill>
          <a:ln>
            <a:solidFill>
              <a:srgbClr val="000000"/>
            </a:solidFill>
            <a:miter lim="800000"/>
          </a:ln>
        </p:spPr>
      </p:sp>
      <p:sp>
        <p:nvSpPr>
          <p:cNvPr id="154628" name="Rectangle 3"/>
          <p:cNvSpPr>
            <a:spLocks noGrp="1" noChangeArrowheads="1"/>
          </p:cNvSpPr>
          <p:nvPr>
            <p:ph type="body" idx="1"/>
          </p:nvPr>
        </p:nvSpPr>
        <p:spPr bwMode="auto">
          <a:xfrm>
            <a:off x="913216" y="4341746"/>
            <a:ext cx="5031570" cy="4115167"/>
          </a:xfrm>
          <a:solidFill>
            <a:srgbClr val="FFFFFF"/>
          </a:solidFill>
          <a:ln>
            <a:solidFill>
              <a:srgbClr val="000000"/>
            </a:solidFill>
            <a:miter lim="800000"/>
          </a:ln>
        </p:spPr>
        <p:txBody>
          <a:bodyPr wrap="square" numCol="1" anchor="t" anchorCtr="0" compatLnSpc="1"/>
          <a:lstStyle/>
          <a:p>
            <a:pPr eaLnBrk="1" hangingPunct="1">
              <a:spcBef>
                <a:spcPct val="0"/>
              </a:spcBef>
            </a:pPr>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5"/>
          <p:cNvSpPr>
            <a:spLocks noGrp="1" noChangeArrowheads="1"/>
          </p:cNvSpPr>
          <p:nvPr>
            <p:ph type="sldNum" sz="quarter" idx="5"/>
          </p:nvPr>
        </p:nvSpPr>
        <p:spPr bwMode="auto">
          <a:noFill/>
          <a:ln>
            <a:miter lim="800000"/>
          </a:ln>
        </p:spPr>
        <p:txBody>
          <a:bodyPr/>
          <a:lstStyle/>
          <a:p>
            <a:pPr defTabSz="929005"/>
            <a:fld id="{D7CE34B5-8531-4DF2-9F24-268A9D914D7B}" type="slidenum">
              <a:rPr lang="en-US" altLang="zh-CN">
                <a:latin typeface="Times New Roman" panose="02020603050405020304" pitchFamily="18" charset="0"/>
              </a:rPr>
              <a:t>47</a:t>
            </a:fld>
            <a:endParaRPr lang="en-US" altLang="zh-CN">
              <a:latin typeface="Times New Roman" panose="02020603050405020304" pitchFamily="18" charset="0"/>
            </a:endParaRPr>
          </a:p>
        </p:txBody>
      </p:sp>
      <p:sp>
        <p:nvSpPr>
          <p:cNvPr id="186371" name="Rectangle 2"/>
          <p:cNvSpPr>
            <a:spLocks noGrp="1" noRot="1" noChangeAspect="1" noChangeArrowheads="1" noTextEdit="1"/>
          </p:cNvSpPr>
          <p:nvPr>
            <p:ph type="sldImg"/>
          </p:nvPr>
        </p:nvSpPr>
        <p:spPr bwMode="auto">
          <a:xfrm>
            <a:off x="1747838" y="855663"/>
            <a:ext cx="3951287" cy="2962275"/>
          </a:xfrm>
          <a:solidFill>
            <a:srgbClr val="FFFFFF"/>
          </a:solidFill>
          <a:ln>
            <a:solidFill>
              <a:srgbClr val="000000"/>
            </a:solidFill>
            <a:miter lim="800000"/>
          </a:ln>
        </p:spPr>
      </p:sp>
      <p:sp>
        <p:nvSpPr>
          <p:cNvPr id="186372" name="Rectangle 3"/>
          <p:cNvSpPr>
            <a:spLocks noGrp="1" noChangeArrowheads="1"/>
          </p:cNvSpPr>
          <p:nvPr>
            <p:ph type="body" idx="1"/>
          </p:nvPr>
        </p:nvSpPr>
        <p:spPr bwMode="auto">
          <a:xfrm>
            <a:off x="992414" y="4225514"/>
            <a:ext cx="5463125" cy="4004822"/>
          </a:xfrm>
          <a:solidFill>
            <a:srgbClr val="FFFFFF"/>
          </a:solidFill>
          <a:ln>
            <a:solidFill>
              <a:srgbClr val="000000"/>
            </a:solidFill>
            <a:miter lim="800000"/>
          </a:ln>
        </p:spPr>
        <p:txBody>
          <a:bodyPr wrap="square" numCol="1" anchor="t" anchorCtr="0" compatLnSpc="1"/>
          <a:lstStyle/>
          <a:p>
            <a:pPr eaLnBrk="1" hangingPunct="1">
              <a:spcBef>
                <a:spcPct val="0"/>
              </a:spcBef>
            </a:pPr>
            <a:endParaRPr lang="en-US" altLang="zh-CN"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ln>
        </p:spPr>
      </p:sp>
      <p:sp>
        <p:nvSpPr>
          <p:cNvPr id="10342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03428" name="灯片编号占位符 3"/>
          <p:cNvSpPr>
            <a:spLocks noGrp="1"/>
          </p:cNvSpPr>
          <p:nvPr>
            <p:ph type="sldNum" sz="quarter" idx="5"/>
          </p:nvPr>
        </p:nvSpPr>
        <p:spPr bwMode="auto">
          <a:noFill/>
          <a:ln>
            <a:miter lim="800000"/>
          </a:ln>
        </p:spPr>
        <p:txBody>
          <a:bodyPr/>
          <a:lstStyle/>
          <a:p>
            <a:fld id="{A58AEFA5-63C8-4C2D-9D3F-5A2F51637DC6}" type="slidenum">
              <a:rPr lang="zh-CN" altLang="en-US"/>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ln>
        </p:spPr>
      </p:sp>
      <p:sp>
        <p:nvSpPr>
          <p:cNvPr id="11776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17764" name="灯片编号占位符 3"/>
          <p:cNvSpPr>
            <a:spLocks noGrp="1"/>
          </p:cNvSpPr>
          <p:nvPr>
            <p:ph type="sldNum" sz="quarter" idx="5"/>
          </p:nvPr>
        </p:nvSpPr>
        <p:spPr bwMode="auto">
          <a:noFill/>
          <a:ln>
            <a:miter lim="800000"/>
          </a:ln>
        </p:spPr>
        <p:txBody>
          <a:bodyPr/>
          <a:lstStyle/>
          <a:p>
            <a:fld id="{09BFE686-8D0B-4BFB-8833-6225930231B6}" type="slidenum">
              <a:rPr lang="zh-CN" altLang="en-US"/>
              <a:t>18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ln>
        </p:spPr>
      </p:sp>
      <p:sp>
        <p:nvSpPr>
          <p:cNvPr id="12185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21860" name="灯片编号占位符 3"/>
          <p:cNvSpPr>
            <a:spLocks noGrp="1"/>
          </p:cNvSpPr>
          <p:nvPr>
            <p:ph type="sldNum" sz="quarter" idx="5"/>
          </p:nvPr>
        </p:nvSpPr>
        <p:spPr bwMode="auto">
          <a:noFill/>
          <a:ln>
            <a:miter lim="800000"/>
          </a:ln>
        </p:spPr>
        <p:txBody>
          <a:bodyPr/>
          <a:lstStyle/>
          <a:p>
            <a:fld id="{834701B0-A416-4B69-8925-7FE37D51681A}" type="slidenum">
              <a:rPr lang="zh-CN" altLang="en-US"/>
              <a:t>21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ln>
        </p:spPr>
      </p:sp>
      <p:sp>
        <p:nvSpPr>
          <p:cNvPr id="12390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23908" name="灯片编号占位符 3"/>
          <p:cNvSpPr>
            <a:spLocks noGrp="1"/>
          </p:cNvSpPr>
          <p:nvPr>
            <p:ph type="sldNum" sz="quarter" idx="5"/>
          </p:nvPr>
        </p:nvSpPr>
        <p:spPr bwMode="auto">
          <a:noFill/>
          <a:ln>
            <a:miter lim="800000"/>
          </a:ln>
        </p:spPr>
        <p:txBody>
          <a:bodyPr/>
          <a:lstStyle/>
          <a:p>
            <a:fld id="{FB0696C3-3AFC-41BD-84BB-F76880DDF084}" type="slidenum">
              <a:rPr lang="zh-CN" altLang="en-US"/>
              <a:t>22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ln>
        </p:spPr>
      </p:sp>
      <p:sp>
        <p:nvSpPr>
          <p:cNvPr id="12595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25956" name="灯片编号占位符 3"/>
          <p:cNvSpPr>
            <a:spLocks noGrp="1"/>
          </p:cNvSpPr>
          <p:nvPr>
            <p:ph type="sldNum" sz="quarter" idx="5"/>
          </p:nvPr>
        </p:nvSpPr>
        <p:spPr bwMode="auto">
          <a:noFill/>
          <a:ln>
            <a:miter lim="800000"/>
          </a:ln>
        </p:spPr>
        <p:txBody>
          <a:bodyPr/>
          <a:lstStyle/>
          <a:p>
            <a:fld id="{AEE4CADF-AD51-408C-B3D0-A21F273CB3B4}" type="slidenum">
              <a:rPr lang="zh-CN" altLang="en-US"/>
              <a:t>23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5"/>
          <p:cNvSpPr>
            <a:spLocks noGrp="1" noChangeArrowheads="1"/>
          </p:cNvSpPr>
          <p:nvPr>
            <p:ph type="sldNum" sz="quarter" idx="5"/>
          </p:nvPr>
        </p:nvSpPr>
        <p:spPr bwMode="auto">
          <a:noFill/>
          <a:ln>
            <a:miter lim="800000"/>
          </a:ln>
        </p:spPr>
        <p:txBody>
          <a:bodyPr/>
          <a:lstStyle/>
          <a:p>
            <a:fld id="{105BB82D-8788-4F7D-B465-FC305289D7F7}" type="slidenum">
              <a:rPr lang="en-US" altLang="zh-CN"/>
              <a:t>33</a:t>
            </a:fld>
            <a:endParaRPr lang="en-US" altLang="zh-CN"/>
          </a:p>
        </p:txBody>
      </p:sp>
      <p:sp>
        <p:nvSpPr>
          <p:cNvPr id="137219" name="Rectangle 2"/>
          <p:cNvSpPr>
            <a:spLocks noGrp="1" noRot="1" noChangeAspect="1" noChangeArrowheads="1" noTextEdit="1"/>
          </p:cNvSpPr>
          <p:nvPr>
            <p:ph type="sldImg"/>
          </p:nvPr>
        </p:nvSpPr>
        <p:spPr bwMode="auto">
          <a:xfrm>
            <a:off x="1398588" y="879475"/>
            <a:ext cx="4060825" cy="3044825"/>
          </a:xfrm>
          <a:solidFill>
            <a:srgbClr val="FFFFFF"/>
          </a:solidFill>
          <a:ln>
            <a:solidFill>
              <a:srgbClr val="000000"/>
            </a:solidFill>
            <a:miter lim="800000"/>
          </a:ln>
        </p:spPr>
      </p:sp>
      <p:sp>
        <p:nvSpPr>
          <p:cNvPr id="137220" name="Rectangle 3"/>
          <p:cNvSpPr>
            <a:spLocks noGrp="1" noChangeArrowheads="1"/>
          </p:cNvSpPr>
          <p:nvPr>
            <p:ph type="body" idx="1"/>
          </p:nvPr>
        </p:nvSpPr>
        <p:spPr bwMode="auto">
          <a:xfrm>
            <a:off x="913216" y="4341746"/>
            <a:ext cx="5031570" cy="4115167"/>
          </a:xfrm>
          <a:solidFill>
            <a:srgbClr val="FFFFFF"/>
          </a:solidFill>
          <a:ln>
            <a:solidFill>
              <a:srgbClr val="000000"/>
            </a:solidFill>
            <a:miter lim="800000"/>
          </a:ln>
        </p:spPr>
        <p:txBody>
          <a:bodyPr wrap="square" numCol="1" anchor="t" anchorCtr="0" compatLnSpc="1"/>
          <a:lstStyle/>
          <a:p>
            <a:pPr eaLnBrk="1" hangingPunct="1">
              <a:spcBef>
                <a:spcPct val="0"/>
              </a:spcBef>
            </a:pPr>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bwMode="auto">
          <a:noFill/>
          <a:ln>
            <a:solidFill>
              <a:srgbClr val="000000"/>
            </a:solidFill>
            <a:miter lim="800000"/>
          </a:ln>
        </p:spPr>
      </p:sp>
      <p:sp>
        <p:nvSpPr>
          <p:cNvPr id="13926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39268" name="灯片编号占位符 3"/>
          <p:cNvSpPr>
            <a:spLocks noGrp="1"/>
          </p:cNvSpPr>
          <p:nvPr>
            <p:ph type="sldNum" sz="quarter" idx="5"/>
          </p:nvPr>
        </p:nvSpPr>
        <p:spPr bwMode="auto">
          <a:noFill/>
          <a:ln>
            <a:miter lim="800000"/>
          </a:ln>
        </p:spPr>
        <p:txBody>
          <a:bodyPr/>
          <a:lstStyle/>
          <a:p>
            <a:fld id="{A2DE4137-B050-469E-9D9F-5F3D078D228A}" type="slidenum">
              <a:rPr lang="zh-CN" altLang="en-US"/>
              <a:t>34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bwMode="auto">
          <a:noFill/>
          <a:ln>
            <a:solidFill>
              <a:srgbClr val="000000"/>
            </a:solidFill>
            <a:miter lim="800000"/>
          </a:ln>
        </p:spPr>
      </p:sp>
      <p:sp>
        <p:nvSpPr>
          <p:cNvPr id="14336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43364" name="灯片编号占位符 3"/>
          <p:cNvSpPr>
            <a:spLocks noGrp="1"/>
          </p:cNvSpPr>
          <p:nvPr>
            <p:ph type="sldNum" sz="quarter" idx="5"/>
          </p:nvPr>
        </p:nvSpPr>
        <p:spPr bwMode="auto">
          <a:noFill/>
          <a:ln>
            <a:miter lim="800000"/>
          </a:ln>
        </p:spPr>
        <p:txBody>
          <a:bodyPr/>
          <a:lstStyle/>
          <a:p>
            <a:fld id="{A88AE446-58DD-4623-BBA8-2A54E5B925F9}" type="slidenum">
              <a:rPr lang="zh-CN" altLang="en-US"/>
              <a:t>37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defRPr sz="44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63CB074-D917-4FBE-89BE-DF3B3526DC37}" type="datetime1">
              <a:rPr lang="en-US" altLang="zh-CN" smtClean="0"/>
              <a:t>5/17/2020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t>‹#›</a:t>
            </a:fld>
            <a:endParaRPr lang="zh-CN" altLang="en-US"/>
          </a:p>
        </p:txBody>
      </p:sp>
      <p:pic>
        <p:nvPicPr>
          <p:cNvPr id="8"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37881" y="219937"/>
            <a:ext cx="40163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j-ea"/>
                <a:ea typeface="+mj-ea"/>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F924CD9D-8F2D-4BFF-AE92-BD43EDE08B97}" type="datetime1">
              <a:rPr lang="en-US" altLang="zh-CN" smtClean="0"/>
              <a:t>5/17/2020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defRPr>
                <a:latin typeface="+mj-ea"/>
                <a:ea typeface="+mj-ea"/>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16212B-F7C2-43D2-9319-77026EAC3301}" type="datetime1">
              <a:rPr lang="en-US" altLang="zh-CN" smtClean="0"/>
              <a:t>5/17/2020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91400" cy="5794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4038600"/>
            <a:ext cx="82296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0" y="0"/>
            <a:ext cx="9144000" cy="976313"/>
          </a:xfrm>
          <a:prstGeom prst="rect">
            <a:avLst/>
          </a:prstGeom>
          <a:gradFill rotWithShape="1">
            <a:gsLst>
              <a:gs pos="0">
                <a:srgbClr val="234B8D"/>
              </a:gs>
              <a:gs pos="100000">
                <a:srgbClr val="2F7ADF"/>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dirty="0" smtClean="0">
              <a:solidFill>
                <a:srgbClr val="FFFFFF"/>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32094" y="147889"/>
            <a:ext cx="7654705" cy="784617"/>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b="1">
                <a:latin typeface="微软雅黑" panose="020B0503020204020204" pitchFamily="34" charset="-122"/>
                <a:ea typeface="微软雅黑" panose="020B0503020204020204" pitchFamily="34" charset="-122"/>
              </a:defRPr>
            </a:lvl1pPr>
            <a:lvl2pPr>
              <a:defRPr/>
            </a:lvl2pPr>
            <a:lvl3pPr>
              <a:defRPr/>
            </a:lvl3pPr>
            <a:lvl4pPr>
              <a:defRPr/>
            </a:lvl4pPr>
            <a:lvl5pP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0993EED-656B-468C-8A9E-AB922A5A7DBB}" type="datetime1">
              <a:rPr lang="en-US" altLang="zh-CN" smtClean="0"/>
              <a:t>5/17/2020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t>‹#›</a:t>
            </a:fld>
            <a:endParaRPr lang="zh-CN" altLang="en-US" dirty="0"/>
          </a:p>
        </p:txBody>
      </p:sp>
      <p:pic>
        <p:nvPicPr>
          <p:cNvPr id="11" name="图片 7" descr="校徽.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95" y="118124"/>
            <a:ext cx="7667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684CBD7-081C-4AD8-9908-051971172021}" type="datetime1">
              <a:rPr lang="en-US" altLang="zh-CN" smtClean="0"/>
              <a:t>5/17/2020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49379"/>
            <a:ext cx="4038600" cy="5024672"/>
          </a:xfrm>
        </p:spPr>
        <p:txBody>
          <a:bodyPr/>
          <a:lstStyle>
            <a:lvl1pPr>
              <a:defRPr sz="2800">
                <a:latin typeface="+mj-ea"/>
                <a:ea typeface="+mj-ea"/>
              </a:defRPr>
            </a:lvl1pPr>
            <a:lvl2pPr>
              <a:defRPr sz="2400">
                <a:latin typeface="+mj-ea"/>
                <a:ea typeface="+mj-ea"/>
              </a:defRPr>
            </a:lvl2pPr>
            <a:lvl3pPr>
              <a:defRPr sz="2000">
                <a:latin typeface="+mj-ea"/>
                <a:ea typeface="+mj-ea"/>
              </a:defRPr>
            </a:lvl3pPr>
            <a:lvl4pPr>
              <a:defRPr sz="1800">
                <a:latin typeface="+mj-ea"/>
                <a:ea typeface="+mj-ea"/>
              </a:defRPr>
            </a:lvl4pPr>
            <a:lvl5pPr>
              <a:defRPr sz="1800">
                <a:latin typeface="+mj-ea"/>
                <a:ea typeface="+mj-ea"/>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267485"/>
            <a:ext cx="4038600" cy="4997513"/>
          </a:xfrm>
        </p:spPr>
        <p:txBody>
          <a:bodyPr/>
          <a:lstStyle>
            <a:lvl1pPr>
              <a:defRPr sz="2800">
                <a:latin typeface="+mj-ea"/>
                <a:ea typeface="+mj-ea"/>
              </a:defRPr>
            </a:lvl1pPr>
            <a:lvl2pPr>
              <a:defRPr sz="2400">
                <a:latin typeface="+mj-ea"/>
                <a:ea typeface="+mj-ea"/>
              </a:defRPr>
            </a:lvl2pPr>
            <a:lvl3pPr>
              <a:defRPr sz="2000">
                <a:latin typeface="+mj-ea"/>
                <a:ea typeface="+mj-ea"/>
              </a:defRPr>
            </a:lvl3pPr>
            <a:lvl4pPr>
              <a:defRPr sz="1800">
                <a:latin typeface="+mj-ea"/>
                <a:ea typeface="+mj-ea"/>
              </a:defRPr>
            </a:lvl4pPr>
            <a:lvl5pPr>
              <a:defRPr sz="1800">
                <a:latin typeface="+mj-ea"/>
                <a:ea typeface="+mj-ea"/>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3BE08C80-ED58-411E-BF85-6E916E409911}" type="datetime1">
              <a:rPr lang="en-US" altLang="zh-CN" smtClean="0"/>
              <a:t>5/17/2020</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dirty="0"/>
          </a:p>
        </p:txBody>
      </p:sp>
      <p:sp>
        <p:nvSpPr>
          <p:cNvPr id="7" name="灯片编号占位符 6"/>
          <p:cNvSpPr>
            <a:spLocks noGrp="1"/>
          </p:cNvSpPr>
          <p:nvPr>
            <p:ph type="sldNum" sz="quarter" idx="12"/>
          </p:nvPr>
        </p:nvSpPr>
        <p:spPr/>
        <p:txBody>
          <a:bodyPr/>
          <a:lstStyle/>
          <a:p>
            <a:fld id="{8BD4F407-B401-4F27-B84C-F4D1FCFDF36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atin typeface="+mj-ea"/>
                <a:ea typeface="+mj-ea"/>
              </a:defRPr>
            </a:lvl1pPr>
            <a:lvl2pPr>
              <a:defRPr sz="2000">
                <a:latin typeface="+mj-ea"/>
                <a:ea typeface="+mj-ea"/>
              </a:defRPr>
            </a:lvl2pPr>
            <a:lvl3pPr>
              <a:defRPr sz="1800">
                <a:latin typeface="+mj-ea"/>
                <a:ea typeface="+mj-ea"/>
              </a:defRPr>
            </a:lvl3pPr>
            <a:lvl4pPr>
              <a:defRPr sz="1600">
                <a:latin typeface="+mj-ea"/>
                <a:ea typeface="+mj-ea"/>
              </a:defRPr>
            </a:lvl4pPr>
            <a:lvl5pPr>
              <a:defRPr sz="1600">
                <a:latin typeface="+mj-ea"/>
                <a:ea typeface="+mj-ea"/>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atin typeface="+mj-ea"/>
                <a:ea typeface="+mj-ea"/>
              </a:defRPr>
            </a:lvl1pPr>
            <a:lvl2pPr>
              <a:defRPr sz="2000">
                <a:latin typeface="+mj-ea"/>
                <a:ea typeface="+mj-ea"/>
              </a:defRPr>
            </a:lvl2pPr>
            <a:lvl3pPr>
              <a:defRPr sz="1800">
                <a:latin typeface="+mj-ea"/>
                <a:ea typeface="+mj-ea"/>
              </a:defRPr>
            </a:lvl3pPr>
            <a:lvl4pPr>
              <a:defRPr sz="1600">
                <a:latin typeface="+mj-ea"/>
                <a:ea typeface="+mj-ea"/>
              </a:defRPr>
            </a:lvl4pPr>
            <a:lvl5pPr>
              <a:defRPr sz="1600">
                <a:latin typeface="+mj-ea"/>
                <a:ea typeface="+mj-ea"/>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611991E-8238-4BD8-9068-A29405E58F7E}" type="datetime1">
              <a:rPr lang="en-US" altLang="zh-CN" smtClean="0"/>
              <a:t>5/17/2020</a:t>
            </a:fld>
            <a:endParaRPr lang="zh-CN" altLang="en-US"/>
          </a:p>
        </p:txBody>
      </p:sp>
      <p:sp>
        <p:nvSpPr>
          <p:cNvPr id="8" name="页脚占位符 7"/>
          <p:cNvSpPr>
            <a:spLocks noGrp="1"/>
          </p:cNvSpPr>
          <p:nvPr>
            <p:ph type="ftr" sz="quarter" idx="11"/>
          </p:nvPr>
        </p:nvSpPr>
        <p:spPr/>
        <p:txBody>
          <a:bodyPr/>
          <a:lstStyle/>
          <a:p>
            <a:r>
              <a:rPr lang="zh-CN" altLang="en-US" smtClean="0"/>
              <a:t>中国科学技术大学</a:t>
            </a:r>
            <a:endParaRPr lang="zh-CN" altLang="en-US" dirty="0"/>
          </a:p>
        </p:txBody>
      </p:sp>
      <p:sp>
        <p:nvSpPr>
          <p:cNvPr id="9" name="灯片编号占位符 8"/>
          <p:cNvSpPr>
            <a:spLocks noGrp="1"/>
          </p:cNvSpPr>
          <p:nvPr>
            <p:ph type="sldNum" sz="quarter" idx="12"/>
          </p:nvPr>
        </p:nvSpPr>
        <p:spPr/>
        <p:txBody>
          <a:bodyPr/>
          <a:lstStyle/>
          <a:p>
            <a:fld id="{8BD4F407-B401-4F27-B84C-F4D1FCFDF36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8229600" cy="902312"/>
          </a:xfr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2D29EDBA-35B6-4701-87CC-FBE379DD7210}" type="datetime1">
              <a:rPr lang="en-US" altLang="zh-CN" smtClean="0"/>
              <a:t>5/17/2020</a:t>
            </a:fld>
            <a:endParaRPr lang="zh-CN" altLang="en-US"/>
          </a:p>
        </p:txBody>
      </p:sp>
      <p:sp>
        <p:nvSpPr>
          <p:cNvPr id="4" name="页脚占位符 3"/>
          <p:cNvSpPr>
            <a:spLocks noGrp="1"/>
          </p:cNvSpPr>
          <p:nvPr>
            <p:ph type="ftr" sz="quarter" idx="11"/>
          </p:nvPr>
        </p:nvSpPr>
        <p:spPr/>
        <p:txBody>
          <a:bodyPr/>
          <a:lstStyle/>
          <a:p>
            <a:r>
              <a:rPr lang="zh-CN" altLang="en-US" smtClean="0"/>
              <a:t>中国科学技术大学</a:t>
            </a:r>
            <a:endParaRPr lang="zh-CN" altLang="en-US" dirty="0"/>
          </a:p>
        </p:txBody>
      </p:sp>
      <p:sp>
        <p:nvSpPr>
          <p:cNvPr id="5" name="灯片编号占位符 4"/>
          <p:cNvSpPr>
            <a:spLocks noGrp="1"/>
          </p:cNvSpPr>
          <p:nvPr>
            <p:ph type="sldNum" sz="quarter" idx="12"/>
          </p:nvPr>
        </p:nvSpPr>
        <p:spPr/>
        <p:txBody>
          <a:bodyPr/>
          <a:lstStyle/>
          <a:p>
            <a:fld id="{8BD4F407-B401-4F27-B84C-F4D1FCFDF361}"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0B48CF-A1FB-47D3-9133-28E1D64D40D3}" type="datetime1">
              <a:rPr lang="en-US" altLang="zh-CN" smtClean="0"/>
              <a:t>5/17/2020</a:t>
            </a:fld>
            <a:endParaRPr lang="zh-CN" altLang="en-US"/>
          </a:p>
        </p:txBody>
      </p:sp>
      <p:sp>
        <p:nvSpPr>
          <p:cNvPr id="3" name="页脚占位符 2"/>
          <p:cNvSpPr>
            <a:spLocks noGrp="1"/>
          </p:cNvSpPr>
          <p:nvPr>
            <p:ph type="ftr" sz="quarter" idx="11"/>
          </p:nvPr>
        </p:nvSpPr>
        <p:spPr/>
        <p:txBody>
          <a:bodyPr/>
          <a:lstStyle/>
          <a:p>
            <a:r>
              <a:rPr lang="zh-CN" altLang="en-US" smtClean="0"/>
              <a:t>中国科学技术大学</a:t>
            </a:r>
            <a:endParaRPr lang="zh-CN" altLang="en-US" dirty="0"/>
          </a:p>
        </p:txBody>
      </p:sp>
      <p:sp>
        <p:nvSpPr>
          <p:cNvPr id="4" name="灯片编号占位符 3"/>
          <p:cNvSpPr>
            <a:spLocks noGrp="1"/>
          </p:cNvSpPr>
          <p:nvPr>
            <p:ph type="sldNum" sz="quarter" idx="12"/>
          </p:nvPr>
        </p:nvSpPr>
        <p:spPr/>
        <p:txBody>
          <a:bodyPr/>
          <a:lstStyle/>
          <a:p>
            <a:fld id="{8BD4F407-B401-4F27-B84C-F4D1FCFDF361}" type="slidenum">
              <a:rPr lang="zh-CN" altLang="en-US" smtClean="0"/>
              <a:t>‹#›</a:t>
            </a:fld>
            <a:endParaRPr lang="zh-CN" altLang="en-US"/>
          </a:p>
        </p:txBody>
      </p:sp>
      <p:pic>
        <p:nvPicPr>
          <p:cNvPr id="5"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37881" y="319520"/>
            <a:ext cx="40163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75307" y="144855"/>
            <a:ext cx="3008313" cy="814812"/>
          </a:xfrm>
        </p:spPr>
        <p:txBody>
          <a:bodyPr anchor="b"/>
          <a:lstStyle>
            <a:lvl1pPr algn="l">
              <a:defRPr sz="2000" b="1">
                <a:latin typeface="+mj-ea"/>
                <a:ea typeface="+mj-ea"/>
              </a:defRPr>
            </a:lvl1pPr>
          </a:lstStyle>
          <a:p>
            <a:r>
              <a:rPr lang="zh-CN" altLang="en-US" dirty="0" smtClean="0"/>
              <a:t>单击此处编辑母版标题样</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a:latin typeface="+mj-ea"/>
                <a:ea typeface="+mj-ea"/>
              </a:defRPr>
            </a:lvl1pPr>
            <a:lvl2pPr>
              <a:defRPr sz="2800">
                <a:latin typeface="+mj-ea"/>
                <a:ea typeface="+mj-ea"/>
              </a:defRPr>
            </a:lvl2pPr>
            <a:lvl3pPr>
              <a:defRPr sz="2400">
                <a:latin typeface="+mj-ea"/>
                <a:ea typeface="+mj-ea"/>
              </a:defRPr>
            </a:lvl3pPr>
            <a:lvl4pPr>
              <a:defRPr sz="2000">
                <a:latin typeface="+mj-ea"/>
                <a:ea typeface="+mj-ea"/>
              </a:defRPr>
            </a:lvl4pPr>
            <a:lvl5pPr>
              <a:defRPr sz="2000">
                <a:latin typeface="+mj-ea"/>
                <a:ea typeface="+mj-ea"/>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mj-ea"/>
                <a:ea typeface="+mj-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0E89983F-5CAB-4AD2-9C3A-BB543F1BA2CC}" type="datetime1">
              <a:rPr lang="en-US" altLang="zh-CN" smtClean="0"/>
              <a:t>5/17/2020</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dirty="0"/>
          </a:p>
        </p:txBody>
      </p:sp>
      <p:sp>
        <p:nvSpPr>
          <p:cNvPr id="7" name="灯片编号占位符 6"/>
          <p:cNvSpPr>
            <a:spLocks noGrp="1"/>
          </p:cNvSpPr>
          <p:nvPr>
            <p:ph type="sldNum" sz="quarter" idx="12"/>
          </p:nvPr>
        </p:nvSpPr>
        <p:spPr/>
        <p:txBody>
          <a:bodyPr/>
          <a:lstStyle/>
          <a:p>
            <a:fld id="{8BD4F407-B401-4F27-B84C-F4D1FCFDF361}"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995881"/>
            <a:ext cx="5486400" cy="37316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6C670C4-3C78-4942-9763-B91976EA41A9}" type="datetime1">
              <a:rPr lang="en-US" altLang="zh-CN" smtClean="0"/>
              <a:t>5/17/2020</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dirty="0"/>
          </a:p>
        </p:txBody>
      </p:sp>
      <p:sp>
        <p:nvSpPr>
          <p:cNvPr id="7" name="灯片编号占位符 6"/>
          <p:cNvSpPr>
            <a:spLocks noGrp="1"/>
          </p:cNvSpPr>
          <p:nvPr>
            <p:ph type="sldNum" sz="quarter" idx="12"/>
          </p:nvPr>
        </p:nvSpPr>
        <p:spPr/>
        <p:txBody>
          <a:bodyPr/>
          <a:lstStyle/>
          <a:p>
            <a:fld id="{8BD4F407-B401-4F27-B84C-F4D1FCFDF361}"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27159"/>
            <a:ext cx="9144000" cy="976313"/>
          </a:xfrm>
          <a:prstGeom prst="rect">
            <a:avLst/>
          </a:prstGeom>
          <a:gradFill rotWithShape="1">
            <a:gsLst>
              <a:gs pos="0">
                <a:srgbClr val="234B8D"/>
              </a:gs>
              <a:gs pos="100000">
                <a:srgbClr val="2F7ADF"/>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dirty="0" smtClean="0">
              <a:solidFill>
                <a:srgbClr val="FFFFFF"/>
              </a:solidFill>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474133" y="175056"/>
            <a:ext cx="8238067" cy="70313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58432"/>
            <a:ext cx="8229600" cy="505183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7C3CBB79-86D5-49C4-928B-7B63B3AD187F}" type="datetime1">
              <a:rPr lang="en-US" altLang="zh-CN" smtClean="0"/>
              <a:t>5/17/2020</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r>
              <a:rPr lang="zh-CN" altLang="en-US" dirty="0" smtClean="0"/>
              <a:t>中国科学技术大学</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8BD4F407-B401-4F27-B84C-F4D1FCFDF361}" type="slidenum">
              <a:rPr lang="zh-CN" altLang="en-US" smtClean="0"/>
              <a:t>‹#›</a:t>
            </a:fld>
            <a:endParaRPr lang="zh-CN" altLang="en-US" dirty="0"/>
          </a:p>
        </p:txBody>
      </p:sp>
      <p:pic>
        <p:nvPicPr>
          <p:cNvPr id="9" name="图片 7" descr="校徽.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17695" y="109071"/>
            <a:ext cx="7667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zh-CN" altLang="en-US" dirty="0" smtClean="0">
                <a:solidFill>
                  <a:schemeClr val="tx1"/>
                </a:solidFill>
              </a:rPr>
              <a:t>计算机体系结构</a:t>
            </a:r>
          </a:p>
        </p:txBody>
      </p:sp>
      <p:sp>
        <p:nvSpPr>
          <p:cNvPr id="5123" name="Rectangle 3"/>
          <p:cNvSpPr>
            <a:spLocks noGrp="1" noChangeArrowheads="1"/>
          </p:cNvSpPr>
          <p:nvPr>
            <p:ph type="subTitle" idx="1"/>
          </p:nvPr>
        </p:nvSpPr>
        <p:spPr/>
        <p:txBody>
          <a:bodyPr>
            <a:normAutofit/>
          </a:bodyPr>
          <a:lstStyle/>
          <a:p>
            <a:r>
              <a:rPr lang="en-US" altLang="zh-CN" dirty="0" smtClean="0"/>
              <a:t>Cache Coherence</a:t>
            </a:r>
            <a:endParaRPr lang="zh-CN" alt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en-US" altLang="zh-CN" smtClean="0"/>
              <a:t>Read Miss by Processor P</a:t>
            </a:r>
            <a:endParaRPr lang="zh-CN" altLang="en-US" smtClean="0"/>
          </a:p>
        </p:txBody>
      </p:sp>
      <p:sp>
        <p:nvSpPr>
          <p:cNvPr id="3" name="内容占位符 2"/>
          <p:cNvSpPr>
            <a:spLocks noGrp="1"/>
          </p:cNvSpPr>
          <p:nvPr>
            <p:ph idx="1"/>
          </p:nvPr>
        </p:nvSpPr>
        <p:spPr/>
        <p:txBody>
          <a:bodyPr>
            <a:normAutofit fontScale="77500" lnSpcReduction="20000"/>
          </a:bodyPr>
          <a:lstStyle/>
          <a:p>
            <a:r>
              <a:rPr lang="en-US" altLang="zh-CN" smtClean="0"/>
              <a:t>Processor P </a:t>
            </a:r>
            <a:r>
              <a:rPr lang="zh-CN" altLang="en-US" smtClean="0"/>
              <a:t>发送</a:t>
            </a:r>
            <a:r>
              <a:rPr lang="en-US" altLang="zh-CN" smtClean="0"/>
              <a:t> Read Miss </a:t>
            </a:r>
            <a:r>
              <a:rPr lang="zh-CN" altLang="en-US" smtClean="0"/>
              <a:t>消息给</a:t>
            </a:r>
            <a:r>
              <a:rPr lang="en-US" altLang="zh-CN" smtClean="0"/>
              <a:t>  Home directory</a:t>
            </a:r>
          </a:p>
          <a:p>
            <a:r>
              <a:rPr lang="en-US" altLang="zh-CN" smtClean="0"/>
              <a:t>Home Directory: block </a:t>
            </a:r>
            <a:r>
              <a:rPr lang="zh-CN" altLang="en-US" smtClean="0"/>
              <a:t>是</a:t>
            </a:r>
            <a:r>
              <a:rPr lang="en-US" altLang="zh-CN" smtClean="0"/>
              <a:t> Modified</a:t>
            </a:r>
            <a:r>
              <a:rPr lang="zh-CN" altLang="en-US" smtClean="0"/>
              <a:t>态</a:t>
            </a:r>
            <a:endParaRPr lang="en-US" altLang="zh-CN" smtClean="0"/>
          </a:p>
          <a:p>
            <a:pPr lvl="1"/>
            <a:r>
              <a:rPr lang="en-US" altLang="zh-CN" smtClean="0"/>
              <a:t>Directory </a:t>
            </a:r>
            <a:r>
              <a:rPr lang="zh-CN" altLang="en-US" smtClean="0"/>
              <a:t>发送</a:t>
            </a:r>
            <a:r>
              <a:rPr lang="en-US" altLang="zh-CN" smtClean="0"/>
              <a:t> Fetch message </a:t>
            </a:r>
            <a:r>
              <a:rPr lang="zh-CN" altLang="en-US" smtClean="0"/>
              <a:t>给拥有该块的</a:t>
            </a:r>
            <a:r>
              <a:rPr lang="en-US" altLang="zh-CN" smtClean="0"/>
              <a:t>remote cache</a:t>
            </a:r>
          </a:p>
          <a:p>
            <a:pPr lvl="1"/>
            <a:r>
              <a:rPr lang="en-US" altLang="zh-CN" smtClean="0"/>
              <a:t>Remote cache</a:t>
            </a:r>
            <a:r>
              <a:rPr lang="zh-CN" altLang="en-US" smtClean="0"/>
              <a:t>发送</a:t>
            </a:r>
            <a:r>
              <a:rPr lang="en-US" altLang="zh-CN" smtClean="0"/>
              <a:t> Write-Back message </a:t>
            </a:r>
            <a:r>
              <a:rPr lang="zh-CN" altLang="en-US" smtClean="0"/>
              <a:t>到</a:t>
            </a:r>
            <a:r>
              <a:rPr lang="en-US" altLang="zh-CN" smtClean="0"/>
              <a:t> directory (shared cache)</a:t>
            </a:r>
          </a:p>
          <a:p>
            <a:pPr lvl="1"/>
            <a:r>
              <a:rPr lang="en-US" altLang="zh-CN" smtClean="0"/>
              <a:t>Remote cache </a:t>
            </a:r>
            <a:r>
              <a:rPr lang="zh-CN" altLang="en-US" smtClean="0"/>
              <a:t>将该块状态修改为</a:t>
            </a:r>
            <a:r>
              <a:rPr lang="en-US" altLang="zh-CN" smtClean="0"/>
              <a:t>shared</a:t>
            </a:r>
          </a:p>
          <a:p>
            <a:pPr lvl="1"/>
            <a:r>
              <a:rPr lang="en-US" altLang="zh-CN" smtClean="0"/>
              <a:t>Directory </a:t>
            </a:r>
            <a:r>
              <a:rPr lang="zh-CN" altLang="en-US" smtClean="0"/>
              <a:t>将其所对应的共享块状态修改为</a:t>
            </a:r>
            <a:r>
              <a:rPr lang="en-US" altLang="zh-CN" smtClean="0"/>
              <a:t> owned</a:t>
            </a:r>
          </a:p>
          <a:p>
            <a:pPr lvl="1"/>
            <a:r>
              <a:rPr lang="en-US" altLang="zh-CN" smtClean="0"/>
              <a:t>Directory </a:t>
            </a:r>
            <a:r>
              <a:rPr lang="zh-CN" altLang="en-US" smtClean="0"/>
              <a:t>发送数据给</a:t>
            </a:r>
            <a:r>
              <a:rPr lang="en-US" altLang="zh-CN" smtClean="0"/>
              <a:t>P, </a:t>
            </a:r>
            <a:r>
              <a:rPr lang="zh-CN" altLang="en-US" smtClean="0"/>
              <a:t>并将对应于</a:t>
            </a:r>
            <a:r>
              <a:rPr lang="en-US" altLang="zh-CN" smtClean="0"/>
              <a:t>P</a:t>
            </a:r>
            <a:r>
              <a:rPr lang="zh-CN" altLang="en-US" smtClean="0"/>
              <a:t>的</a:t>
            </a:r>
            <a:r>
              <a:rPr lang="en-US" altLang="zh-CN" smtClean="0"/>
              <a:t>presence bit</a:t>
            </a:r>
            <a:r>
              <a:rPr lang="zh-CN" altLang="en-US" smtClean="0"/>
              <a:t>置位</a:t>
            </a:r>
            <a:endParaRPr lang="en-US" altLang="zh-CN" smtClean="0"/>
          </a:p>
          <a:p>
            <a:pPr lvl="1"/>
            <a:r>
              <a:rPr lang="en-US" altLang="zh-CN" smtClean="0"/>
              <a:t>P</a:t>
            </a:r>
            <a:r>
              <a:rPr lang="zh-CN" altLang="en-US" smtClean="0"/>
              <a:t>的</a:t>
            </a:r>
            <a:r>
              <a:rPr lang="en-US" altLang="zh-CN" smtClean="0"/>
              <a:t>Local cache </a:t>
            </a:r>
            <a:r>
              <a:rPr lang="zh-CN" altLang="en-US" smtClean="0"/>
              <a:t>将所接收到的块状态置为</a:t>
            </a:r>
            <a:r>
              <a:rPr lang="en-US" altLang="zh-CN" smtClean="0"/>
              <a:t> shared</a:t>
            </a:r>
          </a:p>
          <a:p>
            <a:r>
              <a:rPr lang="en-US" altLang="zh-CN" smtClean="0"/>
              <a:t>Home Directory: block </a:t>
            </a:r>
            <a:r>
              <a:rPr lang="zh-CN" altLang="en-US" smtClean="0"/>
              <a:t>是</a:t>
            </a:r>
            <a:r>
              <a:rPr lang="en-US" altLang="zh-CN" smtClean="0"/>
              <a:t>Shared or Owned</a:t>
            </a:r>
            <a:r>
              <a:rPr lang="zh-CN" altLang="en-US" smtClean="0"/>
              <a:t>态</a:t>
            </a:r>
            <a:endParaRPr lang="en-US" altLang="zh-CN" smtClean="0"/>
          </a:p>
          <a:p>
            <a:pPr lvl="1"/>
            <a:r>
              <a:rPr lang="en-US" altLang="zh-CN" smtClean="0"/>
              <a:t>Directory</a:t>
            </a:r>
            <a:r>
              <a:rPr lang="zh-CN" altLang="en-US" smtClean="0"/>
              <a:t>发送数据给</a:t>
            </a:r>
            <a:r>
              <a:rPr lang="en-US" altLang="zh-CN" smtClean="0"/>
              <a:t>P</a:t>
            </a:r>
            <a:r>
              <a:rPr lang="zh-CN" altLang="en-US" smtClean="0"/>
              <a:t>，并将对应</a:t>
            </a:r>
            <a:r>
              <a:rPr lang="en-US" altLang="zh-CN" smtClean="0"/>
              <a:t> P</a:t>
            </a:r>
            <a:r>
              <a:rPr lang="zh-CN" altLang="en-US" smtClean="0"/>
              <a:t>的</a:t>
            </a:r>
            <a:r>
              <a:rPr lang="en-US" altLang="zh-CN" smtClean="0"/>
              <a:t>presence bit</a:t>
            </a:r>
            <a:r>
              <a:rPr lang="zh-CN" altLang="en-US" smtClean="0"/>
              <a:t>置位</a:t>
            </a:r>
            <a:endParaRPr lang="en-US" altLang="zh-CN" smtClean="0"/>
          </a:p>
          <a:p>
            <a:pPr lvl="1"/>
            <a:r>
              <a:rPr lang="en-US" altLang="zh-CN" smtClean="0"/>
              <a:t>P</a:t>
            </a:r>
            <a:r>
              <a:rPr lang="zh-CN" altLang="en-US" smtClean="0"/>
              <a:t>的</a:t>
            </a:r>
            <a:r>
              <a:rPr lang="en-US" altLang="zh-CN" smtClean="0"/>
              <a:t>Local cache </a:t>
            </a:r>
            <a:r>
              <a:rPr lang="zh-CN" altLang="en-US" smtClean="0"/>
              <a:t>将所接收到的块状态置为</a:t>
            </a:r>
            <a:r>
              <a:rPr lang="en-US" altLang="zh-CN" smtClean="0"/>
              <a:t> shared</a:t>
            </a:r>
          </a:p>
          <a:p>
            <a:r>
              <a:rPr lang="en-US" altLang="zh-CN" smtClean="0"/>
              <a:t>Home Directory: Uncached -&gt; </a:t>
            </a:r>
            <a:r>
              <a:rPr lang="zh-CN" altLang="en-US" smtClean="0"/>
              <a:t>从存储器中获取块</a:t>
            </a:r>
            <a:endParaRPr lang="zh-CN" altLang="en-US" dirty="0"/>
          </a:p>
        </p:txBody>
      </p:sp>
      <p:sp>
        <p:nvSpPr>
          <p:cNvPr id="4" name="日期占位符 3"/>
          <p:cNvSpPr>
            <a:spLocks noGrp="1"/>
          </p:cNvSpPr>
          <p:nvPr>
            <p:ph type="dt" sz="quarter" idx="10"/>
          </p:nvPr>
        </p:nvSpPr>
        <p:spPr/>
        <p:txBody>
          <a:bodyPr/>
          <a:lstStyle/>
          <a:p>
            <a:fld id="{BA44B121-3F88-43FB-AA71-A1B0588E5549}" type="datetime1">
              <a:rPr lang="zh-CN" altLang="en-US" smtClean="0"/>
              <a:t>2020/5/17</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08550" name="灯片编号占位符 5"/>
          <p:cNvSpPr>
            <a:spLocks noGrp="1"/>
          </p:cNvSpPr>
          <p:nvPr>
            <p:ph type="sldNum" sz="quarter" idx="12"/>
          </p:nvPr>
        </p:nvSpPr>
        <p:spPr/>
        <p:txBody>
          <a:bodyPr/>
          <a:lstStyle/>
          <a:p>
            <a:fld id="{67617B07-8836-448C-8E74-9C1565C49EC8}" type="slidenum">
              <a:rPr lang="zh-CN" altLang="en-US" smtClean="0"/>
              <a:t>10</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pPr eaLnBrk="1" hangingPunct="1"/>
            <a:r>
              <a:rPr lang="en-US" altLang="zh-CN" sz="3200" smtClean="0"/>
              <a:t>Read Miss to a Block in Modified State</a:t>
            </a:r>
            <a:endParaRPr lang="zh-CN" altLang="en-US" sz="3200" smtClean="0"/>
          </a:p>
        </p:txBody>
      </p:sp>
      <p:sp>
        <p:nvSpPr>
          <p:cNvPr id="4" name="日期占位符 3"/>
          <p:cNvSpPr>
            <a:spLocks noGrp="1"/>
          </p:cNvSpPr>
          <p:nvPr>
            <p:ph type="dt" sz="half" idx="10"/>
          </p:nvPr>
        </p:nvSpPr>
        <p:spPr/>
        <p:txBody>
          <a:bodyPr/>
          <a:lstStyle/>
          <a:p>
            <a:pPr>
              <a:defRPr/>
            </a:pPr>
            <a:fld id="{B54A2234-B0BC-46B1-B067-E1ED97B5747A}" type="datetime1">
              <a:rPr lang="zh-CN" altLang="en-US"/>
              <a:t>2020/5/17</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09574" name="灯片编号占位符 5"/>
          <p:cNvSpPr>
            <a:spLocks noGrp="1"/>
          </p:cNvSpPr>
          <p:nvPr>
            <p:ph type="sldNum" sz="quarter" idx="12"/>
          </p:nvPr>
        </p:nvSpPr>
        <p:spPr bwMode="auto">
          <a:noFill/>
          <a:ln>
            <a:miter lim="800000"/>
          </a:ln>
        </p:spPr>
        <p:txBody>
          <a:bodyPr/>
          <a:lstStyle/>
          <a:p>
            <a:fld id="{544B617F-F513-4F7E-9F9A-4F291F0EBFF3}" type="slidenum">
              <a:rPr lang="zh-CN" altLang="en-US"/>
              <a:t>11</a:t>
            </a:fld>
            <a:endParaRPr lang="zh-CN" altLang="en-US"/>
          </a:p>
        </p:txBody>
      </p:sp>
      <p:pic>
        <p:nvPicPr>
          <p:cNvPr id="109575" name="图片 6"/>
          <p:cNvPicPr>
            <a:picLocks noChangeAspect="1"/>
          </p:cNvPicPr>
          <p:nvPr/>
        </p:nvPicPr>
        <p:blipFill>
          <a:blip r:embed="rId2"/>
          <a:srcRect/>
          <a:stretch>
            <a:fillRect/>
          </a:stretch>
        </p:blipFill>
        <p:spPr bwMode="auto">
          <a:xfrm>
            <a:off x="600075" y="1154113"/>
            <a:ext cx="7943850" cy="491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a:xfrm>
            <a:off x="628650" y="244475"/>
            <a:ext cx="7886700" cy="630238"/>
          </a:xfrm>
        </p:spPr>
        <p:txBody>
          <a:bodyPr/>
          <a:lstStyle/>
          <a:p>
            <a:pPr eaLnBrk="1" hangingPunct="1"/>
            <a:r>
              <a:rPr lang="en-US" altLang="zh-CN" sz="3200" smtClean="0"/>
              <a:t>Write Miss Message by P to Directory</a:t>
            </a:r>
            <a:endParaRPr lang="zh-CN" altLang="en-US" sz="3200" smtClean="0"/>
          </a:p>
        </p:txBody>
      </p:sp>
      <p:sp>
        <p:nvSpPr>
          <p:cNvPr id="3" name="内容占位符 2"/>
          <p:cNvSpPr>
            <a:spLocks noGrp="1"/>
          </p:cNvSpPr>
          <p:nvPr>
            <p:ph idx="1"/>
          </p:nvPr>
        </p:nvSpPr>
        <p:spPr>
          <a:xfrm>
            <a:off x="628650" y="1022350"/>
            <a:ext cx="7886700" cy="5154613"/>
          </a:xfrm>
        </p:spPr>
        <p:txBody>
          <a:bodyPr rtlCol="0">
            <a:normAutofit fontScale="70000" lnSpcReduction="20000"/>
          </a:bodyPr>
          <a:lstStyle/>
          <a:p>
            <a:pPr eaLnBrk="1" fontAlgn="auto" hangingPunct="1">
              <a:spcAft>
                <a:spcPts val="0"/>
              </a:spcAft>
              <a:defRPr/>
            </a:pPr>
            <a:r>
              <a:rPr lang="en-US" altLang="zh-CN" dirty="0" smtClean="0"/>
              <a:t>Home </a:t>
            </a:r>
            <a:r>
              <a:rPr lang="en-US" altLang="zh-CN" dirty="0"/>
              <a:t>Directory: </a:t>
            </a:r>
            <a:r>
              <a:rPr lang="en-US" altLang="zh-CN" b="1" dirty="0">
                <a:solidFill>
                  <a:srgbClr val="0070C0"/>
                </a:solidFill>
              </a:rPr>
              <a:t>block </a:t>
            </a:r>
            <a:r>
              <a:rPr lang="zh-CN" altLang="en-US" b="1" dirty="0">
                <a:solidFill>
                  <a:srgbClr val="0070C0"/>
                </a:solidFill>
              </a:rPr>
              <a:t>是</a:t>
            </a:r>
            <a:r>
              <a:rPr lang="en-US" altLang="zh-CN" b="1" dirty="0" smtClean="0">
                <a:solidFill>
                  <a:srgbClr val="0070C0"/>
                </a:solidFill>
              </a:rPr>
              <a:t>Modified</a:t>
            </a:r>
            <a:r>
              <a:rPr lang="zh-CN" altLang="en-US" b="1" dirty="0" smtClean="0">
                <a:solidFill>
                  <a:srgbClr val="0070C0"/>
                </a:solidFill>
              </a:rPr>
              <a:t>态</a:t>
            </a:r>
            <a:endParaRPr lang="en-US" altLang="zh-CN" b="1" dirty="0">
              <a:solidFill>
                <a:srgbClr val="0070C0"/>
              </a:solidFill>
            </a:endParaRPr>
          </a:p>
          <a:p>
            <a:pPr lvl="1" eaLnBrk="1" fontAlgn="auto" hangingPunct="1">
              <a:spcAft>
                <a:spcPts val="0"/>
              </a:spcAft>
              <a:defRPr/>
            </a:pPr>
            <a:r>
              <a:rPr lang="en-US" altLang="zh-CN" dirty="0" smtClean="0"/>
              <a:t>Directory </a:t>
            </a:r>
            <a:r>
              <a:rPr lang="zh-CN" altLang="en-US" dirty="0"/>
              <a:t>发送</a:t>
            </a:r>
            <a:r>
              <a:rPr lang="en-US" altLang="zh-CN" dirty="0" smtClean="0"/>
              <a:t> </a:t>
            </a:r>
            <a:r>
              <a:rPr lang="en-US" altLang="zh-CN" dirty="0"/>
              <a:t>Fetch-Invalidate message </a:t>
            </a:r>
            <a:r>
              <a:rPr lang="zh-CN" altLang="en-US" dirty="0" smtClean="0"/>
              <a:t>给处理器</a:t>
            </a:r>
            <a:r>
              <a:rPr lang="en-US" altLang="zh-CN" dirty="0"/>
              <a:t>Q</a:t>
            </a:r>
            <a:r>
              <a:rPr lang="zh-CN" altLang="en-US" dirty="0" smtClean="0"/>
              <a:t>的</a:t>
            </a:r>
            <a:r>
              <a:rPr lang="en-US" altLang="zh-CN" dirty="0" smtClean="0"/>
              <a:t>Cache (Remote Cache </a:t>
            </a:r>
            <a:r>
              <a:rPr lang="zh-CN" altLang="en-US" dirty="0" smtClean="0"/>
              <a:t>拥有该块的最新值</a:t>
            </a:r>
            <a:r>
              <a:rPr lang="en-US" altLang="zh-CN" dirty="0" smtClean="0"/>
              <a:t>)</a:t>
            </a:r>
            <a:endParaRPr lang="en-US" altLang="zh-CN" dirty="0"/>
          </a:p>
          <a:p>
            <a:pPr lvl="1" eaLnBrk="1" fontAlgn="auto" hangingPunct="1">
              <a:spcAft>
                <a:spcPts val="0"/>
              </a:spcAft>
              <a:defRPr/>
            </a:pPr>
            <a:r>
              <a:rPr lang="zh-CN" altLang="en-US" dirty="0" smtClean="0"/>
              <a:t>处理器</a:t>
            </a:r>
            <a:r>
              <a:rPr lang="en-US" altLang="zh-CN" dirty="0" smtClean="0"/>
              <a:t>Q</a:t>
            </a:r>
            <a:r>
              <a:rPr lang="zh-CN" altLang="en-US" dirty="0" smtClean="0"/>
              <a:t>的</a:t>
            </a:r>
            <a:r>
              <a:rPr lang="en-US" altLang="zh-CN" dirty="0" smtClean="0"/>
              <a:t>cache </a:t>
            </a:r>
            <a:r>
              <a:rPr lang="zh-CN" altLang="en-US" dirty="0" smtClean="0"/>
              <a:t>直接发送数据应答消息给</a:t>
            </a:r>
            <a:r>
              <a:rPr lang="en-US" altLang="zh-CN" dirty="0" smtClean="0"/>
              <a:t>P</a:t>
            </a:r>
            <a:endParaRPr lang="en-US" altLang="zh-CN" dirty="0"/>
          </a:p>
          <a:p>
            <a:pPr lvl="1" eaLnBrk="1" fontAlgn="auto" hangingPunct="1">
              <a:spcAft>
                <a:spcPts val="0"/>
              </a:spcAft>
              <a:defRPr/>
            </a:pPr>
            <a:r>
              <a:rPr lang="en-US" altLang="zh-CN" dirty="0" smtClean="0"/>
              <a:t>Q</a:t>
            </a:r>
            <a:r>
              <a:rPr lang="zh-CN" altLang="en-US" dirty="0"/>
              <a:t>的</a:t>
            </a:r>
            <a:r>
              <a:rPr lang="en-US" altLang="zh-CN" dirty="0" smtClean="0"/>
              <a:t>cache</a:t>
            </a:r>
            <a:r>
              <a:rPr lang="zh-CN" altLang="en-US" dirty="0" smtClean="0"/>
              <a:t>将对应块的状态修改为</a:t>
            </a:r>
            <a:r>
              <a:rPr lang="en-US" altLang="zh-CN" dirty="0" smtClean="0"/>
              <a:t>invalid</a:t>
            </a:r>
          </a:p>
          <a:p>
            <a:pPr lvl="1" eaLnBrk="1" fontAlgn="auto" hangingPunct="1">
              <a:spcAft>
                <a:spcPts val="0"/>
              </a:spcAft>
              <a:defRPr/>
            </a:pPr>
            <a:r>
              <a:rPr lang="en-US" altLang="zh-CN" dirty="0" smtClean="0"/>
              <a:t>P</a:t>
            </a:r>
            <a:r>
              <a:rPr lang="zh-CN" altLang="en-US" dirty="0" smtClean="0"/>
              <a:t>的</a:t>
            </a:r>
            <a:r>
              <a:rPr lang="en-US" altLang="zh-CN" dirty="0" smtClean="0"/>
              <a:t>cache (Local) </a:t>
            </a:r>
            <a:r>
              <a:rPr lang="zh-CN" altLang="en-US" dirty="0" smtClean="0"/>
              <a:t>将接收到的块的状态信息修改为</a:t>
            </a:r>
            <a:r>
              <a:rPr lang="en-US" altLang="zh-CN" dirty="0" smtClean="0"/>
              <a:t>modified</a:t>
            </a:r>
          </a:p>
          <a:p>
            <a:pPr lvl="1" eaLnBrk="1" fontAlgn="auto" hangingPunct="1">
              <a:spcAft>
                <a:spcPts val="0"/>
              </a:spcAft>
              <a:defRPr/>
            </a:pPr>
            <a:r>
              <a:rPr lang="en-US" altLang="zh-CN" dirty="0"/>
              <a:t>Directory </a:t>
            </a:r>
            <a:r>
              <a:rPr lang="zh-CN" altLang="en-US" dirty="0" smtClean="0"/>
              <a:t>将</a:t>
            </a:r>
            <a:r>
              <a:rPr lang="zh-CN" altLang="en-US" dirty="0"/>
              <a:t>对应于</a:t>
            </a:r>
            <a:r>
              <a:rPr lang="en-US" altLang="zh-CN" dirty="0" smtClean="0"/>
              <a:t>Q</a:t>
            </a:r>
            <a:r>
              <a:rPr lang="zh-CN" altLang="en-US" dirty="0" smtClean="0"/>
              <a:t>的</a:t>
            </a:r>
            <a:r>
              <a:rPr lang="en-US" altLang="zh-CN" dirty="0" smtClean="0"/>
              <a:t> </a:t>
            </a:r>
            <a:r>
              <a:rPr lang="en-US" altLang="zh-CN" dirty="0"/>
              <a:t>presence </a:t>
            </a:r>
            <a:r>
              <a:rPr lang="en-US" altLang="zh-CN" dirty="0" smtClean="0"/>
              <a:t>bit</a:t>
            </a:r>
            <a:r>
              <a:rPr lang="zh-CN" altLang="en-US" dirty="0" smtClean="0"/>
              <a:t>复位，并将对应于</a:t>
            </a:r>
            <a:r>
              <a:rPr lang="en-US" altLang="zh-CN" dirty="0" smtClean="0"/>
              <a:t>P</a:t>
            </a:r>
            <a:r>
              <a:rPr lang="zh-CN" altLang="en-US" dirty="0" smtClean="0"/>
              <a:t>的</a:t>
            </a:r>
            <a:r>
              <a:rPr lang="en-US" altLang="zh-CN" dirty="0" smtClean="0"/>
              <a:t> </a:t>
            </a:r>
            <a:r>
              <a:rPr lang="en-US" altLang="zh-CN" dirty="0"/>
              <a:t>presence bit </a:t>
            </a:r>
            <a:r>
              <a:rPr lang="zh-CN" altLang="en-US" dirty="0" smtClean="0"/>
              <a:t>置位</a:t>
            </a:r>
            <a:endParaRPr lang="en-US" altLang="zh-CN" dirty="0"/>
          </a:p>
          <a:p>
            <a:pPr eaLnBrk="1" fontAlgn="auto" hangingPunct="1">
              <a:spcAft>
                <a:spcPts val="0"/>
              </a:spcAft>
              <a:defRPr/>
            </a:pPr>
            <a:r>
              <a:rPr lang="en-US" altLang="zh-CN" dirty="0" smtClean="0"/>
              <a:t>Home </a:t>
            </a:r>
            <a:r>
              <a:rPr lang="en-US" altLang="zh-CN" dirty="0"/>
              <a:t>Directory: </a:t>
            </a:r>
            <a:r>
              <a:rPr lang="en-US" altLang="zh-CN" b="1" dirty="0">
                <a:solidFill>
                  <a:srgbClr val="0070C0"/>
                </a:solidFill>
              </a:rPr>
              <a:t>block </a:t>
            </a:r>
            <a:r>
              <a:rPr lang="zh-CN" altLang="en-US" b="1" dirty="0">
                <a:solidFill>
                  <a:srgbClr val="0070C0"/>
                </a:solidFill>
              </a:rPr>
              <a:t>是</a:t>
            </a:r>
            <a:r>
              <a:rPr lang="en-US" altLang="zh-CN" b="1" dirty="0" smtClean="0">
                <a:solidFill>
                  <a:srgbClr val="0070C0"/>
                </a:solidFill>
              </a:rPr>
              <a:t> </a:t>
            </a:r>
            <a:r>
              <a:rPr lang="en-US" altLang="zh-CN" b="1" dirty="0">
                <a:solidFill>
                  <a:srgbClr val="0070C0"/>
                </a:solidFill>
              </a:rPr>
              <a:t>Shared or </a:t>
            </a:r>
            <a:r>
              <a:rPr lang="en-US" altLang="zh-CN" b="1" dirty="0" smtClean="0">
                <a:solidFill>
                  <a:srgbClr val="0070C0"/>
                </a:solidFill>
              </a:rPr>
              <a:t>Owned</a:t>
            </a:r>
            <a:r>
              <a:rPr lang="zh-CN" altLang="en-US" b="1" dirty="0" smtClean="0">
                <a:solidFill>
                  <a:srgbClr val="0070C0"/>
                </a:solidFill>
              </a:rPr>
              <a:t>态</a:t>
            </a:r>
            <a:endParaRPr lang="en-US" altLang="zh-CN" b="1" dirty="0">
              <a:solidFill>
                <a:srgbClr val="0070C0"/>
              </a:solidFill>
            </a:endParaRPr>
          </a:p>
          <a:p>
            <a:pPr lvl="1" eaLnBrk="1" fontAlgn="auto" hangingPunct="1">
              <a:spcAft>
                <a:spcPts val="0"/>
              </a:spcAft>
              <a:defRPr/>
            </a:pPr>
            <a:r>
              <a:rPr lang="en-US" altLang="zh-CN" dirty="0" smtClean="0"/>
              <a:t>Directory </a:t>
            </a:r>
            <a:r>
              <a:rPr lang="zh-CN" altLang="en-US" dirty="0" smtClean="0"/>
              <a:t>根据</a:t>
            </a:r>
            <a:r>
              <a:rPr lang="en-US" altLang="zh-CN" dirty="0" smtClean="0"/>
              <a:t>presence bit</a:t>
            </a:r>
            <a:r>
              <a:rPr lang="zh-CN" altLang="en-US" dirty="0" smtClean="0"/>
              <a:t>位给所有的共享者发送</a:t>
            </a:r>
            <a:r>
              <a:rPr lang="en-US" altLang="zh-CN" dirty="0" smtClean="0"/>
              <a:t>invalidate </a:t>
            </a:r>
            <a:r>
              <a:rPr lang="en-US" altLang="zh-CN" dirty="0"/>
              <a:t>messages </a:t>
            </a:r>
          </a:p>
          <a:p>
            <a:pPr lvl="1" eaLnBrk="1" fontAlgn="auto" hangingPunct="1">
              <a:spcAft>
                <a:spcPts val="0"/>
              </a:spcAft>
              <a:defRPr/>
            </a:pPr>
            <a:r>
              <a:rPr lang="en-US" altLang="zh-CN" dirty="0" smtClean="0"/>
              <a:t>Directory</a:t>
            </a:r>
            <a:r>
              <a:rPr lang="zh-CN" altLang="en-US" dirty="0" smtClean="0"/>
              <a:t>接收</a:t>
            </a:r>
            <a:r>
              <a:rPr lang="en-US" altLang="zh-CN" dirty="0" smtClean="0"/>
              <a:t> acknowledge</a:t>
            </a:r>
            <a:r>
              <a:rPr lang="zh-CN" altLang="en-US" dirty="0" smtClean="0"/>
              <a:t>消息并将对应的</a:t>
            </a:r>
            <a:r>
              <a:rPr lang="en-US" altLang="zh-CN" dirty="0" smtClean="0"/>
              <a:t>presence bits</a:t>
            </a:r>
            <a:r>
              <a:rPr lang="zh-CN" altLang="en-US" dirty="0" smtClean="0"/>
              <a:t>复位</a:t>
            </a:r>
            <a:endParaRPr lang="en-US" altLang="zh-CN" dirty="0"/>
          </a:p>
          <a:p>
            <a:pPr lvl="1" eaLnBrk="1" fontAlgn="auto" hangingPunct="1">
              <a:spcAft>
                <a:spcPts val="0"/>
              </a:spcAft>
              <a:defRPr/>
            </a:pPr>
            <a:r>
              <a:rPr lang="en-US" altLang="zh-CN" dirty="0" smtClean="0"/>
              <a:t>Directory </a:t>
            </a:r>
            <a:r>
              <a:rPr lang="zh-CN" altLang="en-US" dirty="0" smtClean="0"/>
              <a:t>发送数据回复信息给</a:t>
            </a:r>
            <a:r>
              <a:rPr lang="en-US" altLang="zh-CN" dirty="0" smtClean="0"/>
              <a:t>P, </a:t>
            </a:r>
            <a:r>
              <a:rPr lang="zh-CN" altLang="en-US" dirty="0" smtClean="0"/>
              <a:t>并将</a:t>
            </a:r>
            <a:r>
              <a:rPr lang="en-US" altLang="zh-CN" dirty="0" smtClean="0"/>
              <a:t>P</a:t>
            </a:r>
            <a:r>
              <a:rPr lang="zh-CN" altLang="en-US" dirty="0" smtClean="0"/>
              <a:t>对应的</a:t>
            </a:r>
            <a:r>
              <a:rPr lang="en-US" altLang="zh-CN" dirty="0" smtClean="0"/>
              <a:t> </a:t>
            </a:r>
            <a:r>
              <a:rPr lang="en-US" altLang="zh-CN" dirty="0"/>
              <a:t>presence bit </a:t>
            </a:r>
            <a:r>
              <a:rPr lang="zh-CN" altLang="en-US" dirty="0" smtClean="0"/>
              <a:t>置位</a:t>
            </a:r>
            <a:endParaRPr lang="en-US" altLang="zh-CN" dirty="0"/>
          </a:p>
          <a:p>
            <a:pPr lvl="1" eaLnBrk="1" fontAlgn="auto" hangingPunct="1">
              <a:spcAft>
                <a:spcPts val="0"/>
              </a:spcAft>
              <a:defRPr/>
            </a:pPr>
            <a:r>
              <a:rPr lang="en-US" altLang="zh-CN" dirty="0" smtClean="0"/>
              <a:t>P</a:t>
            </a:r>
            <a:r>
              <a:rPr lang="zh-CN" altLang="en-US" dirty="0" smtClean="0"/>
              <a:t>的</a:t>
            </a:r>
            <a:r>
              <a:rPr lang="en-US" altLang="zh-CN" dirty="0" smtClean="0"/>
              <a:t>cache </a:t>
            </a:r>
            <a:r>
              <a:rPr lang="zh-CN" altLang="en-US" dirty="0" smtClean="0"/>
              <a:t>和</a:t>
            </a:r>
            <a:r>
              <a:rPr lang="en-US" altLang="zh-CN" dirty="0" smtClean="0"/>
              <a:t>directory </a:t>
            </a:r>
            <a:r>
              <a:rPr lang="zh-CN" altLang="en-US" dirty="0" smtClean="0"/>
              <a:t>将该块的状态修改为</a:t>
            </a:r>
            <a:r>
              <a:rPr lang="en-US" altLang="zh-CN" dirty="0" smtClean="0"/>
              <a:t> </a:t>
            </a:r>
            <a:r>
              <a:rPr lang="en-US" altLang="zh-CN" dirty="0"/>
              <a:t>modified</a:t>
            </a:r>
          </a:p>
          <a:p>
            <a:pPr eaLnBrk="1" fontAlgn="auto" hangingPunct="1">
              <a:spcAft>
                <a:spcPts val="0"/>
              </a:spcAft>
              <a:defRPr/>
            </a:pPr>
            <a:r>
              <a:rPr lang="en-US" altLang="zh-CN" dirty="0" smtClean="0"/>
              <a:t>Home </a:t>
            </a:r>
            <a:r>
              <a:rPr lang="en-US" altLang="zh-CN" dirty="0"/>
              <a:t>Directory: </a:t>
            </a:r>
            <a:r>
              <a:rPr lang="en-US" altLang="zh-CN" dirty="0" err="1"/>
              <a:t>Uncached</a:t>
            </a:r>
            <a:r>
              <a:rPr lang="en-US" altLang="zh-CN" dirty="0"/>
              <a:t> </a:t>
            </a:r>
            <a:r>
              <a:rPr lang="en-US" altLang="zh-CN" dirty="0" smtClean="0"/>
              <a:t>-&gt; </a:t>
            </a:r>
            <a:r>
              <a:rPr lang="zh-CN" altLang="en-US" dirty="0" smtClean="0"/>
              <a:t>从存储器获取数据</a:t>
            </a:r>
            <a:endParaRPr lang="zh-CN" altLang="en-US" dirty="0"/>
          </a:p>
        </p:txBody>
      </p:sp>
      <p:sp>
        <p:nvSpPr>
          <p:cNvPr id="4" name="日期占位符 3"/>
          <p:cNvSpPr>
            <a:spLocks noGrp="1"/>
          </p:cNvSpPr>
          <p:nvPr>
            <p:ph type="dt" sz="quarter" idx="10"/>
          </p:nvPr>
        </p:nvSpPr>
        <p:spPr/>
        <p:txBody>
          <a:bodyPr/>
          <a:lstStyle/>
          <a:p>
            <a:pPr>
              <a:defRPr/>
            </a:pPr>
            <a:fld id="{8DDF97E8-82B5-4B87-A188-0BDDBECE3877}" type="datetime1">
              <a:rPr lang="zh-CN" altLang="en-US"/>
              <a:t>2020/5/17</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0598" name="灯片编号占位符 5"/>
          <p:cNvSpPr>
            <a:spLocks noGrp="1"/>
          </p:cNvSpPr>
          <p:nvPr>
            <p:ph type="sldNum" sz="quarter" idx="12"/>
          </p:nvPr>
        </p:nvSpPr>
        <p:spPr bwMode="auto">
          <a:noFill/>
          <a:ln>
            <a:miter lim="800000"/>
          </a:ln>
        </p:spPr>
        <p:txBody>
          <a:bodyPr/>
          <a:lstStyle/>
          <a:p>
            <a:fld id="{A7F700B7-2BC8-4872-A911-DAAC73B868D2}" type="slidenum">
              <a:rPr lang="zh-CN" altLang="en-US"/>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p:txBody>
          <a:bodyPr/>
          <a:lstStyle/>
          <a:p>
            <a:pPr eaLnBrk="1" hangingPunct="1"/>
            <a:r>
              <a:rPr lang="en-US" altLang="zh-CN" sz="3200" smtClean="0"/>
              <a:t>Write Miss to a Block in Modified State</a:t>
            </a:r>
            <a:endParaRPr lang="zh-CN" altLang="en-US" sz="3200" smtClean="0"/>
          </a:p>
        </p:txBody>
      </p:sp>
      <p:sp>
        <p:nvSpPr>
          <p:cNvPr id="4" name="日期占位符 3"/>
          <p:cNvSpPr>
            <a:spLocks noGrp="1"/>
          </p:cNvSpPr>
          <p:nvPr>
            <p:ph type="dt" sz="half" idx="10"/>
          </p:nvPr>
        </p:nvSpPr>
        <p:spPr/>
        <p:txBody>
          <a:bodyPr/>
          <a:lstStyle/>
          <a:p>
            <a:pPr>
              <a:defRPr/>
            </a:pPr>
            <a:fld id="{BD1CC55F-17F3-4C8B-9792-F7208DE33F5E}" type="datetime1">
              <a:rPr lang="zh-CN" altLang="en-US"/>
              <a:t>2020/5/17</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1622" name="灯片编号占位符 5"/>
          <p:cNvSpPr>
            <a:spLocks noGrp="1"/>
          </p:cNvSpPr>
          <p:nvPr>
            <p:ph type="sldNum" sz="quarter" idx="12"/>
          </p:nvPr>
        </p:nvSpPr>
        <p:spPr bwMode="auto">
          <a:noFill/>
          <a:ln>
            <a:miter lim="800000"/>
          </a:ln>
        </p:spPr>
        <p:txBody>
          <a:bodyPr/>
          <a:lstStyle/>
          <a:p>
            <a:fld id="{CDE09B66-AED0-4E11-85AF-804331A8118B}" type="slidenum">
              <a:rPr lang="zh-CN" altLang="en-US"/>
              <a:t>13</a:t>
            </a:fld>
            <a:endParaRPr lang="zh-CN" altLang="en-US"/>
          </a:p>
        </p:txBody>
      </p:sp>
      <p:pic>
        <p:nvPicPr>
          <p:cNvPr id="111623" name="图片 6"/>
          <p:cNvPicPr>
            <a:picLocks noChangeAspect="1"/>
          </p:cNvPicPr>
          <p:nvPr/>
        </p:nvPicPr>
        <p:blipFill>
          <a:blip r:embed="rId2"/>
          <a:srcRect/>
          <a:stretch>
            <a:fillRect/>
          </a:stretch>
        </p:blipFill>
        <p:spPr bwMode="auto">
          <a:xfrm>
            <a:off x="619125" y="1246188"/>
            <a:ext cx="7896225" cy="4791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p:txBody>
          <a:bodyPr/>
          <a:lstStyle/>
          <a:p>
            <a:pPr eaLnBrk="1" hangingPunct="1"/>
            <a:r>
              <a:rPr lang="en-US" altLang="zh-CN" smtClean="0"/>
              <a:t>Write Miss to a Block with Sharers</a:t>
            </a:r>
            <a:endParaRPr lang="zh-CN" altLang="en-US" smtClean="0"/>
          </a:p>
        </p:txBody>
      </p:sp>
      <p:sp>
        <p:nvSpPr>
          <p:cNvPr id="4" name="日期占位符 3"/>
          <p:cNvSpPr>
            <a:spLocks noGrp="1"/>
          </p:cNvSpPr>
          <p:nvPr>
            <p:ph type="dt" sz="half" idx="10"/>
          </p:nvPr>
        </p:nvSpPr>
        <p:spPr/>
        <p:txBody>
          <a:bodyPr/>
          <a:lstStyle/>
          <a:p>
            <a:pPr>
              <a:defRPr/>
            </a:pPr>
            <a:fld id="{78B5C535-3096-4113-8540-875148F51DEC}" type="datetime1">
              <a:rPr lang="zh-CN" altLang="en-US"/>
              <a:t>2020/5/17</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2646" name="灯片编号占位符 5"/>
          <p:cNvSpPr>
            <a:spLocks noGrp="1"/>
          </p:cNvSpPr>
          <p:nvPr>
            <p:ph type="sldNum" sz="quarter" idx="12"/>
          </p:nvPr>
        </p:nvSpPr>
        <p:spPr bwMode="auto">
          <a:noFill/>
          <a:ln>
            <a:miter lim="800000"/>
          </a:ln>
        </p:spPr>
        <p:txBody>
          <a:bodyPr/>
          <a:lstStyle/>
          <a:p>
            <a:fld id="{3916F0E4-F062-4BCA-99D3-AC04AD537513}" type="slidenum">
              <a:rPr lang="zh-CN" altLang="en-US"/>
              <a:t>14</a:t>
            </a:fld>
            <a:endParaRPr lang="zh-CN" altLang="en-US"/>
          </a:p>
        </p:txBody>
      </p:sp>
      <p:pic>
        <p:nvPicPr>
          <p:cNvPr id="112647" name="图片 6"/>
          <p:cNvPicPr>
            <a:picLocks noChangeAspect="1"/>
          </p:cNvPicPr>
          <p:nvPr/>
        </p:nvPicPr>
        <p:blipFill>
          <a:blip r:embed="rId2"/>
          <a:srcRect/>
          <a:stretch>
            <a:fillRect/>
          </a:stretch>
        </p:blipFill>
        <p:spPr bwMode="auto">
          <a:xfrm>
            <a:off x="514350" y="1128713"/>
            <a:ext cx="7810500" cy="5048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p:cNvSpPr>
          <p:nvPr>
            <p:ph type="title"/>
          </p:nvPr>
        </p:nvSpPr>
        <p:spPr/>
        <p:txBody>
          <a:bodyPr/>
          <a:lstStyle/>
          <a:p>
            <a:pPr eaLnBrk="1" hangingPunct="1"/>
            <a:r>
              <a:rPr lang="en-US" altLang="zh-CN" smtClean="0"/>
              <a:t>Invalidating a Block with Sharers</a:t>
            </a:r>
            <a:endParaRPr lang="zh-CN" altLang="en-US" smtClean="0"/>
          </a:p>
        </p:txBody>
      </p:sp>
      <p:sp>
        <p:nvSpPr>
          <p:cNvPr id="4" name="日期占位符 3"/>
          <p:cNvSpPr>
            <a:spLocks noGrp="1"/>
          </p:cNvSpPr>
          <p:nvPr>
            <p:ph type="dt" sz="half" idx="10"/>
          </p:nvPr>
        </p:nvSpPr>
        <p:spPr/>
        <p:txBody>
          <a:bodyPr/>
          <a:lstStyle/>
          <a:p>
            <a:pPr>
              <a:defRPr/>
            </a:pPr>
            <a:fld id="{6FA99239-F122-4534-B8ED-255E45A5098B}" type="datetime1">
              <a:rPr lang="zh-CN" altLang="en-US"/>
              <a:t>2020/5/17</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3670" name="灯片编号占位符 5"/>
          <p:cNvSpPr>
            <a:spLocks noGrp="1"/>
          </p:cNvSpPr>
          <p:nvPr>
            <p:ph type="sldNum" sz="quarter" idx="12"/>
          </p:nvPr>
        </p:nvSpPr>
        <p:spPr bwMode="auto">
          <a:noFill/>
          <a:ln>
            <a:miter lim="800000"/>
          </a:ln>
        </p:spPr>
        <p:txBody>
          <a:bodyPr/>
          <a:lstStyle/>
          <a:p>
            <a:fld id="{6DA03938-3B6E-4422-8B76-39512C608504}" type="slidenum">
              <a:rPr lang="zh-CN" altLang="en-US"/>
              <a:t>15</a:t>
            </a:fld>
            <a:endParaRPr lang="zh-CN" altLang="en-US"/>
          </a:p>
        </p:txBody>
      </p:sp>
      <p:pic>
        <p:nvPicPr>
          <p:cNvPr id="113671" name="图片 7"/>
          <p:cNvPicPr>
            <a:picLocks noChangeAspect="1"/>
          </p:cNvPicPr>
          <p:nvPr/>
        </p:nvPicPr>
        <p:blipFill>
          <a:blip r:embed="rId2"/>
          <a:srcRect/>
          <a:stretch>
            <a:fillRect/>
          </a:stretch>
        </p:blipFill>
        <p:spPr bwMode="auto">
          <a:xfrm>
            <a:off x="704850" y="1289050"/>
            <a:ext cx="7734300" cy="4981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p:txBody>
          <a:bodyPr/>
          <a:lstStyle/>
          <a:p>
            <a:pPr eaLnBrk="1" hangingPunct="1"/>
            <a:r>
              <a:rPr lang="en-US" altLang="zh-CN" smtClean="0"/>
              <a:t>Directory Protocol Messages</a:t>
            </a:r>
            <a:endParaRPr lang="zh-CN" altLang="en-US" smtClean="0"/>
          </a:p>
        </p:txBody>
      </p:sp>
      <p:sp>
        <p:nvSpPr>
          <p:cNvPr id="4" name="日期占位符 3"/>
          <p:cNvSpPr>
            <a:spLocks noGrp="1"/>
          </p:cNvSpPr>
          <p:nvPr>
            <p:ph type="dt" sz="half" idx="10"/>
          </p:nvPr>
        </p:nvSpPr>
        <p:spPr/>
        <p:txBody>
          <a:bodyPr/>
          <a:lstStyle/>
          <a:p>
            <a:pPr>
              <a:defRPr/>
            </a:pPr>
            <a:fld id="{EBB06DD9-5AF4-403F-9DAE-E40A47545D84}" type="datetime1">
              <a:rPr lang="zh-CN" altLang="en-US"/>
              <a:t>2020/5/17</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4694" name="灯片编号占位符 5"/>
          <p:cNvSpPr>
            <a:spLocks noGrp="1"/>
          </p:cNvSpPr>
          <p:nvPr>
            <p:ph type="sldNum" sz="quarter" idx="12"/>
          </p:nvPr>
        </p:nvSpPr>
        <p:spPr bwMode="auto">
          <a:noFill/>
          <a:ln>
            <a:miter lim="800000"/>
          </a:ln>
        </p:spPr>
        <p:txBody>
          <a:bodyPr/>
          <a:lstStyle/>
          <a:p>
            <a:fld id="{E328116C-25FD-4418-9ACE-E4B92946A83F}" type="slidenum">
              <a:rPr lang="zh-CN" altLang="en-US"/>
              <a:t>16</a:t>
            </a:fld>
            <a:endParaRPr lang="zh-CN" altLang="en-US"/>
          </a:p>
        </p:txBody>
      </p:sp>
      <p:pic>
        <p:nvPicPr>
          <p:cNvPr id="114695" name="图片 6"/>
          <p:cNvPicPr>
            <a:picLocks noChangeAspect="1"/>
          </p:cNvPicPr>
          <p:nvPr/>
        </p:nvPicPr>
        <p:blipFill>
          <a:blip r:embed="rId2"/>
          <a:srcRect/>
          <a:stretch>
            <a:fillRect/>
          </a:stretch>
        </p:blipFill>
        <p:spPr bwMode="auto">
          <a:xfrm>
            <a:off x="533400" y="1123950"/>
            <a:ext cx="8077200" cy="514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title"/>
          </p:nvPr>
        </p:nvSpPr>
        <p:spPr/>
        <p:txBody>
          <a:bodyPr/>
          <a:lstStyle/>
          <a:p>
            <a:pPr eaLnBrk="1" hangingPunct="1"/>
            <a:r>
              <a:rPr lang="en-US" altLang="zh-CN" sz="3200" smtClean="0"/>
              <a:t>MSI State Diagram for a Local Cache</a:t>
            </a:r>
            <a:endParaRPr lang="zh-CN" altLang="en-US" sz="3200" smtClean="0"/>
          </a:p>
        </p:txBody>
      </p:sp>
      <p:sp>
        <p:nvSpPr>
          <p:cNvPr id="4" name="日期占位符 3"/>
          <p:cNvSpPr>
            <a:spLocks noGrp="1"/>
          </p:cNvSpPr>
          <p:nvPr>
            <p:ph type="dt" sz="half" idx="10"/>
          </p:nvPr>
        </p:nvSpPr>
        <p:spPr/>
        <p:txBody>
          <a:bodyPr/>
          <a:lstStyle/>
          <a:p>
            <a:pPr>
              <a:defRPr/>
            </a:pPr>
            <a:fld id="{374FDCDD-52E0-4013-9326-CF2DE7C202CF}" type="datetime1">
              <a:rPr lang="zh-CN" altLang="en-US"/>
              <a:t>2020/5/17</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5718" name="灯片编号占位符 5"/>
          <p:cNvSpPr>
            <a:spLocks noGrp="1"/>
          </p:cNvSpPr>
          <p:nvPr>
            <p:ph type="sldNum" sz="quarter" idx="12"/>
          </p:nvPr>
        </p:nvSpPr>
        <p:spPr bwMode="auto">
          <a:noFill/>
          <a:ln>
            <a:miter lim="800000"/>
          </a:ln>
        </p:spPr>
        <p:txBody>
          <a:bodyPr/>
          <a:lstStyle/>
          <a:p>
            <a:fld id="{4B4055E6-C37E-4B39-80C5-AE03EED4E856}" type="slidenum">
              <a:rPr lang="zh-CN" altLang="en-US"/>
              <a:t>17</a:t>
            </a:fld>
            <a:endParaRPr lang="zh-CN" altLang="en-US"/>
          </a:p>
        </p:txBody>
      </p:sp>
      <p:pic>
        <p:nvPicPr>
          <p:cNvPr id="115719" name="图片 6"/>
          <p:cNvPicPr>
            <a:picLocks noChangeAspect="1"/>
          </p:cNvPicPr>
          <p:nvPr/>
        </p:nvPicPr>
        <p:blipFill>
          <a:blip r:embed="rId2"/>
          <a:srcRect/>
          <a:stretch>
            <a:fillRect/>
          </a:stretch>
        </p:blipFill>
        <p:spPr bwMode="auto">
          <a:xfrm>
            <a:off x="522288" y="1282700"/>
            <a:ext cx="8099425" cy="4894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p:txBody>
          <a:bodyPr/>
          <a:lstStyle/>
          <a:p>
            <a:pPr eaLnBrk="1" hangingPunct="1"/>
            <a:r>
              <a:rPr lang="en-US" altLang="zh-CN" smtClean="0"/>
              <a:t>MOSI State Diagram for Directory</a:t>
            </a:r>
            <a:endParaRPr lang="zh-CN" altLang="en-US" smtClean="0"/>
          </a:p>
        </p:txBody>
      </p:sp>
      <p:sp>
        <p:nvSpPr>
          <p:cNvPr id="4" name="日期占位符 3"/>
          <p:cNvSpPr>
            <a:spLocks noGrp="1"/>
          </p:cNvSpPr>
          <p:nvPr>
            <p:ph type="dt" sz="half" idx="10"/>
          </p:nvPr>
        </p:nvSpPr>
        <p:spPr/>
        <p:txBody>
          <a:bodyPr/>
          <a:lstStyle/>
          <a:p>
            <a:pPr>
              <a:defRPr/>
            </a:pPr>
            <a:fld id="{61D075B8-D274-47F2-B113-D400ABC4EF40}" type="datetime1">
              <a:rPr lang="zh-CN" altLang="en-US"/>
              <a:t>2020/5/17</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6742" name="灯片编号占位符 5"/>
          <p:cNvSpPr>
            <a:spLocks noGrp="1"/>
          </p:cNvSpPr>
          <p:nvPr>
            <p:ph type="sldNum" sz="quarter" idx="12"/>
          </p:nvPr>
        </p:nvSpPr>
        <p:spPr bwMode="auto">
          <a:noFill/>
          <a:ln>
            <a:miter lim="800000"/>
          </a:ln>
        </p:spPr>
        <p:txBody>
          <a:bodyPr/>
          <a:lstStyle/>
          <a:p>
            <a:fld id="{17220C40-81D2-4CA7-B4AE-E7CD48078909}" type="slidenum">
              <a:rPr lang="zh-CN" altLang="en-US"/>
              <a:t>18</a:t>
            </a:fld>
            <a:endParaRPr lang="zh-CN" altLang="en-US"/>
          </a:p>
        </p:txBody>
      </p:sp>
      <p:pic>
        <p:nvPicPr>
          <p:cNvPr id="116743" name="图片 6"/>
          <p:cNvPicPr>
            <a:picLocks noChangeAspect="1"/>
          </p:cNvPicPr>
          <p:nvPr/>
        </p:nvPicPr>
        <p:blipFill>
          <a:blip r:embed="rId3"/>
          <a:srcRect/>
          <a:stretch>
            <a:fillRect/>
          </a:stretch>
        </p:blipFill>
        <p:spPr bwMode="auto">
          <a:xfrm>
            <a:off x="158750" y="976313"/>
            <a:ext cx="8548688" cy="5400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图片 6"/>
          <p:cNvPicPr>
            <a:picLocks noChangeAspect="1"/>
          </p:cNvPicPr>
          <p:nvPr/>
        </p:nvPicPr>
        <p:blipFill>
          <a:blip r:embed="rId2"/>
          <a:srcRect/>
          <a:stretch>
            <a:fillRect/>
          </a:stretch>
        </p:blipFill>
        <p:spPr bwMode="auto">
          <a:xfrm>
            <a:off x="904875" y="2432050"/>
            <a:ext cx="7610475" cy="1128713"/>
          </a:xfrm>
          <a:prstGeom prst="rect">
            <a:avLst/>
          </a:prstGeom>
          <a:noFill/>
          <a:ln w="9525">
            <a:noFill/>
            <a:miter lim="800000"/>
            <a:headEnd/>
            <a:tailEnd/>
          </a:ln>
        </p:spPr>
      </p:pic>
      <p:sp>
        <p:nvSpPr>
          <p:cNvPr id="118787" name="标题 1"/>
          <p:cNvSpPr>
            <a:spLocks noGrp="1"/>
          </p:cNvSpPr>
          <p:nvPr>
            <p:ph type="title"/>
          </p:nvPr>
        </p:nvSpPr>
        <p:spPr/>
        <p:txBody>
          <a:bodyPr/>
          <a:lstStyle/>
          <a:p>
            <a:r>
              <a:rPr lang="en-US" altLang="zh-CN" dirty="0" smtClean="0"/>
              <a:t>-Review</a:t>
            </a:r>
            <a:endParaRPr lang="zh-CN" altLang="en-US" dirty="0" smtClean="0"/>
          </a:p>
        </p:txBody>
      </p:sp>
      <p:sp>
        <p:nvSpPr>
          <p:cNvPr id="118788" name="内容占位符 2"/>
          <p:cNvSpPr>
            <a:spLocks noGrp="1"/>
          </p:cNvSpPr>
          <p:nvPr>
            <p:ph idx="1"/>
          </p:nvPr>
        </p:nvSpPr>
        <p:spPr>
          <a:xfrm>
            <a:off x="457200" y="1293268"/>
            <a:ext cx="8229600" cy="5051833"/>
          </a:xfrm>
        </p:spPr>
        <p:txBody>
          <a:bodyPr>
            <a:normAutofit fontScale="92500" lnSpcReduction="20000"/>
          </a:bodyPr>
          <a:lstStyle/>
          <a:p>
            <a:r>
              <a:rPr lang="zh-CN" altLang="en-US" dirty="0" smtClean="0"/>
              <a:t>分布式共享存储的</a:t>
            </a:r>
            <a:r>
              <a:rPr lang="en-US" altLang="zh-CN" dirty="0" smtClean="0"/>
              <a:t>Cache</a:t>
            </a:r>
            <a:r>
              <a:rPr lang="zh-CN" altLang="en-US" dirty="0" smtClean="0"/>
              <a:t>一致性协议</a:t>
            </a:r>
            <a:endParaRPr lang="en-US" altLang="zh-CN" dirty="0" smtClean="0"/>
          </a:p>
          <a:p>
            <a:pPr lvl="1"/>
            <a:r>
              <a:rPr lang="en-US" altLang="zh-CN" dirty="0" smtClean="0"/>
              <a:t>Cache</a:t>
            </a:r>
            <a:r>
              <a:rPr lang="zh-CN" altLang="en-US" dirty="0" smtClean="0"/>
              <a:t>块的状态：</a:t>
            </a:r>
            <a:endParaRPr lang="en-US" altLang="zh-CN" dirty="0" smtClean="0"/>
          </a:p>
          <a:p>
            <a:pPr lvl="2"/>
            <a:r>
              <a:rPr lang="zh-CN" altLang="en-US" dirty="0" smtClean="0"/>
              <a:t>私有</a:t>
            </a:r>
            <a:r>
              <a:rPr lang="en-US" altLang="zh-CN" dirty="0" smtClean="0"/>
              <a:t>Cache</a:t>
            </a:r>
            <a:r>
              <a:rPr lang="zh-CN" altLang="en-US" dirty="0" smtClean="0"/>
              <a:t>中块的状态 </a:t>
            </a:r>
            <a:r>
              <a:rPr lang="en-US" altLang="zh-CN" dirty="0" smtClean="0"/>
              <a:t>/</a:t>
            </a:r>
            <a:r>
              <a:rPr lang="zh-CN" altLang="en-US" dirty="0" smtClean="0"/>
              <a:t>目录中</a:t>
            </a:r>
            <a:r>
              <a:rPr lang="en-US" altLang="zh-CN" dirty="0" smtClean="0"/>
              <a:t>Cache</a:t>
            </a:r>
            <a:r>
              <a:rPr lang="zh-CN" altLang="en-US" dirty="0" smtClean="0"/>
              <a:t>块的状态</a:t>
            </a:r>
            <a:endParaRPr lang="en-US" altLang="zh-CN" dirty="0" smtClean="0"/>
          </a:p>
          <a:p>
            <a:pPr lvl="2"/>
            <a:endParaRPr lang="en-US" altLang="zh-CN" dirty="0" smtClean="0"/>
          </a:p>
          <a:p>
            <a:pPr lvl="2"/>
            <a:endParaRPr lang="en-US" altLang="zh-CN" dirty="0" smtClean="0"/>
          </a:p>
          <a:p>
            <a:pPr lvl="2"/>
            <a:endParaRPr lang="en-US" altLang="zh-CN" dirty="0" smtClean="0"/>
          </a:p>
          <a:p>
            <a:pPr lvl="1"/>
            <a:r>
              <a:rPr lang="zh-CN" altLang="en-US" dirty="0" smtClean="0"/>
              <a:t>状态迁移过程：状态迁移图</a:t>
            </a:r>
            <a:endParaRPr lang="en-US" altLang="zh-CN" dirty="0" smtClean="0"/>
          </a:p>
          <a:p>
            <a:r>
              <a:rPr lang="zh-CN" altLang="en-US" dirty="0" smtClean="0"/>
              <a:t>存储同一性问题</a:t>
            </a:r>
            <a:endParaRPr lang="en-US" altLang="zh-CN" dirty="0" smtClean="0"/>
          </a:p>
          <a:p>
            <a:pPr lvl="1"/>
            <a:r>
              <a:rPr lang="en-US" altLang="zh-CN" dirty="0" smtClean="0"/>
              <a:t>Consistency</a:t>
            </a:r>
            <a:r>
              <a:rPr lang="zh-CN" altLang="en-US" dirty="0" smtClean="0"/>
              <a:t>研究不同处理器访问存储器操作的定序问题，即所有处理器发出的所有访问存储器操作</a:t>
            </a:r>
            <a:r>
              <a:rPr lang="en-US" altLang="zh-CN" dirty="0" smtClean="0"/>
              <a:t>(</a:t>
            </a:r>
            <a:r>
              <a:rPr lang="zh-CN" altLang="en-US" dirty="0" smtClean="0"/>
              <a:t>所有地址）的全序</a:t>
            </a:r>
            <a:endParaRPr lang="en-US" altLang="zh-CN" dirty="0" smtClean="0"/>
          </a:p>
          <a:p>
            <a:pPr lvl="1"/>
            <a:r>
              <a:rPr lang="en-US" altLang="zh-CN" dirty="0" smtClean="0"/>
              <a:t>Coherence</a:t>
            </a:r>
            <a:r>
              <a:rPr lang="zh-CN" altLang="en-US" dirty="0" smtClean="0"/>
              <a:t>研究不同处理器访问存储器相同地址操作的定序问题，即访问每个</a:t>
            </a:r>
            <a:r>
              <a:rPr lang="en-US" altLang="zh-CN" dirty="0" smtClean="0"/>
              <a:t>Cache</a:t>
            </a:r>
            <a:r>
              <a:rPr lang="zh-CN" altLang="en-US" dirty="0" smtClean="0"/>
              <a:t>块的局部序问题</a:t>
            </a:r>
            <a:endParaRPr lang="en-US" altLang="zh-CN" dirty="0" smtClean="0"/>
          </a:p>
          <a:p>
            <a:endParaRPr lang="en-US" altLang="zh-CN" dirty="0" smtClean="0"/>
          </a:p>
          <a:p>
            <a:pPr lvl="1"/>
            <a:endParaRPr lang="zh-CN" altLang="en-US" dirty="0" smtClean="0"/>
          </a:p>
        </p:txBody>
      </p:sp>
      <p:sp>
        <p:nvSpPr>
          <p:cNvPr id="4" name="日期占位符 3"/>
          <p:cNvSpPr>
            <a:spLocks noGrp="1"/>
          </p:cNvSpPr>
          <p:nvPr>
            <p:ph type="dt" sz="quarter" idx="10"/>
          </p:nvPr>
        </p:nvSpPr>
        <p:spPr/>
        <p:txBody>
          <a:bodyPr/>
          <a:lstStyle/>
          <a:p>
            <a:fld id="{A2902A76-62AF-4C24-9789-FA767563D0FD}" type="datetime1">
              <a:rPr lang="zh-CN" altLang="en-US" smtClean="0"/>
              <a:t>2020/5/17</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18791" name="灯片编号占位符 5"/>
          <p:cNvSpPr>
            <a:spLocks noGrp="1"/>
          </p:cNvSpPr>
          <p:nvPr>
            <p:ph type="sldNum" sz="quarter" idx="12"/>
          </p:nvPr>
        </p:nvSpPr>
        <p:spPr/>
        <p:txBody>
          <a:bodyPr/>
          <a:lstStyle/>
          <a:p>
            <a:fld id="{0C05FB09-8D80-402C-A9AE-32F72856CD44}" type="slidenum">
              <a:rPr lang="zh-CN" altLang="en-US" smtClean="0"/>
              <a:t>19</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r>
              <a:rPr lang="en-US" altLang="zh-CN" smtClean="0"/>
              <a:t>7.3 </a:t>
            </a:r>
            <a:r>
              <a:rPr lang="zh-CN" altLang="en-US" smtClean="0"/>
              <a:t>分布式共享存储器体系结构</a:t>
            </a:r>
          </a:p>
        </p:txBody>
      </p:sp>
      <p:sp>
        <p:nvSpPr>
          <p:cNvPr id="98307" name="内容占位符 2"/>
          <p:cNvSpPr>
            <a:spLocks noGrp="1"/>
          </p:cNvSpPr>
          <p:nvPr>
            <p:ph idx="1"/>
          </p:nvPr>
        </p:nvSpPr>
        <p:spPr/>
        <p:txBody>
          <a:bodyPr/>
          <a:lstStyle/>
          <a:p>
            <a:r>
              <a:rPr lang="zh-CN" altLang="en-US" dirty="0" smtClean="0"/>
              <a:t>存储器分布于各结点中，所有的结点通过网络互连。访问可以是本地的，也</a:t>
            </a:r>
            <a:r>
              <a:rPr lang="zh-CN" altLang="en-US" dirty="0"/>
              <a:t>可以</a:t>
            </a:r>
            <a:r>
              <a:rPr lang="zh-CN" altLang="en-US" dirty="0" smtClean="0"/>
              <a:t>是远程的。</a:t>
            </a:r>
          </a:p>
          <a:p>
            <a:endParaRPr lang="zh-CN" altLang="en-US" dirty="0" smtClean="0"/>
          </a:p>
        </p:txBody>
      </p:sp>
      <p:sp>
        <p:nvSpPr>
          <p:cNvPr id="4" name="日期占位符 3"/>
          <p:cNvSpPr>
            <a:spLocks noGrp="1"/>
          </p:cNvSpPr>
          <p:nvPr>
            <p:ph type="dt" sz="quarter" idx="10"/>
          </p:nvPr>
        </p:nvSpPr>
        <p:spPr/>
        <p:txBody>
          <a:bodyPr/>
          <a:lstStyle/>
          <a:p>
            <a:pPr>
              <a:defRPr/>
            </a:pPr>
            <a:fld id="{FECF49CA-F3A8-4D1A-B328-50C274AF2FC9}" type="datetime1">
              <a:rPr lang="zh-CN" altLang="en-US"/>
              <a:t>2020/5/17</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98310" name="灯片编号占位符 8"/>
          <p:cNvSpPr>
            <a:spLocks noGrp="1"/>
          </p:cNvSpPr>
          <p:nvPr>
            <p:ph type="sldNum" sz="quarter" idx="12"/>
          </p:nvPr>
        </p:nvSpPr>
        <p:spPr bwMode="auto">
          <a:noFill/>
          <a:ln>
            <a:miter lim="800000"/>
          </a:ln>
        </p:spPr>
        <p:txBody>
          <a:bodyPr/>
          <a:lstStyle/>
          <a:p>
            <a:fld id="{A4C3BE3B-D0A6-4EC2-9A03-B64F46FB68B1}" type="slidenum">
              <a:rPr lang="zh-CN" altLang="en-US"/>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p:txBody>
          <a:bodyPr>
            <a:normAutofit fontScale="90000"/>
          </a:bodyPr>
          <a:lstStyle/>
          <a:p>
            <a:r>
              <a:rPr lang="en-AU" altLang="zh-CN" smtClean="0"/>
              <a:t>7.4 Models of Memory Consistency</a:t>
            </a:r>
            <a:endParaRPr lang="zh-CN" altLang="en-US" smtClean="0"/>
          </a:p>
        </p:txBody>
      </p:sp>
      <p:sp>
        <p:nvSpPr>
          <p:cNvPr id="119811" name="内容占位符 2"/>
          <p:cNvSpPr>
            <a:spLocks noGrp="1"/>
          </p:cNvSpPr>
          <p:nvPr>
            <p:ph idx="1"/>
          </p:nvPr>
        </p:nvSpPr>
        <p:spPr/>
        <p:txBody>
          <a:bodyPr/>
          <a:lstStyle/>
          <a:p>
            <a:r>
              <a:rPr lang="zh-CN" altLang="en-US" smtClean="0"/>
              <a:t>什么是存储同一性？</a:t>
            </a:r>
            <a:endParaRPr lang="en-US" altLang="zh-CN" smtClean="0"/>
          </a:p>
          <a:p>
            <a:r>
              <a:rPr lang="zh-CN" altLang="en-US" smtClean="0"/>
              <a:t>隐式存储同一性模型（顺序存储同一性）</a:t>
            </a:r>
            <a:r>
              <a:rPr lang="en-US" altLang="zh-CN" smtClean="0"/>
              <a:t> </a:t>
            </a:r>
          </a:p>
          <a:p>
            <a:r>
              <a:rPr lang="zh-CN" altLang="en-US" smtClean="0"/>
              <a:t>放松的存储同一性</a:t>
            </a:r>
          </a:p>
        </p:txBody>
      </p:sp>
      <p:sp>
        <p:nvSpPr>
          <p:cNvPr id="4" name="日期占位符 3"/>
          <p:cNvSpPr>
            <a:spLocks noGrp="1"/>
          </p:cNvSpPr>
          <p:nvPr>
            <p:ph type="dt" sz="half" idx="10"/>
          </p:nvPr>
        </p:nvSpPr>
        <p:spPr/>
        <p:txBody>
          <a:bodyPr/>
          <a:lstStyle/>
          <a:p>
            <a:pPr>
              <a:defRPr/>
            </a:pPr>
            <a:fld id="{3EA3CC3A-8414-4BF7-A252-9EBAB2D778DE}" type="datetime1">
              <a:rPr lang="zh-CN" altLang="en-US"/>
              <a:t>2020/5/17</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19814" name="灯片编号占位符 8"/>
          <p:cNvSpPr>
            <a:spLocks noGrp="1"/>
          </p:cNvSpPr>
          <p:nvPr>
            <p:ph type="sldNum" sz="quarter" idx="12"/>
          </p:nvPr>
        </p:nvSpPr>
        <p:spPr bwMode="auto">
          <a:noFill/>
          <a:ln>
            <a:miter lim="800000"/>
          </a:ln>
        </p:spPr>
        <p:txBody>
          <a:bodyPr/>
          <a:lstStyle/>
          <a:p>
            <a:fld id="{A58B9E49-5E7C-4D7A-9AF1-69936FD9565A}" type="slidenum">
              <a:rPr lang="zh-CN" altLang="en-US"/>
              <a:t>20</a:t>
            </a:fld>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p:cNvSpPr>
            <a:spLocks noGrp="1"/>
          </p:cNvSpPr>
          <p:nvPr>
            <p:ph type="title"/>
          </p:nvPr>
        </p:nvSpPr>
        <p:spPr/>
        <p:txBody>
          <a:bodyPr/>
          <a:lstStyle/>
          <a:p>
            <a:r>
              <a:rPr lang="zh-CN" altLang="en-US" smtClean="0"/>
              <a:t>存储同一性的定义</a:t>
            </a:r>
          </a:p>
        </p:txBody>
      </p:sp>
      <p:sp>
        <p:nvSpPr>
          <p:cNvPr id="120835" name="内容占位符 2"/>
          <p:cNvSpPr>
            <a:spLocks noGrp="1"/>
          </p:cNvSpPr>
          <p:nvPr>
            <p:ph idx="1"/>
          </p:nvPr>
        </p:nvSpPr>
        <p:spPr>
          <a:xfrm>
            <a:off x="427038" y="1301750"/>
            <a:ext cx="8374062" cy="3475038"/>
          </a:xfrm>
        </p:spPr>
        <p:txBody>
          <a:bodyPr>
            <a:normAutofit fontScale="92500" lnSpcReduction="10000"/>
          </a:bodyPr>
          <a:lstStyle/>
          <a:p>
            <a:r>
              <a:rPr lang="zh-CN" altLang="en-US" sz="2400" dirty="0" smtClean="0"/>
              <a:t>定义</a:t>
            </a:r>
            <a:r>
              <a:rPr lang="en-US" altLang="zh-CN" sz="2400" dirty="0" smtClean="0"/>
              <a:t>: </a:t>
            </a:r>
            <a:r>
              <a:rPr lang="zh-CN" altLang="en-US" sz="2400" dirty="0" smtClean="0"/>
              <a:t>共享地址空间的存储同一性模型是在</a:t>
            </a:r>
            <a:r>
              <a:rPr lang="zh-CN" altLang="en-US" sz="2400" b="1" dirty="0" smtClean="0">
                <a:solidFill>
                  <a:srgbClr val="0036A2"/>
                </a:solidFill>
              </a:rPr>
              <a:t>多个处理器对不同存储单元并发读写操作</a:t>
            </a:r>
            <a:r>
              <a:rPr lang="zh-CN" altLang="en-US" sz="2400" dirty="0" smtClean="0"/>
              <a:t>时，每个进程看到的这些操作被完成的序的一种约定。</a:t>
            </a:r>
            <a:endParaRPr lang="en-US" altLang="zh-CN" sz="2400" dirty="0" smtClean="0"/>
          </a:p>
          <a:p>
            <a:pPr lvl="1"/>
            <a:r>
              <a:rPr lang="zh-CN" altLang="en-US" sz="2000" dirty="0" smtClean="0"/>
              <a:t>存储一致性（</a:t>
            </a:r>
            <a:r>
              <a:rPr lang="en-US" altLang="zh-CN" sz="2000" dirty="0" smtClean="0"/>
              <a:t>Coherence</a:t>
            </a:r>
            <a:r>
              <a:rPr lang="zh-CN" altLang="en-US" sz="2000" dirty="0" smtClean="0"/>
              <a:t>）保证的是当对共享存储空间中的某一单元修改后，对所有读取者是可见的。即每个单元都能“返回最后一次写操作的值”</a:t>
            </a:r>
            <a:endParaRPr lang="en-US" altLang="zh-CN" sz="2000" dirty="0" smtClean="0"/>
          </a:p>
          <a:p>
            <a:pPr lvl="1"/>
            <a:r>
              <a:rPr lang="zh-CN" altLang="en-US" sz="2000" dirty="0" smtClean="0"/>
              <a:t>没有明确所写入的数据何时成为可见的</a:t>
            </a:r>
            <a:endParaRPr lang="en-US" altLang="zh-CN" sz="2000" dirty="0" smtClean="0"/>
          </a:p>
          <a:p>
            <a:pPr lvl="1"/>
            <a:endParaRPr lang="en-US" altLang="zh-CN" sz="2000" dirty="0" smtClean="0"/>
          </a:p>
          <a:p>
            <a:pPr lvl="1"/>
            <a:r>
              <a:rPr lang="zh-CN" altLang="en-US" sz="2000" dirty="0" smtClean="0"/>
              <a:t>一致性协议没有涉及处理器</a:t>
            </a:r>
            <a:r>
              <a:rPr lang="en-US" altLang="zh-CN" sz="2000" dirty="0" smtClean="0"/>
              <a:t>P1</a:t>
            </a:r>
            <a:r>
              <a:rPr lang="zh-CN" altLang="en-US" sz="2000" dirty="0" smtClean="0"/>
              <a:t>和</a:t>
            </a:r>
            <a:r>
              <a:rPr lang="en-US" altLang="zh-CN" sz="2000" dirty="0" smtClean="0"/>
              <a:t>P2</a:t>
            </a:r>
            <a:r>
              <a:rPr lang="zh-CN" altLang="en-US" sz="2000" dirty="0" smtClean="0"/>
              <a:t>对不同地址单元的访问顺序</a:t>
            </a:r>
            <a:endParaRPr lang="en-US" altLang="zh-CN" sz="2000" dirty="0" smtClean="0"/>
          </a:p>
          <a:p>
            <a:pPr lvl="1"/>
            <a:r>
              <a:rPr lang="zh-CN" altLang="en-US" sz="2000" dirty="0" smtClean="0"/>
              <a:t>一致性协议没有涉及到</a:t>
            </a:r>
            <a:r>
              <a:rPr lang="en-US" altLang="zh-CN" sz="2000" dirty="0" smtClean="0"/>
              <a:t>P2</a:t>
            </a:r>
            <a:r>
              <a:rPr lang="zh-CN" altLang="en-US" sz="2000" dirty="0" smtClean="0"/>
              <a:t>对不同存储单元的读操作相对于</a:t>
            </a:r>
            <a:r>
              <a:rPr lang="en-US" altLang="zh-CN" sz="2000" dirty="0" smtClean="0"/>
              <a:t>P1</a:t>
            </a:r>
            <a:r>
              <a:rPr lang="zh-CN" altLang="en-US" sz="2000" dirty="0" smtClean="0"/>
              <a:t>所见到的顺序</a:t>
            </a:r>
          </a:p>
        </p:txBody>
      </p:sp>
      <p:sp>
        <p:nvSpPr>
          <p:cNvPr id="4" name="日期占位符 3"/>
          <p:cNvSpPr>
            <a:spLocks noGrp="1"/>
          </p:cNvSpPr>
          <p:nvPr>
            <p:ph type="dt" sz="quarter" idx="10"/>
          </p:nvPr>
        </p:nvSpPr>
        <p:spPr/>
        <p:txBody>
          <a:bodyPr/>
          <a:lstStyle/>
          <a:p>
            <a:pPr>
              <a:defRPr/>
            </a:pPr>
            <a:fld id="{6917D8AA-5DEA-415F-BEB8-6D7A47EA4C3E}" type="datetime1">
              <a:rPr lang="zh-CN" altLang="en-US"/>
              <a:t>2020/5/17</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20838" name="矩形 6"/>
          <p:cNvSpPr>
            <a:spLocks noChangeArrowheads="1"/>
          </p:cNvSpPr>
          <p:nvPr/>
        </p:nvSpPr>
        <p:spPr bwMode="auto">
          <a:xfrm>
            <a:off x="719138" y="4856163"/>
            <a:ext cx="8081962" cy="1200150"/>
          </a:xfrm>
          <a:prstGeom prst="rect">
            <a:avLst/>
          </a:prstGeom>
          <a:noFill/>
          <a:ln w="9525">
            <a:noFill/>
            <a:miter lim="800000"/>
          </a:ln>
        </p:spPr>
        <p:txBody>
          <a:bodyPr>
            <a:spAutoFit/>
          </a:bodyPr>
          <a:lstStyle/>
          <a:p>
            <a:pPr>
              <a:spcBef>
                <a:spcPct val="50000"/>
              </a:spcBef>
            </a:pPr>
            <a:r>
              <a:rPr lang="en-GB" altLang="zh-CN">
                <a:latin typeface="Times-Roman"/>
              </a:rPr>
              <a:t>	P1			P2	(A, flag are zero initial)</a:t>
            </a:r>
          </a:p>
          <a:p>
            <a:pPr>
              <a:spcBef>
                <a:spcPct val="50000"/>
              </a:spcBef>
            </a:pPr>
            <a:r>
              <a:rPr lang="en-GB" altLang="zh-CN">
                <a:latin typeface="Times-Roman"/>
              </a:rPr>
              <a:t>	A=1			while(flag == 0);</a:t>
            </a:r>
          </a:p>
          <a:p>
            <a:pPr>
              <a:spcBef>
                <a:spcPct val="50000"/>
              </a:spcBef>
            </a:pPr>
            <a:r>
              <a:rPr lang="en-GB" altLang="zh-CN">
                <a:latin typeface="Times-Roman"/>
              </a:rPr>
              <a:t>	flag=1		        </a:t>
            </a:r>
            <a:r>
              <a:rPr lang="zh-CN" altLang="en-US">
                <a:latin typeface="Times-Roman"/>
              </a:rPr>
              <a:t>      </a:t>
            </a:r>
            <a:r>
              <a:rPr lang="en-GB" altLang="zh-CN">
                <a:latin typeface="Times-Roman"/>
              </a:rPr>
              <a:t>print A;</a:t>
            </a:r>
            <a:endParaRPr lang="zh-CN" altLang="en-US"/>
          </a:p>
        </p:txBody>
      </p:sp>
      <p:sp>
        <p:nvSpPr>
          <p:cNvPr id="120839" name="灯片编号占位符 10"/>
          <p:cNvSpPr>
            <a:spLocks noGrp="1"/>
          </p:cNvSpPr>
          <p:nvPr>
            <p:ph type="sldNum" sz="quarter" idx="12"/>
          </p:nvPr>
        </p:nvSpPr>
        <p:spPr bwMode="auto">
          <a:noFill/>
          <a:ln>
            <a:miter lim="800000"/>
          </a:ln>
        </p:spPr>
        <p:txBody>
          <a:bodyPr/>
          <a:lstStyle/>
          <a:p>
            <a:fld id="{A122EF3A-8CAA-48FD-88A3-41A4E857C314}" type="slidenum">
              <a:rPr lang="zh-CN" altLang="en-US"/>
              <a:t>21</a:t>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628650" y="258763"/>
            <a:ext cx="7886700" cy="473075"/>
          </a:xfrm>
        </p:spPr>
        <p:txBody>
          <a:bodyPr>
            <a:normAutofit fontScale="90000"/>
          </a:bodyPr>
          <a:lstStyle/>
          <a:p>
            <a:r>
              <a:rPr lang="en-US" altLang="zh-CN" smtClean="0"/>
              <a:t>Implicit Memory Model</a:t>
            </a:r>
          </a:p>
        </p:txBody>
      </p:sp>
      <p:sp>
        <p:nvSpPr>
          <p:cNvPr id="1108995" name="Rectangle 3"/>
          <p:cNvSpPr>
            <a:spLocks noGrp="1" noChangeArrowheads="1"/>
          </p:cNvSpPr>
          <p:nvPr>
            <p:ph type="body" idx="1"/>
          </p:nvPr>
        </p:nvSpPr>
        <p:spPr>
          <a:xfrm>
            <a:off x="528638" y="1042988"/>
            <a:ext cx="7886700" cy="4822825"/>
          </a:xfrm>
        </p:spPr>
        <p:txBody>
          <a:bodyPr>
            <a:normAutofit fontScale="92500" lnSpcReduction="10000"/>
          </a:bodyPr>
          <a:lstStyle/>
          <a:p>
            <a:pPr>
              <a:defRPr/>
            </a:pPr>
            <a:r>
              <a:rPr lang="zh-CN" altLang="en-US" sz="2400" dirty="0" smtClean="0"/>
              <a:t>顺序同一性</a:t>
            </a:r>
            <a:r>
              <a:rPr lang="en-US" altLang="zh-CN" sz="2400" dirty="0" smtClean="0"/>
              <a:t>(Sequential Consistency) [</a:t>
            </a:r>
            <a:r>
              <a:rPr lang="en-US" altLang="zh-CN" sz="2400" dirty="0" err="1" smtClean="0"/>
              <a:t>Lamport</a:t>
            </a:r>
            <a:r>
              <a:rPr lang="en-US" altLang="zh-CN" sz="2400" dirty="0" smtClean="0"/>
              <a:t>]</a:t>
            </a:r>
            <a:r>
              <a:rPr lang="zh-CN" altLang="en-US" sz="2400" dirty="0" smtClean="0"/>
              <a:t>：该模型要求所有处理器的读、写和交换</a:t>
            </a:r>
            <a:r>
              <a:rPr lang="en-US" altLang="zh-CN" sz="2400" dirty="0" smtClean="0"/>
              <a:t>(swap)</a:t>
            </a:r>
            <a:r>
              <a:rPr lang="zh-CN" altLang="en-US" sz="2400" dirty="0" smtClean="0"/>
              <a:t>操作以某种序执行所形成的全局存储器次序，符合各处理器的原有程序次序。即：</a:t>
            </a:r>
            <a:r>
              <a:rPr lang="en-US" altLang="zh-CN" sz="2400" dirty="0" smtClean="0"/>
              <a:t> </a:t>
            </a:r>
            <a:r>
              <a:rPr lang="zh-CN" altLang="en-US" sz="2400" b="1" dirty="0" smtClean="0">
                <a:solidFill>
                  <a:srgbClr val="0036A2"/>
                </a:solidFill>
              </a:rPr>
              <a:t>不论指令流如何交叠执行，全局次序必须保持所有进程的程序次序</a:t>
            </a:r>
            <a:endParaRPr lang="en-US" altLang="zh-CN" sz="2400" b="1" dirty="0" smtClean="0">
              <a:solidFill>
                <a:srgbClr val="0036A2"/>
              </a:solidFill>
            </a:endParaRPr>
          </a:p>
          <a:p>
            <a:pPr lvl="1">
              <a:defRPr/>
            </a:pPr>
            <a:r>
              <a:rPr lang="zh-CN" altLang="en-US" sz="2000" dirty="0" smtClean="0"/>
              <a:t>所有读写操作执行以某种顺序执行</a:t>
            </a:r>
            <a:endParaRPr lang="en-US" altLang="zh-CN" sz="2000" dirty="0" smtClean="0"/>
          </a:p>
          <a:p>
            <a:pPr lvl="1">
              <a:defRPr/>
            </a:pPr>
            <a:r>
              <a:rPr lang="zh-CN" altLang="en-US" sz="2000" dirty="0" smtClean="0"/>
              <a:t>每一进程的操作以程序序执行</a:t>
            </a:r>
            <a:endParaRPr lang="en-US" altLang="zh-CN" sz="2000" dirty="0" smtClean="0"/>
          </a:p>
          <a:p>
            <a:pPr lvl="2">
              <a:defRPr/>
            </a:pPr>
            <a:endParaRPr lang="en-US" altLang="zh-CN" sz="1800" dirty="0" smtClean="0"/>
          </a:p>
          <a:p>
            <a:pPr marL="914400" lvl="2" indent="0">
              <a:buFont typeface="Wingdings" panose="05000000000000000000" pitchFamily="2" charset="2"/>
              <a:buNone/>
              <a:defRPr/>
            </a:pPr>
            <a:endParaRPr lang="en-US" altLang="zh-CN" sz="1800" dirty="0" smtClean="0"/>
          </a:p>
          <a:p>
            <a:pPr>
              <a:defRPr/>
            </a:pPr>
            <a:endParaRPr lang="en-US" altLang="zh-CN" sz="2400" dirty="0" smtClean="0"/>
          </a:p>
          <a:p>
            <a:pPr>
              <a:defRPr/>
            </a:pPr>
            <a:endParaRPr lang="en-US" altLang="zh-CN" sz="2400" dirty="0" smtClean="0"/>
          </a:p>
          <a:p>
            <a:pPr>
              <a:defRPr/>
            </a:pPr>
            <a:endParaRPr lang="en-US" altLang="zh-CN" sz="2400" dirty="0" smtClean="0"/>
          </a:p>
          <a:p>
            <a:pPr>
              <a:defRPr/>
            </a:pPr>
            <a:endParaRPr lang="en-US" altLang="zh-CN" sz="2400" dirty="0" smtClean="0"/>
          </a:p>
          <a:p>
            <a:pPr>
              <a:defRPr/>
            </a:pPr>
            <a:r>
              <a:rPr lang="en-US" altLang="zh-CN" sz="2000" b="1" dirty="0" smtClean="0">
                <a:solidFill>
                  <a:srgbClr val="0070C0"/>
                </a:solidFill>
              </a:rPr>
              <a:t>No caches, no write buffers</a:t>
            </a:r>
            <a:endParaRPr lang="en-US" altLang="zh-CN" sz="2000" b="1" dirty="0">
              <a:solidFill>
                <a:srgbClr val="0070C0"/>
              </a:solidFill>
            </a:endParaRPr>
          </a:p>
        </p:txBody>
      </p:sp>
      <p:sp>
        <p:nvSpPr>
          <p:cNvPr id="2" name="日期占位符 1"/>
          <p:cNvSpPr>
            <a:spLocks noGrp="1"/>
          </p:cNvSpPr>
          <p:nvPr>
            <p:ph type="dt" sz="quarter" idx="10"/>
          </p:nvPr>
        </p:nvSpPr>
        <p:spPr/>
        <p:txBody>
          <a:bodyPr/>
          <a:lstStyle/>
          <a:p>
            <a:pPr>
              <a:defRPr/>
            </a:pPr>
            <a:fld id="{DB5F0346-8DE3-4820-8177-AA49E110CE0E}" type="datetime1">
              <a:rPr lang="zh-CN" altLang="en-US"/>
              <a:t>2020/5/17</a:t>
            </a:fld>
            <a:endParaRPr lang="zh-CN" altLang="en-US"/>
          </a:p>
        </p:txBody>
      </p:sp>
      <p:sp>
        <p:nvSpPr>
          <p:cNvPr id="3" name="页脚占位符 2"/>
          <p:cNvSpPr>
            <a:spLocks noGrp="1"/>
          </p:cNvSpPr>
          <p:nvPr>
            <p:ph type="ftr" sz="quarter" idx="11"/>
          </p:nvPr>
        </p:nvSpPr>
        <p:spPr/>
        <p:txBody>
          <a:bodyPr/>
          <a:lstStyle/>
          <a:p>
            <a:pPr>
              <a:defRPr/>
            </a:pPr>
            <a:r>
              <a:rPr lang="zh-CN" altLang="en-US" smtClean="0"/>
              <a:t>计算机体系结构</a:t>
            </a:r>
            <a:endParaRPr lang="zh-CN" altLang="en-US"/>
          </a:p>
        </p:txBody>
      </p:sp>
      <p:grpSp>
        <p:nvGrpSpPr>
          <p:cNvPr id="4" name="Group 4"/>
          <p:cNvGrpSpPr/>
          <p:nvPr/>
        </p:nvGrpSpPr>
        <p:grpSpPr bwMode="auto">
          <a:xfrm>
            <a:off x="3606800" y="3362325"/>
            <a:ext cx="4281488" cy="2540000"/>
            <a:chOff x="720" y="912"/>
            <a:chExt cx="4560" cy="2688"/>
          </a:xfrm>
        </p:grpSpPr>
        <p:sp>
          <p:nvSpPr>
            <p:cNvPr id="1108997" name="Text Box 5"/>
            <p:cNvSpPr txBox="1">
              <a:spLocks noChangeArrowheads="1"/>
            </p:cNvSpPr>
            <p:nvPr/>
          </p:nvSpPr>
          <p:spPr bwMode="auto">
            <a:xfrm>
              <a:off x="2406" y="3030"/>
              <a:ext cx="1094" cy="373"/>
            </a:xfrm>
            <a:prstGeom prst="rect">
              <a:avLst/>
            </a:prstGeom>
            <a:noFill/>
            <a:ln>
              <a:noFill/>
            </a:ln>
            <a:effectLst/>
          </p:spPr>
          <p:txBody>
            <a:bodyPr wrap="none" lIns="87690" tIns="43846" rIns="87690" bIns="43846" anchor="ctr">
              <a:spAutoFit/>
            </a:bodyPr>
            <a:lstStyle/>
            <a:p>
              <a:pPr algn="ctr" eaLnBrk="1" fontAlgn="auto" hangingPunct="1">
                <a:spcBef>
                  <a:spcPct val="50000"/>
                </a:spcBef>
                <a:spcAft>
                  <a:spcPts val="0"/>
                </a:spcAft>
                <a:defRPr/>
              </a:pPr>
              <a:r>
                <a:rPr lang="en-US" altLang="zh-CN" sz="1715" dirty="0">
                  <a:latin typeface="+mn-lt"/>
                </a:rPr>
                <a:t>MEMORY</a:t>
              </a:r>
              <a:endParaRPr lang="en-US" altLang="zh-CN" sz="1715" dirty="0">
                <a:latin typeface="Times New Roman" panose="02020603050405020304" pitchFamily="18" charset="0"/>
              </a:endParaRPr>
            </a:p>
          </p:txBody>
        </p:sp>
        <p:sp>
          <p:nvSpPr>
            <p:cNvPr id="1108998" name="Rectangle 6"/>
            <p:cNvSpPr>
              <a:spLocks noChangeArrowheads="1"/>
            </p:cNvSpPr>
            <p:nvPr/>
          </p:nvSpPr>
          <p:spPr bwMode="auto">
            <a:xfrm>
              <a:off x="2255" y="2879"/>
              <a:ext cx="1344" cy="721"/>
            </a:xfrm>
            <a:prstGeom prst="rect">
              <a:avLst/>
            </a:prstGeom>
            <a:noFill/>
            <a:ln w="9525">
              <a:solidFill>
                <a:schemeClr val="tx1"/>
              </a:solidFill>
              <a:miter lim="800000"/>
            </a:ln>
            <a:effectLst/>
          </p:spPr>
          <p:txBody>
            <a:bodyPr wrap="none" lIns="87690" tIns="43846" rIns="87690" bIns="43846" anchor="ctr"/>
            <a:lstStyle/>
            <a:p>
              <a:pPr eaLnBrk="1" fontAlgn="auto" hangingPunct="1">
                <a:spcBef>
                  <a:spcPts val="0"/>
                </a:spcBef>
                <a:spcAft>
                  <a:spcPts val="0"/>
                </a:spcAft>
                <a:defRPr/>
              </a:pPr>
              <a:endParaRPr lang="zh-CN" altLang="en-US" sz="1715">
                <a:latin typeface="+mn-lt"/>
                <a:ea typeface="+mn-ea"/>
              </a:endParaRPr>
            </a:p>
          </p:txBody>
        </p:sp>
        <p:sp>
          <p:nvSpPr>
            <p:cNvPr id="1108999" name="AutoShape 7"/>
            <p:cNvSpPr>
              <a:spLocks noChangeArrowheads="1"/>
            </p:cNvSpPr>
            <p:nvPr/>
          </p:nvSpPr>
          <p:spPr bwMode="auto">
            <a:xfrm>
              <a:off x="864" y="912"/>
              <a:ext cx="673" cy="623"/>
            </a:xfrm>
            <a:prstGeom prst="flowChartConnector">
              <a:avLst/>
            </a:prstGeom>
            <a:noFill/>
            <a:ln w="9525">
              <a:solidFill>
                <a:schemeClr val="tx1"/>
              </a:solidFill>
              <a:round/>
            </a:ln>
            <a:effectLst/>
          </p:spPr>
          <p:txBody>
            <a:bodyPr wrap="none" lIns="87690" tIns="43846" rIns="87690" bIns="43846" anchor="ctr"/>
            <a:lstStyle/>
            <a:p>
              <a:pPr eaLnBrk="1" fontAlgn="auto" hangingPunct="1">
                <a:spcBef>
                  <a:spcPts val="0"/>
                </a:spcBef>
                <a:spcAft>
                  <a:spcPts val="0"/>
                </a:spcAft>
                <a:defRPr/>
              </a:pPr>
              <a:endParaRPr lang="zh-CN" altLang="en-US" sz="1715">
                <a:latin typeface="+mn-lt"/>
                <a:ea typeface="+mn-ea"/>
              </a:endParaRPr>
            </a:p>
          </p:txBody>
        </p:sp>
        <p:sp>
          <p:nvSpPr>
            <p:cNvPr id="1109000" name="AutoShape 8"/>
            <p:cNvSpPr>
              <a:spLocks noChangeArrowheads="1"/>
            </p:cNvSpPr>
            <p:nvPr/>
          </p:nvSpPr>
          <p:spPr bwMode="auto">
            <a:xfrm>
              <a:off x="2017" y="912"/>
              <a:ext cx="671" cy="623"/>
            </a:xfrm>
            <a:prstGeom prst="flowChartConnector">
              <a:avLst/>
            </a:prstGeom>
            <a:noFill/>
            <a:ln w="9525">
              <a:solidFill>
                <a:schemeClr val="tx1"/>
              </a:solidFill>
              <a:round/>
            </a:ln>
            <a:effectLst/>
          </p:spPr>
          <p:txBody>
            <a:bodyPr wrap="none" lIns="87690" tIns="43846" rIns="87690" bIns="43846" anchor="ctr"/>
            <a:lstStyle/>
            <a:p>
              <a:pPr eaLnBrk="1" fontAlgn="auto" hangingPunct="1">
                <a:spcBef>
                  <a:spcPts val="0"/>
                </a:spcBef>
                <a:spcAft>
                  <a:spcPts val="0"/>
                </a:spcAft>
                <a:defRPr/>
              </a:pPr>
              <a:endParaRPr lang="zh-CN" altLang="en-US" sz="1715">
                <a:latin typeface="+mn-lt"/>
                <a:ea typeface="+mn-ea"/>
              </a:endParaRPr>
            </a:p>
          </p:txBody>
        </p:sp>
        <p:sp>
          <p:nvSpPr>
            <p:cNvPr id="1109001" name="AutoShape 9"/>
            <p:cNvSpPr>
              <a:spLocks noChangeArrowheads="1"/>
            </p:cNvSpPr>
            <p:nvPr/>
          </p:nvSpPr>
          <p:spPr bwMode="auto">
            <a:xfrm>
              <a:off x="3168" y="912"/>
              <a:ext cx="671" cy="623"/>
            </a:xfrm>
            <a:prstGeom prst="flowChartConnector">
              <a:avLst/>
            </a:prstGeom>
            <a:noFill/>
            <a:ln w="9525">
              <a:solidFill>
                <a:schemeClr val="tx1"/>
              </a:solidFill>
              <a:round/>
            </a:ln>
            <a:effectLst/>
          </p:spPr>
          <p:txBody>
            <a:bodyPr wrap="none" lIns="87690" tIns="43846" rIns="87690" bIns="43846" anchor="ctr"/>
            <a:lstStyle/>
            <a:p>
              <a:pPr eaLnBrk="1" fontAlgn="auto" hangingPunct="1">
                <a:spcBef>
                  <a:spcPts val="0"/>
                </a:spcBef>
                <a:spcAft>
                  <a:spcPts val="0"/>
                </a:spcAft>
                <a:defRPr/>
              </a:pPr>
              <a:endParaRPr lang="zh-CN" altLang="en-US" sz="1715">
                <a:latin typeface="+mn-lt"/>
                <a:ea typeface="+mn-ea"/>
              </a:endParaRPr>
            </a:p>
          </p:txBody>
        </p:sp>
        <p:sp>
          <p:nvSpPr>
            <p:cNvPr id="1109002" name="AutoShape 10"/>
            <p:cNvSpPr>
              <a:spLocks noChangeArrowheads="1"/>
            </p:cNvSpPr>
            <p:nvPr/>
          </p:nvSpPr>
          <p:spPr bwMode="auto">
            <a:xfrm>
              <a:off x="4320" y="912"/>
              <a:ext cx="673" cy="623"/>
            </a:xfrm>
            <a:prstGeom prst="flowChartConnector">
              <a:avLst/>
            </a:prstGeom>
            <a:noFill/>
            <a:ln w="9525">
              <a:solidFill>
                <a:schemeClr val="tx1"/>
              </a:solidFill>
              <a:round/>
            </a:ln>
            <a:effectLst/>
          </p:spPr>
          <p:txBody>
            <a:bodyPr wrap="none" lIns="87690" tIns="43846" rIns="87690" bIns="43846" anchor="ctr"/>
            <a:lstStyle/>
            <a:p>
              <a:pPr eaLnBrk="1" fontAlgn="auto" hangingPunct="1">
                <a:spcBef>
                  <a:spcPts val="0"/>
                </a:spcBef>
                <a:spcAft>
                  <a:spcPts val="0"/>
                </a:spcAft>
                <a:defRPr/>
              </a:pPr>
              <a:endParaRPr lang="zh-CN" altLang="en-US" sz="1715">
                <a:latin typeface="+mn-lt"/>
                <a:ea typeface="+mn-ea"/>
              </a:endParaRPr>
            </a:p>
          </p:txBody>
        </p:sp>
        <p:sp>
          <p:nvSpPr>
            <p:cNvPr id="1109003" name="Freeform 11"/>
            <p:cNvSpPr/>
            <p:nvPr/>
          </p:nvSpPr>
          <p:spPr bwMode="auto">
            <a:xfrm>
              <a:off x="720" y="2112"/>
              <a:ext cx="4560" cy="480"/>
            </a:xfrm>
            <a:custGeom>
              <a:avLst/>
              <a:gdLst>
                <a:gd name="T0" fmla="*/ 0 w 4560"/>
                <a:gd name="T1" fmla="*/ 480 h 480"/>
                <a:gd name="T2" fmla="*/ 2208 w 4560"/>
                <a:gd name="T3" fmla="*/ 0 h 480"/>
                <a:gd name="T4" fmla="*/ 4560 w 4560"/>
                <a:gd name="T5" fmla="*/ 480 h 480"/>
              </a:gdLst>
              <a:ahLst/>
              <a:cxnLst>
                <a:cxn ang="0">
                  <a:pos x="T0" y="T1"/>
                </a:cxn>
                <a:cxn ang="0">
                  <a:pos x="T2" y="T3"/>
                </a:cxn>
                <a:cxn ang="0">
                  <a:pos x="T4" y="T5"/>
                </a:cxn>
              </a:cxnLst>
              <a:rect l="0" t="0" r="r" b="b"/>
              <a:pathLst>
                <a:path w="4560" h="480">
                  <a:moveTo>
                    <a:pt x="0" y="480"/>
                  </a:moveTo>
                  <a:cubicBezTo>
                    <a:pt x="724" y="240"/>
                    <a:pt x="1448" y="0"/>
                    <a:pt x="2208" y="0"/>
                  </a:cubicBezTo>
                  <a:cubicBezTo>
                    <a:pt x="2968" y="0"/>
                    <a:pt x="3764" y="240"/>
                    <a:pt x="4560" y="480"/>
                  </a:cubicBezTo>
                </a:path>
              </a:pathLst>
            </a:custGeom>
            <a:noFill/>
            <a:ln w="9525" cap="flat" cmpd="sng">
              <a:solidFill>
                <a:schemeClr val="tx1"/>
              </a:solidFill>
              <a:prstDash val="solid"/>
              <a:round/>
              <a:headEnd type="none" w="med" len="med"/>
              <a:tailEnd type="triangle" w="med" len="med"/>
            </a:ln>
            <a:effectLst/>
          </p:spPr>
          <p:txBody>
            <a:bodyPr wrap="none" lIns="87690" tIns="43846" rIns="87690" bIns="43846" anchor="ctr"/>
            <a:lstStyle/>
            <a:p>
              <a:pPr eaLnBrk="1" fontAlgn="auto" hangingPunct="1">
                <a:spcBef>
                  <a:spcPts val="0"/>
                </a:spcBef>
                <a:spcAft>
                  <a:spcPts val="0"/>
                </a:spcAft>
                <a:defRPr/>
              </a:pPr>
              <a:endParaRPr lang="zh-CN" altLang="en-US" sz="1715">
                <a:latin typeface="+mn-lt"/>
                <a:ea typeface="+mn-ea"/>
              </a:endParaRPr>
            </a:p>
          </p:txBody>
        </p:sp>
        <p:cxnSp>
          <p:nvCxnSpPr>
            <p:cNvPr id="122895" name="AutoShape 12"/>
            <p:cNvCxnSpPr>
              <a:cxnSpLocks noChangeShapeType="1"/>
              <a:stCxn id="1108999" idx="4"/>
            </p:cNvCxnSpPr>
            <p:nvPr/>
          </p:nvCxnSpPr>
          <p:spPr bwMode="auto">
            <a:xfrm>
              <a:off x="1200" y="1536"/>
              <a:ext cx="0" cy="432"/>
            </a:xfrm>
            <a:prstGeom prst="straightConnector1">
              <a:avLst/>
            </a:prstGeom>
            <a:noFill/>
            <a:ln w="9525">
              <a:solidFill>
                <a:schemeClr val="tx1"/>
              </a:solidFill>
              <a:round/>
            </a:ln>
          </p:spPr>
        </p:cxnSp>
        <p:cxnSp>
          <p:nvCxnSpPr>
            <p:cNvPr id="122896" name="AutoShape 13"/>
            <p:cNvCxnSpPr>
              <a:cxnSpLocks noChangeShapeType="1"/>
              <a:stCxn id="1109002" idx="4"/>
            </p:cNvCxnSpPr>
            <p:nvPr/>
          </p:nvCxnSpPr>
          <p:spPr bwMode="auto">
            <a:xfrm>
              <a:off x="4656" y="1536"/>
              <a:ext cx="1" cy="432"/>
            </a:xfrm>
            <a:prstGeom prst="straightConnector1">
              <a:avLst/>
            </a:prstGeom>
            <a:noFill/>
            <a:ln w="9525">
              <a:solidFill>
                <a:schemeClr val="tx1"/>
              </a:solidFill>
              <a:round/>
            </a:ln>
          </p:spPr>
        </p:cxnSp>
        <p:sp>
          <p:nvSpPr>
            <p:cNvPr id="1109006" name="Line 14"/>
            <p:cNvSpPr>
              <a:spLocks noChangeShapeType="1"/>
            </p:cNvSpPr>
            <p:nvPr/>
          </p:nvSpPr>
          <p:spPr bwMode="auto">
            <a:xfrm>
              <a:off x="1200" y="1969"/>
              <a:ext cx="336" cy="383"/>
            </a:xfrm>
            <a:prstGeom prst="line">
              <a:avLst/>
            </a:prstGeom>
            <a:noFill/>
            <a:ln w="9525">
              <a:solidFill>
                <a:schemeClr val="tx1"/>
              </a:solidFill>
              <a:round/>
              <a:tailEnd type="triangle" w="med" len="med"/>
            </a:ln>
            <a:effectLst/>
          </p:spPr>
          <p:txBody>
            <a:bodyPr wrap="none" lIns="87690" tIns="43846" rIns="87690" bIns="43846" anchor="ctr"/>
            <a:lstStyle/>
            <a:p>
              <a:pPr eaLnBrk="1" fontAlgn="auto" hangingPunct="1">
                <a:spcBef>
                  <a:spcPts val="0"/>
                </a:spcBef>
                <a:spcAft>
                  <a:spcPts val="0"/>
                </a:spcAft>
                <a:defRPr/>
              </a:pPr>
              <a:endParaRPr lang="zh-CN" altLang="en-US" sz="1715">
                <a:latin typeface="+mn-lt"/>
                <a:ea typeface="+mn-ea"/>
              </a:endParaRPr>
            </a:p>
          </p:txBody>
        </p:sp>
        <p:sp>
          <p:nvSpPr>
            <p:cNvPr id="1109007" name="Line 15"/>
            <p:cNvSpPr>
              <a:spLocks noChangeShapeType="1"/>
            </p:cNvSpPr>
            <p:nvPr/>
          </p:nvSpPr>
          <p:spPr bwMode="auto">
            <a:xfrm flipH="1">
              <a:off x="4416" y="1969"/>
              <a:ext cx="240" cy="383"/>
            </a:xfrm>
            <a:prstGeom prst="line">
              <a:avLst/>
            </a:prstGeom>
            <a:noFill/>
            <a:ln w="9525">
              <a:solidFill>
                <a:schemeClr val="tx1"/>
              </a:solidFill>
              <a:round/>
              <a:tailEnd type="triangle" w="med" len="med"/>
            </a:ln>
            <a:effectLst/>
          </p:spPr>
          <p:txBody>
            <a:bodyPr wrap="none" lIns="87690" tIns="43846" rIns="87690" bIns="43846" anchor="ctr"/>
            <a:lstStyle/>
            <a:p>
              <a:pPr eaLnBrk="1" fontAlgn="auto" hangingPunct="1">
                <a:spcBef>
                  <a:spcPts val="0"/>
                </a:spcBef>
                <a:spcAft>
                  <a:spcPts val="0"/>
                </a:spcAft>
                <a:defRPr/>
              </a:pPr>
              <a:endParaRPr lang="zh-CN" altLang="en-US" sz="1715">
                <a:latin typeface="+mn-lt"/>
                <a:ea typeface="+mn-ea"/>
              </a:endParaRPr>
            </a:p>
          </p:txBody>
        </p:sp>
        <p:sp>
          <p:nvSpPr>
            <p:cNvPr id="1109008" name="Line 16"/>
            <p:cNvSpPr>
              <a:spLocks noChangeShapeType="1"/>
            </p:cNvSpPr>
            <p:nvPr/>
          </p:nvSpPr>
          <p:spPr bwMode="auto">
            <a:xfrm>
              <a:off x="2352" y="1535"/>
              <a:ext cx="0" cy="625"/>
            </a:xfrm>
            <a:prstGeom prst="line">
              <a:avLst/>
            </a:prstGeom>
            <a:noFill/>
            <a:ln w="9525">
              <a:solidFill>
                <a:schemeClr val="tx1"/>
              </a:solidFill>
              <a:round/>
              <a:tailEnd type="triangle" w="med" len="med"/>
            </a:ln>
            <a:effectLst/>
          </p:spPr>
          <p:txBody>
            <a:bodyPr wrap="none" lIns="87690" tIns="43846" rIns="87690" bIns="43846" anchor="ctr"/>
            <a:lstStyle/>
            <a:p>
              <a:pPr eaLnBrk="1" fontAlgn="auto" hangingPunct="1">
                <a:spcBef>
                  <a:spcPts val="0"/>
                </a:spcBef>
                <a:spcAft>
                  <a:spcPts val="0"/>
                </a:spcAft>
                <a:defRPr/>
              </a:pPr>
              <a:endParaRPr lang="zh-CN" altLang="en-US" sz="1715">
                <a:latin typeface="+mn-lt"/>
                <a:ea typeface="+mn-ea"/>
              </a:endParaRPr>
            </a:p>
          </p:txBody>
        </p:sp>
        <p:sp>
          <p:nvSpPr>
            <p:cNvPr id="1109009" name="Line 17"/>
            <p:cNvSpPr>
              <a:spLocks noChangeShapeType="1"/>
            </p:cNvSpPr>
            <p:nvPr/>
          </p:nvSpPr>
          <p:spPr bwMode="auto">
            <a:xfrm>
              <a:off x="3505" y="1535"/>
              <a:ext cx="0" cy="625"/>
            </a:xfrm>
            <a:prstGeom prst="line">
              <a:avLst/>
            </a:prstGeom>
            <a:noFill/>
            <a:ln w="9525">
              <a:solidFill>
                <a:schemeClr val="tx1"/>
              </a:solidFill>
              <a:round/>
              <a:tailEnd type="triangle" w="med" len="med"/>
            </a:ln>
            <a:effectLst/>
          </p:spPr>
          <p:txBody>
            <a:bodyPr wrap="none" lIns="87690" tIns="43846" rIns="87690" bIns="43846" anchor="ctr"/>
            <a:lstStyle/>
            <a:p>
              <a:pPr eaLnBrk="1" fontAlgn="auto" hangingPunct="1">
                <a:spcBef>
                  <a:spcPts val="0"/>
                </a:spcBef>
                <a:spcAft>
                  <a:spcPts val="0"/>
                </a:spcAft>
                <a:defRPr/>
              </a:pPr>
              <a:endParaRPr lang="zh-CN" altLang="en-US" sz="1715">
                <a:latin typeface="+mn-lt"/>
                <a:ea typeface="+mn-ea"/>
              </a:endParaRPr>
            </a:p>
          </p:txBody>
        </p:sp>
        <p:sp>
          <p:nvSpPr>
            <p:cNvPr id="1109010" name="Line 18"/>
            <p:cNvSpPr>
              <a:spLocks noChangeShapeType="1"/>
            </p:cNvSpPr>
            <p:nvPr/>
          </p:nvSpPr>
          <p:spPr bwMode="auto">
            <a:xfrm flipH="1" flipV="1">
              <a:off x="2352" y="2160"/>
              <a:ext cx="578" cy="480"/>
            </a:xfrm>
            <a:prstGeom prst="line">
              <a:avLst/>
            </a:prstGeom>
            <a:noFill/>
            <a:ln w="9525">
              <a:solidFill>
                <a:schemeClr val="tx1"/>
              </a:solidFill>
              <a:round/>
              <a:tailEnd type="triangle" w="med" len="med"/>
            </a:ln>
            <a:effectLst/>
          </p:spPr>
          <p:txBody>
            <a:bodyPr wrap="none" lIns="87690" tIns="43846" rIns="87690" bIns="43846" anchor="ctr"/>
            <a:lstStyle/>
            <a:p>
              <a:pPr eaLnBrk="1" fontAlgn="auto" hangingPunct="1">
                <a:spcBef>
                  <a:spcPts val="0"/>
                </a:spcBef>
                <a:spcAft>
                  <a:spcPts val="0"/>
                </a:spcAft>
                <a:defRPr/>
              </a:pPr>
              <a:endParaRPr lang="zh-CN" altLang="en-US" sz="1715">
                <a:latin typeface="+mn-lt"/>
                <a:ea typeface="+mn-ea"/>
              </a:endParaRPr>
            </a:p>
          </p:txBody>
        </p:sp>
        <p:sp>
          <p:nvSpPr>
            <p:cNvPr id="1109011" name="Line 19"/>
            <p:cNvSpPr>
              <a:spLocks noChangeShapeType="1"/>
            </p:cNvSpPr>
            <p:nvPr/>
          </p:nvSpPr>
          <p:spPr bwMode="auto">
            <a:xfrm>
              <a:off x="2928" y="2641"/>
              <a:ext cx="0" cy="239"/>
            </a:xfrm>
            <a:prstGeom prst="line">
              <a:avLst/>
            </a:prstGeom>
            <a:noFill/>
            <a:ln w="9525">
              <a:solidFill>
                <a:schemeClr val="tx1"/>
              </a:solidFill>
              <a:round/>
            </a:ln>
            <a:effectLst/>
          </p:spPr>
          <p:txBody>
            <a:bodyPr wrap="none" lIns="87690" tIns="43846" rIns="87690" bIns="43846" anchor="ctr"/>
            <a:lstStyle/>
            <a:p>
              <a:pPr eaLnBrk="1" fontAlgn="auto" hangingPunct="1">
                <a:spcBef>
                  <a:spcPts val="0"/>
                </a:spcBef>
                <a:spcAft>
                  <a:spcPts val="0"/>
                </a:spcAft>
                <a:defRPr/>
              </a:pPr>
              <a:endParaRPr lang="zh-CN" altLang="en-US" sz="1715">
                <a:latin typeface="+mn-lt"/>
                <a:ea typeface="+mn-ea"/>
              </a:endParaRPr>
            </a:p>
          </p:txBody>
        </p:sp>
        <p:sp>
          <p:nvSpPr>
            <p:cNvPr id="1109012" name="Text Box 20"/>
            <p:cNvSpPr txBox="1">
              <a:spLocks noChangeArrowheads="1"/>
            </p:cNvSpPr>
            <p:nvPr/>
          </p:nvSpPr>
          <p:spPr bwMode="auto">
            <a:xfrm>
              <a:off x="969" y="1014"/>
              <a:ext cx="428" cy="373"/>
            </a:xfrm>
            <a:prstGeom prst="rect">
              <a:avLst/>
            </a:prstGeom>
            <a:noFill/>
            <a:ln>
              <a:noFill/>
            </a:ln>
            <a:effectLst/>
          </p:spPr>
          <p:txBody>
            <a:bodyPr wrap="none" lIns="87690" tIns="43846" rIns="87690" bIns="43846" anchor="ctr">
              <a:spAutoFit/>
            </a:bodyPr>
            <a:lstStyle/>
            <a:p>
              <a:pPr algn="ctr" eaLnBrk="1" fontAlgn="auto" hangingPunct="1">
                <a:spcAft>
                  <a:spcPts val="0"/>
                </a:spcAft>
                <a:defRPr/>
              </a:pPr>
              <a:r>
                <a:rPr lang="en-US" altLang="zh-CN" sz="1715" dirty="0">
                  <a:latin typeface="+mn-lt"/>
                </a:rPr>
                <a:t>P1</a:t>
              </a:r>
              <a:endParaRPr lang="en-US" altLang="zh-CN" sz="1715" dirty="0">
                <a:latin typeface="Times New Roman" panose="02020603050405020304" pitchFamily="18" charset="0"/>
              </a:endParaRPr>
            </a:p>
          </p:txBody>
        </p:sp>
        <p:sp>
          <p:nvSpPr>
            <p:cNvPr id="1109013" name="Text Box 21"/>
            <p:cNvSpPr txBox="1">
              <a:spLocks noChangeArrowheads="1"/>
            </p:cNvSpPr>
            <p:nvPr/>
          </p:nvSpPr>
          <p:spPr bwMode="auto">
            <a:xfrm>
              <a:off x="3273" y="1014"/>
              <a:ext cx="428" cy="373"/>
            </a:xfrm>
            <a:prstGeom prst="rect">
              <a:avLst/>
            </a:prstGeom>
            <a:noFill/>
            <a:ln>
              <a:noFill/>
            </a:ln>
            <a:effectLst/>
          </p:spPr>
          <p:txBody>
            <a:bodyPr wrap="none" lIns="87690" tIns="43846" rIns="87690" bIns="43846" anchor="ctr">
              <a:spAutoFit/>
            </a:bodyPr>
            <a:lstStyle/>
            <a:p>
              <a:pPr algn="ctr" eaLnBrk="1" fontAlgn="auto" hangingPunct="1">
                <a:spcAft>
                  <a:spcPts val="0"/>
                </a:spcAft>
                <a:defRPr/>
              </a:pPr>
              <a:r>
                <a:rPr lang="en-US" altLang="zh-CN" sz="1715">
                  <a:latin typeface="+mn-lt"/>
                </a:rPr>
                <a:t>P3</a:t>
              </a:r>
              <a:endParaRPr lang="en-US" altLang="zh-CN" sz="1715">
                <a:latin typeface="Times New Roman" panose="02020603050405020304" pitchFamily="18" charset="0"/>
              </a:endParaRPr>
            </a:p>
          </p:txBody>
        </p:sp>
        <p:sp>
          <p:nvSpPr>
            <p:cNvPr id="1109014" name="Text Box 22"/>
            <p:cNvSpPr txBox="1">
              <a:spLocks noChangeArrowheads="1"/>
            </p:cNvSpPr>
            <p:nvPr/>
          </p:nvSpPr>
          <p:spPr bwMode="auto">
            <a:xfrm>
              <a:off x="2122" y="1014"/>
              <a:ext cx="428" cy="373"/>
            </a:xfrm>
            <a:prstGeom prst="rect">
              <a:avLst/>
            </a:prstGeom>
            <a:noFill/>
            <a:ln>
              <a:noFill/>
            </a:ln>
            <a:effectLst/>
          </p:spPr>
          <p:txBody>
            <a:bodyPr wrap="none" lIns="87690" tIns="43846" rIns="87690" bIns="43846" anchor="ctr">
              <a:spAutoFit/>
            </a:bodyPr>
            <a:lstStyle/>
            <a:p>
              <a:pPr algn="ctr" eaLnBrk="1" fontAlgn="auto" hangingPunct="1">
                <a:spcAft>
                  <a:spcPts val="0"/>
                </a:spcAft>
                <a:defRPr/>
              </a:pPr>
              <a:r>
                <a:rPr lang="en-US" altLang="zh-CN" sz="1715">
                  <a:latin typeface="+mn-lt"/>
                </a:rPr>
                <a:t>P2</a:t>
              </a:r>
              <a:endParaRPr lang="en-US" altLang="zh-CN" sz="1715">
                <a:latin typeface="Times New Roman" panose="02020603050405020304" pitchFamily="18" charset="0"/>
              </a:endParaRPr>
            </a:p>
          </p:txBody>
        </p:sp>
        <p:sp>
          <p:nvSpPr>
            <p:cNvPr id="1109015" name="Text Box 23"/>
            <p:cNvSpPr txBox="1">
              <a:spLocks noChangeArrowheads="1"/>
            </p:cNvSpPr>
            <p:nvPr/>
          </p:nvSpPr>
          <p:spPr bwMode="auto">
            <a:xfrm>
              <a:off x="4423" y="1014"/>
              <a:ext cx="433" cy="373"/>
            </a:xfrm>
            <a:prstGeom prst="rect">
              <a:avLst/>
            </a:prstGeom>
            <a:noFill/>
            <a:ln>
              <a:noFill/>
            </a:ln>
            <a:effectLst/>
          </p:spPr>
          <p:txBody>
            <a:bodyPr wrap="none" lIns="87690" tIns="43846" rIns="87690" bIns="43846" anchor="ctr">
              <a:spAutoFit/>
            </a:bodyPr>
            <a:lstStyle/>
            <a:p>
              <a:pPr algn="ctr" eaLnBrk="1" fontAlgn="auto" hangingPunct="1">
                <a:spcAft>
                  <a:spcPts val="0"/>
                </a:spcAft>
                <a:defRPr/>
              </a:pPr>
              <a:r>
                <a:rPr lang="en-US" altLang="zh-CN" sz="1715">
                  <a:latin typeface="+mn-lt"/>
                </a:rPr>
                <a:t>Pn</a:t>
              </a:r>
              <a:endParaRPr lang="en-US" altLang="zh-CN" sz="1715">
                <a:latin typeface="Times New Roman" panose="02020603050405020304" pitchFamily="18" charset="0"/>
              </a:endParaRPr>
            </a:p>
          </p:txBody>
        </p:sp>
        <p:sp>
          <p:nvSpPr>
            <p:cNvPr id="1109016" name="Oval 24"/>
            <p:cNvSpPr>
              <a:spLocks noChangeArrowheads="1"/>
            </p:cNvSpPr>
            <p:nvPr/>
          </p:nvSpPr>
          <p:spPr bwMode="auto">
            <a:xfrm>
              <a:off x="3936" y="1199"/>
              <a:ext cx="47" cy="49"/>
            </a:xfrm>
            <a:prstGeom prst="ellipse">
              <a:avLst/>
            </a:prstGeom>
            <a:noFill/>
            <a:ln w="9525">
              <a:solidFill>
                <a:schemeClr val="tx1"/>
              </a:solidFill>
              <a:round/>
            </a:ln>
            <a:effectLst/>
          </p:spPr>
          <p:txBody>
            <a:bodyPr wrap="none" lIns="87690" tIns="43846" rIns="87690" bIns="43846" anchor="ctr"/>
            <a:lstStyle/>
            <a:p>
              <a:pPr eaLnBrk="1" fontAlgn="auto" hangingPunct="1">
                <a:spcBef>
                  <a:spcPts val="0"/>
                </a:spcBef>
                <a:spcAft>
                  <a:spcPts val="0"/>
                </a:spcAft>
                <a:defRPr/>
              </a:pPr>
              <a:endParaRPr lang="zh-CN" altLang="en-US" sz="1715">
                <a:latin typeface="+mn-lt"/>
                <a:ea typeface="+mn-ea"/>
              </a:endParaRPr>
            </a:p>
          </p:txBody>
        </p:sp>
        <p:sp>
          <p:nvSpPr>
            <p:cNvPr id="1109017" name="Oval 25"/>
            <p:cNvSpPr>
              <a:spLocks noChangeArrowheads="1"/>
            </p:cNvSpPr>
            <p:nvPr/>
          </p:nvSpPr>
          <p:spPr bwMode="auto">
            <a:xfrm>
              <a:off x="4223" y="1199"/>
              <a:ext cx="49" cy="49"/>
            </a:xfrm>
            <a:prstGeom prst="ellipse">
              <a:avLst/>
            </a:prstGeom>
            <a:noFill/>
            <a:ln w="9525">
              <a:solidFill>
                <a:schemeClr val="tx1"/>
              </a:solidFill>
              <a:round/>
            </a:ln>
            <a:effectLst/>
          </p:spPr>
          <p:txBody>
            <a:bodyPr wrap="none" lIns="87690" tIns="43846" rIns="87690" bIns="43846" anchor="ctr"/>
            <a:lstStyle/>
            <a:p>
              <a:pPr eaLnBrk="1" fontAlgn="auto" hangingPunct="1">
                <a:spcBef>
                  <a:spcPts val="0"/>
                </a:spcBef>
                <a:spcAft>
                  <a:spcPts val="0"/>
                </a:spcAft>
                <a:defRPr/>
              </a:pPr>
              <a:endParaRPr lang="zh-CN" altLang="en-US" sz="1715">
                <a:latin typeface="+mn-lt"/>
                <a:ea typeface="+mn-ea"/>
              </a:endParaRPr>
            </a:p>
          </p:txBody>
        </p:sp>
        <p:sp>
          <p:nvSpPr>
            <p:cNvPr id="1109018" name="Oval 26"/>
            <p:cNvSpPr>
              <a:spLocks noChangeArrowheads="1"/>
            </p:cNvSpPr>
            <p:nvPr/>
          </p:nvSpPr>
          <p:spPr bwMode="auto">
            <a:xfrm>
              <a:off x="4080" y="1199"/>
              <a:ext cx="49" cy="49"/>
            </a:xfrm>
            <a:prstGeom prst="ellipse">
              <a:avLst/>
            </a:prstGeom>
            <a:noFill/>
            <a:ln w="9525">
              <a:solidFill>
                <a:schemeClr val="tx1"/>
              </a:solidFill>
              <a:round/>
            </a:ln>
            <a:effectLst/>
          </p:spPr>
          <p:txBody>
            <a:bodyPr wrap="none" lIns="87690" tIns="43846" rIns="87690" bIns="43846" anchor="ctr"/>
            <a:lstStyle/>
            <a:p>
              <a:pPr eaLnBrk="1" fontAlgn="auto" hangingPunct="1">
                <a:spcBef>
                  <a:spcPts val="0"/>
                </a:spcBef>
                <a:spcAft>
                  <a:spcPts val="0"/>
                </a:spcAft>
                <a:defRPr/>
              </a:pPr>
              <a:endParaRPr lang="zh-CN" altLang="en-US" sz="1715">
                <a:latin typeface="+mn-lt"/>
                <a:ea typeface="+mn-ea"/>
              </a:endParaRPr>
            </a:p>
          </p:txBody>
        </p:sp>
        <p:sp>
          <p:nvSpPr>
            <p:cNvPr id="1109019" name="Freeform 27"/>
            <p:cNvSpPr/>
            <p:nvPr/>
          </p:nvSpPr>
          <p:spPr bwMode="auto">
            <a:xfrm rot="5331729">
              <a:off x="2753" y="2191"/>
              <a:ext cx="114" cy="240"/>
            </a:xfrm>
            <a:custGeom>
              <a:avLst/>
              <a:gdLst>
                <a:gd name="T0" fmla="*/ 112 w 112"/>
                <a:gd name="T1" fmla="*/ 0 h 240"/>
                <a:gd name="T2" fmla="*/ 16 w 112"/>
                <a:gd name="T3" fmla="*/ 96 h 240"/>
                <a:gd name="T4" fmla="*/ 16 w 112"/>
                <a:gd name="T5" fmla="*/ 240 h 240"/>
              </a:gdLst>
              <a:ahLst/>
              <a:cxnLst>
                <a:cxn ang="0">
                  <a:pos x="T0" y="T1"/>
                </a:cxn>
                <a:cxn ang="0">
                  <a:pos x="T2" y="T3"/>
                </a:cxn>
                <a:cxn ang="0">
                  <a:pos x="T4" y="T5"/>
                </a:cxn>
              </a:cxnLst>
              <a:rect l="0" t="0" r="r" b="b"/>
              <a:pathLst>
                <a:path w="112" h="240">
                  <a:moveTo>
                    <a:pt x="112" y="0"/>
                  </a:moveTo>
                  <a:cubicBezTo>
                    <a:pt x="72" y="28"/>
                    <a:pt x="32" y="56"/>
                    <a:pt x="16" y="96"/>
                  </a:cubicBezTo>
                  <a:cubicBezTo>
                    <a:pt x="0" y="136"/>
                    <a:pt x="8" y="188"/>
                    <a:pt x="16" y="240"/>
                  </a:cubicBezTo>
                </a:path>
              </a:pathLst>
            </a:custGeom>
            <a:noFill/>
            <a:ln w="9525" cap="flat" cmpd="sng">
              <a:solidFill>
                <a:schemeClr val="tx1"/>
              </a:solidFill>
              <a:prstDash val="solid"/>
              <a:round/>
              <a:headEnd type="none" w="med" len="med"/>
              <a:tailEnd type="triangle" w="med" len="med"/>
            </a:ln>
            <a:effectLst/>
          </p:spPr>
          <p:txBody>
            <a:bodyPr wrap="none" lIns="87690" tIns="43846" rIns="87690" bIns="43846" anchor="ctr"/>
            <a:lstStyle/>
            <a:p>
              <a:pPr eaLnBrk="1" fontAlgn="auto" hangingPunct="1">
                <a:spcBef>
                  <a:spcPts val="0"/>
                </a:spcBef>
                <a:spcAft>
                  <a:spcPts val="0"/>
                </a:spcAft>
                <a:defRPr/>
              </a:pPr>
              <a:endParaRPr lang="zh-CN" altLang="en-US" sz="1715">
                <a:latin typeface="+mn-lt"/>
                <a:ea typeface="+mn-ea"/>
              </a:endParaRPr>
            </a:p>
          </p:txBody>
        </p:sp>
        <p:sp>
          <p:nvSpPr>
            <p:cNvPr id="1109020" name="Freeform 28"/>
            <p:cNvSpPr/>
            <p:nvPr/>
          </p:nvSpPr>
          <p:spPr bwMode="auto">
            <a:xfrm rot="13491826" flipH="1">
              <a:off x="2368" y="2384"/>
              <a:ext cx="112" cy="240"/>
            </a:xfrm>
            <a:custGeom>
              <a:avLst/>
              <a:gdLst>
                <a:gd name="T0" fmla="*/ 112 w 112"/>
                <a:gd name="T1" fmla="*/ 0 h 240"/>
                <a:gd name="T2" fmla="*/ 16 w 112"/>
                <a:gd name="T3" fmla="*/ 96 h 240"/>
                <a:gd name="T4" fmla="*/ 16 w 112"/>
                <a:gd name="T5" fmla="*/ 240 h 240"/>
              </a:gdLst>
              <a:ahLst/>
              <a:cxnLst>
                <a:cxn ang="0">
                  <a:pos x="T0" y="T1"/>
                </a:cxn>
                <a:cxn ang="0">
                  <a:pos x="T2" y="T3"/>
                </a:cxn>
                <a:cxn ang="0">
                  <a:pos x="T4" y="T5"/>
                </a:cxn>
              </a:cxnLst>
              <a:rect l="0" t="0" r="r" b="b"/>
              <a:pathLst>
                <a:path w="112" h="240">
                  <a:moveTo>
                    <a:pt x="112" y="0"/>
                  </a:moveTo>
                  <a:cubicBezTo>
                    <a:pt x="72" y="28"/>
                    <a:pt x="32" y="56"/>
                    <a:pt x="16" y="96"/>
                  </a:cubicBezTo>
                  <a:cubicBezTo>
                    <a:pt x="0" y="136"/>
                    <a:pt x="8" y="188"/>
                    <a:pt x="16" y="240"/>
                  </a:cubicBezTo>
                </a:path>
              </a:pathLst>
            </a:custGeom>
            <a:noFill/>
            <a:ln w="9525" cap="flat" cmpd="sng">
              <a:solidFill>
                <a:schemeClr val="tx1"/>
              </a:solidFill>
              <a:prstDash val="solid"/>
              <a:round/>
              <a:headEnd type="none" w="med" len="med"/>
              <a:tailEnd type="triangle" w="med" len="med"/>
            </a:ln>
            <a:effectLst/>
          </p:spPr>
          <p:txBody>
            <a:bodyPr wrap="none" lIns="87690" tIns="43846" rIns="87690" bIns="43846" anchor="ctr"/>
            <a:lstStyle/>
            <a:p>
              <a:pPr eaLnBrk="1" fontAlgn="auto" hangingPunct="1">
                <a:spcBef>
                  <a:spcPts val="0"/>
                </a:spcBef>
                <a:spcAft>
                  <a:spcPts val="0"/>
                </a:spcAft>
                <a:defRPr/>
              </a:pPr>
              <a:endParaRPr lang="zh-CN" altLang="en-US" sz="1715">
                <a:latin typeface="+mn-lt"/>
                <a:ea typeface="+mn-ea"/>
              </a:endParaRPr>
            </a:p>
          </p:txBody>
        </p:sp>
      </p:grpSp>
      <p:sp>
        <p:nvSpPr>
          <p:cNvPr id="122887" name="灯片编号占位符 8"/>
          <p:cNvSpPr>
            <a:spLocks noGrp="1"/>
          </p:cNvSpPr>
          <p:nvPr>
            <p:ph type="sldNum" sz="quarter" idx="12"/>
          </p:nvPr>
        </p:nvSpPr>
        <p:spPr bwMode="auto">
          <a:noFill/>
          <a:ln>
            <a:miter lim="800000"/>
          </a:ln>
        </p:spPr>
        <p:txBody>
          <a:bodyPr/>
          <a:lstStyle/>
          <a:p>
            <a:fld id="{FDBE92FE-1D1A-4F2E-A268-9AA4877FD8BB}" type="slidenum">
              <a:rPr lang="zh-CN" altLang="en-US"/>
              <a:t>22</a:t>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628650" y="115888"/>
            <a:ext cx="8280400" cy="738188"/>
          </a:xfrm>
        </p:spPr>
        <p:txBody>
          <a:bodyPr/>
          <a:lstStyle/>
          <a:p>
            <a:pPr eaLnBrk="1" hangingPunct="1"/>
            <a:r>
              <a:rPr lang="en-US" altLang="zh-CN" sz="2800" dirty="0" smtClean="0"/>
              <a:t>Understanding Program Order – Example 1</a:t>
            </a:r>
          </a:p>
        </p:txBody>
      </p:sp>
      <p:sp>
        <p:nvSpPr>
          <p:cNvPr id="1393667" name="Rectangle 3"/>
          <p:cNvSpPr>
            <a:spLocks noGrp="1" noChangeArrowheads="1"/>
          </p:cNvSpPr>
          <p:nvPr>
            <p:ph type="body" idx="1"/>
          </p:nvPr>
        </p:nvSpPr>
        <p:spPr>
          <a:xfrm>
            <a:off x="434975" y="1252538"/>
            <a:ext cx="8231188" cy="5468937"/>
          </a:xfrm>
        </p:spPr>
        <p:txBody>
          <a:bodyPr rtlCol="0">
            <a:normAutofit lnSpcReduction="10000"/>
          </a:bodyPr>
          <a:lstStyle/>
          <a:p>
            <a:pPr eaLnBrk="1" fontAlgn="auto" hangingPunct="1">
              <a:lnSpc>
                <a:spcPct val="100000"/>
              </a:lnSpc>
              <a:spcBef>
                <a:spcPct val="0"/>
              </a:spcBef>
              <a:spcAft>
                <a:spcPts val="0"/>
              </a:spcAft>
              <a:defRPr/>
            </a:pPr>
            <a:r>
              <a:rPr lang="en-US" altLang="zh-CN" sz="1905" dirty="0"/>
              <a:t>Initially X = 2</a:t>
            </a:r>
          </a:p>
          <a:p>
            <a:pPr marL="0" indent="0" eaLnBrk="1" fontAlgn="auto" hangingPunct="1">
              <a:lnSpc>
                <a:spcPct val="100000"/>
              </a:lnSpc>
              <a:spcBef>
                <a:spcPct val="0"/>
              </a:spcBef>
              <a:spcAft>
                <a:spcPts val="0"/>
              </a:spcAft>
              <a:buFont typeface="Arial" panose="020B0604020202020204" pitchFamily="34" charset="0"/>
              <a:buNone/>
              <a:defRPr/>
            </a:pPr>
            <a:r>
              <a:rPr lang="en-US" altLang="zh-CN" sz="1905" dirty="0">
                <a:solidFill>
                  <a:srgbClr val="FF6600"/>
                </a:solidFill>
              </a:rPr>
              <a:t>P1</a:t>
            </a:r>
            <a:r>
              <a:rPr lang="en-US" altLang="zh-CN" sz="1905" dirty="0"/>
              <a:t>							P2 </a:t>
            </a:r>
          </a:p>
          <a:p>
            <a:pPr marL="0" indent="0" eaLnBrk="1" fontAlgn="auto" hangingPunct="1">
              <a:lnSpc>
                <a:spcPct val="100000"/>
              </a:lnSpc>
              <a:spcBef>
                <a:spcPct val="20000"/>
              </a:spcBef>
              <a:spcAft>
                <a:spcPts val="0"/>
              </a:spcAft>
              <a:buFont typeface="Arial" panose="020B0604020202020204" pitchFamily="34" charset="0"/>
              <a:buNone/>
              <a:defRPr/>
            </a:pPr>
            <a:r>
              <a:rPr lang="en-US" altLang="zh-CN" sz="1905" dirty="0"/>
              <a:t>…..						…..</a:t>
            </a:r>
          </a:p>
          <a:p>
            <a:pPr marL="0" indent="0" eaLnBrk="1" fontAlgn="auto" hangingPunct="1">
              <a:lnSpc>
                <a:spcPct val="100000"/>
              </a:lnSpc>
              <a:spcBef>
                <a:spcPct val="20000"/>
              </a:spcBef>
              <a:spcAft>
                <a:spcPts val="0"/>
              </a:spcAft>
              <a:buFont typeface="Arial" panose="020B0604020202020204" pitchFamily="34" charset="0"/>
              <a:buNone/>
              <a:defRPr/>
            </a:pPr>
            <a:r>
              <a:rPr lang="en-US" altLang="zh-CN" sz="1905" dirty="0">
                <a:solidFill>
                  <a:srgbClr val="FF6600"/>
                </a:solidFill>
              </a:rPr>
              <a:t>r0=Read(X)</a:t>
            </a:r>
            <a:r>
              <a:rPr lang="en-US" altLang="zh-CN" sz="1905" dirty="0"/>
              <a:t>					r1=Read(x)</a:t>
            </a:r>
          </a:p>
          <a:p>
            <a:pPr marL="0" indent="0" eaLnBrk="1" fontAlgn="auto" hangingPunct="1">
              <a:lnSpc>
                <a:spcPct val="100000"/>
              </a:lnSpc>
              <a:spcBef>
                <a:spcPct val="20000"/>
              </a:spcBef>
              <a:spcAft>
                <a:spcPts val="0"/>
              </a:spcAft>
              <a:buFont typeface="Arial" panose="020B0604020202020204" pitchFamily="34" charset="0"/>
              <a:buNone/>
              <a:defRPr/>
            </a:pPr>
            <a:r>
              <a:rPr lang="en-US" altLang="zh-CN" sz="1905" dirty="0">
                <a:solidFill>
                  <a:srgbClr val="FF6600"/>
                </a:solidFill>
              </a:rPr>
              <a:t>r0=r0+1</a:t>
            </a:r>
            <a:r>
              <a:rPr lang="en-US" altLang="zh-CN" sz="1905" dirty="0"/>
              <a:t>				</a:t>
            </a:r>
            <a:r>
              <a:rPr lang="en-US" altLang="zh-CN" sz="1905"/>
              <a:t>	</a:t>
            </a:r>
            <a:r>
              <a:rPr lang="en-US" altLang="zh-CN" sz="1905" smtClean="0"/>
              <a:t>r1=r1+1</a:t>
            </a:r>
            <a:endParaRPr lang="en-US" altLang="zh-CN" sz="1905" dirty="0"/>
          </a:p>
          <a:p>
            <a:pPr marL="0" indent="0" eaLnBrk="1" fontAlgn="auto" hangingPunct="1">
              <a:lnSpc>
                <a:spcPct val="100000"/>
              </a:lnSpc>
              <a:spcBef>
                <a:spcPct val="20000"/>
              </a:spcBef>
              <a:spcAft>
                <a:spcPts val="0"/>
              </a:spcAft>
              <a:buFont typeface="Arial" panose="020B0604020202020204" pitchFamily="34" charset="0"/>
              <a:buNone/>
              <a:defRPr/>
            </a:pPr>
            <a:r>
              <a:rPr lang="en-US" altLang="zh-CN" sz="1905" dirty="0">
                <a:solidFill>
                  <a:srgbClr val="FF6600"/>
                </a:solidFill>
              </a:rPr>
              <a:t>Write(r0,X)</a:t>
            </a:r>
            <a:r>
              <a:rPr lang="en-US" altLang="zh-CN" sz="1905" dirty="0"/>
              <a:t>					Write(r1,X)	</a:t>
            </a:r>
          </a:p>
          <a:p>
            <a:pPr marL="0" indent="0" eaLnBrk="1" fontAlgn="auto" hangingPunct="1">
              <a:lnSpc>
                <a:spcPct val="100000"/>
              </a:lnSpc>
              <a:spcBef>
                <a:spcPct val="20000"/>
              </a:spcBef>
              <a:spcAft>
                <a:spcPts val="0"/>
              </a:spcAft>
              <a:buFont typeface="Arial" panose="020B0604020202020204" pitchFamily="34" charset="0"/>
              <a:buNone/>
              <a:defRPr/>
            </a:pPr>
            <a:r>
              <a:rPr lang="en-US" altLang="zh-CN" sz="1905" dirty="0"/>
              <a:t>…..						……	</a:t>
            </a:r>
          </a:p>
          <a:p>
            <a:pPr eaLnBrk="1" fontAlgn="auto" hangingPunct="1">
              <a:lnSpc>
                <a:spcPct val="100000"/>
              </a:lnSpc>
              <a:spcBef>
                <a:spcPct val="20000"/>
              </a:spcBef>
              <a:spcAft>
                <a:spcPts val="0"/>
              </a:spcAft>
              <a:defRPr/>
            </a:pPr>
            <a:endParaRPr lang="en-US" altLang="zh-CN" sz="1905" u="sng" dirty="0">
              <a:solidFill>
                <a:srgbClr val="6699FF"/>
              </a:solidFill>
            </a:endParaRPr>
          </a:p>
          <a:p>
            <a:pPr eaLnBrk="1" fontAlgn="auto" hangingPunct="1">
              <a:lnSpc>
                <a:spcPct val="100000"/>
              </a:lnSpc>
              <a:spcBef>
                <a:spcPct val="20000"/>
              </a:spcBef>
              <a:spcAft>
                <a:spcPts val="0"/>
              </a:spcAft>
              <a:defRPr/>
            </a:pPr>
            <a:r>
              <a:rPr lang="en-US" altLang="zh-CN" sz="1905" u="sng" dirty="0">
                <a:solidFill>
                  <a:srgbClr val="6699FF"/>
                </a:solidFill>
              </a:rPr>
              <a:t>Possible execution sequences:</a:t>
            </a:r>
          </a:p>
          <a:p>
            <a:pPr eaLnBrk="1" fontAlgn="auto" hangingPunct="1">
              <a:lnSpc>
                <a:spcPct val="100000"/>
              </a:lnSpc>
              <a:spcBef>
                <a:spcPct val="20000"/>
              </a:spcBef>
              <a:spcAft>
                <a:spcPts val="0"/>
              </a:spcAft>
              <a:defRPr/>
            </a:pPr>
            <a:endParaRPr lang="en-US" altLang="zh-CN" sz="1905" u="sng" dirty="0">
              <a:solidFill>
                <a:srgbClr val="6699FF"/>
              </a:solidFill>
            </a:endParaRPr>
          </a:p>
          <a:p>
            <a:pPr marL="0" indent="0" eaLnBrk="1" fontAlgn="auto" hangingPunct="1">
              <a:lnSpc>
                <a:spcPct val="100000"/>
              </a:lnSpc>
              <a:spcBef>
                <a:spcPct val="0"/>
              </a:spcBef>
              <a:spcAft>
                <a:spcPts val="0"/>
              </a:spcAft>
              <a:buFont typeface="Arial" panose="020B0604020202020204" pitchFamily="34" charset="0"/>
              <a:buNone/>
              <a:defRPr/>
            </a:pPr>
            <a:r>
              <a:rPr lang="en-US" altLang="zh-CN" sz="1905" dirty="0">
                <a:solidFill>
                  <a:srgbClr val="FF6600"/>
                </a:solidFill>
              </a:rPr>
              <a:t>P1:r0=Read(X)</a:t>
            </a:r>
            <a:r>
              <a:rPr lang="en-US" altLang="zh-CN" sz="1905" dirty="0"/>
              <a:t>		P2:r1=Read(X)</a:t>
            </a:r>
          </a:p>
          <a:p>
            <a:pPr marL="0" indent="0" eaLnBrk="1" fontAlgn="auto" hangingPunct="1">
              <a:lnSpc>
                <a:spcPct val="100000"/>
              </a:lnSpc>
              <a:spcBef>
                <a:spcPct val="0"/>
              </a:spcBef>
              <a:spcAft>
                <a:spcPts val="0"/>
              </a:spcAft>
              <a:buFont typeface="Arial" panose="020B0604020202020204" pitchFamily="34" charset="0"/>
              <a:buNone/>
              <a:defRPr/>
            </a:pPr>
            <a:r>
              <a:rPr lang="en-US" altLang="zh-CN" sz="1905" dirty="0" smtClean="0"/>
              <a:t>P2:r1=Read(X</a:t>
            </a:r>
            <a:r>
              <a:rPr lang="en-US" altLang="zh-CN" sz="1905" dirty="0"/>
              <a:t>)		P2:r1=r1+1</a:t>
            </a:r>
          </a:p>
          <a:p>
            <a:pPr marL="0" indent="0" eaLnBrk="1" fontAlgn="auto" hangingPunct="1">
              <a:lnSpc>
                <a:spcPct val="100000"/>
              </a:lnSpc>
              <a:spcBef>
                <a:spcPct val="0"/>
              </a:spcBef>
              <a:spcAft>
                <a:spcPts val="0"/>
              </a:spcAft>
              <a:buFont typeface="Arial" panose="020B0604020202020204" pitchFamily="34" charset="0"/>
              <a:buNone/>
              <a:defRPr/>
            </a:pPr>
            <a:r>
              <a:rPr lang="en-US" altLang="zh-CN" sz="1905" dirty="0">
                <a:solidFill>
                  <a:srgbClr val="FF6600"/>
                </a:solidFill>
              </a:rPr>
              <a:t>P1:r0=r0+1</a:t>
            </a:r>
            <a:r>
              <a:rPr lang="en-US" altLang="zh-CN" sz="1905" dirty="0"/>
              <a:t>		P2:Write(r1,X)</a:t>
            </a:r>
          </a:p>
          <a:p>
            <a:pPr marL="0" indent="0" eaLnBrk="1" fontAlgn="auto" hangingPunct="1">
              <a:lnSpc>
                <a:spcPct val="100000"/>
              </a:lnSpc>
              <a:spcBef>
                <a:spcPct val="0"/>
              </a:spcBef>
              <a:spcAft>
                <a:spcPts val="0"/>
              </a:spcAft>
              <a:buFont typeface="Arial" panose="020B0604020202020204" pitchFamily="34" charset="0"/>
              <a:buNone/>
              <a:defRPr/>
            </a:pPr>
            <a:r>
              <a:rPr lang="en-US" altLang="zh-CN" sz="1905" dirty="0">
                <a:solidFill>
                  <a:srgbClr val="FF6600"/>
                </a:solidFill>
              </a:rPr>
              <a:t>P1:Write(r0,X)</a:t>
            </a:r>
            <a:r>
              <a:rPr lang="en-US" altLang="zh-CN" sz="1905" dirty="0"/>
              <a:t>		</a:t>
            </a:r>
            <a:r>
              <a:rPr lang="en-US" altLang="zh-CN" sz="1905" dirty="0">
                <a:solidFill>
                  <a:srgbClr val="FF6600"/>
                </a:solidFill>
              </a:rPr>
              <a:t>P1:r0=Read(X)</a:t>
            </a:r>
          </a:p>
          <a:p>
            <a:pPr marL="0" indent="0" eaLnBrk="1" fontAlgn="auto" hangingPunct="1">
              <a:lnSpc>
                <a:spcPct val="100000"/>
              </a:lnSpc>
              <a:spcBef>
                <a:spcPct val="0"/>
              </a:spcBef>
              <a:spcAft>
                <a:spcPts val="0"/>
              </a:spcAft>
              <a:buFont typeface="Arial" panose="020B0604020202020204" pitchFamily="34" charset="0"/>
              <a:buNone/>
              <a:defRPr/>
            </a:pPr>
            <a:r>
              <a:rPr lang="en-US" altLang="zh-CN" sz="1905" dirty="0"/>
              <a:t>P2:r1=r1+1		</a:t>
            </a:r>
            <a:r>
              <a:rPr lang="en-US" altLang="zh-CN" sz="1905" dirty="0">
                <a:solidFill>
                  <a:srgbClr val="FF6600"/>
                </a:solidFill>
              </a:rPr>
              <a:t>P1:r0=r0+1</a:t>
            </a:r>
          </a:p>
          <a:p>
            <a:pPr marL="0" indent="0" eaLnBrk="1" fontAlgn="auto" hangingPunct="1">
              <a:lnSpc>
                <a:spcPct val="100000"/>
              </a:lnSpc>
              <a:spcBef>
                <a:spcPct val="0"/>
              </a:spcBef>
              <a:spcAft>
                <a:spcPts val="0"/>
              </a:spcAft>
              <a:buFont typeface="Arial" panose="020B0604020202020204" pitchFamily="34" charset="0"/>
              <a:buNone/>
              <a:defRPr/>
            </a:pPr>
            <a:r>
              <a:rPr lang="en-US" altLang="zh-CN" sz="1905" dirty="0"/>
              <a:t>P2:Write(r1,X)		</a:t>
            </a:r>
            <a:r>
              <a:rPr lang="en-US" altLang="zh-CN" sz="1905" dirty="0">
                <a:solidFill>
                  <a:srgbClr val="FF6600"/>
                </a:solidFill>
              </a:rPr>
              <a:t>P1:Write(r0,X)</a:t>
            </a:r>
          </a:p>
          <a:p>
            <a:pPr marL="0" indent="0" eaLnBrk="1" fontAlgn="auto" hangingPunct="1">
              <a:lnSpc>
                <a:spcPct val="100000"/>
              </a:lnSpc>
              <a:spcBef>
                <a:spcPct val="0"/>
              </a:spcBef>
              <a:spcAft>
                <a:spcPts val="0"/>
              </a:spcAft>
              <a:buFont typeface="Arial" panose="020B0604020202020204" pitchFamily="34" charset="0"/>
              <a:buNone/>
              <a:defRPr/>
            </a:pPr>
            <a:r>
              <a:rPr lang="en-US" altLang="zh-CN" sz="1905" dirty="0" smtClean="0">
                <a:solidFill>
                  <a:srgbClr val="FF6600"/>
                </a:solidFill>
              </a:rPr>
              <a:t>     </a:t>
            </a:r>
            <a:r>
              <a:rPr lang="en-US" altLang="zh-CN" sz="1905" dirty="0">
                <a:solidFill>
                  <a:srgbClr val="FF6600"/>
                </a:solidFill>
              </a:rPr>
              <a:t>x=3			    x=4</a:t>
            </a:r>
          </a:p>
        </p:txBody>
      </p:sp>
      <p:sp>
        <p:nvSpPr>
          <p:cNvPr id="1393668" name="Rectangle 4"/>
          <p:cNvSpPr>
            <a:spLocks noChangeArrowheads="1"/>
          </p:cNvSpPr>
          <p:nvPr/>
        </p:nvSpPr>
        <p:spPr bwMode="auto">
          <a:xfrm>
            <a:off x="434975" y="4154488"/>
            <a:ext cx="1960563" cy="2395537"/>
          </a:xfrm>
          <a:prstGeom prst="rect">
            <a:avLst/>
          </a:prstGeom>
          <a:noFill/>
          <a:ln w="9525">
            <a:solidFill>
              <a:schemeClr val="tx1"/>
            </a:solidFill>
            <a:miter lim="800000"/>
          </a:ln>
          <a:effectLst/>
        </p:spPr>
        <p:txBody>
          <a:bodyPr wrap="none" lIns="87690" tIns="43846" rIns="87690" bIns="43846" anchor="ctr"/>
          <a:lstStyle/>
          <a:p>
            <a:pPr eaLnBrk="1" fontAlgn="auto" hangingPunct="1">
              <a:spcBef>
                <a:spcPts val="0"/>
              </a:spcBef>
              <a:spcAft>
                <a:spcPts val="0"/>
              </a:spcAft>
              <a:defRPr/>
            </a:pPr>
            <a:endParaRPr lang="zh-CN" altLang="en-US" sz="1715">
              <a:latin typeface="+mn-lt"/>
              <a:ea typeface="+mn-ea"/>
            </a:endParaRPr>
          </a:p>
        </p:txBody>
      </p:sp>
      <p:sp>
        <p:nvSpPr>
          <p:cNvPr id="1393669" name="Rectangle 5"/>
          <p:cNvSpPr>
            <a:spLocks noChangeArrowheads="1"/>
          </p:cNvSpPr>
          <p:nvPr/>
        </p:nvSpPr>
        <p:spPr bwMode="auto">
          <a:xfrm>
            <a:off x="2974975" y="4154488"/>
            <a:ext cx="2032000" cy="2395537"/>
          </a:xfrm>
          <a:prstGeom prst="rect">
            <a:avLst/>
          </a:prstGeom>
          <a:noFill/>
          <a:ln w="9525">
            <a:solidFill>
              <a:schemeClr val="tx1"/>
            </a:solidFill>
            <a:miter lim="800000"/>
          </a:ln>
          <a:effectLst/>
        </p:spPr>
        <p:txBody>
          <a:bodyPr wrap="none" lIns="87690" tIns="43846" rIns="87690" bIns="43846" anchor="ctr"/>
          <a:lstStyle/>
          <a:p>
            <a:pPr eaLnBrk="1" fontAlgn="auto" hangingPunct="1">
              <a:spcBef>
                <a:spcPts val="0"/>
              </a:spcBef>
              <a:spcAft>
                <a:spcPts val="0"/>
              </a:spcAft>
              <a:defRPr/>
            </a:pPr>
            <a:endParaRPr lang="zh-CN" altLang="en-US" sz="1715">
              <a:latin typeface="+mn-lt"/>
              <a:ea typeface="+mn-ea"/>
            </a:endParaRPr>
          </a:p>
        </p:txBody>
      </p:sp>
      <p:sp>
        <p:nvSpPr>
          <p:cNvPr id="1393670" name="Rectangle 6"/>
          <p:cNvSpPr>
            <a:spLocks noChangeArrowheads="1"/>
          </p:cNvSpPr>
          <p:nvPr/>
        </p:nvSpPr>
        <p:spPr bwMode="auto">
          <a:xfrm>
            <a:off x="434975" y="1252538"/>
            <a:ext cx="7185025" cy="2105025"/>
          </a:xfrm>
          <a:prstGeom prst="rect">
            <a:avLst/>
          </a:prstGeom>
          <a:noFill/>
          <a:ln w="9525">
            <a:solidFill>
              <a:schemeClr val="tx1"/>
            </a:solidFill>
            <a:miter lim="800000"/>
          </a:ln>
          <a:effectLst/>
        </p:spPr>
        <p:txBody>
          <a:bodyPr wrap="none" lIns="87690" tIns="43846" rIns="87690" bIns="43846" anchor="ctr"/>
          <a:lstStyle/>
          <a:p>
            <a:pPr eaLnBrk="1" fontAlgn="auto" hangingPunct="1">
              <a:spcBef>
                <a:spcPts val="0"/>
              </a:spcBef>
              <a:spcAft>
                <a:spcPts val="0"/>
              </a:spcAft>
              <a:defRPr/>
            </a:pPr>
            <a:endParaRPr lang="zh-CN" altLang="en-US" sz="1715">
              <a:latin typeface="+mn-lt"/>
              <a:ea typeface="+mn-ea"/>
            </a:endParaRPr>
          </a:p>
        </p:txBody>
      </p:sp>
      <p:sp>
        <p:nvSpPr>
          <p:cNvPr id="2" name="日期占位符 1"/>
          <p:cNvSpPr>
            <a:spLocks noGrp="1"/>
          </p:cNvSpPr>
          <p:nvPr>
            <p:ph type="dt" sz="quarter" idx="10"/>
          </p:nvPr>
        </p:nvSpPr>
        <p:spPr/>
        <p:txBody>
          <a:bodyPr/>
          <a:lstStyle/>
          <a:p>
            <a:pPr>
              <a:defRPr/>
            </a:pPr>
            <a:fld id="{2FDC1BD7-6CFD-4A4B-904E-FD9615551A42}" type="datetime1">
              <a:rPr lang="zh-CN" altLang="en-US"/>
              <a:t>2020/5/17</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24937" name="灯片编号占位符 3"/>
          <p:cNvSpPr>
            <a:spLocks noGrp="1"/>
          </p:cNvSpPr>
          <p:nvPr>
            <p:ph type="sldNum" sz="quarter" idx="12"/>
          </p:nvPr>
        </p:nvSpPr>
        <p:spPr bwMode="auto">
          <a:noFill/>
          <a:ln>
            <a:miter lim="800000"/>
          </a:ln>
        </p:spPr>
        <p:txBody>
          <a:bodyPr/>
          <a:lstStyle/>
          <a:p>
            <a:fld id="{0006A0E3-384B-480A-9AFA-1101D886E34B}" type="slidenum">
              <a:rPr lang="zh-CN" altLang="en-US"/>
              <a:t>23</a:t>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a:xfrm>
            <a:off x="628650" y="109140"/>
            <a:ext cx="7886700" cy="836613"/>
          </a:xfrm>
        </p:spPr>
        <p:txBody>
          <a:bodyPr/>
          <a:lstStyle/>
          <a:p>
            <a:pPr eaLnBrk="1" hangingPunct="1"/>
            <a:r>
              <a:rPr lang="en-US" altLang="zh-CN" sz="2800" dirty="0" smtClean="0"/>
              <a:t>Understanding Program order-Example 2</a:t>
            </a:r>
            <a:endParaRPr lang="zh-CN" altLang="en-US" sz="2800" dirty="0" smtClean="0"/>
          </a:p>
        </p:txBody>
      </p:sp>
      <p:sp>
        <p:nvSpPr>
          <p:cNvPr id="126979" name="内容占位符 2"/>
          <p:cNvSpPr>
            <a:spLocks noGrp="1"/>
          </p:cNvSpPr>
          <p:nvPr>
            <p:ph idx="1"/>
          </p:nvPr>
        </p:nvSpPr>
        <p:spPr>
          <a:xfrm>
            <a:off x="457200" y="1470819"/>
            <a:ext cx="7886700" cy="4616450"/>
          </a:xfrm>
        </p:spPr>
        <p:txBody>
          <a:bodyPr/>
          <a:lstStyle/>
          <a:p>
            <a:pPr marL="0" indent="0" eaLnBrk="1" hangingPunct="1">
              <a:buFont typeface="Arial" panose="020B0604020202020204" pitchFamily="34" charset="0"/>
              <a:buNone/>
            </a:pPr>
            <a:r>
              <a:rPr lang="en-US" altLang="zh-CN" sz="2000" dirty="0" smtClean="0"/>
              <a:t>P1                              P2                                      P3</a:t>
            </a:r>
          </a:p>
          <a:p>
            <a:pPr marL="0" indent="0" eaLnBrk="1" hangingPunct="1">
              <a:buFont typeface="Arial" panose="020B0604020202020204" pitchFamily="34" charset="0"/>
              <a:buNone/>
            </a:pPr>
            <a:r>
              <a:rPr lang="en-US" altLang="zh-CN" sz="2000" dirty="0" smtClean="0"/>
              <a:t>A=1;                   while (A==0);</a:t>
            </a:r>
          </a:p>
          <a:p>
            <a:pPr marL="0" indent="0" eaLnBrk="1" hangingPunct="1">
              <a:buFont typeface="Arial" panose="020B0604020202020204" pitchFamily="34" charset="0"/>
              <a:buNone/>
            </a:pPr>
            <a:r>
              <a:rPr lang="en-US" altLang="zh-CN" sz="2000" dirty="0" smtClean="0"/>
              <a:t>                            B = 1;                                while (B==0);</a:t>
            </a:r>
          </a:p>
          <a:p>
            <a:pPr marL="0" indent="0" eaLnBrk="1" hangingPunct="1">
              <a:buFont typeface="Arial" panose="020B0604020202020204" pitchFamily="34" charset="0"/>
              <a:buNone/>
            </a:pPr>
            <a:r>
              <a:rPr lang="en-US" altLang="zh-CN" sz="2000" dirty="0" smtClean="0"/>
              <a:t>                                                                       print  A</a:t>
            </a:r>
            <a:r>
              <a:rPr lang="zh-CN" altLang="en-US" sz="2000" dirty="0" smtClean="0"/>
              <a:t>；</a:t>
            </a:r>
            <a:endParaRPr lang="en-US" altLang="zh-CN" sz="2000" dirty="0" smtClean="0"/>
          </a:p>
          <a:p>
            <a:pPr marL="0" indent="0" eaLnBrk="1" hangingPunct="1">
              <a:buFont typeface="Arial" panose="020B0604020202020204" pitchFamily="34" charset="0"/>
              <a:buNone/>
            </a:pPr>
            <a:r>
              <a:rPr lang="zh-CN" altLang="en-US" sz="2000" dirty="0" smtClean="0"/>
              <a:t>假设</a:t>
            </a:r>
            <a:r>
              <a:rPr lang="en-US" altLang="zh-CN" sz="2000" dirty="0" smtClean="0"/>
              <a:t>A,B</a:t>
            </a:r>
            <a:r>
              <a:rPr lang="zh-CN" altLang="en-US" sz="2000" dirty="0" smtClean="0"/>
              <a:t>的初始值为</a:t>
            </a:r>
            <a:r>
              <a:rPr lang="en-US" altLang="zh-CN" sz="2000" dirty="0" smtClean="0"/>
              <a:t>0</a:t>
            </a:r>
            <a:r>
              <a:rPr lang="zh-CN" altLang="en-US" sz="2000" dirty="0" smtClean="0"/>
              <a:t>；</a:t>
            </a:r>
            <a:endParaRPr lang="en-US" altLang="zh-CN" sz="2000" dirty="0" smtClean="0"/>
          </a:p>
          <a:p>
            <a:pPr marL="0" indent="0" eaLnBrk="1" hangingPunct="1">
              <a:buFont typeface="Arial" panose="020B0604020202020204" pitchFamily="34" charset="0"/>
              <a:buNone/>
            </a:pPr>
            <a:r>
              <a:rPr lang="zh-CN" altLang="en-US" sz="2000" dirty="0" smtClean="0"/>
              <a:t>从程序员角度看；</a:t>
            </a:r>
            <a:r>
              <a:rPr lang="en-US" altLang="zh-CN" sz="2000" dirty="0" smtClean="0"/>
              <a:t>P3</a:t>
            </a:r>
            <a:r>
              <a:rPr lang="zh-CN" altLang="en-US" sz="2000" dirty="0" smtClean="0"/>
              <a:t>应该输出 </a:t>
            </a:r>
            <a:r>
              <a:rPr lang="en-US" altLang="zh-CN" sz="2000" dirty="0" smtClean="0"/>
              <a:t>A=1</a:t>
            </a:r>
            <a:r>
              <a:rPr lang="zh-CN" altLang="en-US" sz="2000" dirty="0" smtClean="0"/>
              <a:t>；</a:t>
            </a:r>
            <a:endParaRPr lang="en-US" altLang="zh-CN" sz="2000" dirty="0" smtClean="0"/>
          </a:p>
          <a:p>
            <a:pPr marL="0" indent="0" eaLnBrk="1" hangingPunct="1">
              <a:buFont typeface="Arial" panose="020B0604020202020204" pitchFamily="34" charset="0"/>
              <a:buNone/>
            </a:pPr>
            <a:r>
              <a:rPr lang="zh-CN" altLang="en-US" sz="2000" dirty="0" smtClean="0"/>
              <a:t>如果</a:t>
            </a:r>
            <a:r>
              <a:rPr lang="en-US" altLang="zh-CN" sz="2000" dirty="0" smtClean="0"/>
              <a:t>P2</a:t>
            </a:r>
            <a:r>
              <a:rPr lang="zh-CN" altLang="en-US" sz="2000" dirty="0" smtClean="0"/>
              <a:t>被允许越过对变量</a:t>
            </a:r>
            <a:r>
              <a:rPr lang="en-US" altLang="zh-CN" sz="2000" dirty="0" smtClean="0"/>
              <a:t>A</a:t>
            </a:r>
            <a:r>
              <a:rPr lang="zh-CN" altLang="en-US" sz="2000" dirty="0" smtClean="0"/>
              <a:t>的读操作，在</a:t>
            </a:r>
            <a:r>
              <a:rPr lang="en-US" altLang="zh-CN" sz="2000" dirty="0" smtClean="0"/>
              <a:t>P3</a:t>
            </a:r>
            <a:r>
              <a:rPr lang="zh-CN" altLang="en-US" sz="2000" dirty="0" smtClean="0"/>
              <a:t>看见</a:t>
            </a:r>
            <a:r>
              <a:rPr lang="en-US" altLang="zh-CN" sz="2000" dirty="0" smtClean="0"/>
              <a:t>A</a:t>
            </a:r>
            <a:r>
              <a:rPr lang="zh-CN" altLang="en-US" sz="2000" dirty="0" smtClean="0"/>
              <a:t>的新值前对</a:t>
            </a:r>
            <a:r>
              <a:rPr lang="en-US" altLang="zh-CN" sz="2000" dirty="0" smtClean="0"/>
              <a:t>B</a:t>
            </a:r>
            <a:r>
              <a:rPr lang="zh-CN" altLang="en-US" sz="2000" dirty="0" smtClean="0"/>
              <a:t>进行写操作，那么</a:t>
            </a:r>
            <a:r>
              <a:rPr lang="en-US" altLang="zh-CN" sz="2000" dirty="0" smtClean="0"/>
              <a:t>P3</a:t>
            </a:r>
            <a:r>
              <a:rPr lang="zh-CN" altLang="en-US" sz="2000" dirty="0" smtClean="0"/>
              <a:t>就可能读出</a:t>
            </a:r>
            <a:r>
              <a:rPr lang="en-US" altLang="zh-CN" sz="2000" dirty="0" smtClean="0"/>
              <a:t>B</a:t>
            </a:r>
            <a:r>
              <a:rPr lang="zh-CN" altLang="en-US" sz="2000" dirty="0" smtClean="0"/>
              <a:t>的新值和</a:t>
            </a:r>
            <a:r>
              <a:rPr lang="en-US" altLang="zh-CN" sz="2000" dirty="0" smtClean="0"/>
              <a:t>A</a:t>
            </a:r>
            <a:r>
              <a:rPr lang="zh-CN" altLang="en-US" sz="2000" dirty="0" smtClean="0"/>
              <a:t>的旧值（例如从</a:t>
            </a:r>
            <a:r>
              <a:rPr lang="en-US" altLang="zh-CN" sz="2000" dirty="0" smtClean="0"/>
              <a:t>cache)</a:t>
            </a:r>
            <a:r>
              <a:rPr lang="zh-CN" altLang="en-US" sz="2000" dirty="0" smtClean="0"/>
              <a:t>，这种情况就不满足顺序同一性要求。</a:t>
            </a:r>
            <a:endParaRPr lang="en-US" altLang="zh-CN" sz="2000" dirty="0" smtClean="0"/>
          </a:p>
          <a:p>
            <a:pPr marL="0" indent="0" eaLnBrk="1" hangingPunct="1">
              <a:buFont typeface="Arial" panose="020B0604020202020204" pitchFamily="34" charset="0"/>
              <a:buNone/>
            </a:pPr>
            <a:r>
              <a:rPr lang="en-US" altLang="zh-CN" sz="2000" dirty="0" smtClean="0"/>
              <a:t>    </a:t>
            </a:r>
            <a:endParaRPr lang="zh-CN" altLang="en-US" sz="2000" dirty="0" smtClean="0"/>
          </a:p>
        </p:txBody>
      </p:sp>
      <p:sp>
        <p:nvSpPr>
          <p:cNvPr id="4" name="日期占位符 3"/>
          <p:cNvSpPr>
            <a:spLocks noGrp="1"/>
          </p:cNvSpPr>
          <p:nvPr>
            <p:ph type="dt" sz="quarter" idx="10"/>
          </p:nvPr>
        </p:nvSpPr>
        <p:spPr/>
        <p:txBody>
          <a:bodyPr/>
          <a:lstStyle/>
          <a:p>
            <a:pPr>
              <a:defRPr/>
            </a:pPr>
            <a:fld id="{AEE44304-64F8-4876-95CE-30AC643F5691}" type="datetime1">
              <a:rPr lang="zh-CN" altLang="en-US" smtClean="0"/>
              <a:t>2020/5/17</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26982" name="灯片编号占位符 5"/>
          <p:cNvSpPr>
            <a:spLocks noGrp="1"/>
          </p:cNvSpPr>
          <p:nvPr>
            <p:ph type="sldNum" sz="quarter" idx="12"/>
          </p:nvPr>
        </p:nvSpPr>
        <p:spPr bwMode="auto">
          <a:noFill/>
          <a:ln>
            <a:miter lim="800000"/>
          </a:ln>
        </p:spPr>
        <p:txBody>
          <a:bodyPr/>
          <a:lstStyle/>
          <a:p>
            <a:fld id="{62FFA0D5-12D0-4B5C-8495-AE337CEB5BE9}" type="slidenum">
              <a:rPr lang="zh-CN" altLang="en-US" smtClean="0"/>
              <a:t>24</a:t>
            </a:fld>
            <a:endParaRPr lang="zh-CN" altLang="en-US"/>
          </a:p>
        </p:txBody>
      </p:sp>
      <p:cxnSp>
        <p:nvCxnSpPr>
          <p:cNvPr id="8" name="直接箭头连接符 7"/>
          <p:cNvCxnSpPr/>
          <p:nvPr/>
        </p:nvCxnSpPr>
        <p:spPr>
          <a:xfrm>
            <a:off x="1257300" y="2033905"/>
            <a:ext cx="1182688" cy="11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3643630" y="2396490"/>
            <a:ext cx="2100263" cy="14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2" name="图片 6"/>
          <p:cNvPicPr>
            <a:picLocks noChangeAspect="1"/>
          </p:cNvPicPr>
          <p:nvPr/>
        </p:nvPicPr>
        <p:blipFill>
          <a:blip r:embed="rId2"/>
          <a:srcRect/>
          <a:stretch>
            <a:fillRect/>
          </a:stretch>
        </p:blipFill>
        <p:spPr bwMode="auto">
          <a:xfrm>
            <a:off x="107950" y="1019175"/>
            <a:ext cx="9036050" cy="4214813"/>
          </a:xfrm>
          <a:prstGeom prst="rect">
            <a:avLst/>
          </a:prstGeom>
          <a:noFill/>
          <a:ln w="9525">
            <a:noFill/>
            <a:miter lim="800000"/>
            <a:headEnd/>
            <a:tailEnd/>
          </a:ln>
        </p:spPr>
      </p:pic>
      <p:sp>
        <p:nvSpPr>
          <p:cNvPr id="128003" name="标题 1"/>
          <p:cNvSpPr>
            <a:spLocks noGrp="1"/>
          </p:cNvSpPr>
          <p:nvPr>
            <p:ph type="title"/>
          </p:nvPr>
        </p:nvSpPr>
        <p:spPr/>
        <p:txBody>
          <a:bodyPr>
            <a:normAutofit fontScale="90000"/>
          </a:bodyPr>
          <a:lstStyle/>
          <a:p>
            <a:r>
              <a:rPr lang="en-US" altLang="zh-CN" sz="2800" smtClean="0"/>
              <a:t>Optimization 1: </a:t>
            </a:r>
            <a:br>
              <a:rPr lang="en-US" altLang="zh-CN" sz="2800" smtClean="0"/>
            </a:br>
            <a:r>
              <a:rPr lang="en-US" altLang="zh-CN" sz="2800" smtClean="0"/>
              <a:t>Write Buffers with Bypassing Capability</a:t>
            </a:r>
            <a:endParaRPr lang="zh-CN" altLang="en-US" sz="2800" smtClean="0"/>
          </a:p>
        </p:txBody>
      </p:sp>
      <p:sp>
        <p:nvSpPr>
          <p:cNvPr id="128004" name="内容占位符 2"/>
          <p:cNvSpPr>
            <a:spLocks noGrp="1"/>
          </p:cNvSpPr>
          <p:nvPr>
            <p:ph idx="1"/>
          </p:nvPr>
        </p:nvSpPr>
        <p:spPr>
          <a:xfrm>
            <a:off x="520700" y="5233988"/>
            <a:ext cx="8210550" cy="1122362"/>
          </a:xfrm>
        </p:spPr>
        <p:txBody>
          <a:bodyPr/>
          <a:lstStyle/>
          <a:p>
            <a:r>
              <a:rPr lang="en-US" altLang="zh-CN" sz="2000" smtClean="0"/>
              <a:t>Flag1</a:t>
            </a:r>
            <a:r>
              <a:rPr lang="zh-CN" altLang="en-US" sz="2000" smtClean="0"/>
              <a:t>和</a:t>
            </a:r>
            <a:r>
              <a:rPr lang="en-US" altLang="zh-CN" sz="2000" smtClean="0"/>
              <a:t>Flag2</a:t>
            </a:r>
            <a:r>
              <a:rPr lang="zh-CN" altLang="en-US" sz="2000" smtClean="0"/>
              <a:t>的新值都在</a:t>
            </a:r>
            <a:r>
              <a:rPr lang="en-US" altLang="zh-CN" sz="2000" smtClean="0"/>
              <a:t>write buffer</a:t>
            </a:r>
            <a:r>
              <a:rPr lang="zh-CN" altLang="en-US" sz="2000" smtClean="0"/>
              <a:t>中</a:t>
            </a:r>
            <a:endParaRPr lang="en-US" altLang="zh-CN" sz="2000" smtClean="0"/>
          </a:p>
          <a:p>
            <a:r>
              <a:rPr lang="zh-CN" altLang="en-US" sz="2000" smtClean="0"/>
              <a:t>导致存储器操作的序与程序序不同，</a:t>
            </a:r>
            <a:r>
              <a:rPr lang="zh-CN" altLang="en-US" sz="2000" b="1" smtClean="0">
                <a:solidFill>
                  <a:srgbClr val="0036A2"/>
                </a:solidFill>
              </a:rPr>
              <a:t>违反</a:t>
            </a:r>
            <a:r>
              <a:rPr lang="en-US" altLang="zh-CN" sz="2000" b="1" smtClean="0">
                <a:solidFill>
                  <a:srgbClr val="0036A2"/>
                </a:solidFill>
              </a:rPr>
              <a:t>SC</a:t>
            </a:r>
            <a:r>
              <a:rPr lang="zh-CN" altLang="en-US" sz="2000" b="1" smtClean="0">
                <a:solidFill>
                  <a:srgbClr val="0036A2"/>
                </a:solidFill>
              </a:rPr>
              <a:t>规则</a:t>
            </a:r>
            <a:r>
              <a:rPr lang="zh-CN" altLang="en-US" sz="2000" smtClean="0"/>
              <a:t>，</a:t>
            </a:r>
            <a:r>
              <a:rPr lang="en-US" altLang="zh-CN" sz="2000" smtClean="0"/>
              <a:t>P1</a:t>
            </a:r>
            <a:r>
              <a:rPr lang="zh-CN" altLang="en-US" sz="2000" smtClean="0"/>
              <a:t>和</a:t>
            </a:r>
            <a:r>
              <a:rPr lang="en-US" altLang="zh-CN" sz="2000" smtClean="0"/>
              <a:t>P2</a:t>
            </a:r>
            <a:r>
              <a:rPr lang="zh-CN" altLang="en-US" sz="2000" smtClean="0"/>
              <a:t>可同时进入临界区</a:t>
            </a:r>
          </a:p>
        </p:txBody>
      </p:sp>
      <p:sp>
        <p:nvSpPr>
          <p:cNvPr id="4" name="日期占位符 3"/>
          <p:cNvSpPr>
            <a:spLocks noGrp="1"/>
          </p:cNvSpPr>
          <p:nvPr>
            <p:ph type="dt" sz="quarter" idx="10"/>
          </p:nvPr>
        </p:nvSpPr>
        <p:spPr/>
        <p:txBody>
          <a:bodyPr/>
          <a:lstStyle/>
          <a:p>
            <a:pPr>
              <a:defRPr/>
            </a:pPr>
            <a:fld id="{5BBCD49F-D3B5-4A7A-BC2E-CC30334C1A54}" type="datetime1">
              <a:rPr lang="zh-CN" altLang="en-US" smtClean="0"/>
              <a:t>2020/5/17</a:t>
            </a:fld>
            <a:endParaRPr lang="zh-CN" altLang="en-US" dirty="0"/>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28007" name="灯片编号占位符 5"/>
          <p:cNvSpPr>
            <a:spLocks noGrp="1"/>
          </p:cNvSpPr>
          <p:nvPr>
            <p:ph type="sldNum" sz="quarter" idx="12"/>
          </p:nvPr>
        </p:nvSpPr>
        <p:spPr bwMode="auto">
          <a:noFill/>
          <a:ln>
            <a:miter lim="800000"/>
          </a:ln>
        </p:spPr>
        <p:txBody>
          <a:bodyPr/>
          <a:lstStyle/>
          <a:p>
            <a:fld id="{22B8224A-0615-421F-AEF1-2A168E3872C7}" type="slidenum">
              <a:rPr lang="zh-CN" altLang="en-US"/>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p:txBody>
          <a:bodyPr>
            <a:normAutofit fontScale="90000"/>
          </a:bodyPr>
          <a:lstStyle/>
          <a:p>
            <a:r>
              <a:rPr lang="en-US" altLang="zh-CN" smtClean="0"/>
              <a:t>Optimization 2: </a:t>
            </a:r>
            <a:br>
              <a:rPr lang="en-US" altLang="zh-CN" smtClean="0"/>
            </a:br>
            <a:r>
              <a:rPr lang="en-US" altLang="zh-CN" smtClean="0"/>
              <a:t>Overlapping Write Operations</a:t>
            </a:r>
            <a:endParaRPr lang="zh-CN" altLang="en-US" smtClean="0"/>
          </a:p>
        </p:txBody>
      </p:sp>
      <p:sp>
        <p:nvSpPr>
          <p:cNvPr id="129027" name="内容占位符 2"/>
          <p:cNvSpPr>
            <a:spLocks noGrp="1"/>
          </p:cNvSpPr>
          <p:nvPr>
            <p:ph idx="1"/>
          </p:nvPr>
        </p:nvSpPr>
        <p:spPr>
          <a:xfrm>
            <a:off x="457200" y="4868091"/>
            <a:ext cx="8229600" cy="1442174"/>
          </a:xfrm>
        </p:spPr>
        <p:txBody>
          <a:bodyPr>
            <a:normAutofit fontScale="70000" lnSpcReduction="20000"/>
          </a:bodyPr>
          <a:lstStyle/>
          <a:p>
            <a:r>
              <a:rPr lang="zh-CN" altLang="en-US" dirty="0" smtClean="0"/>
              <a:t>非总线互联网络：避免总线的性能瓶颈</a:t>
            </a:r>
            <a:endParaRPr lang="en-US" altLang="zh-CN" dirty="0" smtClean="0"/>
          </a:p>
          <a:p>
            <a:r>
              <a:rPr lang="zh-CN" altLang="en-US" dirty="0" smtClean="0"/>
              <a:t>多存储器模块：具有并行读写特性，提高读写性能</a:t>
            </a:r>
            <a:endParaRPr lang="en-US" altLang="zh-CN" dirty="0" smtClean="0"/>
          </a:p>
          <a:p>
            <a:pPr lvl="1"/>
            <a:r>
              <a:rPr lang="zh-CN" altLang="en-US" dirty="0" smtClean="0"/>
              <a:t>导致</a:t>
            </a:r>
            <a:r>
              <a:rPr lang="en-US" altLang="zh-CN" dirty="0" smtClean="0"/>
              <a:t>write Data </a:t>
            </a:r>
            <a:r>
              <a:rPr lang="zh-CN" altLang="en-US" dirty="0" smtClean="0"/>
              <a:t>与 </a:t>
            </a:r>
            <a:r>
              <a:rPr lang="en-US" altLang="zh-CN" dirty="0" smtClean="0"/>
              <a:t>Write Head</a:t>
            </a:r>
            <a:r>
              <a:rPr lang="zh-CN" altLang="en-US" dirty="0" smtClean="0"/>
              <a:t>的完成序 与 程序序 相反</a:t>
            </a:r>
            <a:endParaRPr lang="en-US" altLang="zh-CN" dirty="0" smtClean="0"/>
          </a:p>
          <a:p>
            <a:pPr lvl="1"/>
            <a:r>
              <a:rPr lang="zh-CN" altLang="en-US" dirty="0" smtClean="0"/>
              <a:t>进而 导致 </a:t>
            </a:r>
            <a:r>
              <a:rPr lang="en-US" altLang="zh-CN" dirty="0" smtClean="0"/>
              <a:t>P2 </a:t>
            </a:r>
            <a:r>
              <a:rPr lang="zh-CN" altLang="en-US" dirty="0" smtClean="0"/>
              <a:t>首先读到</a:t>
            </a:r>
            <a:r>
              <a:rPr lang="en-US" altLang="zh-CN" dirty="0" smtClean="0"/>
              <a:t>Head</a:t>
            </a:r>
            <a:r>
              <a:rPr lang="zh-CN" altLang="en-US" dirty="0" smtClean="0"/>
              <a:t>的新值，</a:t>
            </a:r>
            <a:r>
              <a:rPr lang="en-US" altLang="zh-CN" dirty="0" smtClean="0"/>
              <a:t>Data </a:t>
            </a:r>
            <a:r>
              <a:rPr lang="zh-CN" altLang="en-US" dirty="0" smtClean="0"/>
              <a:t>的旧值，违反</a:t>
            </a:r>
            <a:r>
              <a:rPr lang="en-US" altLang="zh-CN" dirty="0" smtClean="0"/>
              <a:t>SC </a:t>
            </a:r>
            <a:r>
              <a:rPr lang="zh-CN" altLang="en-US" dirty="0" smtClean="0"/>
              <a:t>规则</a:t>
            </a:r>
            <a:endParaRPr lang="en-US" altLang="zh-CN" dirty="0" smtClean="0"/>
          </a:p>
          <a:p>
            <a:endParaRPr lang="en-US" altLang="zh-CN" dirty="0" smtClean="0"/>
          </a:p>
          <a:p>
            <a:endParaRPr lang="en-US" altLang="zh-CN" dirty="0" smtClean="0"/>
          </a:p>
        </p:txBody>
      </p:sp>
      <p:sp>
        <p:nvSpPr>
          <p:cNvPr id="4" name="日期占位符 3"/>
          <p:cNvSpPr>
            <a:spLocks noGrp="1"/>
          </p:cNvSpPr>
          <p:nvPr>
            <p:ph type="dt" sz="quarter" idx="10"/>
          </p:nvPr>
        </p:nvSpPr>
        <p:spPr/>
        <p:txBody>
          <a:bodyPr/>
          <a:lstStyle/>
          <a:p>
            <a:fld id="{5BBCD49F-D3B5-4A7A-BC2E-CC30334C1A54}" type="datetime1">
              <a:rPr lang="zh-CN" altLang="en-US" smtClean="0"/>
              <a:t>2020/5/17</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29030" name="灯片编号占位符 5"/>
          <p:cNvSpPr>
            <a:spLocks noGrp="1"/>
          </p:cNvSpPr>
          <p:nvPr>
            <p:ph type="sldNum" sz="quarter" idx="12"/>
          </p:nvPr>
        </p:nvSpPr>
        <p:spPr/>
        <p:txBody>
          <a:bodyPr/>
          <a:lstStyle/>
          <a:p>
            <a:fld id="{F41C3E29-E981-41B0-8A0B-6F7F61508326}" type="slidenum">
              <a:rPr lang="zh-CN" altLang="en-US" smtClean="0"/>
              <a:t>26</a:t>
            </a:fld>
            <a:endParaRPr lang="zh-CN" altLang="en-US"/>
          </a:p>
        </p:txBody>
      </p:sp>
      <p:pic>
        <p:nvPicPr>
          <p:cNvPr id="129031" name="图片 6"/>
          <p:cNvPicPr>
            <a:picLocks noChangeAspect="1"/>
          </p:cNvPicPr>
          <p:nvPr/>
        </p:nvPicPr>
        <p:blipFill>
          <a:blip r:embed="rId2"/>
          <a:srcRect/>
          <a:stretch>
            <a:fillRect/>
          </a:stretch>
        </p:blipFill>
        <p:spPr bwMode="auto">
          <a:xfrm>
            <a:off x="0" y="978591"/>
            <a:ext cx="9093108" cy="3689203"/>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
          <p:cNvSpPr>
            <a:spLocks noGrp="1"/>
          </p:cNvSpPr>
          <p:nvPr>
            <p:ph type="title"/>
          </p:nvPr>
        </p:nvSpPr>
        <p:spPr/>
        <p:txBody>
          <a:bodyPr>
            <a:normAutofit fontScale="90000"/>
          </a:bodyPr>
          <a:lstStyle/>
          <a:p>
            <a:r>
              <a:rPr lang="en-US" altLang="zh-CN" smtClean="0"/>
              <a:t>Optimization 3: Non-blocking reads</a:t>
            </a:r>
            <a:endParaRPr lang="zh-CN" altLang="en-US" smtClean="0"/>
          </a:p>
        </p:txBody>
      </p:sp>
      <p:sp>
        <p:nvSpPr>
          <p:cNvPr id="130051" name="内容占位符 2"/>
          <p:cNvSpPr>
            <a:spLocks noGrp="1"/>
          </p:cNvSpPr>
          <p:nvPr>
            <p:ph idx="1"/>
          </p:nvPr>
        </p:nvSpPr>
        <p:spPr>
          <a:xfrm>
            <a:off x="628650" y="4954588"/>
            <a:ext cx="7886700" cy="1257300"/>
          </a:xfrm>
        </p:spPr>
        <p:txBody>
          <a:bodyPr>
            <a:normAutofit fontScale="70000" lnSpcReduction="20000"/>
          </a:bodyPr>
          <a:lstStyle/>
          <a:p>
            <a:r>
              <a:rPr lang="zh-CN" altLang="en-US" sz="2400" smtClean="0"/>
              <a:t>假设</a:t>
            </a:r>
            <a:r>
              <a:rPr lang="en-US" altLang="zh-CN" sz="2400" smtClean="0"/>
              <a:t>P1</a:t>
            </a:r>
            <a:r>
              <a:rPr lang="zh-CN" altLang="en-US" sz="2400" smtClean="0"/>
              <a:t>写操作按照程序序执行存储器操作，</a:t>
            </a:r>
            <a:r>
              <a:rPr lang="en-US" altLang="zh-CN" sz="2400" smtClean="0"/>
              <a:t>P2</a:t>
            </a:r>
            <a:r>
              <a:rPr lang="zh-CN" altLang="en-US" sz="2400" smtClean="0"/>
              <a:t>允许以</a:t>
            </a:r>
            <a:r>
              <a:rPr lang="en-US" altLang="zh-CN" sz="2400" smtClean="0"/>
              <a:t>overlapped </a:t>
            </a:r>
            <a:r>
              <a:rPr lang="zh-CN" altLang="en-US" sz="2400" smtClean="0"/>
              <a:t>的方式执行读操作 （</a:t>
            </a:r>
            <a:r>
              <a:rPr lang="en-US" altLang="zh-CN" sz="2400" smtClean="0"/>
              <a:t>non-blocking read, speculative execution, and dynamic scheduling) </a:t>
            </a:r>
          </a:p>
          <a:p>
            <a:r>
              <a:rPr lang="zh-CN" altLang="en-US" sz="2400" smtClean="0"/>
              <a:t>则：可能会产生</a:t>
            </a:r>
            <a:r>
              <a:rPr lang="en-US" altLang="zh-CN" sz="2400" smtClean="0"/>
              <a:t>P2 Read Data </a:t>
            </a:r>
            <a:r>
              <a:rPr lang="zh-CN" altLang="en-US" sz="2400" smtClean="0"/>
              <a:t>提前于 </a:t>
            </a:r>
            <a:r>
              <a:rPr lang="en-US" altLang="zh-CN" sz="2400" smtClean="0"/>
              <a:t>P1</a:t>
            </a:r>
            <a:r>
              <a:rPr lang="zh-CN" altLang="en-US" sz="2400" smtClean="0"/>
              <a:t>的</a:t>
            </a:r>
            <a:r>
              <a:rPr lang="en-US" altLang="zh-CN" sz="2400" smtClean="0"/>
              <a:t>Write Data</a:t>
            </a:r>
            <a:r>
              <a:rPr lang="zh-CN" altLang="en-US" sz="2400" smtClean="0"/>
              <a:t>的情况，导致</a:t>
            </a:r>
            <a:r>
              <a:rPr lang="zh-CN" altLang="en-US" sz="2400" b="1" smtClean="0">
                <a:solidFill>
                  <a:srgbClr val="0036A2"/>
                </a:solidFill>
              </a:rPr>
              <a:t>违反</a:t>
            </a:r>
            <a:r>
              <a:rPr lang="en-US" altLang="zh-CN" sz="2400" b="1" smtClean="0">
                <a:solidFill>
                  <a:srgbClr val="0036A2"/>
                </a:solidFill>
              </a:rPr>
              <a:t>SC</a:t>
            </a:r>
            <a:r>
              <a:rPr lang="zh-CN" altLang="en-US" sz="2400" b="1" smtClean="0">
                <a:solidFill>
                  <a:srgbClr val="0036A2"/>
                </a:solidFill>
              </a:rPr>
              <a:t>规则</a:t>
            </a:r>
            <a:endParaRPr lang="en-US" altLang="zh-CN" sz="2400" b="1" smtClean="0">
              <a:solidFill>
                <a:srgbClr val="0036A2"/>
              </a:solidFill>
            </a:endParaRPr>
          </a:p>
        </p:txBody>
      </p:sp>
      <p:sp>
        <p:nvSpPr>
          <p:cNvPr id="4" name="日期占位符 3"/>
          <p:cNvSpPr>
            <a:spLocks noGrp="1"/>
          </p:cNvSpPr>
          <p:nvPr>
            <p:ph type="dt" sz="quarter" idx="10"/>
          </p:nvPr>
        </p:nvSpPr>
        <p:spPr/>
        <p:txBody>
          <a:bodyPr/>
          <a:lstStyle/>
          <a:p>
            <a:pPr>
              <a:defRPr/>
            </a:pPr>
            <a:fld id="{5BBCD49F-D3B5-4A7A-BC2E-CC30334C1A54}" type="datetime1">
              <a:rPr lang="zh-CN" altLang="en-US" smtClean="0"/>
              <a:t>2020/5/17</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30054" name="灯片编号占位符 5"/>
          <p:cNvSpPr>
            <a:spLocks noGrp="1"/>
          </p:cNvSpPr>
          <p:nvPr>
            <p:ph type="sldNum" sz="quarter" idx="12"/>
          </p:nvPr>
        </p:nvSpPr>
        <p:spPr bwMode="auto">
          <a:noFill/>
          <a:ln>
            <a:miter lim="800000"/>
          </a:ln>
        </p:spPr>
        <p:txBody>
          <a:bodyPr/>
          <a:lstStyle/>
          <a:p>
            <a:fld id="{B5AF98E3-50E0-4FC8-8A3C-E5F80AA9B188}" type="slidenum">
              <a:rPr lang="zh-CN" altLang="en-US"/>
              <a:t>27</a:t>
            </a:fld>
            <a:endParaRPr lang="zh-CN" altLang="en-US"/>
          </a:p>
        </p:txBody>
      </p:sp>
      <p:pic>
        <p:nvPicPr>
          <p:cNvPr id="130055" name="图片 6"/>
          <p:cNvPicPr>
            <a:picLocks noChangeAspect="1"/>
          </p:cNvPicPr>
          <p:nvPr/>
        </p:nvPicPr>
        <p:blipFill>
          <a:blip r:embed="rId2"/>
          <a:srcRect/>
          <a:stretch>
            <a:fillRect/>
          </a:stretch>
        </p:blipFill>
        <p:spPr bwMode="auto">
          <a:xfrm>
            <a:off x="-22225" y="1433513"/>
            <a:ext cx="9188450" cy="3376612"/>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p:cNvSpPr>
            <a:spLocks noGrp="1"/>
          </p:cNvSpPr>
          <p:nvPr>
            <p:ph type="title"/>
          </p:nvPr>
        </p:nvSpPr>
        <p:spPr/>
        <p:txBody>
          <a:bodyPr/>
          <a:lstStyle/>
          <a:p>
            <a:r>
              <a:rPr lang="zh-CN" altLang="en-US" smtClean="0"/>
              <a:t>多处理器操作的困难</a:t>
            </a:r>
          </a:p>
        </p:txBody>
      </p:sp>
      <p:sp>
        <p:nvSpPr>
          <p:cNvPr id="131075" name="内容占位符 2"/>
          <p:cNvSpPr>
            <a:spLocks noGrp="1"/>
          </p:cNvSpPr>
          <p:nvPr>
            <p:ph idx="1"/>
          </p:nvPr>
        </p:nvSpPr>
        <p:spPr/>
        <p:txBody>
          <a:bodyPr>
            <a:normAutofit fontScale="85000" lnSpcReduction="20000"/>
          </a:bodyPr>
          <a:lstStyle/>
          <a:p>
            <a:pPr>
              <a:lnSpc>
                <a:spcPct val="100000"/>
              </a:lnSpc>
            </a:pPr>
            <a:r>
              <a:rPr lang="zh-CN" altLang="en-US" dirty="0" smtClean="0"/>
              <a:t>大多数并行计算机体系结构所研究的问题：</a:t>
            </a:r>
            <a:endParaRPr lang="en-US" altLang="zh-CN" dirty="0" smtClean="0"/>
          </a:p>
          <a:p>
            <a:pPr lvl="1">
              <a:lnSpc>
                <a:spcPct val="100000"/>
              </a:lnSpc>
            </a:pPr>
            <a:r>
              <a:rPr lang="zh-CN" altLang="en-US" dirty="0" smtClean="0"/>
              <a:t>如何克服顺序执行和并行执行的瓶颈，以得到更高的性能和效率</a:t>
            </a:r>
            <a:endParaRPr lang="en-US" altLang="zh-CN" dirty="0" smtClean="0"/>
          </a:p>
          <a:p>
            <a:pPr lvl="1">
              <a:lnSpc>
                <a:spcPct val="100000"/>
              </a:lnSpc>
            </a:pPr>
            <a:r>
              <a:rPr lang="zh-CN" altLang="en-US" dirty="0" smtClean="0"/>
              <a:t>如何为用户提供良好的编程模型，以便编写正确而高性能的并行程序</a:t>
            </a:r>
            <a:endParaRPr lang="en-US" altLang="zh-CN" dirty="0" smtClean="0"/>
          </a:p>
          <a:p>
            <a:pPr>
              <a:lnSpc>
                <a:spcPct val="100000"/>
              </a:lnSpc>
            </a:pPr>
            <a:r>
              <a:rPr lang="en-US" altLang="zh-CN" dirty="0" smtClean="0"/>
              <a:t>Load/store</a:t>
            </a:r>
            <a:r>
              <a:rPr lang="zh-CN" altLang="en-US" dirty="0" smtClean="0"/>
              <a:t>操作的顺序问题</a:t>
            </a:r>
            <a:endParaRPr lang="en-US" altLang="zh-CN" dirty="0" smtClean="0"/>
          </a:p>
          <a:p>
            <a:pPr lvl="1">
              <a:lnSpc>
                <a:spcPct val="100000"/>
              </a:lnSpc>
            </a:pPr>
            <a:r>
              <a:rPr lang="en-US" altLang="zh-CN" dirty="0" smtClean="0"/>
              <a:t>Operations: A, B, C, D</a:t>
            </a:r>
          </a:p>
          <a:p>
            <a:pPr lvl="2">
              <a:lnSpc>
                <a:spcPct val="100000"/>
              </a:lnSpc>
            </a:pPr>
            <a:r>
              <a:rPr lang="zh-CN" altLang="en-US" dirty="0" smtClean="0"/>
              <a:t>硬件以何种顺序执行（和报告结果）这些操作？</a:t>
            </a:r>
            <a:endParaRPr lang="en-US" altLang="zh-CN" dirty="0" smtClean="0"/>
          </a:p>
          <a:p>
            <a:pPr lvl="1">
              <a:lnSpc>
                <a:spcPct val="100000"/>
              </a:lnSpc>
            </a:pPr>
            <a:r>
              <a:rPr lang="zh-CN" altLang="en-US" dirty="0" smtClean="0"/>
              <a:t>程序员与微结构设计人员的协议由</a:t>
            </a:r>
            <a:r>
              <a:rPr lang="en-US" altLang="zh-CN" dirty="0" smtClean="0"/>
              <a:t>ISA</a:t>
            </a:r>
            <a:r>
              <a:rPr lang="zh-CN" altLang="en-US" dirty="0" smtClean="0"/>
              <a:t>来约定</a:t>
            </a:r>
            <a:endParaRPr lang="en-US" altLang="zh-CN" dirty="0" smtClean="0"/>
          </a:p>
          <a:p>
            <a:pPr lvl="1">
              <a:lnSpc>
                <a:spcPct val="100000"/>
              </a:lnSpc>
            </a:pPr>
            <a:r>
              <a:rPr lang="zh-CN" altLang="en-US" dirty="0" smtClean="0"/>
              <a:t>保留程序员所希望的执行顺序</a:t>
            </a:r>
            <a:endParaRPr lang="en-US" altLang="zh-CN" dirty="0" smtClean="0"/>
          </a:p>
          <a:p>
            <a:pPr lvl="2">
              <a:lnSpc>
                <a:spcPct val="100000"/>
              </a:lnSpc>
            </a:pPr>
            <a:r>
              <a:rPr lang="zh-CN" altLang="en-US" dirty="0" smtClean="0"/>
              <a:t>可降低编程的难度，如：易于</a:t>
            </a:r>
            <a:r>
              <a:rPr lang="en-US" altLang="zh-CN" dirty="0" smtClean="0"/>
              <a:t> debugging; </a:t>
            </a:r>
            <a:r>
              <a:rPr lang="zh-CN" altLang="en-US" dirty="0" smtClean="0"/>
              <a:t>易于状态恢复、异常处理等</a:t>
            </a:r>
          </a:p>
          <a:p>
            <a:pPr lvl="2">
              <a:lnSpc>
                <a:spcPct val="100000"/>
              </a:lnSpc>
            </a:pPr>
            <a:r>
              <a:rPr lang="zh-CN" altLang="en-US" dirty="0" smtClean="0"/>
              <a:t>通常会使得硬件设计变得困难，特别是当我们的设计目标为高性能处理器时，乱序</a:t>
            </a:r>
            <a:r>
              <a:rPr lang="en-US" altLang="zh-CN" dirty="0" smtClean="0"/>
              <a:t>load-store</a:t>
            </a:r>
            <a:r>
              <a:rPr lang="zh-CN" altLang="en-US" dirty="0" smtClean="0"/>
              <a:t>的执行，使得问题变得复杂</a:t>
            </a:r>
          </a:p>
          <a:p>
            <a:endParaRPr lang="zh-CN" altLang="en-US" dirty="0" smtClean="0"/>
          </a:p>
        </p:txBody>
      </p:sp>
      <p:sp>
        <p:nvSpPr>
          <p:cNvPr id="4" name="日期占位符 3"/>
          <p:cNvSpPr>
            <a:spLocks noGrp="1"/>
          </p:cNvSpPr>
          <p:nvPr>
            <p:ph type="dt" sz="quarter" idx="10"/>
          </p:nvPr>
        </p:nvSpPr>
        <p:spPr/>
        <p:txBody>
          <a:bodyPr/>
          <a:lstStyle/>
          <a:p>
            <a:fld id="{C37702AF-B63B-4720-946C-7750100890C9}" type="datetime1">
              <a:rPr lang="zh-CN" altLang="en-US" smtClean="0"/>
              <a:t>2020/5/17</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31078" name="灯片编号占位符 5"/>
          <p:cNvSpPr>
            <a:spLocks noGrp="1"/>
          </p:cNvSpPr>
          <p:nvPr>
            <p:ph type="sldNum" sz="quarter" idx="12"/>
          </p:nvPr>
        </p:nvSpPr>
        <p:spPr/>
        <p:txBody>
          <a:bodyPr/>
          <a:lstStyle/>
          <a:p>
            <a:fld id="{A573E90C-8B57-4DF6-A1BA-BAEAE61D2A0A}" type="slidenum">
              <a:rPr lang="zh-CN" altLang="en-US" smtClean="0"/>
              <a:t>28</a:t>
            </a:fld>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p:cNvSpPr>
          <p:nvPr>
            <p:ph type="title"/>
          </p:nvPr>
        </p:nvSpPr>
        <p:spPr/>
        <p:txBody>
          <a:bodyPr/>
          <a:lstStyle/>
          <a:p>
            <a:r>
              <a:rPr lang="zh-CN" altLang="en-US" smtClean="0"/>
              <a:t>单个处理器存储器操作的序</a:t>
            </a:r>
          </a:p>
        </p:txBody>
      </p:sp>
      <p:sp>
        <p:nvSpPr>
          <p:cNvPr id="132099" name="内容占位符 2"/>
          <p:cNvSpPr>
            <a:spLocks noGrp="1"/>
          </p:cNvSpPr>
          <p:nvPr>
            <p:ph idx="1"/>
          </p:nvPr>
        </p:nvSpPr>
        <p:spPr>
          <a:xfrm>
            <a:off x="457200" y="1149532"/>
            <a:ext cx="8229600" cy="5160734"/>
          </a:xfrm>
        </p:spPr>
        <p:txBody>
          <a:bodyPr>
            <a:normAutofit fontScale="92500" lnSpcReduction="10000"/>
          </a:bodyPr>
          <a:lstStyle/>
          <a:p>
            <a:r>
              <a:rPr lang="zh-CN" altLang="en-US" dirty="0" smtClean="0"/>
              <a:t>操作顺序由</a:t>
            </a:r>
            <a:r>
              <a:rPr lang="en-US" altLang="zh-CN" dirty="0" smtClean="0"/>
              <a:t>von Neumann </a:t>
            </a:r>
            <a:r>
              <a:rPr lang="zh-CN" altLang="en-US" dirty="0" smtClean="0"/>
              <a:t>模型约定</a:t>
            </a:r>
            <a:endParaRPr lang="en-US" altLang="zh-CN" dirty="0" smtClean="0"/>
          </a:p>
          <a:p>
            <a:r>
              <a:rPr lang="zh-CN" altLang="en-US" dirty="0" smtClean="0"/>
              <a:t>顺序串行执行</a:t>
            </a:r>
            <a:endParaRPr lang="en-US" altLang="zh-CN" dirty="0" smtClean="0"/>
          </a:p>
          <a:p>
            <a:pPr lvl="1"/>
            <a:r>
              <a:rPr lang="zh-CN" altLang="en-US" dirty="0" smtClean="0"/>
              <a:t>硬件执行</a:t>
            </a:r>
            <a:r>
              <a:rPr lang="en-US" altLang="zh-CN" dirty="0" smtClean="0"/>
              <a:t>load</a:t>
            </a:r>
            <a:r>
              <a:rPr lang="zh-CN" altLang="en-US" dirty="0" smtClean="0"/>
              <a:t>和</a:t>
            </a:r>
            <a:r>
              <a:rPr lang="en-US" altLang="zh-CN" dirty="0" smtClean="0"/>
              <a:t>store</a:t>
            </a:r>
            <a:r>
              <a:rPr lang="zh-CN" altLang="en-US" dirty="0" smtClean="0"/>
              <a:t>操作以程序序顺序执行</a:t>
            </a:r>
            <a:endParaRPr lang="en-US" altLang="zh-CN" dirty="0" smtClean="0"/>
          </a:p>
          <a:p>
            <a:r>
              <a:rPr lang="zh-CN" altLang="en-US" dirty="0" smtClean="0"/>
              <a:t>乱序执行不改变程序语义</a:t>
            </a:r>
            <a:endParaRPr lang="en-US" altLang="zh-CN" dirty="0" smtClean="0"/>
          </a:p>
          <a:p>
            <a:pPr lvl="1"/>
            <a:r>
              <a:rPr lang="zh-CN" altLang="en-US" dirty="0" smtClean="0"/>
              <a:t>硬件以程序序报告</a:t>
            </a:r>
            <a:r>
              <a:rPr lang="en-US" altLang="zh-CN" dirty="0" smtClean="0"/>
              <a:t>load</a:t>
            </a:r>
            <a:r>
              <a:rPr lang="zh-CN" altLang="en-US" dirty="0" smtClean="0"/>
              <a:t>和</a:t>
            </a:r>
            <a:r>
              <a:rPr lang="en-US" altLang="zh-CN" dirty="0" smtClean="0"/>
              <a:t>store</a:t>
            </a:r>
            <a:r>
              <a:rPr lang="zh-CN" altLang="en-US" dirty="0" smtClean="0"/>
              <a:t>操作的结果</a:t>
            </a:r>
            <a:endParaRPr lang="en-US" altLang="zh-CN" dirty="0" smtClean="0"/>
          </a:p>
          <a:p>
            <a:r>
              <a:rPr lang="zh-CN" altLang="en-US" dirty="0" smtClean="0"/>
              <a:t>优点：</a:t>
            </a:r>
            <a:endParaRPr lang="en-US" altLang="zh-CN" dirty="0" smtClean="0"/>
          </a:p>
          <a:p>
            <a:pPr lvl="1"/>
            <a:r>
              <a:rPr lang="zh-CN" altLang="en-US" dirty="0" smtClean="0"/>
              <a:t>在执行时机器状态是确定的。</a:t>
            </a:r>
            <a:endParaRPr lang="en-US" altLang="zh-CN" dirty="0"/>
          </a:p>
          <a:p>
            <a:pPr lvl="1"/>
            <a:r>
              <a:rPr lang="zh-CN" altLang="en-US" dirty="0" smtClean="0"/>
              <a:t>程序的不同次运行机器状态是一致的，有利于程序调试</a:t>
            </a:r>
            <a:endParaRPr lang="en-US" altLang="zh-CN" dirty="0" smtClean="0"/>
          </a:p>
          <a:p>
            <a:r>
              <a:rPr lang="zh-CN" altLang="en-US" dirty="0" smtClean="0"/>
              <a:t>缺点</a:t>
            </a:r>
            <a:r>
              <a:rPr lang="en-US" altLang="zh-CN" dirty="0" smtClean="0"/>
              <a:t>: </a:t>
            </a:r>
            <a:r>
              <a:rPr lang="zh-CN" altLang="en-US" dirty="0" smtClean="0"/>
              <a:t>维护这种序的额外开销</a:t>
            </a:r>
            <a:r>
              <a:rPr lang="en-US" altLang="zh-CN" dirty="0" smtClean="0"/>
              <a:t>, </a:t>
            </a:r>
            <a:r>
              <a:rPr lang="zh-CN" altLang="en-US" dirty="0" smtClean="0"/>
              <a:t>降低了性能</a:t>
            </a:r>
            <a:r>
              <a:rPr lang="en-US" altLang="zh-CN" dirty="0" smtClean="0"/>
              <a:t>,</a:t>
            </a:r>
            <a:r>
              <a:rPr lang="zh-CN" altLang="en-US" dirty="0" smtClean="0"/>
              <a:t>增加了复杂性</a:t>
            </a:r>
            <a:r>
              <a:rPr lang="en-US" altLang="zh-CN" dirty="0" smtClean="0"/>
              <a:t>, </a:t>
            </a:r>
            <a:r>
              <a:rPr lang="zh-CN" altLang="en-US" dirty="0" smtClean="0"/>
              <a:t>降低了可扩放性</a:t>
            </a:r>
            <a:endParaRPr lang="en-US" altLang="zh-CN" dirty="0" smtClean="0"/>
          </a:p>
          <a:p>
            <a:endParaRPr lang="zh-CN" altLang="en-US" dirty="0" smtClean="0"/>
          </a:p>
          <a:p>
            <a:endParaRPr lang="zh-CN" altLang="en-US" dirty="0" smtClean="0"/>
          </a:p>
        </p:txBody>
      </p:sp>
      <p:sp>
        <p:nvSpPr>
          <p:cNvPr id="4" name="日期占位符 3"/>
          <p:cNvSpPr>
            <a:spLocks noGrp="1"/>
          </p:cNvSpPr>
          <p:nvPr>
            <p:ph type="dt" sz="quarter" idx="10"/>
          </p:nvPr>
        </p:nvSpPr>
        <p:spPr/>
        <p:txBody>
          <a:bodyPr/>
          <a:lstStyle/>
          <a:p>
            <a:fld id="{89E7DB36-DD32-4205-82CF-656F37FE7936}" type="datetime1">
              <a:rPr lang="zh-CN" altLang="en-US" smtClean="0"/>
              <a:t>2020/5/17</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32102" name="灯片编号占位符 5"/>
          <p:cNvSpPr>
            <a:spLocks noGrp="1"/>
          </p:cNvSpPr>
          <p:nvPr>
            <p:ph type="sldNum" sz="quarter" idx="12"/>
          </p:nvPr>
        </p:nvSpPr>
        <p:spPr/>
        <p:txBody>
          <a:bodyPr/>
          <a:lstStyle/>
          <a:p>
            <a:fld id="{4966B3FE-DFA7-444D-B232-3C702F2A7842}" type="slidenum">
              <a:rPr lang="zh-CN" altLang="en-US" smtClean="0"/>
              <a:t>29</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r>
              <a:rPr lang="en-US" altLang="zh-CN" smtClean="0"/>
              <a:t>Limitations of Snooping Protocols</a:t>
            </a:r>
            <a:endParaRPr lang="zh-CN" altLang="en-US" smtClean="0"/>
          </a:p>
        </p:txBody>
      </p:sp>
      <p:sp>
        <p:nvSpPr>
          <p:cNvPr id="3" name="内容占位符 2"/>
          <p:cNvSpPr>
            <a:spLocks noGrp="1"/>
          </p:cNvSpPr>
          <p:nvPr>
            <p:ph idx="1"/>
          </p:nvPr>
        </p:nvSpPr>
        <p:spPr/>
        <p:txBody>
          <a:bodyPr>
            <a:normAutofit fontScale="77500" lnSpcReduction="20000"/>
          </a:bodyPr>
          <a:lstStyle/>
          <a:p>
            <a:r>
              <a:rPr lang="zh-CN" altLang="en-US" smtClean="0"/>
              <a:t>总线的可扩放性收到一定限制</a:t>
            </a:r>
            <a:endParaRPr lang="en-US" altLang="zh-CN" smtClean="0"/>
          </a:p>
          <a:p>
            <a:pPr lvl="1"/>
            <a:r>
              <a:rPr lang="zh-CN" altLang="en-US" smtClean="0"/>
              <a:t>总线上能够连接的处理器数目有限</a:t>
            </a:r>
            <a:endParaRPr lang="en-US" altLang="zh-CN" smtClean="0"/>
          </a:p>
          <a:p>
            <a:pPr lvl="1"/>
            <a:r>
              <a:rPr lang="zh-CN" altLang="en-US" smtClean="0"/>
              <a:t>共享总线存在竞争使用问题</a:t>
            </a:r>
            <a:endParaRPr lang="en-US" altLang="zh-CN" smtClean="0"/>
          </a:p>
          <a:p>
            <a:pPr lvl="1"/>
            <a:r>
              <a:rPr lang="zh-CN" altLang="en-US" smtClean="0"/>
              <a:t>在由大量处理器构成的多处理器系统中，监听带宽是瓶颈</a:t>
            </a:r>
            <a:endParaRPr lang="en-US" altLang="zh-CN" smtClean="0"/>
          </a:p>
          <a:p>
            <a:r>
              <a:rPr lang="en-US" altLang="zh-CN" smtClean="0"/>
              <a:t> </a:t>
            </a:r>
            <a:r>
              <a:rPr lang="zh-CN" altLang="en-US" smtClean="0"/>
              <a:t>解决方案之一：片上互连网络</a:t>
            </a:r>
            <a:r>
              <a:rPr lang="en-US" altLang="zh-CN" smtClean="0">
                <a:sym typeface="Wingdings" panose="05000000000000000000" pitchFamily="2" charset="2"/>
              </a:rPr>
              <a:t></a:t>
            </a:r>
            <a:r>
              <a:rPr lang="zh-CN" altLang="en-US" smtClean="0"/>
              <a:t>并行通信</a:t>
            </a:r>
            <a:endParaRPr lang="en-US" altLang="zh-CN" smtClean="0"/>
          </a:p>
          <a:p>
            <a:pPr lvl="1"/>
            <a:r>
              <a:rPr lang="en-US" altLang="zh-CN" smtClean="0"/>
              <a:t> </a:t>
            </a:r>
            <a:r>
              <a:rPr lang="zh-CN" altLang="en-US" smtClean="0"/>
              <a:t>多个处理器可并行访问共享的</a:t>
            </a:r>
            <a:r>
              <a:rPr lang="en-US" altLang="zh-CN" smtClean="0"/>
              <a:t>Cache banks</a:t>
            </a:r>
          </a:p>
          <a:p>
            <a:pPr lvl="1"/>
            <a:r>
              <a:rPr lang="zh-CN" altLang="en-US" smtClean="0"/>
              <a:t>允许片上多处理器包含有更多的处理器</a:t>
            </a:r>
            <a:endParaRPr lang="en-US" altLang="zh-CN" smtClean="0"/>
          </a:p>
          <a:p>
            <a:pPr lvl="1"/>
            <a:r>
              <a:rPr lang="zh-CN" altLang="en-US" smtClean="0"/>
              <a:t>可扩放性仍然受到限制。</a:t>
            </a:r>
            <a:endParaRPr lang="en-US" altLang="zh-CN" smtClean="0"/>
          </a:p>
          <a:p>
            <a:r>
              <a:rPr lang="zh-CN" altLang="en-US" smtClean="0"/>
              <a:t>在非总线或环的网络上监听是比较困难的</a:t>
            </a:r>
            <a:endParaRPr lang="en-US" altLang="zh-CN" smtClean="0"/>
          </a:p>
          <a:p>
            <a:pPr lvl="1"/>
            <a:r>
              <a:rPr lang="zh-CN" altLang="en-US" smtClean="0"/>
              <a:t>必须将一致性相关信息广播到所有处理器，这是比较低效的</a:t>
            </a:r>
            <a:endParaRPr lang="en-US" altLang="zh-CN" smtClean="0"/>
          </a:p>
          <a:p>
            <a:r>
              <a:rPr lang="zh-CN" altLang="en-US" smtClean="0"/>
              <a:t>如何不采用广播方式而保持</a:t>
            </a:r>
            <a:r>
              <a:rPr lang="en-US" altLang="zh-CN" smtClean="0"/>
              <a:t> cache coherence </a:t>
            </a:r>
          </a:p>
          <a:p>
            <a:pPr lvl="1"/>
            <a:r>
              <a:rPr lang="zh-CN" altLang="en-US" smtClean="0"/>
              <a:t>使用目录（</a:t>
            </a:r>
            <a:r>
              <a:rPr lang="en-US" altLang="zh-CN" smtClean="0"/>
              <a:t>directory)</a:t>
            </a:r>
            <a:r>
              <a:rPr lang="zh-CN" altLang="en-US" smtClean="0"/>
              <a:t>来记录每个 </a:t>
            </a:r>
            <a:r>
              <a:rPr lang="en-US" altLang="zh-CN" smtClean="0"/>
              <a:t>Cached </a:t>
            </a:r>
            <a:r>
              <a:rPr lang="zh-CN" altLang="en-US" smtClean="0"/>
              <a:t>块的状态</a:t>
            </a:r>
            <a:endParaRPr lang="en-US" altLang="zh-CN" smtClean="0"/>
          </a:p>
          <a:p>
            <a:pPr lvl="1"/>
            <a:r>
              <a:rPr lang="zh-CN" altLang="en-US" smtClean="0"/>
              <a:t>目录项说明了哪个私有</a:t>
            </a:r>
            <a:r>
              <a:rPr lang="en-US" altLang="zh-CN" smtClean="0"/>
              <a:t>Cache</a:t>
            </a:r>
            <a:r>
              <a:rPr lang="zh-CN" altLang="en-US" smtClean="0"/>
              <a:t>包含了该块的副本</a:t>
            </a:r>
            <a:endParaRPr lang="zh-CN" altLang="en-US" dirty="0"/>
          </a:p>
        </p:txBody>
      </p:sp>
      <p:sp>
        <p:nvSpPr>
          <p:cNvPr id="4" name="日期占位符 3"/>
          <p:cNvSpPr>
            <a:spLocks noGrp="1"/>
          </p:cNvSpPr>
          <p:nvPr>
            <p:ph type="dt" sz="quarter" idx="10"/>
          </p:nvPr>
        </p:nvSpPr>
        <p:spPr/>
        <p:txBody>
          <a:bodyPr/>
          <a:lstStyle/>
          <a:p>
            <a:fld id="{FFFB2B3F-2559-4B36-B0EF-7511955ABF45}" type="datetime1">
              <a:rPr lang="zh-CN" altLang="en-US" smtClean="0"/>
              <a:t>2020/5/17</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00358" name="灯片编号占位符 5"/>
          <p:cNvSpPr>
            <a:spLocks noGrp="1"/>
          </p:cNvSpPr>
          <p:nvPr>
            <p:ph type="sldNum" sz="quarter" idx="12"/>
          </p:nvPr>
        </p:nvSpPr>
        <p:spPr/>
        <p:txBody>
          <a:bodyPr/>
          <a:lstStyle/>
          <a:p>
            <a:fld id="{AF63C6C8-F2E2-4514-A90F-E832623EAD18}" type="slidenum">
              <a:rPr lang="zh-CN" altLang="en-US" smtClean="0"/>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p:cNvSpPr>
            <a:spLocks noGrp="1"/>
          </p:cNvSpPr>
          <p:nvPr>
            <p:ph type="title"/>
          </p:nvPr>
        </p:nvSpPr>
        <p:spPr/>
        <p:txBody>
          <a:bodyPr/>
          <a:lstStyle/>
          <a:p>
            <a:r>
              <a:rPr lang="zh-CN" altLang="en-US" smtClean="0"/>
              <a:t>数据流处理器的存储器操作的序</a:t>
            </a:r>
          </a:p>
        </p:txBody>
      </p:sp>
      <p:sp>
        <p:nvSpPr>
          <p:cNvPr id="133123" name="内容占位符 2"/>
          <p:cNvSpPr>
            <a:spLocks noGrp="1"/>
          </p:cNvSpPr>
          <p:nvPr>
            <p:ph idx="1"/>
          </p:nvPr>
        </p:nvSpPr>
        <p:spPr/>
        <p:txBody>
          <a:bodyPr/>
          <a:lstStyle/>
          <a:p>
            <a:r>
              <a:rPr lang="zh-CN" altLang="en-US" smtClean="0"/>
              <a:t>当操作数准备好就可以执行存储器操作</a:t>
            </a:r>
          </a:p>
          <a:p>
            <a:r>
              <a:rPr lang="zh-CN" altLang="en-US" smtClean="0"/>
              <a:t>操作的顺序仅仅由数据依赖性来确定</a:t>
            </a:r>
          </a:p>
          <a:p>
            <a:r>
              <a:rPr lang="zh-CN" altLang="en-US" smtClean="0"/>
              <a:t>相互独立的操作可以以任意序执行和提交结果</a:t>
            </a:r>
            <a:endParaRPr lang="en-US" altLang="zh-CN" smtClean="0"/>
          </a:p>
          <a:p>
            <a:endParaRPr lang="zh-CN" altLang="en-US" smtClean="0"/>
          </a:p>
          <a:p>
            <a:r>
              <a:rPr lang="zh-CN" altLang="en-US" smtClean="0"/>
              <a:t>优点</a:t>
            </a:r>
            <a:r>
              <a:rPr lang="en-US" altLang="zh-CN" smtClean="0"/>
              <a:t>: </a:t>
            </a:r>
            <a:r>
              <a:rPr lang="zh-CN" altLang="en-US" smtClean="0"/>
              <a:t>并行度高，性能高</a:t>
            </a:r>
            <a:endParaRPr lang="en-US" altLang="zh-CN" smtClean="0"/>
          </a:p>
          <a:p>
            <a:r>
              <a:rPr lang="zh-CN" altLang="en-US" smtClean="0"/>
              <a:t>缺点</a:t>
            </a:r>
            <a:r>
              <a:rPr lang="en-US" altLang="zh-CN" smtClean="0"/>
              <a:t>: </a:t>
            </a:r>
            <a:r>
              <a:rPr lang="zh-CN" altLang="en-US" smtClean="0"/>
              <a:t>相同程序的不同次运行次序可以不同，使得调试困难</a:t>
            </a:r>
            <a:endParaRPr lang="en-US" altLang="zh-CN" smtClean="0"/>
          </a:p>
          <a:p>
            <a:endParaRPr lang="zh-CN" altLang="en-US" smtClean="0"/>
          </a:p>
        </p:txBody>
      </p:sp>
      <p:sp>
        <p:nvSpPr>
          <p:cNvPr id="4" name="日期占位符 3"/>
          <p:cNvSpPr>
            <a:spLocks noGrp="1"/>
          </p:cNvSpPr>
          <p:nvPr>
            <p:ph type="dt" sz="quarter" idx="10"/>
          </p:nvPr>
        </p:nvSpPr>
        <p:spPr/>
        <p:txBody>
          <a:bodyPr/>
          <a:lstStyle/>
          <a:p>
            <a:fld id="{81B97763-9AE2-4E1B-AB0D-B08DA4242901}" type="datetime1">
              <a:rPr lang="zh-CN" altLang="en-US" smtClean="0"/>
              <a:t>2020/5/17</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33126" name="灯片编号占位符 5"/>
          <p:cNvSpPr>
            <a:spLocks noGrp="1"/>
          </p:cNvSpPr>
          <p:nvPr>
            <p:ph type="sldNum" sz="quarter" idx="12"/>
          </p:nvPr>
        </p:nvSpPr>
        <p:spPr/>
        <p:txBody>
          <a:bodyPr/>
          <a:lstStyle/>
          <a:p>
            <a:fld id="{2293F625-1685-42ED-8CFD-B82008CB50A0}" type="slidenum">
              <a:rPr lang="zh-CN" altLang="en-US" smtClean="0"/>
              <a:t>30</a:t>
            </a:fld>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146" name="图片 7"/>
          <p:cNvPicPr>
            <a:picLocks noChangeAspect="1"/>
          </p:cNvPicPr>
          <p:nvPr/>
        </p:nvPicPr>
        <p:blipFill>
          <a:blip r:embed="rId2"/>
          <a:srcRect/>
          <a:stretch>
            <a:fillRect/>
          </a:stretch>
        </p:blipFill>
        <p:spPr bwMode="auto">
          <a:xfrm>
            <a:off x="1920875" y="3460750"/>
            <a:ext cx="5708650" cy="3078163"/>
          </a:xfrm>
          <a:prstGeom prst="rect">
            <a:avLst/>
          </a:prstGeom>
          <a:noFill/>
          <a:ln w="9525">
            <a:noFill/>
            <a:miter lim="800000"/>
            <a:headEnd/>
            <a:tailEnd/>
          </a:ln>
        </p:spPr>
      </p:pic>
      <p:sp>
        <p:nvSpPr>
          <p:cNvPr id="134147" name="标题 1"/>
          <p:cNvSpPr>
            <a:spLocks noGrp="1"/>
          </p:cNvSpPr>
          <p:nvPr>
            <p:ph type="title"/>
          </p:nvPr>
        </p:nvSpPr>
        <p:spPr/>
        <p:txBody>
          <a:bodyPr/>
          <a:lstStyle/>
          <a:p>
            <a:r>
              <a:rPr lang="en-US" altLang="zh-CN" smtClean="0"/>
              <a:t>MIMD</a:t>
            </a:r>
            <a:r>
              <a:rPr lang="zh-CN" altLang="en-US" smtClean="0"/>
              <a:t>处理器中的存储器操作序</a:t>
            </a:r>
          </a:p>
        </p:txBody>
      </p:sp>
      <p:sp>
        <p:nvSpPr>
          <p:cNvPr id="134148" name="内容占位符 2"/>
          <p:cNvSpPr>
            <a:spLocks noGrp="1"/>
          </p:cNvSpPr>
          <p:nvPr>
            <p:ph idx="1"/>
          </p:nvPr>
        </p:nvSpPr>
        <p:spPr>
          <a:xfrm>
            <a:off x="508635" y="1178422"/>
            <a:ext cx="8229600" cy="2425294"/>
          </a:xfrm>
        </p:spPr>
        <p:txBody>
          <a:bodyPr>
            <a:normAutofit fontScale="77500" lnSpcReduction="20000"/>
          </a:bodyPr>
          <a:lstStyle/>
          <a:p>
            <a:r>
              <a:rPr lang="zh-CN" altLang="en-US" dirty="0" smtClean="0"/>
              <a:t>每个处理器的存储器操作以顺序序执行对应于运行在该处理器上的一个线程</a:t>
            </a:r>
            <a:r>
              <a:rPr lang="en-US" altLang="zh-CN" dirty="0" smtClean="0"/>
              <a:t> (</a:t>
            </a:r>
            <a:r>
              <a:rPr lang="zh-CN" altLang="en-US" dirty="0" smtClean="0"/>
              <a:t>假设每个处理器符合</a:t>
            </a:r>
            <a:r>
              <a:rPr lang="en-US" altLang="zh-CN" dirty="0" smtClean="0"/>
              <a:t>von Neumann</a:t>
            </a:r>
            <a:r>
              <a:rPr lang="zh-CN" altLang="en-US" dirty="0" smtClean="0"/>
              <a:t>模型</a:t>
            </a:r>
            <a:r>
              <a:rPr lang="en-US" altLang="zh-CN" dirty="0" smtClean="0"/>
              <a:t>)</a:t>
            </a:r>
          </a:p>
          <a:p>
            <a:r>
              <a:rPr lang="zh-CN" altLang="en-US" dirty="0" smtClean="0"/>
              <a:t>多个处理器并发地执行存储器操作</a:t>
            </a:r>
          </a:p>
          <a:p>
            <a:r>
              <a:rPr lang="zh-CN" altLang="en-US" dirty="0" smtClean="0"/>
              <a:t>存储器如何看来自所有处理器的存储器操作？</a:t>
            </a:r>
            <a:endParaRPr lang="en-US" altLang="zh-CN" dirty="0" smtClean="0"/>
          </a:p>
          <a:p>
            <a:pPr lvl="1"/>
            <a:r>
              <a:rPr lang="zh-CN" altLang="en-US" dirty="0" smtClean="0"/>
              <a:t>即不同处理器发出的存储器操作</a:t>
            </a:r>
            <a:r>
              <a:rPr lang="en-US" altLang="zh-CN" dirty="0" smtClean="0"/>
              <a:t>,</a:t>
            </a:r>
            <a:r>
              <a:rPr lang="zh-CN" altLang="en-US" dirty="0" smtClean="0"/>
              <a:t>在共享存储器端看到的应该是什么序？</a:t>
            </a:r>
            <a:endParaRPr lang="en-US" altLang="zh-CN" dirty="0" smtClean="0"/>
          </a:p>
          <a:p>
            <a:endParaRPr lang="zh-CN" altLang="en-US" dirty="0" smtClean="0"/>
          </a:p>
        </p:txBody>
      </p:sp>
      <p:sp>
        <p:nvSpPr>
          <p:cNvPr id="4" name="日期占位符 3"/>
          <p:cNvSpPr>
            <a:spLocks noGrp="1"/>
          </p:cNvSpPr>
          <p:nvPr>
            <p:ph type="dt" sz="quarter" idx="10"/>
          </p:nvPr>
        </p:nvSpPr>
        <p:spPr/>
        <p:txBody>
          <a:bodyPr/>
          <a:lstStyle/>
          <a:p>
            <a:fld id="{714B66AA-DDEA-4F23-9E79-BD7E9D08C1E2}" type="datetime1">
              <a:rPr lang="zh-CN" altLang="en-US" smtClean="0"/>
              <a:t>2020/5/17</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34151" name="灯片编号占位符 5"/>
          <p:cNvSpPr>
            <a:spLocks noGrp="1"/>
          </p:cNvSpPr>
          <p:nvPr>
            <p:ph type="sldNum" sz="quarter" idx="12"/>
          </p:nvPr>
        </p:nvSpPr>
        <p:spPr/>
        <p:txBody>
          <a:bodyPr/>
          <a:lstStyle/>
          <a:p>
            <a:fld id="{AE7A12FB-AC71-4673-8382-5E709C96845C}" type="slidenum">
              <a:rPr lang="zh-CN" altLang="en-US" smtClean="0"/>
              <a:t>31</a:t>
            </a:fld>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p:cNvSpPr>
            <a:spLocks noGrp="1"/>
          </p:cNvSpPr>
          <p:nvPr>
            <p:ph type="title"/>
          </p:nvPr>
        </p:nvSpPr>
        <p:spPr>
          <a:xfrm>
            <a:off x="715736" y="185738"/>
            <a:ext cx="7886700" cy="771525"/>
          </a:xfrm>
        </p:spPr>
        <p:txBody>
          <a:bodyPr/>
          <a:lstStyle/>
          <a:p>
            <a:r>
              <a:rPr lang="zh-CN" altLang="en-US" dirty="0" smtClean="0"/>
              <a:t>序的重要性</a:t>
            </a:r>
          </a:p>
        </p:txBody>
      </p:sp>
      <p:sp>
        <p:nvSpPr>
          <p:cNvPr id="138243" name="内容占位符 2"/>
          <p:cNvSpPr>
            <a:spLocks noGrp="1"/>
          </p:cNvSpPr>
          <p:nvPr>
            <p:ph idx="1"/>
          </p:nvPr>
        </p:nvSpPr>
        <p:spPr>
          <a:xfrm>
            <a:off x="628650" y="1136650"/>
            <a:ext cx="7886700" cy="5040313"/>
          </a:xfrm>
        </p:spPr>
        <p:txBody>
          <a:bodyPr>
            <a:normAutofit fontScale="92500" lnSpcReduction="10000"/>
          </a:bodyPr>
          <a:lstStyle/>
          <a:p>
            <a:pPr>
              <a:defRPr/>
            </a:pPr>
            <a:r>
              <a:rPr lang="zh-CN" altLang="en-US" dirty="0" smtClean="0"/>
              <a:t>易于调试</a:t>
            </a:r>
            <a:endParaRPr lang="en-US" altLang="zh-CN" dirty="0" smtClean="0"/>
          </a:p>
          <a:p>
            <a:pPr lvl="1">
              <a:defRPr/>
            </a:pPr>
            <a:r>
              <a:rPr lang="zh-CN" altLang="en-US" dirty="0" smtClean="0"/>
              <a:t>若程序的每次执行都是相同的序有利于程序的调试</a:t>
            </a:r>
            <a:endParaRPr lang="en-US" altLang="zh-CN" dirty="0" smtClean="0"/>
          </a:p>
          <a:p>
            <a:pPr>
              <a:defRPr/>
            </a:pPr>
            <a:r>
              <a:rPr lang="zh-CN" altLang="en-US" dirty="0" smtClean="0"/>
              <a:t>正确性</a:t>
            </a:r>
            <a:endParaRPr lang="en-US" altLang="zh-CN" dirty="0" smtClean="0"/>
          </a:p>
          <a:p>
            <a:pPr lvl="1">
              <a:defRPr/>
            </a:pPr>
            <a:r>
              <a:rPr lang="zh-CN" altLang="en-US" dirty="0" smtClean="0"/>
              <a:t>从不同处理器看到的存储器操作序可能会不同</a:t>
            </a:r>
            <a:endParaRPr lang="en-US" altLang="zh-CN" dirty="0" smtClean="0"/>
          </a:p>
          <a:p>
            <a:pPr>
              <a:defRPr/>
            </a:pPr>
            <a:r>
              <a:rPr lang="zh-CN" altLang="en-US" b="1" dirty="0" smtClean="0">
                <a:solidFill>
                  <a:srgbClr val="0036A2"/>
                </a:solidFill>
              </a:rPr>
              <a:t>性能和代价权衡</a:t>
            </a:r>
            <a:endParaRPr lang="en-US" altLang="zh-CN" b="1" dirty="0" smtClean="0">
              <a:solidFill>
                <a:srgbClr val="0036A2"/>
              </a:solidFill>
            </a:endParaRPr>
          </a:p>
          <a:p>
            <a:pPr lvl="1">
              <a:defRPr/>
            </a:pPr>
            <a:r>
              <a:rPr lang="zh-CN" altLang="en-US" dirty="0" smtClean="0"/>
              <a:t>强制符合严格</a:t>
            </a:r>
            <a:r>
              <a:rPr lang="en-US" altLang="zh-CN" dirty="0" smtClean="0"/>
              <a:t> “sequential ordering”</a:t>
            </a:r>
            <a:r>
              <a:rPr lang="zh-CN" altLang="en-US" dirty="0" smtClean="0"/>
              <a:t>使得硬件设计人员实现性能增强技术变得十分复杂</a:t>
            </a:r>
            <a:r>
              <a:rPr lang="en-US" altLang="zh-CN" dirty="0" smtClean="0"/>
              <a:t> (</a:t>
            </a:r>
            <a:r>
              <a:rPr lang="zh-CN" altLang="en-US" dirty="0" smtClean="0"/>
              <a:t>例如</a:t>
            </a:r>
            <a:r>
              <a:rPr lang="en-US" altLang="zh-CN" dirty="0" smtClean="0"/>
              <a:t>., </a:t>
            </a:r>
            <a:r>
              <a:rPr lang="en-US" altLang="zh-CN" dirty="0" err="1" smtClean="0"/>
              <a:t>OoO</a:t>
            </a:r>
            <a:r>
              <a:rPr lang="en-US" altLang="zh-CN" dirty="0" smtClean="0"/>
              <a:t> </a:t>
            </a:r>
            <a:r>
              <a:rPr lang="zh-CN" altLang="en-US" dirty="0" smtClean="0"/>
              <a:t>执行</a:t>
            </a:r>
            <a:r>
              <a:rPr lang="en-US" altLang="zh-CN" dirty="0" smtClean="0"/>
              <a:t>, caches)</a:t>
            </a:r>
          </a:p>
          <a:p>
            <a:pPr>
              <a:defRPr/>
            </a:pPr>
            <a:r>
              <a:rPr lang="en-US" altLang="zh-CN" dirty="0" smtClean="0"/>
              <a:t>&lt;p  :  </a:t>
            </a:r>
            <a:r>
              <a:rPr lang="zh-CN" altLang="en-US" dirty="0" smtClean="0"/>
              <a:t>程序序</a:t>
            </a:r>
            <a:r>
              <a:rPr lang="en-US" altLang="zh-CN" dirty="0" smtClean="0"/>
              <a:t>(program order)</a:t>
            </a:r>
          </a:p>
          <a:p>
            <a:pPr marL="0" indent="0">
              <a:buFont typeface="Arial" panose="020B0604020202020204" pitchFamily="34" charset="0"/>
              <a:buNone/>
              <a:defRPr/>
            </a:pPr>
            <a:r>
              <a:rPr lang="en-US" altLang="zh-CN" dirty="0"/>
              <a:t> </a:t>
            </a:r>
            <a:r>
              <a:rPr lang="en-US" altLang="zh-CN" dirty="0" smtClean="0"/>
              <a:t>  &lt;m :  </a:t>
            </a:r>
            <a:r>
              <a:rPr lang="zh-CN" altLang="en-US" dirty="0" smtClean="0"/>
              <a:t>存储器操作序</a:t>
            </a:r>
            <a:r>
              <a:rPr lang="en-US" altLang="zh-CN" dirty="0" smtClean="0"/>
              <a:t>(memory order)</a:t>
            </a:r>
          </a:p>
          <a:p>
            <a:pPr lvl="1">
              <a:defRPr/>
            </a:pPr>
            <a:endParaRPr lang="en-US" altLang="zh-CN" dirty="0" smtClean="0"/>
          </a:p>
          <a:p>
            <a:pPr>
              <a:defRPr/>
            </a:pPr>
            <a:endParaRPr lang="zh-CN" altLang="en-US" dirty="0" smtClean="0"/>
          </a:p>
        </p:txBody>
      </p:sp>
      <p:sp>
        <p:nvSpPr>
          <p:cNvPr id="4" name="日期占位符 3"/>
          <p:cNvSpPr>
            <a:spLocks noGrp="1"/>
          </p:cNvSpPr>
          <p:nvPr>
            <p:ph type="dt" sz="quarter" idx="10"/>
          </p:nvPr>
        </p:nvSpPr>
        <p:spPr/>
        <p:txBody>
          <a:bodyPr/>
          <a:lstStyle/>
          <a:p>
            <a:pPr>
              <a:defRPr/>
            </a:pPr>
            <a:fld id="{367B238C-5DD3-4790-94CC-DB986961EB28}" type="datetime1">
              <a:rPr lang="zh-CN" altLang="en-US"/>
              <a:t>2020/5/17</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35174" name="灯片编号占位符 5"/>
          <p:cNvSpPr>
            <a:spLocks noGrp="1"/>
          </p:cNvSpPr>
          <p:nvPr>
            <p:ph type="sldNum" sz="quarter" idx="12"/>
          </p:nvPr>
        </p:nvSpPr>
        <p:spPr bwMode="auto">
          <a:noFill/>
          <a:ln>
            <a:miter lim="800000"/>
          </a:ln>
        </p:spPr>
        <p:txBody>
          <a:bodyPr/>
          <a:lstStyle/>
          <a:p>
            <a:fld id="{F36062FC-82EE-42BE-933A-A9DD48A91A53}" type="slidenum">
              <a:rPr lang="zh-CN" altLang="en-US"/>
              <a:t>32</a:t>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685800" y="285750"/>
            <a:ext cx="7292975" cy="736600"/>
          </a:xfrm>
        </p:spPr>
        <p:txBody>
          <a:bodyPr lIns="90488" tIns="44450" rIns="90488" bIns="44450"/>
          <a:lstStyle/>
          <a:p>
            <a:pPr eaLnBrk="1" hangingPunct="1"/>
            <a:r>
              <a:rPr lang="zh-CN" altLang="en-US" smtClean="0"/>
              <a:t>顺序同一性的存储器模型</a:t>
            </a:r>
            <a:endParaRPr lang="en-US" altLang="zh-CN" sz="1600" i="1" smtClean="0"/>
          </a:p>
        </p:txBody>
      </p:sp>
      <p:sp>
        <p:nvSpPr>
          <p:cNvPr id="136195" name="Slide Number Placeholder 4"/>
          <p:cNvSpPr>
            <a:spLocks noGrp="1"/>
          </p:cNvSpPr>
          <p:nvPr>
            <p:ph type="sldNum" sz="quarter" idx="12"/>
          </p:nvPr>
        </p:nvSpPr>
        <p:spPr bwMode="auto">
          <a:noFill/>
          <a:ln>
            <a:miter lim="800000"/>
          </a:ln>
        </p:spPr>
        <p:txBody>
          <a:bodyPr/>
          <a:lstStyle/>
          <a:p>
            <a:fld id="{3CC07CA3-0AAE-4190-B9FD-E141B61BFBAA}" type="slidenum">
              <a:rPr lang="en-US" altLang="zh-CN"/>
              <a:t>33</a:t>
            </a:fld>
            <a:endParaRPr lang="en-US" altLang="zh-CN">
              <a:solidFill>
                <a:srgbClr val="FBBA03"/>
              </a:solidFill>
            </a:endParaRPr>
          </a:p>
        </p:txBody>
      </p:sp>
      <p:sp>
        <p:nvSpPr>
          <p:cNvPr id="136196" name="Rectangle 3"/>
          <p:cNvSpPr>
            <a:spLocks noChangeArrowheads="1"/>
          </p:cNvSpPr>
          <p:nvPr/>
        </p:nvSpPr>
        <p:spPr bwMode="auto">
          <a:xfrm>
            <a:off x="838200" y="2590800"/>
            <a:ext cx="7620000" cy="4152900"/>
          </a:xfrm>
          <a:prstGeom prst="rect">
            <a:avLst/>
          </a:prstGeom>
          <a:noFill/>
          <a:ln w="25400">
            <a:noFill/>
            <a:miter lim="800000"/>
          </a:ln>
        </p:spPr>
        <p:txBody>
          <a:bodyPr lIns="90488" tIns="44450" rIns="90488" bIns="44450">
            <a:spAutoFit/>
          </a:bodyPr>
          <a:lstStyle/>
          <a:p>
            <a:pPr eaLnBrk="1" hangingPunct="1"/>
            <a:r>
              <a:rPr lang="en-US" altLang="zh-CN" sz="2400">
                <a:solidFill>
                  <a:srgbClr val="56127A"/>
                </a:solidFill>
              </a:rPr>
              <a:t>“ A system is </a:t>
            </a:r>
            <a:r>
              <a:rPr lang="en-US" altLang="zh-CN" sz="2400" i="1">
                <a:solidFill>
                  <a:srgbClr val="56127A"/>
                </a:solidFill>
              </a:rPr>
              <a:t>sequentially consistent </a:t>
            </a:r>
            <a:r>
              <a:rPr lang="en-US" altLang="zh-CN" sz="2400">
                <a:solidFill>
                  <a:srgbClr val="56127A"/>
                </a:solidFill>
              </a:rPr>
              <a:t>if the result of any execution is the same as if the operations of all the processors were executed in some sequential order, and the operations of each individual processor appear in the order specified by the program”</a:t>
            </a:r>
          </a:p>
          <a:p>
            <a:pPr eaLnBrk="1" hangingPunct="1"/>
            <a:r>
              <a:rPr lang="en-US" altLang="zh-CN" sz="2400">
                <a:solidFill>
                  <a:srgbClr val="56127A"/>
                </a:solidFill>
              </a:rPr>
              <a:t>					 </a:t>
            </a:r>
            <a:r>
              <a:rPr lang="en-US" altLang="zh-CN" sz="2400" i="1">
                <a:solidFill>
                  <a:srgbClr val="56127A"/>
                </a:solidFill>
              </a:rPr>
              <a:t>Leslie Lamport</a:t>
            </a:r>
            <a:endParaRPr lang="en-US" altLang="zh-CN" sz="2400">
              <a:solidFill>
                <a:srgbClr val="56127A"/>
              </a:solidFill>
            </a:endParaRPr>
          </a:p>
          <a:p>
            <a:pPr eaLnBrk="1" hangingPunct="1"/>
            <a:endParaRPr lang="en-US" altLang="zh-CN" sz="2400">
              <a:solidFill>
                <a:srgbClr val="56127A"/>
              </a:solidFill>
            </a:endParaRPr>
          </a:p>
          <a:p>
            <a:pPr eaLnBrk="1" hangingPunct="1"/>
            <a:r>
              <a:rPr lang="en-US" altLang="zh-CN" sz="2400"/>
              <a:t>Sequential Consistency = </a:t>
            </a:r>
          </a:p>
          <a:p>
            <a:pPr eaLnBrk="1" hangingPunct="1"/>
            <a:r>
              <a:rPr lang="en-US" altLang="zh-CN" sz="2400"/>
              <a:t>	</a:t>
            </a:r>
            <a:r>
              <a:rPr lang="zh-CN" altLang="en-US" sz="2400"/>
              <a:t>多个进程之间的存储器操作可以任意交叉</a:t>
            </a:r>
            <a:endParaRPr lang="en-US" altLang="zh-CN" sz="2400"/>
          </a:p>
          <a:p>
            <a:pPr eaLnBrk="1" hangingPunct="1"/>
            <a:r>
              <a:rPr lang="en-US" altLang="zh-CN" sz="2400"/>
              <a:t>              </a:t>
            </a:r>
            <a:r>
              <a:rPr lang="zh-CN" altLang="en-US" sz="2400"/>
              <a:t>每个进程的存储器操作按照程序序</a:t>
            </a:r>
            <a:endParaRPr lang="en-US" altLang="zh-CN" sz="2400"/>
          </a:p>
          <a:p>
            <a:pPr eaLnBrk="1" hangingPunct="1"/>
            <a:r>
              <a:rPr lang="en-US" altLang="zh-CN" sz="2400"/>
              <a:t>	</a:t>
            </a:r>
          </a:p>
        </p:txBody>
      </p:sp>
      <p:grpSp>
        <p:nvGrpSpPr>
          <p:cNvPr id="2" name="Group 4"/>
          <p:cNvGrpSpPr/>
          <p:nvPr/>
        </p:nvGrpSpPr>
        <p:grpSpPr bwMode="auto">
          <a:xfrm>
            <a:off x="2955925" y="1206500"/>
            <a:ext cx="3074988" cy="1254125"/>
            <a:chOff x="1862" y="872"/>
            <a:chExt cx="1937" cy="790"/>
          </a:xfrm>
          <a:solidFill>
            <a:srgbClr val="FFFFFF"/>
          </a:solidFill>
        </p:grpSpPr>
        <p:sp>
          <p:nvSpPr>
            <p:cNvPr id="1475589" name="Rectangle 5"/>
            <p:cNvSpPr>
              <a:spLocks noChangeArrowheads="1"/>
            </p:cNvSpPr>
            <p:nvPr/>
          </p:nvSpPr>
          <p:spPr bwMode="auto">
            <a:xfrm>
              <a:off x="2664" y="1425"/>
              <a:ext cx="243" cy="237"/>
            </a:xfrm>
            <a:prstGeom prst="rect">
              <a:avLst/>
            </a:prstGeom>
            <a:grpFill/>
            <a:ln w="12700">
              <a:solidFill>
                <a:srgbClr val="000000"/>
              </a:solidFill>
              <a:miter lim="800000"/>
            </a:ln>
            <a:effectLst/>
          </p:spPr>
          <p:txBody>
            <a:bodyPr wrap="none" lIns="90488" tIns="44450" rIns="90488" bIns="44450">
              <a:spAutoFit/>
            </a:bodyPr>
            <a:lstStyle/>
            <a:p>
              <a:pPr eaLnBrk="1" fontAlgn="auto" hangingPunct="1">
                <a:spcAft>
                  <a:spcPts val="0"/>
                </a:spcAft>
                <a:defRPr/>
              </a:pPr>
              <a:r>
                <a:rPr lang="en-US">
                  <a:latin typeface="Verdana" panose="020B0604030504040204" pitchFamily="34" charset="0"/>
                  <a:ea typeface="+mn-ea"/>
                </a:rPr>
                <a:t>M</a:t>
              </a:r>
            </a:p>
          </p:txBody>
        </p:sp>
        <p:sp>
          <p:nvSpPr>
            <p:cNvPr id="1475590" name="Rectangle 6"/>
            <p:cNvSpPr>
              <a:spLocks noChangeArrowheads="1"/>
            </p:cNvSpPr>
            <p:nvPr/>
          </p:nvSpPr>
          <p:spPr bwMode="auto">
            <a:xfrm>
              <a:off x="1864" y="872"/>
              <a:ext cx="207" cy="235"/>
            </a:xfrm>
            <a:prstGeom prst="rect">
              <a:avLst/>
            </a:prstGeom>
            <a:grpFill/>
            <a:ln w="9525">
              <a:solidFill>
                <a:srgbClr val="000000"/>
              </a:solidFill>
              <a:miter lim="800000"/>
            </a:ln>
            <a:effectLst/>
          </p:spPr>
          <p:txBody>
            <a:bodyPr wrap="none" lIns="90488" tIns="44450" rIns="90488" bIns="44450">
              <a:spAutoFit/>
            </a:bodyPr>
            <a:lstStyle/>
            <a:p>
              <a:pPr eaLnBrk="1" fontAlgn="auto" hangingPunct="1">
                <a:spcAft>
                  <a:spcPts val="0"/>
                </a:spcAft>
                <a:defRPr/>
              </a:pPr>
              <a:r>
                <a:rPr lang="en-US">
                  <a:solidFill>
                    <a:srgbClr val="56127A"/>
                  </a:solidFill>
                  <a:latin typeface="Verdana" panose="020B0604030504040204" pitchFamily="34" charset="0"/>
                  <a:ea typeface="+mn-ea"/>
                </a:rPr>
                <a:t>P</a:t>
              </a:r>
            </a:p>
          </p:txBody>
        </p:sp>
        <p:grpSp>
          <p:nvGrpSpPr>
            <p:cNvPr id="3" name="Group 7"/>
            <p:cNvGrpSpPr/>
            <p:nvPr/>
          </p:nvGrpSpPr>
          <p:grpSpPr bwMode="auto">
            <a:xfrm>
              <a:off x="1862" y="1097"/>
              <a:ext cx="1904" cy="330"/>
              <a:chOff x="1894" y="1041"/>
              <a:chExt cx="1840" cy="330"/>
            </a:xfrm>
            <a:grpFill/>
          </p:grpSpPr>
          <p:sp>
            <p:nvSpPr>
              <p:cNvPr id="1475592" name="Line 8"/>
              <p:cNvSpPr>
                <a:spLocks noChangeShapeType="1"/>
              </p:cNvSpPr>
              <p:nvPr/>
            </p:nvSpPr>
            <p:spPr bwMode="auto">
              <a:xfrm>
                <a:off x="1894" y="1206"/>
                <a:ext cx="1840" cy="0"/>
              </a:xfrm>
              <a:prstGeom prst="line">
                <a:avLst/>
              </a:prstGeom>
              <a:grpFill/>
              <a:ln w="50800">
                <a:solidFill>
                  <a:srgbClr val="000000"/>
                </a:solidFill>
                <a:rou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75593" name="Line 9"/>
              <p:cNvSpPr>
                <a:spLocks noChangeShapeType="1"/>
              </p:cNvSpPr>
              <p:nvPr/>
            </p:nvSpPr>
            <p:spPr bwMode="auto">
              <a:xfrm>
                <a:off x="2790" y="1214"/>
                <a:ext cx="0" cy="157"/>
              </a:xfrm>
              <a:prstGeom prst="line">
                <a:avLst/>
              </a:prstGeom>
              <a:grpFill/>
              <a:ln w="25400">
                <a:solidFill>
                  <a:srgbClr val="000000"/>
                </a:solidFill>
                <a:rou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75594" name="Line 10"/>
              <p:cNvSpPr>
                <a:spLocks noChangeShapeType="1"/>
              </p:cNvSpPr>
              <p:nvPr/>
            </p:nvSpPr>
            <p:spPr bwMode="auto">
              <a:xfrm>
                <a:off x="1974" y="1041"/>
                <a:ext cx="0" cy="157"/>
              </a:xfrm>
              <a:prstGeom prst="line">
                <a:avLst/>
              </a:prstGeom>
              <a:grpFill/>
              <a:ln w="25400">
                <a:solidFill>
                  <a:srgbClr val="000000"/>
                </a:solidFill>
                <a:rou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75595" name="Line 11"/>
              <p:cNvSpPr>
                <a:spLocks noChangeShapeType="1"/>
              </p:cNvSpPr>
              <p:nvPr/>
            </p:nvSpPr>
            <p:spPr bwMode="auto">
              <a:xfrm>
                <a:off x="3654" y="1041"/>
                <a:ext cx="0" cy="157"/>
              </a:xfrm>
              <a:prstGeom prst="line">
                <a:avLst/>
              </a:prstGeom>
              <a:grpFill/>
              <a:ln w="25400">
                <a:solidFill>
                  <a:srgbClr val="000000"/>
                </a:solidFill>
                <a:rou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75596" name="Line 12"/>
              <p:cNvSpPr>
                <a:spLocks noChangeShapeType="1"/>
              </p:cNvSpPr>
              <p:nvPr/>
            </p:nvSpPr>
            <p:spPr bwMode="auto">
              <a:xfrm>
                <a:off x="3318" y="1041"/>
                <a:ext cx="0" cy="157"/>
              </a:xfrm>
              <a:prstGeom prst="line">
                <a:avLst/>
              </a:prstGeom>
              <a:grpFill/>
              <a:ln w="25400">
                <a:solidFill>
                  <a:srgbClr val="000000"/>
                </a:solidFill>
                <a:rou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75597" name="Line 13"/>
              <p:cNvSpPr>
                <a:spLocks noChangeShapeType="1"/>
              </p:cNvSpPr>
              <p:nvPr/>
            </p:nvSpPr>
            <p:spPr bwMode="auto">
              <a:xfrm>
                <a:off x="2646" y="1041"/>
                <a:ext cx="0" cy="157"/>
              </a:xfrm>
              <a:prstGeom prst="line">
                <a:avLst/>
              </a:prstGeom>
              <a:grpFill/>
              <a:ln w="25400">
                <a:solidFill>
                  <a:srgbClr val="000000"/>
                </a:solidFill>
                <a:rou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75598" name="Line 14"/>
              <p:cNvSpPr>
                <a:spLocks noChangeShapeType="1"/>
              </p:cNvSpPr>
              <p:nvPr/>
            </p:nvSpPr>
            <p:spPr bwMode="auto">
              <a:xfrm>
                <a:off x="2982" y="1041"/>
                <a:ext cx="0" cy="157"/>
              </a:xfrm>
              <a:prstGeom prst="line">
                <a:avLst/>
              </a:prstGeom>
              <a:grpFill/>
              <a:ln w="25400">
                <a:solidFill>
                  <a:srgbClr val="000000"/>
                </a:solidFill>
                <a:rou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75599" name="Line 15"/>
              <p:cNvSpPr>
                <a:spLocks noChangeShapeType="1"/>
              </p:cNvSpPr>
              <p:nvPr/>
            </p:nvSpPr>
            <p:spPr bwMode="auto">
              <a:xfrm>
                <a:off x="2310" y="1041"/>
                <a:ext cx="0" cy="157"/>
              </a:xfrm>
              <a:prstGeom prst="line">
                <a:avLst/>
              </a:prstGeom>
              <a:grpFill/>
              <a:ln w="25400">
                <a:solidFill>
                  <a:srgbClr val="000000"/>
                </a:solidFill>
                <a:round/>
              </a:ln>
              <a:effectLst/>
            </p:spPr>
            <p:txBody>
              <a:bodyPr wrap="none" anchor="ctr"/>
              <a:lstStyle/>
              <a:p>
                <a:pPr eaLnBrk="1" fontAlgn="auto" hangingPunct="1">
                  <a:spcBef>
                    <a:spcPts val="0"/>
                  </a:spcBef>
                  <a:spcAft>
                    <a:spcPts val="0"/>
                  </a:spcAft>
                  <a:defRPr/>
                </a:pPr>
                <a:endParaRPr lang="en-US">
                  <a:latin typeface="+mn-lt"/>
                  <a:ea typeface="+mn-ea"/>
                </a:endParaRPr>
              </a:p>
            </p:txBody>
          </p:sp>
        </p:grpSp>
        <p:sp>
          <p:nvSpPr>
            <p:cNvPr id="1475600" name="Rectangle 16"/>
            <p:cNvSpPr>
              <a:spLocks noChangeArrowheads="1"/>
            </p:cNvSpPr>
            <p:nvPr/>
          </p:nvSpPr>
          <p:spPr bwMode="auto">
            <a:xfrm>
              <a:off x="2209" y="872"/>
              <a:ext cx="207" cy="235"/>
            </a:xfrm>
            <a:prstGeom prst="rect">
              <a:avLst/>
            </a:prstGeom>
            <a:grpFill/>
            <a:ln w="9525">
              <a:solidFill>
                <a:srgbClr val="000000"/>
              </a:solidFill>
              <a:miter lim="800000"/>
            </a:ln>
            <a:effectLst/>
          </p:spPr>
          <p:txBody>
            <a:bodyPr wrap="none" lIns="90488" tIns="44450" rIns="90488" bIns="44450">
              <a:spAutoFit/>
            </a:bodyPr>
            <a:lstStyle/>
            <a:p>
              <a:pPr eaLnBrk="1" fontAlgn="auto" hangingPunct="1">
                <a:spcAft>
                  <a:spcPts val="0"/>
                </a:spcAft>
                <a:defRPr/>
              </a:pPr>
              <a:r>
                <a:rPr lang="en-US">
                  <a:solidFill>
                    <a:srgbClr val="56127A"/>
                  </a:solidFill>
                  <a:latin typeface="Verdana" panose="020B0604030504040204" pitchFamily="34" charset="0"/>
                  <a:ea typeface="+mn-ea"/>
                </a:rPr>
                <a:t>P</a:t>
              </a:r>
            </a:p>
          </p:txBody>
        </p:sp>
        <p:sp>
          <p:nvSpPr>
            <p:cNvPr id="1475601" name="Rectangle 17"/>
            <p:cNvSpPr>
              <a:spLocks noChangeArrowheads="1"/>
            </p:cNvSpPr>
            <p:nvPr/>
          </p:nvSpPr>
          <p:spPr bwMode="auto">
            <a:xfrm>
              <a:off x="2555" y="872"/>
              <a:ext cx="207" cy="235"/>
            </a:xfrm>
            <a:prstGeom prst="rect">
              <a:avLst/>
            </a:prstGeom>
            <a:grpFill/>
            <a:ln w="9525">
              <a:solidFill>
                <a:srgbClr val="000000"/>
              </a:solidFill>
              <a:miter lim="800000"/>
            </a:ln>
            <a:effectLst/>
          </p:spPr>
          <p:txBody>
            <a:bodyPr wrap="none" lIns="90488" tIns="44450" rIns="90488" bIns="44450">
              <a:spAutoFit/>
            </a:bodyPr>
            <a:lstStyle/>
            <a:p>
              <a:pPr eaLnBrk="1" fontAlgn="auto" hangingPunct="1">
                <a:spcAft>
                  <a:spcPts val="0"/>
                </a:spcAft>
                <a:defRPr/>
              </a:pPr>
              <a:r>
                <a:rPr lang="en-US">
                  <a:solidFill>
                    <a:srgbClr val="56127A"/>
                  </a:solidFill>
                  <a:latin typeface="Verdana" panose="020B0604030504040204" pitchFamily="34" charset="0"/>
                  <a:ea typeface="+mn-ea"/>
                </a:rPr>
                <a:t>P</a:t>
              </a:r>
            </a:p>
          </p:txBody>
        </p:sp>
        <p:sp>
          <p:nvSpPr>
            <p:cNvPr id="1475602" name="Rectangle 18"/>
            <p:cNvSpPr>
              <a:spLocks noChangeArrowheads="1"/>
            </p:cNvSpPr>
            <p:nvPr/>
          </p:nvSpPr>
          <p:spPr bwMode="auto">
            <a:xfrm>
              <a:off x="2900" y="872"/>
              <a:ext cx="207" cy="235"/>
            </a:xfrm>
            <a:prstGeom prst="rect">
              <a:avLst/>
            </a:prstGeom>
            <a:grpFill/>
            <a:ln w="9525">
              <a:solidFill>
                <a:srgbClr val="000000"/>
              </a:solidFill>
              <a:miter lim="800000"/>
            </a:ln>
            <a:effectLst/>
          </p:spPr>
          <p:txBody>
            <a:bodyPr wrap="none" lIns="90488" tIns="44450" rIns="90488" bIns="44450">
              <a:spAutoFit/>
            </a:bodyPr>
            <a:lstStyle/>
            <a:p>
              <a:pPr eaLnBrk="1" fontAlgn="auto" hangingPunct="1">
                <a:spcAft>
                  <a:spcPts val="0"/>
                </a:spcAft>
                <a:defRPr/>
              </a:pPr>
              <a:r>
                <a:rPr lang="en-US">
                  <a:solidFill>
                    <a:srgbClr val="56127A"/>
                  </a:solidFill>
                  <a:latin typeface="Verdana" panose="020B0604030504040204" pitchFamily="34" charset="0"/>
                  <a:ea typeface="+mn-ea"/>
                </a:rPr>
                <a:t>P</a:t>
              </a:r>
            </a:p>
          </p:txBody>
        </p:sp>
        <p:sp>
          <p:nvSpPr>
            <p:cNvPr id="1475603" name="Rectangle 19"/>
            <p:cNvSpPr>
              <a:spLocks noChangeArrowheads="1"/>
            </p:cNvSpPr>
            <p:nvPr/>
          </p:nvSpPr>
          <p:spPr bwMode="auto">
            <a:xfrm>
              <a:off x="3246" y="872"/>
              <a:ext cx="207" cy="235"/>
            </a:xfrm>
            <a:prstGeom prst="rect">
              <a:avLst/>
            </a:prstGeom>
            <a:grpFill/>
            <a:ln w="9525">
              <a:solidFill>
                <a:srgbClr val="000000"/>
              </a:solidFill>
              <a:miter lim="800000"/>
            </a:ln>
            <a:effectLst/>
          </p:spPr>
          <p:txBody>
            <a:bodyPr wrap="none" lIns="90488" tIns="44450" rIns="90488" bIns="44450">
              <a:spAutoFit/>
            </a:bodyPr>
            <a:lstStyle/>
            <a:p>
              <a:pPr eaLnBrk="1" fontAlgn="auto" hangingPunct="1">
                <a:spcAft>
                  <a:spcPts val="0"/>
                </a:spcAft>
                <a:defRPr/>
              </a:pPr>
              <a:r>
                <a:rPr lang="en-US">
                  <a:solidFill>
                    <a:srgbClr val="56127A"/>
                  </a:solidFill>
                  <a:latin typeface="Verdana" panose="020B0604030504040204" pitchFamily="34" charset="0"/>
                  <a:ea typeface="+mn-ea"/>
                </a:rPr>
                <a:t>P</a:t>
              </a:r>
            </a:p>
          </p:txBody>
        </p:sp>
        <p:sp>
          <p:nvSpPr>
            <p:cNvPr id="1475604" name="Rectangle 20"/>
            <p:cNvSpPr>
              <a:spLocks noChangeArrowheads="1"/>
            </p:cNvSpPr>
            <p:nvPr/>
          </p:nvSpPr>
          <p:spPr bwMode="auto">
            <a:xfrm>
              <a:off x="3592" y="872"/>
              <a:ext cx="207" cy="235"/>
            </a:xfrm>
            <a:prstGeom prst="rect">
              <a:avLst/>
            </a:prstGeom>
            <a:grpFill/>
            <a:ln w="9525">
              <a:solidFill>
                <a:srgbClr val="000000"/>
              </a:solidFill>
              <a:miter lim="800000"/>
            </a:ln>
            <a:effectLst/>
          </p:spPr>
          <p:txBody>
            <a:bodyPr wrap="none" lIns="90488" tIns="44450" rIns="90488" bIns="44450">
              <a:spAutoFit/>
            </a:bodyPr>
            <a:lstStyle/>
            <a:p>
              <a:pPr eaLnBrk="1" fontAlgn="auto" hangingPunct="1">
                <a:spcAft>
                  <a:spcPts val="0"/>
                </a:spcAft>
                <a:defRPr/>
              </a:pPr>
              <a:r>
                <a:rPr lang="en-US">
                  <a:solidFill>
                    <a:srgbClr val="56127A"/>
                  </a:solidFill>
                  <a:latin typeface="Verdana" panose="020B0604030504040204" pitchFamily="34" charset="0"/>
                  <a:ea typeface="+mn-ea"/>
                </a:rPr>
                <a:t>P</a:t>
              </a:r>
            </a:p>
          </p:txBody>
        </p:sp>
      </p:grpSp>
      <p:sp>
        <p:nvSpPr>
          <p:cNvPr id="23" name="日期占位符 22"/>
          <p:cNvSpPr>
            <a:spLocks noGrp="1"/>
          </p:cNvSpPr>
          <p:nvPr>
            <p:ph type="dt" sz="quarter" idx="10"/>
          </p:nvPr>
        </p:nvSpPr>
        <p:spPr/>
        <p:txBody>
          <a:bodyPr/>
          <a:lstStyle/>
          <a:p>
            <a:pPr>
              <a:defRPr/>
            </a:pPr>
            <a:fld id="{AADE5E70-E0B5-4311-BE95-4D3E3BBDDD75}" type="datetime1">
              <a:rPr lang="zh-CN" altLang="en-US"/>
              <a:t>2020/5/17</a:t>
            </a:fld>
            <a:endParaRPr lang="zh-CN" altLang="en-US"/>
          </a:p>
        </p:txBody>
      </p:sp>
      <p:sp>
        <p:nvSpPr>
          <p:cNvPr id="24" name="页脚占位符 23"/>
          <p:cNvSpPr>
            <a:spLocks noGrp="1"/>
          </p:cNvSpPr>
          <p:nvPr>
            <p:ph type="ftr" sz="quarter" idx="11"/>
          </p:nvPr>
        </p:nvSpPr>
        <p:spPr/>
        <p:txBody>
          <a:bodyPr/>
          <a:lstStyle/>
          <a:p>
            <a:pPr>
              <a:defRPr/>
            </a:pPr>
            <a:r>
              <a:rPr lang="zh-CN" altLang="en-US" smtClean="0"/>
              <a:t>计算机体系结构</a:t>
            </a:r>
            <a:endParaRPr lang="zh-CN" alt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026"/>
          <p:cNvSpPr>
            <a:spLocks noGrp="1" noChangeArrowheads="1"/>
          </p:cNvSpPr>
          <p:nvPr>
            <p:ph type="title"/>
          </p:nvPr>
        </p:nvSpPr>
        <p:spPr/>
        <p:txBody>
          <a:bodyPr/>
          <a:lstStyle/>
          <a:p>
            <a:pPr eaLnBrk="1" hangingPunct="1"/>
            <a:r>
              <a:rPr lang="zh-CN" altLang="en-US" smtClean="0"/>
              <a:t>顺序同一性的充分条件</a:t>
            </a:r>
            <a:endParaRPr lang="en-US" altLang="zh-CN" smtClean="0"/>
          </a:p>
        </p:txBody>
      </p:sp>
      <p:sp>
        <p:nvSpPr>
          <p:cNvPr id="1386499" name="Rectangle 1027"/>
          <p:cNvSpPr>
            <a:spLocks noGrp="1" noChangeArrowheads="1"/>
          </p:cNvSpPr>
          <p:nvPr>
            <p:ph idx="1"/>
          </p:nvPr>
        </p:nvSpPr>
        <p:spPr/>
        <p:txBody>
          <a:bodyPr rtlCol="0">
            <a:normAutofit lnSpcReduction="10000"/>
          </a:bodyPr>
          <a:lstStyle/>
          <a:p>
            <a:pPr eaLnBrk="1" fontAlgn="auto" hangingPunct="1">
              <a:spcBef>
                <a:spcPct val="20000"/>
              </a:spcBef>
              <a:spcAft>
                <a:spcPts val="0"/>
              </a:spcAft>
              <a:defRPr/>
            </a:pPr>
            <a:r>
              <a:rPr lang="zh-CN" altLang="en-US" dirty="0" smtClean="0"/>
              <a:t>多个进程可以交织执行，但顺序同一性模型没有定义具体的交织方式，满足每个进程程序序的总体执行序可能会很多。因此有下列定义：</a:t>
            </a:r>
            <a:endParaRPr lang="en-US" altLang="zh-CN" dirty="0" smtClean="0"/>
          </a:p>
          <a:p>
            <a:pPr lvl="1" eaLnBrk="1" fontAlgn="auto" hangingPunct="1">
              <a:spcBef>
                <a:spcPct val="20000"/>
              </a:spcBef>
              <a:spcAft>
                <a:spcPts val="0"/>
              </a:spcAft>
              <a:defRPr/>
            </a:pPr>
            <a:r>
              <a:rPr lang="zh-CN" altLang="en-US" dirty="0" smtClean="0"/>
              <a:t>顺序同一性的执行：如果程序的一次执行产生的结果与前面定义的任意一种可能的总体序产生的结果一致，那么程序的这次执行就称为是顺序同一的。</a:t>
            </a:r>
            <a:endParaRPr lang="en-US" altLang="zh-CN" dirty="0" smtClean="0"/>
          </a:p>
          <a:p>
            <a:pPr lvl="1" eaLnBrk="1" fontAlgn="auto" hangingPunct="1">
              <a:spcBef>
                <a:spcPct val="20000"/>
              </a:spcBef>
              <a:spcAft>
                <a:spcPts val="0"/>
              </a:spcAft>
              <a:defRPr/>
            </a:pPr>
            <a:r>
              <a:rPr lang="zh-CN" altLang="en-US" dirty="0" smtClean="0"/>
              <a:t>顺序同一性的系统：如果在一个系统上的任何可能的执行都是顺序同一的，那么这个系统就是顺序同一的</a:t>
            </a:r>
            <a:endParaRPr lang="en-US" altLang="zh-CN" dirty="0" smtClean="0"/>
          </a:p>
          <a:p>
            <a:pPr marL="0" indent="0" eaLnBrk="1" fontAlgn="auto" hangingPunct="1">
              <a:spcBef>
                <a:spcPct val="20000"/>
              </a:spcBef>
              <a:spcAft>
                <a:spcPts val="0"/>
              </a:spcAft>
              <a:buFont typeface="Arial" panose="020B0604020202020204" pitchFamily="34" charset="0"/>
              <a:buNone/>
              <a:defRPr/>
            </a:pPr>
            <a:endParaRPr lang="en-US" altLang="zh-CN" dirty="0"/>
          </a:p>
        </p:txBody>
      </p:sp>
      <p:sp>
        <p:nvSpPr>
          <p:cNvPr id="2" name="日期占位符 1"/>
          <p:cNvSpPr>
            <a:spLocks noGrp="1"/>
          </p:cNvSpPr>
          <p:nvPr>
            <p:ph type="dt" sz="half" idx="10"/>
          </p:nvPr>
        </p:nvSpPr>
        <p:spPr/>
        <p:txBody>
          <a:bodyPr/>
          <a:lstStyle/>
          <a:p>
            <a:pPr>
              <a:defRPr/>
            </a:pPr>
            <a:fld id="{39AA3DCC-7EC2-4B29-ABAB-053334EC6F7B}" type="datetime1">
              <a:rPr lang="zh-CN" altLang="en-US"/>
              <a:t>2020/5/17</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38246" name="灯片编号占位符 3"/>
          <p:cNvSpPr>
            <a:spLocks noGrp="1"/>
          </p:cNvSpPr>
          <p:nvPr>
            <p:ph type="sldNum" sz="quarter" idx="12"/>
          </p:nvPr>
        </p:nvSpPr>
        <p:spPr bwMode="auto">
          <a:noFill/>
          <a:ln>
            <a:miter lim="800000"/>
          </a:ln>
        </p:spPr>
        <p:txBody>
          <a:bodyPr/>
          <a:lstStyle/>
          <a:p>
            <a:fld id="{0C73C3F4-F06A-42DB-AEE9-A65CE1EC8056}" type="slidenum">
              <a:rPr lang="zh-CN" altLang="en-US"/>
              <a:t>34</a:t>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标题 1"/>
          <p:cNvSpPr>
            <a:spLocks noGrp="1"/>
          </p:cNvSpPr>
          <p:nvPr>
            <p:ph type="title"/>
          </p:nvPr>
        </p:nvSpPr>
        <p:spPr/>
        <p:txBody>
          <a:bodyPr/>
          <a:lstStyle/>
          <a:p>
            <a:pPr eaLnBrk="1" hangingPunct="1"/>
            <a:r>
              <a:rPr lang="zh-CN" altLang="en-US" smtClean="0"/>
              <a:t>顺序同一性的充分条件</a:t>
            </a:r>
          </a:p>
        </p:txBody>
      </p:sp>
      <p:sp>
        <p:nvSpPr>
          <p:cNvPr id="140291" name="内容占位符 2"/>
          <p:cNvSpPr>
            <a:spLocks noGrp="1"/>
          </p:cNvSpPr>
          <p:nvPr>
            <p:ph idx="1"/>
          </p:nvPr>
        </p:nvSpPr>
        <p:spPr/>
        <p:txBody>
          <a:bodyPr>
            <a:normAutofit fontScale="92500"/>
          </a:bodyPr>
          <a:lstStyle/>
          <a:p>
            <a:pPr eaLnBrk="1" hangingPunct="1"/>
            <a:r>
              <a:rPr lang="zh-CN" altLang="en-US" dirty="0" smtClean="0"/>
              <a:t>每个进程按照程序执行序发出存储操作</a:t>
            </a:r>
            <a:endParaRPr lang="en-US" altLang="zh-CN" dirty="0" smtClean="0"/>
          </a:p>
          <a:p>
            <a:pPr eaLnBrk="1" hangingPunct="1"/>
            <a:r>
              <a:rPr lang="zh-CN" altLang="en-US" dirty="0" smtClean="0"/>
              <a:t>发出写操作后，进程要等待写的完成，才能发出它的下一个操作</a:t>
            </a:r>
            <a:endParaRPr lang="en-US" altLang="zh-CN" dirty="0" smtClean="0"/>
          </a:p>
          <a:p>
            <a:pPr eaLnBrk="1" hangingPunct="1"/>
            <a:r>
              <a:rPr lang="zh-CN" altLang="en-US" dirty="0" smtClean="0"/>
              <a:t>发出读操作后，进程不仅要等待读的完成，还要等待产生所读数据的那个写操作完成，才能发出它的下个操作。即：如果该写操作对这个处理器来说完成了，那么这个处理器应该等待该写操作对所有处理器都完成了。</a:t>
            </a:r>
            <a:endParaRPr lang="en-US" altLang="zh-CN" dirty="0" smtClean="0"/>
          </a:p>
          <a:p>
            <a:pPr eaLnBrk="1" hangingPunct="1"/>
            <a:r>
              <a:rPr lang="zh-CN" altLang="en-US" dirty="0" smtClean="0"/>
              <a:t>第三个条件保证了写操作的原子性。即读操作必须等待逻辑上先前的写操作变得全局可见</a:t>
            </a:r>
          </a:p>
        </p:txBody>
      </p:sp>
      <p:sp>
        <p:nvSpPr>
          <p:cNvPr id="4" name="日期占位符 3"/>
          <p:cNvSpPr>
            <a:spLocks noGrp="1"/>
          </p:cNvSpPr>
          <p:nvPr>
            <p:ph type="dt" sz="half" idx="10"/>
          </p:nvPr>
        </p:nvSpPr>
        <p:spPr/>
        <p:txBody>
          <a:bodyPr/>
          <a:lstStyle/>
          <a:p>
            <a:pPr>
              <a:defRPr/>
            </a:pPr>
            <a:fld id="{078D1C19-A7C4-4A52-8888-5310D6FE0D78}" type="datetime1">
              <a:rPr lang="zh-CN" altLang="en-US"/>
              <a:t>2020/5/17</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40294" name="灯片编号占位符 5"/>
          <p:cNvSpPr>
            <a:spLocks noGrp="1"/>
          </p:cNvSpPr>
          <p:nvPr>
            <p:ph type="sldNum" sz="quarter" idx="12"/>
          </p:nvPr>
        </p:nvSpPr>
        <p:spPr bwMode="auto">
          <a:noFill/>
          <a:ln>
            <a:miter lim="800000"/>
          </a:ln>
        </p:spPr>
        <p:txBody>
          <a:bodyPr/>
          <a:lstStyle/>
          <a:p>
            <a:fld id="{25D27C5F-0D82-4409-A8E6-C7F8F6DAA9C2}" type="slidenum">
              <a:rPr lang="zh-CN" altLang="en-US"/>
              <a:t>35</a:t>
            </a:fld>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C9BA76A4-4493-4118-84FE-51A0636C7738}" type="datetime1">
              <a:rPr lang="zh-CN" altLang="en-US"/>
              <a:t>2020/5/17</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41316" name="灯片编号占位符 5"/>
          <p:cNvSpPr>
            <a:spLocks noGrp="1"/>
          </p:cNvSpPr>
          <p:nvPr>
            <p:ph type="sldNum" sz="quarter" idx="12"/>
          </p:nvPr>
        </p:nvSpPr>
        <p:spPr bwMode="auto">
          <a:noFill/>
          <a:ln>
            <a:miter lim="800000"/>
          </a:ln>
        </p:spPr>
        <p:txBody>
          <a:bodyPr/>
          <a:lstStyle/>
          <a:p>
            <a:fld id="{0DB89092-F4A0-496D-84FB-822066E469A4}" type="slidenum">
              <a:rPr lang="zh-CN" altLang="en-US"/>
              <a:t>36</a:t>
            </a:fld>
            <a:endParaRPr lang="zh-CN" altLang="en-US"/>
          </a:p>
        </p:txBody>
      </p:sp>
      <p:pic>
        <p:nvPicPr>
          <p:cNvPr id="141317" name="图片 7"/>
          <p:cNvPicPr>
            <a:picLocks noChangeAspect="1"/>
          </p:cNvPicPr>
          <p:nvPr/>
        </p:nvPicPr>
        <p:blipFill>
          <a:blip r:embed="rId2"/>
          <a:srcRect/>
          <a:stretch>
            <a:fillRect/>
          </a:stretch>
        </p:blipFill>
        <p:spPr bwMode="auto">
          <a:xfrm>
            <a:off x="-31750" y="3023870"/>
            <a:ext cx="5285740" cy="2810510"/>
          </a:xfrm>
          <a:prstGeom prst="rect">
            <a:avLst/>
          </a:prstGeom>
          <a:noFill/>
          <a:ln w="9525">
            <a:noFill/>
            <a:miter lim="800000"/>
            <a:headEnd/>
            <a:tailEnd/>
          </a:ln>
        </p:spPr>
      </p:pic>
      <p:pic>
        <p:nvPicPr>
          <p:cNvPr id="141318" name="图片 6"/>
          <p:cNvPicPr>
            <a:picLocks noChangeAspect="1"/>
          </p:cNvPicPr>
          <p:nvPr/>
        </p:nvPicPr>
        <p:blipFill>
          <a:blip r:embed="rId3"/>
          <a:srcRect/>
          <a:stretch>
            <a:fillRect/>
          </a:stretch>
        </p:blipFill>
        <p:spPr bwMode="auto">
          <a:xfrm>
            <a:off x="812483" y="719138"/>
            <a:ext cx="7299325" cy="1892300"/>
          </a:xfrm>
          <a:prstGeom prst="rect">
            <a:avLst/>
          </a:prstGeom>
          <a:noFill/>
          <a:ln w="9525">
            <a:noFill/>
            <a:miter lim="800000"/>
            <a:headEnd/>
            <a:tailEnd/>
          </a:ln>
        </p:spPr>
      </p:pic>
      <p:sp>
        <p:nvSpPr>
          <p:cNvPr id="141319" name="文本框 8"/>
          <p:cNvSpPr txBox="1">
            <a:spLocks noChangeArrowheads="1"/>
          </p:cNvSpPr>
          <p:nvPr/>
        </p:nvSpPr>
        <p:spPr bwMode="auto">
          <a:xfrm>
            <a:off x="5159375" y="2687638"/>
            <a:ext cx="3840163" cy="3263900"/>
          </a:xfrm>
          <a:prstGeom prst="rect">
            <a:avLst/>
          </a:prstGeom>
          <a:noFill/>
          <a:ln w="9525">
            <a:noFill/>
            <a:miter lim="800000"/>
          </a:ln>
        </p:spPr>
        <p:txBody>
          <a:bodyPr>
            <a:spAutoFit/>
          </a:bodyPr>
          <a:lstStyle/>
          <a:p>
            <a:r>
              <a:rPr lang="en-US" altLang="zh-CN" sz="1400" b="1">
                <a:solidFill>
                  <a:srgbClr val="FF0000"/>
                </a:solidFill>
              </a:rPr>
              <a:t>(1) </a:t>
            </a:r>
            <a:r>
              <a:rPr lang="zh-CN" altLang="en-US" sz="1400" b="1">
                <a:solidFill>
                  <a:srgbClr val="FF0000"/>
                </a:solidFill>
              </a:rPr>
              <a:t>所有</a:t>
            </a:r>
            <a:r>
              <a:rPr lang="en-US" altLang="zh-CN" sz="1400" b="1">
                <a:solidFill>
                  <a:srgbClr val="FF0000"/>
                </a:solidFill>
              </a:rPr>
              <a:t>core</a:t>
            </a:r>
            <a:r>
              <a:rPr lang="zh-CN" altLang="en-US" sz="1400" b="1">
                <a:solidFill>
                  <a:srgbClr val="FF0000"/>
                </a:solidFill>
              </a:rPr>
              <a:t>执行的</a:t>
            </a:r>
            <a:r>
              <a:rPr lang="en-US" altLang="zh-CN" sz="1400" b="1">
                <a:solidFill>
                  <a:srgbClr val="FF0000"/>
                </a:solidFill>
              </a:rPr>
              <a:t>Load/Store</a:t>
            </a:r>
            <a:r>
              <a:rPr lang="zh-CN" altLang="en-US" sz="1400" b="1">
                <a:solidFill>
                  <a:srgbClr val="FF0000"/>
                </a:solidFill>
              </a:rPr>
              <a:t>满足程序序</a:t>
            </a:r>
            <a:endParaRPr lang="en-US" altLang="zh-CN" sz="1400" b="1">
              <a:solidFill>
                <a:srgbClr val="FF0000"/>
              </a:solidFill>
            </a:endParaRPr>
          </a:p>
          <a:p>
            <a:r>
              <a:rPr lang="en-US" altLang="zh-CN" sz="1600"/>
              <a:t>/* Load -&gt; Load */</a:t>
            </a:r>
          </a:p>
          <a:p>
            <a:r>
              <a:rPr lang="en-US" altLang="zh-CN" sz="1600"/>
              <a:t>If L(a) &lt;p L(b) =&gt; L(a) &lt;m L(b)</a:t>
            </a:r>
          </a:p>
          <a:p>
            <a:r>
              <a:rPr lang="en-US" altLang="zh-CN" sz="1600"/>
              <a:t>/*Load -&gt; Store */</a:t>
            </a:r>
          </a:p>
          <a:p>
            <a:r>
              <a:rPr lang="en-US" altLang="zh-CN" sz="1600"/>
              <a:t>If L(a) &lt;p S(b) =&gt; L(a) &lt;m L(b)</a:t>
            </a:r>
          </a:p>
          <a:p>
            <a:r>
              <a:rPr lang="en-US" altLang="zh-CN" sz="1600"/>
              <a:t>/* Store -&gt;Store */</a:t>
            </a:r>
          </a:p>
          <a:p>
            <a:r>
              <a:rPr lang="en-US" altLang="zh-CN" sz="1600"/>
              <a:t>If S(a) &lt;p S(b) =&gt; S(a) &lt;m S(b)</a:t>
            </a:r>
          </a:p>
          <a:p>
            <a:r>
              <a:rPr lang="en-US" altLang="zh-CN" sz="1600"/>
              <a:t>/* Store -&gt; Load */</a:t>
            </a:r>
          </a:p>
          <a:p>
            <a:r>
              <a:rPr lang="en-US" altLang="zh-CN" sz="1600"/>
              <a:t>If S(a)  &lt;p L(b) =&gt; S(a) &lt;m L(b)</a:t>
            </a:r>
          </a:p>
          <a:p>
            <a:r>
              <a:rPr lang="en-US" altLang="zh-CN" sz="1400" b="1">
                <a:solidFill>
                  <a:srgbClr val="FF0000"/>
                </a:solidFill>
              </a:rPr>
              <a:t>(2) </a:t>
            </a:r>
            <a:r>
              <a:rPr lang="zh-CN" altLang="en-US" sz="1400" b="1">
                <a:solidFill>
                  <a:srgbClr val="FF0000"/>
                </a:solidFill>
              </a:rPr>
              <a:t>对同一存储单元的</a:t>
            </a:r>
            <a:r>
              <a:rPr lang="en-US" altLang="zh-CN" sz="1400" b="1">
                <a:solidFill>
                  <a:srgbClr val="FF0000"/>
                </a:solidFill>
              </a:rPr>
              <a:t>Load</a:t>
            </a:r>
            <a:r>
              <a:rPr lang="zh-CN" altLang="en-US" sz="1400" b="1">
                <a:solidFill>
                  <a:srgbClr val="FF0000"/>
                </a:solidFill>
              </a:rPr>
              <a:t>操作的值来源于最近一次写操作</a:t>
            </a:r>
            <a:r>
              <a:rPr lang="en-US" altLang="zh-CN" sz="1400" b="1">
                <a:solidFill>
                  <a:srgbClr val="FF0000"/>
                </a:solidFill>
              </a:rPr>
              <a:t>(global memory order)</a:t>
            </a:r>
          </a:p>
          <a:p>
            <a:r>
              <a:rPr lang="en-US" altLang="zh-CN" sz="1600"/>
              <a:t>Value of L(a) = Value of Max</a:t>
            </a:r>
            <a:r>
              <a:rPr lang="en-US" altLang="zh-CN" sz="1600" baseline="-25000"/>
              <a:t>&lt;m</a:t>
            </a:r>
            <a:r>
              <a:rPr lang="en-US" altLang="zh-CN" sz="1600"/>
              <a:t>{S(a) &lt;m L(a)},</a:t>
            </a:r>
          </a:p>
          <a:p>
            <a:r>
              <a:rPr lang="en-US" altLang="zh-CN" sz="1400">
                <a:solidFill>
                  <a:srgbClr val="7030A0"/>
                </a:solidFill>
              </a:rPr>
              <a:t>Max</a:t>
            </a:r>
            <a:r>
              <a:rPr lang="en-US" altLang="zh-CN" sz="1400" baseline="-25000">
                <a:solidFill>
                  <a:srgbClr val="7030A0"/>
                </a:solidFill>
              </a:rPr>
              <a:t>&lt;m</a:t>
            </a:r>
            <a:r>
              <a:rPr lang="zh-CN" altLang="en-US" sz="1400">
                <a:solidFill>
                  <a:srgbClr val="7030A0"/>
                </a:solidFill>
              </a:rPr>
              <a:t>表示最近的</a:t>
            </a:r>
            <a:r>
              <a:rPr lang="en-US" altLang="zh-CN" sz="1400">
                <a:solidFill>
                  <a:srgbClr val="7030A0"/>
                </a:solidFill>
              </a:rPr>
              <a:t>memory order </a:t>
            </a:r>
            <a:endParaRPr lang="zh-CN" altLang="en-US" sz="1400">
              <a:solidFill>
                <a:srgbClr val="7030A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smtClean="0"/>
              <a:t>Sequential Consistency</a:t>
            </a:r>
          </a:p>
        </p:txBody>
      </p:sp>
      <p:sp>
        <p:nvSpPr>
          <p:cNvPr id="142339" name="Rectangle 3"/>
          <p:cNvSpPr>
            <a:spLocks noGrp="1" noChangeArrowheads="1"/>
          </p:cNvSpPr>
          <p:nvPr>
            <p:ph type="body" idx="1"/>
          </p:nvPr>
        </p:nvSpPr>
        <p:spPr/>
        <p:txBody>
          <a:bodyPr>
            <a:normAutofit fontScale="77500" lnSpcReduction="20000"/>
          </a:bodyPr>
          <a:lstStyle/>
          <a:p>
            <a:pPr>
              <a:lnSpc>
                <a:spcPct val="120000"/>
              </a:lnSpc>
            </a:pPr>
            <a:r>
              <a:rPr lang="en-US" altLang="zh-CN" dirty="0" smtClean="0"/>
              <a:t>SC </a:t>
            </a:r>
            <a:r>
              <a:rPr lang="zh-CN" altLang="en-US" dirty="0" smtClean="0"/>
              <a:t>约束了所有的存储器操作的序</a:t>
            </a:r>
            <a:r>
              <a:rPr lang="en-US" altLang="zh-CN" dirty="0" smtClean="0"/>
              <a:t>:</a:t>
            </a:r>
          </a:p>
          <a:p>
            <a:pPr lvl="2">
              <a:lnSpc>
                <a:spcPct val="120000"/>
              </a:lnSpc>
            </a:pPr>
            <a:r>
              <a:rPr lang="en-US" altLang="zh-CN" dirty="0" smtClean="0"/>
              <a:t>Write </a:t>
            </a:r>
            <a:r>
              <a:rPr lang="en-US" altLang="zh-CN" dirty="0" smtClean="0">
                <a:sym typeface="Symbol" panose="05050102010706020507" pitchFamily="18" charset="2"/>
              </a:rPr>
              <a:t> </a:t>
            </a:r>
            <a:r>
              <a:rPr lang="en-US" altLang="zh-CN" dirty="0" smtClean="0"/>
              <a:t>Read</a:t>
            </a:r>
          </a:p>
          <a:p>
            <a:pPr lvl="2">
              <a:lnSpc>
                <a:spcPct val="120000"/>
              </a:lnSpc>
            </a:pPr>
            <a:r>
              <a:rPr lang="en-US" altLang="zh-CN" dirty="0" smtClean="0"/>
              <a:t>Write </a:t>
            </a:r>
            <a:r>
              <a:rPr lang="en-US" altLang="zh-CN" dirty="0" smtClean="0">
                <a:sym typeface="Symbol" panose="05050102010706020507" pitchFamily="18" charset="2"/>
              </a:rPr>
              <a:t> </a:t>
            </a:r>
            <a:r>
              <a:rPr lang="en-US" altLang="zh-CN" dirty="0" smtClean="0"/>
              <a:t>Write </a:t>
            </a:r>
          </a:p>
          <a:p>
            <a:pPr lvl="2">
              <a:lnSpc>
                <a:spcPct val="120000"/>
              </a:lnSpc>
            </a:pPr>
            <a:r>
              <a:rPr lang="en-US" altLang="zh-CN" dirty="0" smtClean="0"/>
              <a:t>Read </a:t>
            </a:r>
            <a:r>
              <a:rPr lang="en-US" altLang="zh-CN" dirty="0" smtClean="0">
                <a:sym typeface="Symbol" panose="05050102010706020507" pitchFamily="18" charset="2"/>
              </a:rPr>
              <a:t> </a:t>
            </a:r>
            <a:r>
              <a:rPr lang="en-US" altLang="zh-CN" dirty="0" smtClean="0"/>
              <a:t>Read</a:t>
            </a:r>
          </a:p>
          <a:p>
            <a:pPr lvl="2">
              <a:lnSpc>
                <a:spcPct val="120000"/>
              </a:lnSpc>
            </a:pPr>
            <a:r>
              <a:rPr lang="en-US" altLang="zh-CN" dirty="0" smtClean="0"/>
              <a:t>Read </a:t>
            </a:r>
            <a:r>
              <a:rPr lang="en-US" altLang="zh-CN" dirty="0" smtClean="0">
                <a:sym typeface="Symbol" panose="05050102010706020507" pitchFamily="18" charset="2"/>
              </a:rPr>
              <a:t> </a:t>
            </a:r>
            <a:r>
              <a:rPr lang="en-US" altLang="zh-CN" dirty="0" smtClean="0"/>
              <a:t>Write</a:t>
            </a:r>
          </a:p>
          <a:p>
            <a:pPr>
              <a:lnSpc>
                <a:spcPct val="120000"/>
              </a:lnSpc>
            </a:pPr>
            <a:r>
              <a:rPr lang="zh-CN" altLang="en-US" dirty="0" smtClean="0"/>
              <a:t>是有关并行程序执行的简单模型</a:t>
            </a:r>
            <a:endParaRPr lang="en-US" altLang="zh-CN" dirty="0" smtClean="0"/>
          </a:p>
          <a:p>
            <a:pPr>
              <a:lnSpc>
                <a:spcPct val="120000"/>
              </a:lnSpc>
            </a:pPr>
            <a:r>
              <a:rPr lang="zh-CN" altLang="en-US" dirty="0" smtClean="0">
                <a:solidFill>
                  <a:srgbClr val="FF0000"/>
                </a:solidFill>
              </a:rPr>
              <a:t>但是</a:t>
            </a:r>
            <a:r>
              <a:rPr lang="en-US" altLang="zh-CN" dirty="0" smtClean="0">
                <a:solidFill>
                  <a:srgbClr val="FF0000"/>
                </a:solidFill>
              </a:rPr>
              <a:t>, </a:t>
            </a:r>
            <a:r>
              <a:rPr lang="zh-CN" altLang="en-US" dirty="0" smtClean="0">
                <a:solidFill>
                  <a:srgbClr val="FF0000"/>
                </a:solidFill>
              </a:rPr>
              <a:t>直觉上在单处理器上的合理的存储器操作的重排序违反</a:t>
            </a:r>
            <a:r>
              <a:rPr lang="en-US" altLang="zh-CN" dirty="0" smtClean="0">
                <a:solidFill>
                  <a:srgbClr val="FF0000"/>
                </a:solidFill>
              </a:rPr>
              <a:t>SC</a:t>
            </a:r>
            <a:r>
              <a:rPr lang="zh-CN" altLang="en-US" dirty="0" smtClean="0">
                <a:solidFill>
                  <a:srgbClr val="FF0000"/>
                </a:solidFill>
              </a:rPr>
              <a:t>模型</a:t>
            </a:r>
            <a:endParaRPr lang="en-US" altLang="zh-CN" dirty="0" smtClean="0">
              <a:solidFill>
                <a:srgbClr val="FF0000"/>
              </a:solidFill>
            </a:endParaRPr>
          </a:p>
          <a:p>
            <a:pPr>
              <a:lnSpc>
                <a:spcPct val="120000"/>
              </a:lnSpc>
            </a:pPr>
            <a:r>
              <a:rPr lang="zh-CN" altLang="en-US" dirty="0" smtClean="0">
                <a:solidFill>
                  <a:srgbClr val="FF0000"/>
                </a:solidFill>
              </a:rPr>
              <a:t>现代微处理器设计中一直都在应用重排序操作来获得性能提升</a:t>
            </a:r>
            <a:r>
              <a:rPr lang="en-US" altLang="zh-CN" dirty="0" smtClean="0"/>
              <a:t>(write buffers, overlapped writes, non-blocking reads…).</a:t>
            </a:r>
          </a:p>
          <a:p>
            <a:pPr>
              <a:lnSpc>
                <a:spcPct val="120000"/>
              </a:lnSpc>
            </a:pPr>
            <a:r>
              <a:rPr lang="en-US" altLang="zh-CN" dirty="0" smtClean="0"/>
              <a:t>Question: </a:t>
            </a:r>
            <a:r>
              <a:rPr lang="zh-CN" altLang="en-US" dirty="0" smtClean="0"/>
              <a:t>如何协调性能提升与</a:t>
            </a:r>
            <a:r>
              <a:rPr lang="en-US" altLang="zh-CN" dirty="0" smtClean="0"/>
              <a:t>SC</a:t>
            </a:r>
            <a:r>
              <a:rPr lang="zh-CN" altLang="en-US" dirty="0" smtClean="0"/>
              <a:t>的约束？</a:t>
            </a:r>
            <a:endParaRPr lang="en-US" altLang="zh-CN" dirty="0" smtClean="0"/>
          </a:p>
        </p:txBody>
      </p:sp>
      <p:sp>
        <p:nvSpPr>
          <p:cNvPr id="2" name="日期占位符 1"/>
          <p:cNvSpPr>
            <a:spLocks noGrp="1"/>
          </p:cNvSpPr>
          <p:nvPr>
            <p:ph type="dt" sz="quarter" idx="10"/>
          </p:nvPr>
        </p:nvSpPr>
        <p:spPr/>
        <p:txBody>
          <a:bodyPr/>
          <a:lstStyle/>
          <a:p>
            <a:fld id="{77288615-44DA-403B-BF43-99070746BD9E}" type="datetime1">
              <a:rPr lang="zh-CN" altLang="en-US" smtClean="0"/>
              <a:pPr/>
              <a:t>2020/5/17</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142342" name="灯片编号占位符 3"/>
          <p:cNvSpPr>
            <a:spLocks noGrp="1"/>
          </p:cNvSpPr>
          <p:nvPr>
            <p:ph type="sldNum" sz="quarter" idx="12"/>
          </p:nvPr>
        </p:nvSpPr>
        <p:spPr/>
        <p:txBody>
          <a:bodyPr/>
          <a:lstStyle/>
          <a:p>
            <a:fld id="{E90E3972-DD99-42A8-AEF6-EE1C48C3094F}" type="slidenum">
              <a:rPr lang="zh-CN" altLang="en-US" smtClean="0"/>
              <a:pPr/>
              <a:t>37</a:t>
            </a:fld>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381000" y="152400"/>
            <a:ext cx="8305800" cy="736600"/>
          </a:xfrm>
        </p:spPr>
        <p:txBody>
          <a:bodyPr/>
          <a:lstStyle/>
          <a:p>
            <a:pPr eaLnBrk="1" hangingPunct="1"/>
            <a:r>
              <a:rPr lang="en-US" altLang="zh-CN" sz="2800" smtClean="0"/>
              <a:t>Issues in Implementing Sequential Consistency</a:t>
            </a:r>
          </a:p>
        </p:txBody>
      </p:sp>
      <p:sp>
        <p:nvSpPr>
          <p:cNvPr id="144387" name="Slide Number Placeholder 4"/>
          <p:cNvSpPr>
            <a:spLocks noGrp="1"/>
          </p:cNvSpPr>
          <p:nvPr>
            <p:ph type="sldNum" sz="quarter" idx="12"/>
          </p:nvPr>
        </p:nvSpPr>
        <p:spPr bwMode="auto">
          <a:noFill/>
          <a:ln>
            <a:miter lim="800000"/>
          </a:ln>
        </p:spPr>
        <p:txBody>
          <a:bodyPr/>
          <a:lstStyle/>
          <a:p>
            <a:fld id="{313B2B02-EFCC-4CDB-9123-032F84CBD3B9}" type="slidenum">
              <a:rPr lang="en-US" altLang="zh-CN"/>
              <a:t>38</a:t>
            </a:fld>
            <a:endParaRPr lang="en-US" altLang="zh-CN"/>
          </a:p>
        </p:txBody>
      </p:sp>
      <p:sp>
        <p:nvSpPr>
          <p:cNvPr id="144388" name="Text Box 3"/>
          <p:cNvSpPr txBox="1">
            <a:spLocks noChangeArrowheads="1"/>
          </p:cNvSpPr>
          <p:nvPr/>
        </p:nvSpPr>
        <p:spPr bwMode="auto">
          <a:xfrm>
            <a:off x="731838" y="2514600"/>
            <a:ext cx="8181975" cy="2986088"/>
          </a:xfrm>
          <a:prstGeom prst="rect">
            <a:avLst/>
          </a:prstGeom>
          <a:noFill/>
          <a:ln w="25400">
            <a:noFill/>
            <a:miter lim="800000"/>
          </a:ln>
        </p:spPr>
        <p:txBody>
          <a:bodyPr wrap="none">
            <a:spAutoFit/>
          </a:bodyPr>
          <a:lstStyle/>
          <a:p>
            <a:pPr eaLnBrk="1" hangingPunct="1"/>
            <a:r>
              <a:rPr lang="zh-CN" altLang="en-US" sz="2000">
                <a:latin typeface="Verdana" panose="020B0604030504040204" pitchFamily="34" charset="0"/>
              </a:rPr>
              <a:t>现代计算机系统实现</a:t>
            </a:r>
            <a:r>
              <a:rPr lang="en-US" altLang="zh-CN" sz="2000">
                <a:latin typeface="Verdana" panose="020B0604030504040204" pitchFamily="34" charset="0"/>
              </a:rPr>
              <a:t>SC </a:t>
            </a:r>
            <a:r>
              <a:rPr lang="zh-CN" altLang="en-US" sz="2000">
                <a:latin typeface="Verdana" panose="020B0604030504040204" pitchFamily="34" charset="0"/>
              </a:rPr>
              <a:t>的两个问题</a:t>
            </a:r>
            <a:endParaRPr lang="en-US" altLang="zh-CN" sz="2000">
              <a:latin typeface="Verdana" panose="020B0604030504040204" pitchFamily="34" charset="0"/>
            </a:endParaRPr>
          </a:p>
          <a:p>
            <a:pPr eaLnBrk="1" hangingPunct="1"/>
            <a:endParaRPr lang="en-US" altLang="zh-CN" sz="1400">
              <a:latin typeface="Verdana" panose="020B0604030504040204" pitchFamily="34" charset="0"/>
            </a:endParaRPr>
          </a:p>
          <a:p>
            <a:pPr lvl="1" eaLnBrk="1" hangingPunct="1">
              <a:buFontTx/>
              <a:buChar char="•"/>
            </a:pPr>
            <a:r>
              <a:rPr lang="en-US" altLang="zh-CN" sz="2000">
                <a:latin typeface="Verdana" panose="020B0604030504040204" pitchFamily="34" charset="0"/>
              </a:rPr>
              <a:t> </a:t>
            </a:r>
            <a:r>
              <a:rPr lang="en-US" altLang="zh-CN" sz="2000" i="1">
                <a:latin typeface="Verdana" panose="020B0604030504040204" pitchFamily="34" charset="0"/>
              </a:rPr>
              <a:t>Out-of-order execution capability</a:t>
            </a:r>
            <a:endParaRPr lang="en-US" altLang="zh-CN" sz="2000">
              <a:latin typeface="Verdana" panose="020B0604030504040204" pitchFamily="34" charset="0"/>
            </a:endParaRPr>
          </a:p>
          <a:p>
            <a:pPr lvl="3" eaLnBrk="1" hangingPunct="1"/>
            <a:r>
              <a:rPr lang="en-US" altLang="zh-CN" sz="2000">
                <a:solidFill>
                  <a:srgbClr val="56127A"/>
                </a:solidFill>
                <a:latin typeface="Verdana" panose="020B0604030504040204" pitchFamily="34" charset="0"/>
              </a:rPr>
              <a:t>Load(a); Load(b)		</a:t>
            </a:r>
            <a:r>
              <a:rPr lang="en-US" altLang="zh-CN" sz="2000" i="1">
                <a:solidFill>
                  <a:srgbClr val="56127A"/>
                </a:solidFill>
                <a:latin typeface="Verdana" panose="020B0604030504040204" pitchFamily="34" charset="0"/>
              </a:rPr>
              <a:t>yes</a:t>
            </a:r>
            <a:endParaRPr lang="en-US" altLang="zh-CN" sz="2000">
              <a:solidFill>
                <a:srgbClr val="56127A"/>
              </a:solidFill>
              <a:latin typeface="Verdana" panose="020B0604030504040204" pitchFamily="34" charset="0"/>
            </a:endParaRPr>
          </a:p>
          <a:p>
            <a:pPr lvl="3" eaLnBrk="1" hangingPunct="1"/>
            <a:r>
              <a:rPr lang="en-US" altLang="zh-CN" sz="2000">
                <a:solidFill>
                  <a:srgbClr val="56127A"/>
                </a:solidFill>
                <a:latin typeface="Verdana" panose="020B0604030504040204" pitchFamily="34" charset="0"/>
              </a:rPr>
              <a:t>Load(a); Store(b)		</a:t>
            </a:r>
            <a:r>
              <a:rPr lang="en-US" altLang="zh-CN" sz="2000" i="1">
                <a:solidFill>
                  <a:srgbClr val="56127A"/>
                </a:solidFill>
                <a:latin typeface="Verdana" panose="020B0604030504040204" pitchFamily="34" charset="0"/>
              </a:rPr>
              <a:t>yes if</a:t>
            </a:r>
            <a:r>
              <a:rPr lang="en-US" altLang="zh-CN" sz="2000">
                <a:solidFill>
                  <a:srgbClr val="56127A"/>
                </a:solidFill>
                <a:latin typeface="Verdana" panose="020B0604030504040204" pitchFamily="34" charset="0"/>
              </a:rPr>
              <a:t> a </a:t>
            </a:r>
            <a:r>
              <a:rPr lang="en-US" altLang="zh-CN" sz="2000">
                <a:solidFill>
                  <a:srgbClr val="56127A"/>
                </a:solidFill>
                <a:latin typeface="Verdana" panose="020B0604030504040204" pitchFamily="34" charset="0"/>
                <a:sym typeface="Symbol" panose="05050102010706020507" pitchFamily="18" charset="2"/>
              </a:rPr>
              <a:t></a:t>
            </a:r>
            <a:r>
              <a:rPr lang="en-US" altLang="zh-CN" sz="2000">
                <a:solidFill>
                  <a:srgbClr val="56127A"/>
                </a:solidFill>
                <a:latin typeface="Verdana" panose="020B0604030504040204" pitchFamily="34" charset="0"/>
              </a:rPr>
              <a:t> b</a:t>
            </a:r>
          </a:p>
          <a:p>
            <a:pPr lvl="3" eaLnBrk="1" hangingPunct="1"/>
            <a:r>
              <a:rPr lang="en-US" altLang="zh-CN" sz="2000">
                <a:solidFill>
                  <a:srgbClr val="56127A"/>
                </a:solidFill>
                <a:latin typeface="Verdana" panose="020B0604030504040204" pitchFamily="34" charset="0"/>
              </a:rPr>
              <a:t>Store(a); Load(b)		</a:t>
            </a:r>
            <a:r>
              <a:rPr lang="en-US" altLang="zh-CN" sz="2000" i="1">
                <a:solidFill>
                  <a:srgbClr val="56127A"/>
                </a:solidFill>
                <a:latin typeface="Verdana" panose="020B0604030504040204" pitchFamily="34" charset="0"/>
              </a:rPr>
              <a:t>yes if</a:t>
            </a:r>
            <a:r>
              <a:rPr lang="en-US" altLang="zh-CN" sz="2000">
                <a:solidFill>
                  <a:srgbClr val="56127A"/>
                </a:solidFill>
                <a:latin typeface="Verdana" panose="020B0604030504040204" pitchFamily="34" charset="0"/>
              </a:rPr>
              <a:t> a </a:t>
            </a:r>
            <a:r>
              <a:rPr lang="en-US" altLang="zh-CN" sz="2000">
                <a:solidFill>
                  <a:srgbClr val="56127A"/>
                </a:solidFill>
                <a:latin typeface="Verdana" panose="020B0604030504040204" pitchFamily="34" charset="0"/>
                <a:sym typeface="Symbol" panose="05050102010706020507" pitchFamily="18" charset="2"/>
              </a:rPr>
              <a:t></a:t>
            </a:r>
            <a:r>
              <a:rPr lang="en-US" altLang="zh-CN" sz="2000">
                <a:solidFill>
                  <a:srgbClr val="56127A"/>
                </a:solidFill>
                <a:latin typeface="Verdana" panose="020B0604030504040204" pitchFamily="34" charset="0"/>
              </a:rPr>
              <a:t> b</a:t>
            </a:r>
          </a:p>
          <a:p>
            <a:pPr lvl="3" eaLnBrk="1" hangingPunct="1"/>
            <a:r>
              <a:rPr lang="en-US" altLang="zh-CN" sz="2000">
                <a:solidFill>
                  <a:srgbClr val="56127A"/>
                </a:solidFill>
                <a:latin typeface="Verdana" panose="020B0604030504040204" pitchFamily="34" charset="0"/>
              </a:rPr>
              <a:t>Store(a); Store(b)	</a:t>
            </a:r>
            <a:r>
              <a:rPr lang="en-US" altLang="zh-CN" sz="2000" i="1">
                <a:solidFill>
                  <a:srgbClr val="56127A"/>
                </a:solidFill>
                <a:latin typeface="Verdana" panose="020B0604030504040204" pitchFamily="34" charset="0"/>
              </a:rPr>
              <a:t>yes if</a:t>
            </a:r>
            <a:r>
              <a:rPr lang="en-US" altLang="zh-CN" sz="2000">
                <a:solidFill>
                  <a:srgbClr val="56127A"/>
                </a:solidFill>
                <a:latin typeface="Verdana" panose="020B0604030504040204" pitchFamily="34" charset="0"/>
              </a:rPr>
              <a:t> a </a:t>
            </a:r>
            <a:r>
              <a:rPr lang="en-US" altLang="zh-CN" sz="2000">
                <a:solidFill>
                  <a:srgbClr val="56127A"/>
                </a:solidFill>
                <a:latin typeface="Verdana" panose="020B0604030504040204" pitchFamily="34" charset="0"/>
                <a:sym typeface="Symbol" panose="05050102010706020507" pitchFamily="18" charset="2"/>
              </a:rPr>
              <a:t></a:t>
            </a:r>
            <a:r>
              <a:rPr lang="en-US" altLang="zh-CN" sz="2000">
                <a:solidFill>
                  <a:srgbClr val="56127A"/>
                </a:solidFill>
                <a:latin typeface="Verdana" panose="020B0604030504040204" pitchFamily="34" charset="0"/>
              </a:rPr>
              <a:t> b</a:t>
            </a:r>
          </a:p>
          <a:p>
            <a:pPr lvl="1" eaLnBrk="1" hangingPunct="1"/>
            <a:endParaRPr lang="en-US" altLang="zh-CN" sz="1400">
              <a:solidFill>
                <a:srgbClr val="56127A"/>
              </a:solidFill>
              <a:latin typeface="Verdana" panose="020B0604030504040204" pitchFamily="34" charset="0"/>
            </a:endParaRPr>
          </a:p>
          <a:p>
            <a:pPr lvl="1" eaLnBrk="1" hangingPunct="1">
              <a:buFontTx/>
              <a:buChar char="•"/>
            </a:pPr>
            <a:r>
              <a:rPr lang="en-US" altLang="zh-CN" sz="2000">
                <a:latin typeface="Verdana" panose="020B0604030504040204" pitchFamily="34" charset="0"/>
              </a:rPr>
              <a:t> </a:t>
            </a:r>
            <a:r>
              <a:rPr lang="en-US" altLang="zh-CN" sz="2000" i="1">
                <a:latin typeface="Verdana" panose="020B0604030504040204" pitchFamily="34" charset="0"/>
              </a:rPr>
              <a:t>Caches. Write buffer</a:t>
            </a:r>
          </a:p>
          <a:p>
            <a:pPr lvl="2" eaLnBrk="1" hangingPunct="1"/>
            <a:r>
              <a:rPr lang="en-US" altLang="zh-CN" sz="2000">
                <a:solidFill>
                  <a:srgbClr val="56127A"/>
                </a:solidFill>
                <a:latin typeface="Verdana" panose="020B0604030504040204" pitchFamily="34" charset="0"/>
              </a:rPr>
              <a:t>Cache</a:t>
            </a:r>
            <a:r>
              <a:rPr lang="zh-CN" altLang="en-US" sz="2000">
                <a:solidFill>
                  <a:srgbClr val="56127A"/>
                </a:solidFill>
                <a:latin typeface="Verdana" panose="020B0604030504040204" pitchFamily="34" charset="0"/>
              </a:rPr>
              <a:t>使得某一处理器的</a:t>
            </a:r>
            <a:r>
              <a:rPr lang="en-US" altLang="zh-CN" sz="2000">
                <a:solidFill>
                  <a:srgbClr val="56127A"/>
                </a:solidFill>
                <a:latin typeface="Verdana" panose="020B0604030504040204" pitchFamily="34" charset="0"/>
              </a:rPr>
              <a:t>store</a:t>
            </a:r>
            <a:r>
              <a:rPr lang="zh-CN" altLang="en-US" sz="2000">
                <a:solidFill>
                  <a:srgbClr val="56127A"/>
                </a:solidFill>
                <a:latin typeface="Verdana" panose="020B0604030504040204" pitchFamily="34" charset="0"/>
              </a:rPr>
              <a:t>操作不能被另一处理器即时看到</a:t>
            </a:r>
            <a:endParaRPr lang="en-US" altLang="zh-CN" sz="2000">
              <a:solidFill>
                <a:srgbClr val="56127A"/>
              </a:solidFill>
              <a:latin typeface="Verdana" panose="020B0604030504040204" pitchFamily="34" charset="0"/>
            </a:endParaRPr>
          </a:p>
        </p:txBody>
      </p:sp>
      <p:grpSp>
        <p:nvGrpSpPr>
          <p:cNvPr id="2" name="Group 4"/>
          <p:cNvGrpSpPr/>
          <p:nvPr/>
        </p:nvGrpSpPr>
        <p:grpSpPr bwMode="auto">
          <a:xfrm>
            <a:off x="2667000" y="990600"/>
            <a:ext cx="3086100" cy="1223963"/>
            <a:chOff x="1862" y="872"/>
            <a:chExt cx="1944" cy="771"/>
          </a:xfrm>
          <a:solidFill>
            <a:srgbClr val="FFFFFF"/>
          </a:solidFill>
        </p:grpSpPr>
        <p:sp>
          <p:nvSpPr>
            <p:cNvPr id="1496069" name="Rectangle 5"/>
            <p:cNvSpPr>
              <a:spLocks noChangeArrowheads="1"/>
            </p:cNvSpPr>
            <p:nvPr/>
          </p:nvSpPr>
          <p:spPr bwMode="auto">
            <a:xfrm>
              <a:off x="2664" y="1425"/>
              <a:ext cx="243" cy="218"/>
            </a:xfrm>
            <a:prstGeom prst="rect">
              <a:avLst/>
            </a:prstGeom>
            <a:grpFill/>
            <a:ln w="12700">
              <a:solidFill>
                <a:srgbClr val="000000"/>
              </a:solidFill>
              <a:miter lim="800000"/>
            </a:ln>
            <a:effectLst/>
          </p:spPr>
          <p:txBody>
            <a:bodyPr wrap="none" lIns="90488" tIns="44450" rIns="90488" bIns="44450">
              <a:spAutoFit/>
            </a:bodyPr>
            <a:lstStyle/>
            <a:p>
              <a:pPr eaLnBrk="1" fontAlgn="auto" hangingPunct="1">
                <a:spcAft>
                  <a:spcPts val="0"/>
                </a:spcAft>
                <a:defRPr/>
              </a:pPr>
              <a:r>
                <a:rPr lang="en-US" b="1">
                  <a:latin typeface="Verdana" panose="020B0604030504040204" pitchFamily="34" charset="0"/>
                  <a:ea typeface="+mn-ea"/>
                </a:rPr>
                <a:t>M</a:t>
              </a:r>
            </a:p>
          </p:txBody>
        </p:sp>
        <p:sp>
          <p:nvSpPr>
            <p:cNvPr id="1496070" name="Rectangle 6"/>
            <p:cNvSpPr>
              <a:spLocks noChangeArrowheads="1"/>
            </p:cNvSpPr>
            <p:nvPr/>
          </p:nvSpPr>
          <p:spPr bwMode="auto">
            <a:xfrm>
              <a:off x="1864" y="872"/>
              <a:ext cx="214" cy="216"/>
            </a:xfrm>
            <a:prstGeom prst="rect">
              <a:avLst/>
            </a:prstGeom>
            <a:grpFill/>
            <a:ln w="9525">
              <a:solidFill>
                <a:srgbClr val="000000"/>
              </a:solidFill>
              <a:miter lim="800000"/>
            </a:ln>
            <a:effectLst/>
          </p:spPr>
          <p:txBody>
            <a:bodyPr wrap="none" lIns="90488" tIns="44450" rIns="90488" bIns="44450">
              <a:spAutoFit/>
            </a:bodyPr>
            <a:lstStyle/>
            <a:p>
              <a:pPr eaLnBrk="1" fontAlgn="auto" hangingPunct="1">
                <a:spcAft>
                  <a:spcPts val="0"/>
                </a:spcAft>
                <a:defRPr/>
              </a:pPr>
              <a:r>
                <a:rPr lang="en-US" b="1">
                  <a:solidFill>
                    <a:srgbClr val="56127A"/>
                  </a:solidFill>
                  <a:latin typeface="Verdana" panose="020B0604030504040204" pitchFamily="34" charset="0"/>
                  <a:ea typeface="+mn-ea"/>
                </a:rPr>
                <a:t>P</a:t>
              </a:r>
            </a:p>
          </p:txBody>
        </p:sp>
        <p:grpSp>
          <p:nvGrpSpPr>
            <p:cNvPr id="3" name="Group 7"/>
            <p:cNvGrpSpPr/>
            <p:nvPr/>
          </p:nvGrpSpPr>
          <p:grpSpPr bwMode="auto">
            <a:xfrm>
              <a:off x="1862" y="1097"/>
              <a:ext cx="1904" cy="330"/>
              <a:chOff x="1894" y="1041"/>
              <a:chExt cx="1840" cy="330"/>
            </a:xfrm>
            <a:grpFill/>
          </p:grpSpPr>
          <p:sp>
            <p:nvSpPr>
              <p:cNvPr id="1496072" name="Line 8"/>
              <p:cNvSpPr>
                <a:spLocks noChangeShapeType="1"/>
              </p:cNvSpPr>
              <p:nvPr/>
            </p:nvSpPr>
            <p:spPr bwMode="auto">
              <a:xfrm>
                <a:off x="1894" y="1206"/>
                <a:ext cx="1840" cy="0"/>
              </a:xfrm>
              <a:prstGeom prst="line">
                <a:avLst/>
              </a:prstGeom>
              <a:grpFill/>
              <a:ln w="50800">
                <a:solidFill>
                  <a:srgbClr val="000000"/>
                </a:solidFill>
                <a:rou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96073" name="Line 9"/>
              <p:cNvSpPr>
                <a:spLocks noChangeShapeType="1"/>
              </p:cNvSpPr>
              <p:nvPr/>
            </p:nvSpPr>
            <p:spPr bwMode="auto">
              <a:xfrm>
                <a:off x="2790" y="1214"/>
                <a:ext cx="0" cy="157"/>
              </a:xfrm>
              <a:prstGeom prst="line">
                <a:avLst/>
              </a:prstGeom>
              <a:grpFill/>
              <a:ln w="25400">
                <a:solidFill>
                  <a:srgbClr val="000000"/>
                </a:solidFill>
                <a:rou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96074" name="Line 10"/>
              <p:cNvSpPr>
                <a:spLocks noChangeShapeType="1"/>
              </p:cNvSpPr>
              <p:nvPr/>
            </p:nvSpPr>
            <p:spPr bwMode="auto">
              <a:xfrm>
                <a:off x="1974" y="1041"/>
                <a:ext cx="0" cy="157"/>
              </a:xfrm>
              <a:prstGeom prst="line">
                <a:avLst/>
              </a:prstGeom>
              <a:grpFill/>
              <a:ln w="25400">
                <a:solidFill>
                  <a:srgbClr val="000000"/>
                </a:solidFill>
                <a:rou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96075" name="Line 11"/>
              <p:cNvSpPr>
                <a:spLocks noChangeShapeType="1"/>
              </p:cNvSpPr>
              <p:nvPr/>
            </p:nvSpPr>
            <p:spPr bwMode="auto">
              <a:xfrm>
                <a:off x="3654" y="1041"/>
                <a:ext cx="0" cy="157"/>
              </a:xfrm>
              <a:prstGeom prst="line">
                <a:avLst/>
              </a:prstGeom>
              <a:grpFill/>
              <a:ln w="25400">
                <a:solidFill>
                  <a:srgbClr val="000000"/>
                </a:solidFill>
                <a:rou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96076" name="Line 12"/>
              <p:cNvSpPr>
                <a:spLocks noChangeShapeType="1"/>
              </p:cNvSpPr>
              <p:nvPr/>
            </p:nvSpPr>
            <p:spPr bwMode="auto">
              <a:xfrm>
                <a:off x="3318" y="1041"/>
                <a:ext cx="0" cy="157"/>
              </a:xfrm>
              <a:prstGeom prst="line">
                <a:avLst/>
              </a:prstGeom>
              <a:grpFill/>
              <a:ln w="25400">
                <a:solidFill>
                  <a:srgbClr val="000000"/>
                </a:solidFill>
                <a:rou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96077" name="Line 13"/>
              <p:cNvSpPr>
                <a:spLocks noChangeShapeType="1"/>
              </p:cNvSpPr>
              <p:nvPr/>
            </p:nvSpPr>
            <p:spPr bwMode="auto">
              <a:xfrm>
                <a:off x="2646" y="1041"/>
                <a:ext cx="0" cy="157"/>
              </a:xfrm>
              <a:prstGeom prst="line">
                <a:avLst/>
              </a:prstGeom>
              <a:grpFill/>
              <a:ln w="25400">
                <a:solidFill>
                  <a:srgbClr val="000000"/>
                </a:solidFill>
                <a:rou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96078" name="Line 14"/>
              <p:cNvSpPr>
                <a:spLocks noChangeShapeType="1"/>
              </p:cNvSpPr>
              <p:nvPr/>
            </p:nvSpPr>
            <p:spPr bwMode="auto">
              <a:xfrm>
                <a:off x="2982" y="1041"/>
                <a:ext cx="0" cy="157"/>
              </a:xfrm>
              <a:prstGeom prst="line">
                <a:avLst/>
              </a:prstGeom>
              <a:grpFill/>
              <a:ln w="25400">
                <a:solidFill>
                  <a:srgbClr val="000000"/>
                </a:solidFill>
                <a:round/>
              </a:ln>
              <a:effectLst/>
            </p:spPr>
            <p:txBody>
              <a:bodyPr wrap="none" anchor="ctr"/>
              <a:lstStyle/>
              <a:p>
                <a:pPr eaLnBrk="1" fontAlgn="auto" hangingPunct="1">
                  <a:spcBef>
                    <a:spcPts val="0"/>
                  </a:spcBef>
                  <a:spcAft>
                    <a:spcPts val="0"/>
                  </a:spcAft>
                  <a:defRPr/>
                </a:pPr>
                <a:endParaRPr lang="en-US">
                  <a:latin typeface="+mn-lt"/>
                  <a:ea typeface="+mn-ea"/>
                </a:endParaRPr>
              </a:p>
            </p:txBody>
          </p:sp>
          <p:sp>
            <p:nvSpPr>
              <p:cNvPr id="1496079" name="Line 15"/>
              <p:cNvSpPr>
                <a:spLocks noChangeShapeType="1"/>
              </p:cNvSpPr>
              <p:nvPr/>
            </p:nvSpPr>
            <p:spPr bwMode="auto">
              <a:xfrm>
                <a:off x="2310" y="1041"/>
                <a:ext cx="0" cy="157"/>
              </a:xfrm>
              <a:prstGeom prst="line">
                <a:avLst/>
              </a:prstGeom>
              <a:grpFill/>
              <a:ln w="25400">
                <a:solidFill>
                  <a:srgbClr val="000000"/>
                </a:solidFill>
                <a:round/>
              </a:ln>
              <a:effectLst/>
            </p:spPr>
            <p:txBody>
              <a:bodyPr wrap="none" anchor="ctr"/>
              <a:lstStyle/>
              <a:p>
                <a:pPr eaLnBrk="1" fontAlgn="auto" hangingPunct="1">
                  <a:spcBef>
                    <a:spcPts val="0"/>
                  </a:spcBef>
                  <a:spcAft>
                    <a:spcPts val="0"/>
                  </a:spcAft>
                  <a:defRPr/>
                </a:pPr>
                <a:endParaRPr lang="en-US">
                  <a:latin typeface="+mn-lt"/>
                  <a:ea typeface="+mn-ea"/>
                </a:endParaRPr>
              </a:p>
            </p:txBody>
          </p:sp>
        </p:grpSp>
        <p:sp>
          <p:nvSpPr>
            <p:cNvPr id="1496080" name="Rectangle 16"/>
            <p:cNvSpPr>
              <a:spLocks noChangeArrowheads="1"/>
            </p:cNvSpPr>
            <p:nvPr/>
          </p:nvSpPr>
          <p:spPr bwMode="auto">
            <a:xfrm>
              <a:off x="2209" y="872"/>
              <a:ext cx="214" cy="216"/>
            </a:xfrm>
            <a:prstGeom prst="rect">
              <a:avLst/>
            </a:prstGeom>
            <a:grpFill/>
            <a:ln w="9525">
              <a:solidFill>
                <a:srgbClr val="000000"/>
              </a:solidFill>
              <a:miter lim="800000"/>
            </a:ln>
            <a:effectLst/>
          </p:spPr>
          <p:txBody>
            <a:bodyPr wrap="none" lIns="90488" tIns="44450" rIns="90488" bIns="44450">
              <a:spAutoFit/>
            </a:bodyPr>
            <a:lstStyle/>
            <a:p>
              <a:pPr eaLnBrk="1" fontAlgn="auto" hangingPunct="1">
                <a:spcAft>
                  <a:spcPts val="0"/>
                </a:spcAft>
                <a:defRPr/>
              </a:pPr>
              <a:r>
                <a:rPr lang="en-US" b="1">
                  <a:solidFill>
                    <a:srgbClr val="56127A"/>
                  </a:solidFill>
                  <a:latin typeface="Verdana" panose="020B0604030504040204" pitchFamily="34" charset="0"/>
                  <a:ea typeface="+mn-ea"/>
                </a:rPr>
                <a:t>P</a:t>
              </a:r>
            </a:p>
          </p:txBody>
        </p:sp>
        <p:sp>
          <p:nvSpPr>
            <p:cNvPr id="1496081" name="Rectangle 17"/>
            <p:cNvSpPr>
              <a:spLocks noChangeArrowheads="1"/>
            </p:cNvSpPr>
            <p:nvPr/>
          </p:nvSpPr>
          <p:spPr bwMode="auto">
            <a:xfrm>
              <a:off x="2555" y="872"/>
              <a:ext cx="214" cy="216"/>
            </a:xfrm>
            <a:prstGeom prst="rect">
              <a:avLst/>
            </a:prstGeom>
            <a:grpFill/>
            <a:ln w="9525">
              <a:solidFill>
                <a:srgbClr val="000000"/>
              </a:solidFill>
              <a:miter lim="800000"/>
            </a:ln>
            <a:effectLst/>
          </p:spPr>
          <p:txBody>
            <a:bodyPr wrap="none" lIns="90488" tIns="44450" rIns="90488" bIns="44450">
              <a:spAutoFit/>
            </a:bodyPr>
            <a:lstStyle/>
            <a:p>
              <a:pPr eaLnBrk="1" fontAlgn="auto" hangingPunct="1">
                <a:spcAft>
                  <a:spcPts val="0"/>
                </a:spcAft>
                <a:defRPr/>
              </a:pPr>
              <a:r>
                <a:rPr lang="en-US" b="1">
                  <a:solidFill>
                    <a:srgbClr val="56127A"/>
                  </a:solidFill>
                  <a:latin typeface="Verdana" panose="020B0604030504040204" pitchFamily="34" charset="0"/>
                  <a:ea typeface="+mn-ea"/>
                </a:rPr>
                <a:t>P</a:t>
              </a:r>
            </a:p>
          </p:txBody>
        </p:sp>
        <p:sp>
          <p:nvSpPr>
            <p:cNvPr id="1496082" name="Rectangle 18"/>
            <p:cNvSpPr>
              <a:spLocks noChangeArrowheads="1"/>
            </p:cNvSpPr>
            <p:nvPr/>
          </p:nvSpPr>
          <p:spPr bwMode="auto">
            <a:xfrm>
              <a:off x="2900" y="872"/>
              <a:ext cx="214" cy="216"/>
            </a:xfrm>
            <a:prstGeom prst="rect">
              <a:avLst/>
            </a:prstGeom>
            <a:grpFill/>
            <a:ln w="9525">
              <a:solidFill>
                <a:srgbClr val="000000"/>
              </a:solidFill>
              <a:miter lim="800000"/>
            </a:ln>
            <a:effectLst/>
          </p:spPr>
          <p:txBody>
            <a:bodyPr wrap="none" lIns="90488" tIns="44450" rIns="90488" bIns="44450">
              <a:spAutoFit/>
            </a:bodyPr>
            <a:lstStyle/>
            <a:p>
              <a:pPr eaLnBrk="1" fontAlgn="auto" hangingPunct="1">
                <a:spcAft>
                  <a:spcPts val="0"/>
                </a:spcAft>
                <a:defRPr/>
              </a:pPr>
              <a:r>
                <a:rPr lang="en-US" b="1">
                  <a:solidFill>
                    <a:srgbClr val="56127A"/>
                  </a:solidFill>
                  <a:latin typeface="Verdana" panose="020B0604030504040204" pitchFamily="34" charset="0"/>
                  <a:ea typeface="+mn-ea"/>
                </a:rPr>
                <a:t>P</a:t>
              </a:r>
            </a:p>
          </p:txBody>
        </p:sp>
        <p:sp>
          <p:nvSpPr>
            <p:cNvPr id="1496083" name="Rectangle 19"/>
            <p:cNvSpPr>
              <a:spLocks noChangeArrowheads="1"/>
            </p:cNvSpPr>
            <p:nvPr/>
          </p:nvSpPr>
          <p:spPr bwMode="auto">
            <a:xfrm>
              <a:off x="3246" y="872"/>
              <a:ext cx="214" cy="216"/>
            </a:xfrm>
            <a:prstGeom prst="rect">
              <a:avLst/>
            </a:prstGeom>
            <a:grpFill/>
            <a:ln w="9525">
              <a:solidFill>
                <a:srgbClr val="000000"/>
              </a:solidFill>
              <a:miter lim="800000"/>
            </a:ln>
            <a:effectLst/>
          </p:spPr>
          <p:txBody>
            <a:bodyPr wrap="none" lIns="90488" tIns="44450" rIns="90488" bIns="44450">
              <a:spAutoFit/>
            </a:bodyPr>
            <a:lstStyle/>
            <a:p>
              <a:pPr eaLnBrk="1" fontAlgn="auto" hangingPunct="1">
                <a:spcAft>
                  <a:spcPts val="0"/>
                </a:spcAft>
                <a:defRPr/>
              </a:pPr>
              <a:r>
                <a:rPr lang="en-US" b="1">
                  <a:solidFill>
                    <a:srgbClr val="56127A"/>
                  </a:solidFill>
                  <a:latin typeface="Verdana" panose="020B0604030504040204" pitchFamily="34" charset="0"/>
                  <a:ea typeface="+mn-ea"/>
                </a:rPr>
                <a:t>P</a:t>
              </a:r>
            </a:p>
          </p:txBody>
        </p:sp>
        <p:sp>
          <p:nvSpPr>
            <p:cNvPr id="1496084" name="Rectangle 20"/>
            <p:cNvSpPr>
              <a:spLocks noChangeArrowheads="1"/>
            </p:cNvSpPr>
            <p:nvPr/>
          </p:nvSpPr>
          <p:spPr bwMode="auto">
            <a:xfrm>
              <a:off x="3592" y="872"/>
              <a:ext cx="214" cy="216"/>
            </a:xfrm>
            <a:prstGeom prst="rect">
              <a:avLst/>
            </a:prstGeom>
            <a:grpFill/>
            <a:ln w="9525">
              <a:solidFill>
                <a:srgbClr val="000000"/>
              </a:solidFill>
              <a:miter lim="800000"/>
            </a:ln>
            <a:effectLst/>
          </p:spPr>
          <p:txBody>
            <a:bodyPr wrap="none" lIns="90488" tIns="44450" rIns="90488" bIns="44450">
              <a:spAutoFit/>
            </a:bodyPr>
            <a:lstStyle/>
            <a:p>
              <a:pPr eaLnBrk="1" fontAlgn="auto" hangingPunct="1">
                <a:spcAft>
                  <a:spcPts val="0"/>
                </a:spcAft>
                <a:defRPr/>
              </a:pPr>
              <a:r>
                <a:rPr lang="en-US" b="1">
                  <a:solidFill>
                    <a:srgbClr val="56127A"/>
                  </a:solidFill>
                  <a:latin typeface="Verdana" panose="020B0604030504040204" pitchFamily="34" charset="0"/>
                  <a:ea typeface="+mn-ea"/>
                </a:rPr>
                <a:t>P</a:t>
              </a:r>
            </a:p>
          </p:txBody>
        </p:sp>
      </p:grpSp>
      <p:sp>
        <p:nvSpPr>
          <p:cNvPr id="23" name="TextBox 22"/>
          <p:cNvSpPr txBox="1">
            <a:spLocks noChangeArrowheads="1"/>
          </p:cNvSpPr>
          <p:nvPr/>
        </p:nvSpPr>
        <p:spPr bwMode="auto">
          <a:xfrm>
            <a:off x="1273175" y="5648325"/>
            <a:ext cx="6107113" cy="708025"/>
          </a:xfrm>
          <a:prstGeom prst="rect">
            <a:avLst/>
          </a:prstGeom>
          <a:noFill/>
          <a:ln w="9525">
            <a:noFill/>
            <a:miter lim="800000"/>
          </a:ln>
        </p:spPr>
        <p:txBody>
          <a:bodyPr>
            <a:spAutoFit/>
          </a:bodyPr>
          <a:lstStyle/>
          <a:p>
            <a:pPr eaLnBrk="1" hangingPunct="1"/>
            <a:r>
              <a:rPr lang="en-US" altLang="zh-CN" sz="2000" b="1" i="1">
                <a:solidFill>
                  <a:srgbClr val="FF0000"/>
                </a:solidFill>
              </a:rPr>
              <a:t>No common commercial architecture has a sequentially consistent memory model </a:t>
            </a:r>
            <a:r>
              <a:rPr lang="zh-CN" altLang="en-US" sz="2000" b="1" i="1">
                <a:solidFill>
                  <a:srgbClr val="FF0000"/>
                </a:solidFill>
              </a:rPr>
              <a:t>！！！</a:t>
            </a:r>
            <a:endParaRPr lang="en-US" altLang="zh-CN" sz="2000" b="1" i="1">
              <a:solidFill>
                <a:srgbClr val="FF0000"/>
              </a:solidFill>
            </a:endParaRPr>
          </a:p>
        </p:txBody>
      </p:sp>
      <p:sp>
        <p:nvSpPr>
          <p:cNvPr id="24" name="日期占位符 23"/>
          <p:cNvSpPr>
            <a:spLocks noGrp="1"/>
          </p:cNvSpPr>
          <p:nvPr>
            <p:ph type="dt" sz="quarter" idx="10"/>
          </p:nvPr>
        </p:nvSpPr>
        <p:spPr/>
        <p:txBody>
          <a:bodyPr/>
          <a:lstStyle/>
          <a:p>
            <a:pPr>
              <a:defRPr/>
            </a:pPr>
            <a:fld id="{F9D64F93-6979-461A-8306-67FED8A26734}" type="datetime1">
              <a:rPr lang="zh-CN" altLang="en-US"/>
              <a:t>2020/5/17</a:t>
            </a:fld>
            <a:endParaRPr lang="zh-CN" altLang="en-US"/>
          </a:p>
        </p:txBody>
      </p:sp>
      <p:sp>
        <p:nvSpPr>
          <p:cNvPr id="25" name="页脚占位符 24"/>
          <p:cNvSpPr>
            <a:spLocks noGrp="1"/>
          </p:cNvSpPr>
          <p:nvPr>
            <p:ph type="ftr" sz="quarter" idx="11"/>
          </p:nvPr>
        </p:nvSpPr>
        <p:spPr/>
        <p:txBody>
          <a:bodyPr/>
          <a:lstStyle/>
          <a:p>
            <a:pPr>
              <a:defRPr/>
            </a:pPr>
            <a:r>
              <a:rPr lang="zh-CN" altLang="en-US" smtClean="0"/>
              <a:t>计算机体系结构</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520700" y="336550"/>
            <a:ext cx="7886700" cy="565150"/>
          </a:xfrm>
        </p:spPr>
        <p:txBody>
          <a:bodyPr rtlCol="0">
            <a:normAutofit fontScale="90000"/>
          </a:bodyPr>
          <a:lstStyle/>
          <a:p>
            <a:pPr eaLnBrk="1" fontAlgn="auto" hangingPunct="1">
              <a:spcAft>
                <a:spcPts val="0"/>
              </a:spcAft>
              <a:defRPr/>
            </a:pPr>
            <a:r>
              <a:rPr lang="en-AU" dirty="0" smtClean="0"/>
              <a:t>Relaxed Consistency Models</a:t>
            </a:r>
            <a:endParaRPr lang="en-AU" dirty="0"/>
          </a:p>
        </p:txBody>
      </p:sp>
      <p:sp>
        <p:nvSpPr>
          <p:cNvPr id="146435" name="Rectangle 3"/>
          <p:cNvSpPr>
            <a:spLocks noGrp="1" noChangeArrowheads="1"/>
          </p:cNvSpPr>
          <p:nvPr>
            <p:ph type="body" idx="1"/>
          </p:nvPr>
        </p:nvSpPr>
        <p:spPr>
          <a:xfrm>
            <a:off x="171450" y="971550"/>
            <a:ext cx="8078788" cy="796925"/>
          </a:xfrm>
          <a:ln w="15875">
            <a:solidFill>
              <a:srgbClr val="FF0000"/>
            </a:solidFill>
          </a:ln>
        </p:spPr>
        <p:txBody>
          <a:bodyPr>
            <a:normAutofit lnSpcReduction="10000"/>
          </a:bodyPr>
          <a:lstStyle/>
          <a:p>
            <a:pPr eaLnBrk="1" hangingPunct="1"/>
            <a:r>
              <a:rPr lang="en-US" altLang="zh-CN" sz="2400" smtClean="0"/>
              <a:t>Rules: </a:t>
            </a:r>
          </a:p>
          <a:p>
            <a:pPr lvl="1" eaLnBrk="1" hangingPunct="1"/>
            <a:r>
              <a:rPr lang="en-US" altLang="zh-CN" sz="2000" smtClean="0"/>
              <a:t>X → Y :</a:t>
            </a:r>
            <a:r>
              <a:rPr lang="en-US" altLang="zh-CN" sz="1800" smtClean="0"/>
              <a:t>Operation X must complete before operation Y is done</a:t>
            </a:r>
          </a:p>
        </p:txBody>
      </p:sp>
      <p:sp>
        <p:nvSpPr>
          <p:cNvPr id="2" name="日期占位符 1"/>
          <p:cNvSpPr>
            <a:spLocks noGrp="1"/>
          </p:cNvSpPr>
          <p:nvPr>
            <p:ph type="dt" sz="quarter" idx="10"/>
          </p:nvPr>
        </p:nvSpPr>
        <p:spPr/>
        <p:txBody>
          <a:bodyPr/>
          <a:lstStyle/>
          <a:p>
            <a:pPr>
              <a:defRPr/>
            </a:pPr>
            <a:fld id="{D7864C09-A972-4535-B834-E07E2A40EED8}" type="datetime1">
              <a:rPr lang="zh-CN" altLang="en-US"/>
              <a:t>2020/5/17</a:t>
            </a:fld>
            <a:endParaRPr lang="zh-CN" altLang="en-US" dirty="0"/>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46438" name="灯片编号占位符 3"/>
          <p:cNvSpPr>
            <a:spLocks noGrp="1"/>
          </p:cNvSpPr>
          <p:nvPr>
            <p:ph type="sldNum" sz="quarter" idx="12"/>
          </p:nvPr>
        </p:nvSpPr>
        <p:spPr bwMode="auto">
          <a:noFill/>
          <a:ln>
            <a:miter lim="800000"/>
          </a:ln>
        </p:spPr>
        <p:txBody>
          <a:bodyPr/>
          <a:lstStyle/>
          <a:p>
            <a:fld id="{5C501AC2-5455-4CA1-A400-E47313CC6B3F}" type="slidenum">
              <a:rPr lang="zh-CN" altLang="en-US"/>
              <a:t>39</a:t>
            </a:fld>
            <a:endParaRPr lang="zh-CN" altLang="en-US"/>
          </a:p>
        </p:txBody>
      </p:sp>
      <p:pic>
        <p:nvPicPr>
          <p:cNvPr id="146439" name="图片 3"/>
          <p:cNvPicPr>
            <a:picLocks noChangeAspect="1"/>
          </p:cNvPicPr>
          <p:nvPr/>
        </p:nvPicPr>
        <p:blipFill>
          <a:blip r:embed="rId3"/>
          <a:srcRect/>
          <a:stretch>
            <a:fillRect/>
          </a:stretch>
        </p:blipFill>
        <p:spPr bwMode="auto">
          <a:xfrm>
            <a:off x="4073525" y="2216150"/>
            <a:ext cx="4926013" cy="2452688"/>
          </a:xfrm>
          <a:prstGeom prst="rect">
            <a:avLst/>
          </a:prstGeom>
          <a:noFill/>
          <a:ln w="9525">
            <a:noFill/>
            <a:miter lim="800000"/>
            <a:headEnd/>
            <a:tailEnd/>
          </a:ln>
        </p:spPr>
      </p:pic>
      <p:sp>
        <p:nvSpPr>
          <p:cNvPr id="146440" name="文本框 6"/>
          <p:cNvSpPr txBox="1">
            <a:spLocks noChangeArrowheads="1"/>
          </p:cNvSpPr>
          <p:nvPr/>
        </p:nvSpPr>
        <p:spPr bwMode="auto">
          <a:xfrm>
            <a:off x="106363" y="4414838"/>
            <a:ext cx="6516687" cy="2124075"/>
          </a:xfrm>
          <a:prstGeom prst="rect">
            <a:avLst/>
          </a:prstGeom>
          <a:noFill/>
          <a:ln w="9525">
            <a:noFill/>
            <a:miter lim="800000"/>
          </a:ln>
        </p:spPr>
        <p:txBody>
          <a:bodyPr wrap="none">
            <a:spAutoFit/>
          </a:bodyPr>
          <a:lstStyle/>
          <a:p>
            <a:pPr lvl="1" eaLnBrk="1" hangingPunct="1"/>
            <a:r>
              <a:rPr lang="en-US" altLang="zh-CN" sz="2000"/>
              <a:t>Relax R → W and R → R</a:t>
            </a:r>
          </a:p>
          <a:p>
            <a:pPr lvl="2" eaLnBrk="1" hangingPunct="1"/>
            <a:r>
              <a:rPr lang="en-US" altLang="zh-CN"/>
              <a:t>“Weak ordering” and “release consistency” </a:t>
            </a:r>
          </a:p>
          <a:p>
            <a:pPr lvl="1" eaLnBrk="1" hangingPunct="1"/>
            <a:r>
              <a:rPr lang="en-US" altLang="zh-CN" sz="2000"/>
              <a:t>Relax R → R , R → W , W-R, W → W (RMO)</a:t>
            </a:r>
          </a:p>
          <a:p>
            <a:pPr lvl="2" eaLnBrk="1" hangingPunct="1"/>
            <a:r>
              <a:rPr lang="en-US" altLang="zh-CN"/>
              <a:t>“Release Memory Ordering” </a:t>
            </a:r>
          </a:p>
          <a:p>
            <a:pPr lvl="2" eaLnBrk="1" hangingPunct="1"/>
            <a:r>
              <a:rPr lang="en-US" altLang="zh-CN"/>
              <a:t>Maintains the program order to access the same location:</a:t>
            </a:r>
          </a:p>
          <a:p>
            <a:pPr lvl="2" eaLnBrk="1" hangingPunct="1"/>
            <a:r>
              <a:rPr lang="en-US" altLang="zh-CN"/>
              <a:t>W →R, W → W </a:t>
            </a:r>
          </a:p>
          <a:p>
            <a:pPr lvl="2" eaLnBrk="1" hangingPunct="1"/>
            <a:endParaRPr lang="en-US" altLang="zh-CN"/>
          </a:p>
        </p:txBody>
      </p:sp>
      <p:sp>
        <p:nvSpPr>
          <p:cNvPr id="146441" name="文本框 7"/>
          <p:cNvSpPr txBox="1">
            <a:spLocks noChangeArrowheads="1"/>
          </p:cNvSpPr>
          <p:nvPr/>
        </p:nvSpPr>
        <p:spPr bwMode="auto">
          <a:xfrm>
            <a:off x="171450" y="2825750"/>
            <a:ext cx="3902075" cy="1262063"/>
          </a:xfrm>
          <a:prstGeom prst="rect">
            <a:avLst/>
          </a:prstGeom>
          <a:noFill/>
          <a:ln w="9525">
            <a:solidFill>
              <a:schemeClr val="accent1"/>
            </a:solidFill>
            <a:miter lim="800000"/>
          </a:ln>
        </p:spPr>
        <p:txBody>
          <a:bodyPr>
            <a:spAutoFit/>
          </a:bodyPr>
          <a:lstStyle/>
          <a:p>
            <a:pPr lvl="1" eaLnBrk="1" hangingPunct="1"/>
            <a:r>
              <a:rPr lang="en-US" altLang="zh-CN" sz="2000"/>
              <a:t>Relax W → R  (TSO)</a:t>
            </a:r>
          </a:p>
          <a:p>
            <a:pPr lvl="2" eaLnBrk="1" hangingPunct="1"/>
            <a:r>
              <a:rPr lang="en-US" altLang="zh-CN"/>
              <a:t>“Total store ordering”  (X86)</a:t>
            </a:r>
          </a:p>
          <a:p>
            <a:pPr lvl="1" eaLnBrk="1" hangingPunct="1"/>
            <a:r>
              <a:rPr lang="en-US" altLang="zh-CN" sz="2000"/>
              <a:t>Relax W → W (PSO)</a:t>
            </a:r>
          </a:p>
          <a:p>
            <a:pPr lvl="2" eaLnBrk="1" hangingPunct="1"/>
            <a:r>
              <a:rPr lang="en-US" altLang="zh-CN"/>
              <a:t>“Partial store order”</a:t>
            </a:r>
          </a:p>
        </p:txBody>
      </p:sp>
      <p:sp>
        <p:nvSpPr>
          <p:cNvPr id="146442" name="文本框 8"/>
          <p:cNvSpPr txBox="1">
            <a:spLocks noChangeArrowheads="1"/>
          </p:cNvSpPr>
          <p:nvPr/>
        </p:nvSpPr>
        <p:spPr bwMode="auto">
          <a:xfrm>
            <a:off x="182563" y="1914525"/>
            <a:ext cx="6364287" cy="676275"/>
          </a:xfrm>
          <a:prstGeom prst="rect">
            <a:avLst/>
          </a:prstGeom>
          <a:noFill/>
          <a:ln w="15875">
            <a:solidFill>
              <a:schemeClr val="accent1"/>
            </a:solidFill>
            <a:miter lim="800000"/>
          </a:ln>
        </p:spPr>
        <p:txBody>
          <a:bodyPr>
            <a:spAutoFit/>
          </a:bodyPr>
          <a:lstStyle/>
          <a:p>
            <a:pPr lvl="1" eaLnBrk="1" hangingPunct="1"/>
            <a:r>
              <a:rPr lang="en-US" altLang="zh-CN" sz="2200"/>
              <a:t>Sequential consistency requires (SC) :</a:t>
            </a:r>
          </a:p>
          <a:p>
            <a:pPr lvl="2" eaLnBrk="1" hangingPunct="1"/>
            <a:r>
              <a:rPr lang="en-US" altLang="zh-CN" sz="1600"/>
              <a:t>R → W, R → R, W → R, W → W</a:t>
            </a: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r>
              <a:rPr lang="zh-CN" altLang="en-US" smtClean="0"/>
              <a:t>解决</a:t>
            </a:r>
            <a:r>
              <a:rPr lang="en-US" altLang="zh-CN" smtClean="0"/>
              <a:t>Cache</a:t>
            </a:r>
            <a:r>
              <a:rPr lang="zh-CN" altLang="en-US" smtClean="0"/>
              <a:t>一致性问题的关键</a:t>
            </a:r>
          </a:p>
        </p:txBody>
      </p:sp>
      <p:sp>
        <p:nvSpPr>
          <p:cNvPr id="101379" name="内容占位符 2"/>
          <p:cNvSpPr>
            <a:spLocks noGrp="1"/>
          </p:cNvSpPr>
          <p:nvPr>
            <p:ph idx="1"/>
          </p:nvPr>
        </p:nvSpPr>
        <p:spPr/>
        <p:txBody>
          <a:bodyPr/>
          <a:lstStyle/>
          <a:p>
            <a:r>
              <a:rPr lang="zh-CN" altLang="en-US" smtClean="0"/>
              <a:t>寻找替代监听协议的一致性协议。</a:t>
            </a:r>
            <a:endParaRPr lang="en-US" altLang="zh-CN" smtClean="0"/>
          </a:p>
          <a:p>
            <a:r>
              <a:rPr lang="zh-CN" altLang="en-US" smtClean="0"/>
              <a:t>目录协议</a:t>
            </a:r>
          </a:p>
          <a:p>
            <a:pPr lvl="1"/>
            <a:r>
              <a:rPr lang="zh-CN" altLang="en-US" smtClean="0"/>
              <a:t>目录：用于记录共享块相关信息的数据结构，它记录着可以进入</a:t>
            </a:r>
            <a:r>
              <a:rPr lang="en-US" altLang="zh-CN" smtClean="0"/>
              <a:t>Cache</a:t>
            </a:r>
            <a:r>
              <a:rPr lang="zh-CN" altLang="en-US" smtClean="0"/>
              <a:t>的每个数据块的访问状态、该块在各个处理器的共享状态以及是否修改过等信息。</a:t>
            </a:r>
          </a:p>
          <a:p>
            <a:r>
              <a:rPr lang="zh-CN" altLang="en-US" smtClean="0"/>
              <a:t>对每个结点增加目录表后的分布式存储器的系统结构</a:t>
            </a:r>
          </a:p>
        </p:txBody>
      </p:sp>
      <p:sp>
        <p:nvSpPr>
          <p:cNvPr id="4" name="日期占位符 3"/>
          <p:cNvSpPr>
            <a:spLocks noGrp="1"/>
          </p:cNvSpPr>
          <p:nvPr>
            <p:ph type="dt" sz="quarter" idx="10"/>
          </p:nvPr>
        </p:nvSpPr>
        <p:spPr/>
        <p:txBody>
          <a:bodyPr/>
          <a:lstStyle/>
          <a:p>
            <a:fld id="{DA608E62-3403-40E6-8DA2-BC191857417F}" type="datetime1">
              <a:rPr lang="zh-CN" altLang="en-US" smtClean="0"/>
              <a:t>2020/5/17</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01382" name="灯片编号占位符 10"/>
          <p:cNvSpPr>
            <a:spLocks noGrp="1"/>
          </p:cNvSpPr>
          <p:nvPr>
            <p:ph type="sldNum" sz="quarter" idx="12"/>
          </p:nvPr>
        </p:nvSpPr>
        <p:spPr/>
        <p:txBody>
          <a:bodyPr/>
          <a:lstStyle/>
          <a:p>
            <a:fld id="{5CA05591-5E8A-4950-82B3-BF96CCA0015D}" type="slidenum">
              <a:rPr lang="zh-CN" altLang="en-US" smtClean="0"/>
              <a:t>4</a:t>
            </a:fld>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标题 1"/>
          <p:cNvSpPr>
            <a:spLocks noGrp="1"/>
          </p:cNvSpPr>
          <p:nvPr>
            <p:ph type="title"/>
          </p:nvPr>
        </p:nvSpPr>
        <p:spPr/>
        <p:txBody>
          <a:bodyPr/>
          <a:lstStyle/>
          <a:p>
            <a:r>
              <a:rPr lang="en-US" altLang="zh-CN" sz="3200" smtClean="0"/>
              <a:t>Simple categorization of relaxed models</a:t>
            </a:r>
            <a:endParaRPr lang="zh-CN" altLang="en-US" sz="3200" smtClean="0"/>
          </a:p>
        </p:txBody>
      </p:sp>
      <p:sp>
        <p:nvSpPr>
          <p:cNvPr id="3" name="日期占位符 2"/>
          <p:cNvSpPr>
            <a:spLocks noGrp="1"/>
          </p:cNvSpPr>
          <p:nvPr>
            <p:ph type="dt" sz="half" idx="10"/>
          </p:nvPr>
        </p:nvSpPr>
        <p:spPr/>
        <p:txBody>
          <a:bodyPr/>
          <a:lstStyle/>
          <a:p>
            <a:pPr>
              <a:defRPr/>
            </a:pPr>
            <a:fld id="{70563164-88AD-4469-BB16-C5FBCE49D6F1}" type="datetime1">
              <a:rPr lang="zh-CN" altLang="en-US" smtClean="0"/>
              <a:t>2020/5/17</a:t>
            </a:fld>
            <a:endParaRPr lang="zh-CN" altLang="en-US"/>
          </a:p>
        </p:txBody>
      </p:sp>
      <p:sp>
        <p:nvSpPr>
          <p:cNvPr id="4" name="页脚占位符 3"/>
          <p:cNvSpPr>
            <a:spLocks noGrp="1"/>
          </p:cNvSpPr>
          <p:nvPr>
            <p:ph type="ftr" sz="quarter" idx="11"/>
          </p:nvPr>
        </p:nvSpPr>
        <p:spPr/>
        <p:txBody>
          <a:bodyPr/>
          <a:lstStyle/>
          <a:p>
            <a:pPr>
              <a:defRPr/>
            </a:pPr>
            <a:r>
              <a:rPr lang="zh-CN" altLang="en-US" smtClean="0"/>
              <a:t>计算机体系结构</a:t>
            </a:r>
            <a:endParaRPr lang="zh-CN" altLang="en-US"/>
          </a:p>
        </p:txBody>
      </p:sp>
      <p:sp>
        <p:nvSpPr>
          <p:cNvPr id="148485" name="灯片编号占位符 4"/>
          <p:cNvSpPr>
            <a:spLocks noGrp="1"/>
          </p:cNvSpPr>
          <p:nvPr>
            <p:ph type="sldNum" sz="quarter" idx="12"/>
          </p:nvPr>
        </p:nvSpPr>
        <p:spPr bwMode="auto">
          <a:noFill/>
          <a:ln>
            <a:miter lim="800000"/>
          </a:ln>
        </p:spPr>
        <p:txBody>
          <a:bodyPr/>
          <a:lstStyle/>
          <a:p>
            <a:fld id="{B0B10F3D-B58A-4D2E-8600-7FF8C47E5239}" type="slidenum">
              <a:rPr lang="zh-CN" altLang="en-US"/>
              <a:t>40</a:t>
            </a:fld>
            <a:endParaRPr lang="zh-CN" altLang="en-US"/>
          </a:p>
        </p:txBody>
      </p:sp>
      <p:pic>
        <p:nvPicPr>
          <p:cNvPr id="148486" name="图片 5"/>
          <p:cNvPicPr>
            <a:picLocks noChangeAspect="1"/>
          </p:cNvPicPr>
          <p:nvPr/>
        </p:nvPicPr>
        <p:blipFill>
          <a:blip r:embed="rId3"/>
          <a:srcRect/>
          <a:stretch>
            <a:fillRect/>
          </a:stretch>
        </p:blipFill>
        <p:spPr bwMode="auto">
          <a:xfrm>
            <a:off x="31750" y="1109663"/>
            <a:ext cx="9021763" cy="5137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标题 1"/>
          <p:cNvSpPr>
            <a:spLocks noGrp="1"/>
          </p:cNvSpPr>
          <p:nvPr>
            <p:ph type="title"/>
          </p:nvPr>
        </p:nvSpPr>
        <p:spPr/>
        <p:txBody>
          <a:bodyPr/>
          <a:lstStyle/>
          <a:p>
            <a:endParaRPr lang="zh-CN" altLang="en-US" smtClean="0"/>
          </a:p>
        </p:txBody>
      </p:sp>
      <p:sp>
        <p:nvSpPr>
          <p:cNvPr id="3" name="日期占位符 2"/>
          <p:cNvSpPr>
            <a:spLocks noGrp="1"/>
          </p:cNvSpPr>
          <p:nvPr>
            <p:ph type="dt" sz="quarter" idx="10"/>
          </p:nvPr>
        </p:nvSpPr>
        <p:spPr/>
        <p:txBody>
          <a:bodyPr/>
          <a:lstStyle/>
          <a:p>
            <a:pPr>
              <a:defRPr/>
            </a:pPr>
            <a:fld id="{EDD891C4-908B-4030-B471-44188673AD14}" type="datetime1">
              <a:rPr lang="zh-CN" altLang="en-US"/>
              <a:t>2020/5/17</a:t>
            </a:fld>
            <a:endParaRPr lang="zh-CN" altLang="en-US"/>
          </a:p>
        </p:txBody>
      </p:sp>
      <p:sp>
        <p:nvSpPr>
          <p:cNvPr id="4" name="页脚占位符 3"/>
          <p:cNvSpPr>
            <a:spLocks noGrp="1"/>
          </p:cNvSpPr>
          <p:nvPr>
            <p:ph type="ftr" sz="quarter" idx="11"/>
          </p:nvPr>
        </p:nvSpPr>
        <p:spPr/>
        <p:txBody>
          <a:bodyPr/>
          <a:lstStyle/>
          <a:p>
            <a:pPr>
              <a:defRPr/>
            </a:pPr>
            <a:r>
              <a:rPr lang="zh-CN" altLang="en-US" smtClean="0"/>
              <a:t>计算机体系结构</a:t>
            </a:r>
            <a:endParaRPr lang="zh-CN" altLang="en-US"/>
          </a:p>
        </p:txBody>
      </p:sp>
      <p:sp>
        <p:nvSpPr>
          <p:cNvPr id="150533" name="灯片编号占位符 4"/>
          <p:cNvSpPr>
            <a:spLocks noGrp="1"/>
          </p:cNvSpPr>
          <p:nvPr>
            <p:ph type="sldNum" sz="quarter" idx="12"/>
          </p:nvPr>
        </p:nvSpPr>
        <p:spPr bwMode="auto">
          <a:noFill/>
          <a:ln>
            <a:miter lim="800000"/>
          </a:ln>
        </p:spPr>
        <p:txBody>
          <a:bodyPr/>
          <a:lstStyle/>
          <a:p>
            <a:fld id="{99C2C580-FC01-4FDC-B096-8D161D1922F1}" type="slidenum">
              <a:rPr lang="zh-CN" altLang="en-US"/>
              <a:t>41</a:t>
            </a:fld>
            <a:endParaRPr lang="zh-CN" altLang="en-US"/>
          </a:p>
        </p:txBody>
      </p:sp>
      <p:pic>
        <p:nvPicPr>
          <p:cNvPr id="150534" name="图片 8"/>
          <p:cNvPicPr>
            <a:picLocks noChangeAspect="1"/>
          </p:cNvPicPr>
          <p:nvPr/>
        </p:nvPicPr>
        <p:blipFill>
          <a:blip r:embed="rId2"/>
          <a:srcRect/>
          <a:stretch>
            <a:fillRect/>
          </a:stretch>
        </p:blipFill>
        <p:spPr bwMode="auto">
          <a:xfrm>
            <a:off x="1060450" y="2431733"/>
            <a:ext cx="6499225" cy="3924300"/>
          </a:xfrm>
          <a:prstGeom prst="rect">
            <a:avLst/>
          </a:prstGeom>
          <a:noFill/>
          <a:ln w="9525">
            <a:noFill/>
            <a:miter lim="800000"/>
            <a:headEnd/>
            <a:tailEnd/>
          </a:ln>
        </p:spPr>
      </p:pic>
      <p:pic>
        <p:nvPicPr>
          <p:cNvPr id="150535" name="图片 9"/>
          <p:cNvPicPr>
            <a:picLocks noChangeAspect="1"/>
          </p:cNvPicPr>
          <p:nvPr/>
        </p:nvPicPr>
        <p:blipFill>
          <a:blip r:embed="rId3"/>
          <a:srcRect/>
          <a:stretch>
            <a:fillRect/>
          </a:stretch>
        </p:blipFill>
        <p:spPr bwMode="auto">
          <a:xfrm>
            <a:off x="611505" y="849948"/>
            <a:ext cx="7921625" cy="1536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标题 1"/>
          <p:cNvSpPr>
            <a:spLocks noGrp="1"/>
          </p:cNvSpPr>
          <p:nvPr>
            <p:ph type="title"/>
          </p:nvPr>
        </p:nvSpPr>
        <p:spPr/>
        <p:txBody>
          <a:bodyPr/>
          <a:lstStyle/>
          <a:p>
            <a:endParaRPr lang="zh-CN" altLang="en-US" smtClean="0"/>
          </a:p>
        </p:txBody>
      </p:sp>
      <p:sp>
        <p:nvSpPr>
          <p:cNvPr id="3" name="日期占位符 2"/>
          <p:cNvSpPr>
            <a:spLocks noGrp="1"/>
          </p:cNvSpPr>
          <p:nvPr>
            <p:ph type="dt" sz="quarter" idx="10"/>
          </p:nvPr>
        </p:nvSpPr>
        <p:spPr/>
        <p:txBody>
          <a:bodyPr/>
          <a:lstStyle/>
          <a:p>
            <a:pPr>
              <a:defRPr/>
            </a:pPr>
            <a:fld id="{A5EB6311-C56F-46C4-934F-E17C257A0556}" type="datetime1">
              <a:rPr lang="zh-CN" altLang="en-US"/>
              <a:t>2020/5/17</a:t>
            </a:fld>
            <a:endParaRPr lang="zh-CN" altLang="en-US"/>
          </a:p>
        </p:txBody>
      </p:sp>
      <p:sp>
        <p:nvSpPr>
          <p:cNvPr id="4" name="页脚占位符 3"/>
          <p:cNvSpPr>
            <a:spLocks noGrp="1"/>
          </p:cNvSpPr>
          <p:nvPr>
            <p:ph type="ftr" sz="quarter" idx="11"/>
          </p:nvPr>
        </p:nvSpPr>
        <p:spPr/>
        <p:txBody>
          <a:bodyPr/>
          <a:lstStyle/>
          <a:p>
            <a:pPr>
              <a:defRPr/>
            </a:pPr>
            <a:r>
              <a:rPr lang="zh-CN" altLang="en-US" smtClean="0"/>
              <a:t>计算机体系结构</a:t>
            </a:r>
            <a:endParaRPr lang="zh-CN" altLang="en-US"/>
          </a:p>
        </p:txBody>
      </p:sp>
      <p:sp>
        <p:nvSpPr>
          <p:cNvPr id="151557" name="灯片编号占位符 4"/>
          <p:cNvSpPr>
            <a:spLocks noGrp="1"/>
          </p:cNvSpPr>
          <p:nvPr>
            <p:ph type="sldNum" sz="quarter" idx="12"/>
          </p:nvPr>
        </p:nvSpPr>
        <p:spPr bwMode="auto">
          <a:noFill/>
          <a:ln>
            <a:miter lim="800000"/>
          </a:ln>
        </p:spPr>
        <p:txBody>
          <a:bodyPr/>
          <a:lstStyle/>
          <a:p>
            <a:fld id="{B4EA5624-7A65-46B3-AE70-076A592EE282}" type="slidenum">
              <a:rPr lang="zh-CN" altLang="en-US"/>
              <a:t>42</a:t>
            </a:fld>
            <a:endParaRPr lang="zh-CN" altLang="en-US"/>
          </a:p>
        </p:txBody>
      </p:sp>
      <p:pic>
        <p:nvPicPr>
          <p:cNvPr id="151558" name="图片 5"/>
          <p:cNvPicPr>
            <a:picLocks noChangeAspect="1"/>
          </p:cNvPicPr>
          <p:nvPr/>
        </p:nvPicPr>
        <p:blipFill>
          <a:blip r:embed="rId2"/>
          <a:srcRect/>
          <a:stretch>
            <a:fillRect/>
          </a:stretch>
        </p:blipFill>
        <p:spPr bwMode="auto">
          <a:xfrm>
            <a:off x="1405573" y="2063433"/>
            <a:ext cx="6600825" cy="4292600"/>
          </a:xfrm>
          <a:prstGeom prst="rect">
            <a:avLst/>
          </a:prstGeom>
          <a:noFill/>
          <a:ln w="9525">
            <a:noFill/>
            <a:miter lim="800000"/>
            <a:headEnd/>
            <a:tailEnd/>
          </a:ln>
        </p:spPr>
      </p:pic>
      <p:pic>
        <p:nvPicPr>
          <p:cNvPr id="151559" name="图片 7"/>
          <p:cNvPicPr>
            <a:picLocks noChangeAspect="1"/>
          </p:cNvPicPr>
          <p:nvPr/>
        </p:nvPicPr>
        <p:blipFill>
          <a:blip r:embed="rId3"/>
          <a:srcRect/>
          <a:stretch>
            <a:fillRect/>
          </a:stretch>
        </p:blipFill>
        <p:spPr bwMode="auto">
          <a:xfrm>
            <a:off x="695960" y="659130"/>
            <a:ext cx="7921625" cy="1536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标题 10"/>
          <p:cNvSpPr>
            <a:spLocks noGrp="1"/>
          </p:cNvSpPr>
          <p:nvPr>
            <p:ph type="title"/>
          </p:nvPr>
        </p:nvSpPr>
        <p:spPr/>
        <p:txBody>
          <a:bodyPr/>
          <a:lstStyle/>
          <a:p>
            <a:endParaRPr lang="zh-CN" altLang="en-US" smtClean="0"/>
          </a:p>
        </p:txBody>
      </p:sp>
      <p:sp>
        <p:nvSpPr>
          <p:cNvPr id="152579" name="内容占位符 11"/>
          <p:cNvSpPr>
            <a:spLocks noGrp="1"/>
          </p:cNvSpPr>
          <p:nvPr>
            <p:ph idx="1"/>
          </p:nvPr>
        </p:nvSpPr>
        <p:spPr>
          <a:xfrm>
            <a:off x="254000" y="4114800"/>
            <a:ext cx="8724900" cy="762000"/>
          </a:xfrm>
        </p:spPr>
        <p:txBody>
          <a:bodyPr>
            <a:normAutofit fontScale="85000" lnSpcReduction="10000"/>
          </a:bodyPr>
          <a:lstStyle/>
          <a:p>
            <a:r>
              <a:rPr lang="zh-CN" altLang="en-US" smtClean="0"/>
              <a:t>当</a:t>
            </a:r>
            <a:r>
              <a:rPr lang="en-US" altLang="zh-CN" smtClean="0"/>
              <a:t>(r2, r4) = (0, 0) </a:t>
            </a:r>
            <a:r>
              <a:rPr lang="zh-CN" altLang="en-US" smtClean="0"/>
              <a:t>时，（</a:t>
            </a:r>
            <a:r>
              <a:rPr lang="en-US" altLang="zh-CN" smtClean="0"/>
              <a:t>r1, r3) </a:t>
            </a:r>
            <a:r>
              <a:rPr lang="zh-CN" altLang="en-US" smtClean="0"/>
              <a:t>一定为</a:t>
            </a:r>
            <a:r>
              <a:rPr lang="en-US" altLang="zh-CN" smtClean="0"/>
              <a:t> (0, 0</a:t>
            </a:r>
            <a:r>
              <a:rPr lang="zh-CN" altLang="en-US" smtClean="0"/>
              <a:t>）？</a:t>
            </a:r>
            <a:r>
              <a:rPr lang="en-US" altLang="zh-CN" smtClean="0"/>
              <a:t> </a:t>
            </a:r>
            <a:endParaRPr lang="zh-CN" altLang="en-US" smtClean="0"/>
          </a:p>
        </p:txBody>
      </p:sp>
      <p:sp>
        <p:nvSpPr>
          <p:cNvPr id="3" name="日期占位符 2"/>
          <p:cNvSpPr>
            <a:spLocks noGrp="1"/>
          </p:cNvSpPr>
          <p:nvPr>
            <p:ph type="dt" sz="quarter" idx="10"/>
          </p:nvPr>
        </p:nvSpPr>
        <p:spPr/>
        <p:txBody>
          <a:bodyPr/>
          <a:lstStyle/>
          <a:p>
            <a:pPr>
              <a:defRPr/>
            </a:pPr>
            <a:fld id="{70563164-88AD-4469-BB16-C5FBCE49D6F1}" type="datetime1">
              <a:rPr lang="zh-CN" altLang="en-US" smtClean="0"/>
              <a:t>2020/5/17</a:t>
            </a:fld>
            <a:endParaRPr lang="zh-CN" altLang="en-US"/>
          </a:p>
        </p:txBody>
      </p:sp>
      <p:sp>
        <p:nvSpPr>
          <p:cNvPr id="4" name="页脚占位符 3"/>
          <p:cNvSpPr>
            <a:spLocks noGrp="1"/>
          </p:cNvSpPr>
          <p:nvPr>
            <p:ph type="ftr" sz="quarter" idx="11"/>
          </p:nvPr>
        </p:nvSpPr>
        <p:spPr/>
        <p:txBody>
          <a:bodyPr/>
          <a:lstStyle/>
          <a:p>
            <a:pPr>
              <a:defRPr/>
            </a:pPr>
            <a:r>
              <a:rPr lang="zh-CN" altLang="en-US" smtClean="0"/>
              <a:t>计算机体系结构</a:t>
            </a:r>
            <a:endParaRPr lang="zh-CN" altLang="en-US"/>
          </a:p>
        </p:txBody>
      </p:sp>
      <p:sp>
        <p:nvSpPr>
          <p:cNvPr id="152582" name="灯片编号占位符 4"/>
          <p:cNvSpPr>
            <a:spLocks noGrp="1"/>
          </p:cNvSpPr>
          <p:nvPr>
            <p:ph type="sldNum" sz="quarter" idx="12"/>
          </p:nvPr>
        </p:nvSpPr>
        <p:spPr bwMode="auto">
          <a:noFill/>
          <a:ln>
            <a:miter lim="800000"/>
          </a:ln>
        </p:spPr>
        <p:txBody>
          <a:bodyPr/>
          <a:lstStyle/>
          <a:p>
            <a:fld id="{B29BF6DF-8CA4-4250-BAC3-3B88DDFEE9D8}" type="slidenum">
              <a:rPr lang="zh-CN" altLang="en-US"/>
              <a:t>43</a:t>
            </a:fld>
            <a:endParaRPr lang="zh-CN" altLang="en-US"/>
          </a:p>
        </p:txBody>
      </p:sp>
      <p:pic>
        <p:nvPicPr>
          <p:cNvPr id="152583" name="图片 5"/>
          <p:cNvPicPr>
            <a:picLocks noChangeAspect="1"/>
          </p:cNvPicPr>
          <p:nvPr/>
        </p:nvPicPr>
        <p:blipFill>
          <a:blip r:embed="rId2"/>
          <a:srcRect/>
          <a:stretch>
            <a:fillRect/>
          </a:stretch>
        </p:blipFill>
        <p:spPr bwMode="auto">
          <a:xfrm>
            <a:off x="165100" y="1477963"/>
            <a:ext cx="8813800" cy="2039937"/>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E0993EED-656B-468C-8A9E-AB922A5A7DBB}" type="datetime1">
              <a:rPr lang="en-US" altLang="zh-CN" smtClean="0"/>
              <a:t>5/17/2020</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t>44</a:t>
            </a:fld>
            <a:endParaRPr lang="zh-CN" altLang="en-US" dirty="0"/>
          </a:p>
        </p:txBody>
      </p:sp>
      <p:pic>
        <p:nvPicPr>
          <p:cNvPr id="8" name="图片 7"/>
          <p:cNvPicPr>
            <a:picLocks noChangeAspect="1"/>
          </p:cNvPicPr>
          <p:nvPr/>
        </p:nvPicPr>
        <p:blipFill>
          <a:blip r:embed="rId2"/>
          <a:stretch>
            <a:fillRect/>
          </a:stretch>
        </p:blipFill>
        <p:spPr>
          <a:xfrm>
            <a:off x="20320" y="1179195"/>
            <a:ext cx="9184640" cy="320675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mtClean="0"/>
              <a:t>Memory Fences</a:t>
            </a:r>
            <a:br>
              <a:rPr lang="en-US" smtClean="0"/>
            </a:br>
            <a:r>
              <a:rPr lang="en-US" sz="2400" i="1" smtClean="0"/>
              <a:t>Instructions to sequentialize memory accesses</a:t>
            </a:r>
            <a:endParaRPr lang="en-US" i="1" dirty="0"/>
          </a:p>
        </p:txBody>
      </p:sp>
      <p:sp>
        <p:nvSpPr>
          <p:cNvPr id="153603" name="Slide Number Placeholder 4"/>
          <p:cNvSpPr>
            <a:spLocks noGrp="1"/>
          </p:cNvSpPr>
          <p:nvPr>
            <p:ph type="sldNum" sz="quarter" idx="12"/>
          </p:nvPr>
        </p:nvSpPr>
        <p:spPr bwMode="auto">
          <a:noFill/>
          <a:ln>
            <a:miter lim="800000"/>
          </a:ln>
        </p:spPr>
        <p:txBody>
          <a:bodyPr/>
          <a:lstStyle/>
          <a:p>
            <a:fld id="{F88D48E9-8B3D-44F3-B829-0D4668FF0134}" type="slidenum">
              <a:rPr lang="en-US" altLang="zh-CN"/>
              <a:t>45</a:t>
            </a:fld>
            <a:endParaRPr lang="en-US" altLang="zh-CN">
              <a:solidFill>
                <a:srgbClr val="FBBA03"/>
              </a:solidFill>
            </a:endParaRPr>
          </a:p>
        </p:txBody>
      </p:sp>
      <p:sp>
        <p:nvSpPr>
          <p:cNvPr id="153604" name="Text Box 3"/>
          <p:cNvSpPr txBox="1">
            <a:spLocks noChangeArrowheads="1"/>
          </p:cNvSpPr>
          <p:nvPr/>
        </p:nvSpPr>
        <p:spPr bwMode="auto">
          <a:xfrm>
            <a:off x="684213" y="1317625"/>
            <a:ext cx="8078787" cy="4831080"/>
          </a:xfrm>
          <a:prstGeom prst="rect">
            <a:avLst/>
          </a:prstGeom>
          <a:noFill/>
          <a:ln w="25400">
            <a:noFill/>
            <a:miter lim="800000"/>
          </a:ln>
        </p:spPr>
        <p:txBody>
          <a:bodyPr>
            <a:spAutoFit/>
          </a:bodyPr>
          <a:lstStyle/>
          <a:p>
            <a:pPr eaLnBrk="1" hangingPunct="1"/>
            <a:r>
              <a:rPr lang="zh-CN" altLang="en-US" sz="2000">
                <a:latin typeface="Verdana" panose="020B0604030504040204" pitchFamily="34" charset="0"/>
              </a:rPr>
              <a:t>实现弱同一性或放松的存储器模型的处理器（允许针对不同地址的</a:t>
            </a:r>
            <a:endParaRPr lang="en-US" altLang="zh-CN" sz="2000">
              <a:latin typeface="Verdana" panose="020B0604030504040204" pitchFamily="34" charset="0"/>
            </a:endParaRPr>
          </a:p>
          <a:p>
            <a:pPr eaLnBrk="1" hangingPunct="1"/>
            <a:r>
              <a:rPr lang="en-US" altLang="zh-CN" sz="2000">
                <a:latin typeface="Verdana" panose="020B0604030504040204" pitchFamily="34" charset="0"/>
              </a:rPr>
              <a:t>loads </a:t>
            </a:r>
            <a:r>
              <a:rPr lang="zh-CN" altLang="en-US" sz="2000">
                <a:latin typeface="Verdana" panose="020B0604030504040204" pitchFamily="34" charset="0"/>
              </a:rPr>
              <a:t>和</a:t>
            </a:r>
            <a:r>
              <a:rPr lang="en-US" altLang="zh-CN" sz="2000">
                <a:latin typeface="Verdana" panose="020B0604030504040204" pitchFamily="34" charset="0"/>
              </a:rPr>
              <a:t>stores</a:t>
            </a:r>
            <a:r>
              <a:rPr lang="zh-CN" altLang="en-US" sz="2000">
                <a:latin typeface="Verdana" panose="020B0604030504040204" pitchFamily="34" charset="0"/>
              </a:rPr>
              <a:t>操作乱序）需要提供</a:t>
            </a:r>
            <a:r>
              <a:rPr lang="zh-CN" altLang="en-US" sz="2000">
                <a:solidFill>
                  <a:srgbClr val="FF0000"/>
                </a:solidFill>
                <a:latin typeface="Verdana" panose="020B0604030504040204" pitchFamily="34" charset="0"/>
              </a:rPr>
              <a:t>存储器栅栏指令</a:t>
            </a:r>
            <a:r>
              <a:rPr lang="zh-CN" altLang="en-US" sz="2000">
                <a:latin typeface="Verdana" panose="020B0604030504040204" pitchFamily="34" charset="0"/>
              </a:rPr>
              <a:t>来强制对某些存储器操作串行化</a:t>
            </a:r>
            <a:endParaRPr lang="en-US" altLang="zh-CN" sz="2000">
              <a:latin typeface="Verdana" panose="020B0604030504040204" pitchFamily="34" charset="0"/>
            </a:endParaRPr>
          </a:p>
          <a:p>
            <a:pPr eaLnBrk="1" hangingPunct="1"/>
            <a:r>
              <a:rPr lang="en-US" altLang="zh-CN" sz="2000" i="1">
                <a:latin typeface="Verdana" panose="020B0604030504040204" pitchFamily="34" charset="0"/>
              </a:rPr>
              <a:t>						</a:t>
            </a:r>
          </a:p>
          <a:p>
            <a:pPr eaLnBrk="1" hangingPunct="1"/>
            <a:r>
              <a:rPr lang="en-US" altLang="zh-CN" sz="2000" i="1">
                <a:latin typeface="Verdana" panose="020B0604030504040204" pitchFamily="34" charset="0"/>
              </a:rPr>
              <a:t>Examples of processors with relaxed memory models:</a:t>
            </a:r>
          </a:p>
          <a:p>
            <a:pPr lvl="1" eaLnBrk="1" hangingPunct="1"/>
            <a:r>
              <a:rPr lang="en-US" altLang="zh-CN" sz="2000">
                <a:solidFill>
                  <a:srgbClr val="56127A"/>
                </a:solidFill>
                <a:latin typeface="Verdana" panose="020B0604030504040204" pitchFamily="34" charset="0"/>
              </a:rPr>
              <a:t>Sparc V8 (TSO,PSO): Membar </a:t>
            </a:r>
          </a:p>
          <a:p>
            <a:pPr lvl="1" eaLnBrk="1" hangingPunct="1"/>
            <a:r>
              <a:rPr lang="en-US" altLang="zh-CN" sz="2000">
                <a:solidFill>
                  <a:srgbClr val="56127A"/>
                </a:solidFill>
                <a:latin typeface="Verdana" panose="020B0604030504040204" pitchFamily="34" charset="0"/>
              </a:rPr>
              <a:t>Sparc V9 (RMO): </a:t>
            </a:r>
          </a:p>
          <a:p>
            <a:pPr lvl="1" eaLnBrk="1" hangingPunct="1"/>
            <a:r>
              <a:rPr lang="en-US" altLang="zh-CN" sz="2000">
                <a:solidFill>
                  <a:srgbClr val="56127A"/>
                </a:solidFill>
                <a:latin typeface="Verdana" panose="020B0604030504040204" pitchFamily="34" charset="0"/>
              </a:rPr>
              <a:t>	Membar #LoadLoad, Membar #LoadStore</a:t>
            </a:r>
          </a:p>
          <a:p>
            <a:pPr eaLnBrk="1" hangingPunct="1"/>
            <a:r>
              <a:rPr lang="en-US" altLang="zh-CN" sz="2000">
                <a:solidFill>
                  <a:srgbClr val="56127A"/>
                </a:solidFill>
                <a:latin typeface="Verdana" panose="020B0604030504040204" pitchFamily="34" charset="0"/>
              </a:rPr>
              <a:t>	Membar #StoreLoad, Membar #StoreStore</a:t>
            </a:r>
          </a:p>
          <a:p>
            <a:pPr eaLnBrk="1" hangingPunct="1"/>
            <a:endParaRPr lang="en-US" altLang="zh-CN" sz="1400">
              <a:solidFill>
                <a:srgbClr val="56127A"/>
              </a:solidFill>
              <a:latin typeface="Verdana" panose="020B0604030504040204" pitchFamily="34" charset="0"/>
            </a:endParaRPr>
          </a:p>
          <a:p>
            <a:pPr lvl="1" eaLnBrk="1" hangingPunct="1"/>
            <a:r>
              <a:rPr lang="en-US" altLang="zh-CN" sz="2000">
                <a:solidFill>
                  <a:srgbClr val="56127A"/>
                </a:solidFill>
                <a:latin typeface="Verdana" panose="020B0604030504040204" pitchFamily="34" charset="0"/>
              </a:rPr>
              <a:t>PowerPC (WO):  Sync, EIEIO</a:t>
            </a:r>
          </a:p>
          <a:p>
            <a:pPr lvl="1" eaLnBrk="1" hangingPunct="1"/>
            <a:r>
              <a:rPr lang="en-US" altLang="zh-CN" sz="2000">
                <a:solidFill>
                  <a:srgbClr val="56127A"/>
                </a:solidFill>
                <a:latin typeface="Verdana" panose="020B0604030504040204" pitchFamily="34" charset="0"/>
              </a:rPr>
              <a:t>ARM: DMB (Data Memory Barrier)</a:t>
            </a:r>
          </a:p>
          <a:p>
            <a:pPr lvl="1" eaLnBrk="1" hangingPunct="1"/>
            <a:r>
              <a:rPr lang="en-US" altLang="zh-CN" sz="2000">
                <a:solidFill>
                  <a:srgbClr val="56127A"/>
                </a:solidFill>
                <a:latin typeface="Verdana" panose="020B0604030504040204" pitchFamily="34" charset="0"/>
              </a:rPr>
              <a:t>X86/64: mfence (Global Memory Barrier)</a:t>
            </a:r>
          </a:p>
          <a:p>
            <a:pPr lvl="1" eaLnBrk="1" hangingPunct="1"/>
            <a:endParaRPr lang="en-US" altLang="zh-CN" sz="1400">
              <a:latin typeface="Verdana" panose="020B0604030504040204" pitchFamily="34" charset="0"/>
            </a:endParaRPr>
          </a:p>
          <a:p>
            <a:pPr eaLnBrk="1" hangingPunct="1"/>
            <a:r>
              <a:rPr lang="zh-CN" altLang="en-US" sz="2000" i="1">
                <a:latin typeface="Verdana" panose="020B0604030504040204" pitchFamily="34" charset="0"/>
              </a:rPr>
              <a:t>存储器栅栏是一种代价比较大的操作，仅仅在需要时，对存储器操作串行化</a:t>
            </a:r>
            <a:endParaRPr lang="en-US" altLang="zh-CN" sz="2000" i="1">
              <a:latin typeface="Verdana" panose="020B0604030504040204" pitchFamily="34" charset="0"/>
            </a:endParaRPr>
          </a:p>
        </p:txBody>
      </p:sp>
      <p:sp>
        <p:nvSpPr>
          <p:cNvPr id="6" name="日期占位符 5"/>
          <p:cNvSpPr>
            <a:spLocks noGrp="1"/>
          </p:cNvSpPr>
          <p:nvPr>
            <p:ph type="dt" sz="half" idx="10"/>
          </p:nvPr>
        </p:nvSpPr>
        <p:spPr/>
        <p:txBody>
          <a:bodyPr/>
          <a:lstStyle/>
          <a:p>
            <a:pPr>
              <a:defRPr/>
            </a:pPr>
            <a:fld id="{1A2DBD96-A07F-4507-A829-400E46849C2A}" type="datetime1">
              <a:rPr lang="zh-CN" altLang="en-US" smtClean="0"/>
              <a:t>2020/5/17</a:t>
            </a:fld>
            <a:endParaRPr lang="zh-CN" altLang="en-US"/>
          </a:p>
        </p:txBody>
      </p:sp>
      <p:sp>
        <p:nvSpPr>
          <p:cNvPr id="7" name="页脚占位符 6"/>
          <p:cNvSpPr>
            <a:spLocks noGrp="1"/>
          </p:cNvSpPr>
          <p:nvPr>
            <p:ph type="ftr" sz="quarter" idx="11"/>
          </p:nvPr>
        </p:nvSpPr>
        <p:spPr/>
        <p:txBody>
          <a:bodyPr/>
          <a:lstStyle/>
          <a:p>
            <a:pPr>
              <a:defRPr/>
            </a:pPr>
            <a:r>
              <a:rPr lang="zh-CN" altLang="en-US" smtClean="0"/>
              <a:t>计算机体系结构</a:t>
            </a:r>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标题 1"/>
          <p:cNvSpPr>
            <a:spLocks noGrp="1"/>
          </p:cNvSpPr>
          <p:nvPr>
            <p:ph type="title"/>
          </p:nvPr>
        </p:nvSpPr>
        <p:spPr/>
        <p:txBody>
          <a:bodyPr/>
          <a:lstStyle/>
          <a:p>
            <a:endParaRPr lang="zh-CN" altLang="en-US" smtClean="0"/>
          </a:p>
        </p:txBody>
      </p:sp>
      <p:sp>
        <p:nvSpPr>
          <p:cNvPr id="155651" name="内容占位符 2"/>
          <p:cNvSpPr>
            <a:spLocks noGrp="1"/>
          </p:cNvSpPr>
          <p:nvPr>
            <p:ph idx="1"/>
          </p:nvPr>
        </p:nvSpPr>
        <p:spPr/>
        <p:txBody>
          <a:bodyPr/>
          <a:lstStyle/>
          <a:p>
            <a:endParaRPr lang="zh-CN" altLang="en-US" smtClean="0"/>
          </a:p>
        </p:txBody>
      </p:sp>
      <p:sp>
        <p:nvSpPr>
          <p:cNvPr id="4" name="日期占位符 3"/>
          <p:cNvSpPr>
            <a:spLocks noGrp="1"/>
          </p:cNvSpPr>
          <p:nvPr>
            <p:ph type="dt" sz="quarter" idx="10"/>
          </p:nvPr>
        </p:nvSpPr>
        <p:spPr/>
        <p:txBody>
          <a:bodyPr/>
          <a:lstStyle/>
          <a:p>
            <a:pPr>
              <a:defRPr/>
            </a:pPr>
            <a:fld id="{16AAF618-90DE-4855-9C0F-9C6A424CCA92}" type="datetime1">
              <a:rPr lang="zh-CN" altLang="en-US"/>
              <a:t>2020/5/17</a:t>
            </a:fld>
            <a:endParaRPr lang="zh-CN" altLang="en-US"/>
          </a:p>
        </p:txBody>
      </p:sp>
      <p:sp>
        <p:nvSpPr>
          <p:cNvPr id="5" name="页脚占位符 4"/>
          <p:cNvSpPr>
            <a:spLocks noGrp="1"/>
          </p:cNvSpPr>
          <p:nvPr>
            <p:ph type="ftr" sz="quarter" idx="11"/>
          </p:nvPr>
        </p:nvSpPr>
        <p:spPr/>
        <p:txBody>
          <a:bodyPr/>
          <a:lstStyle/>
          <a:p>
            <a:pPr>
              <a:defRPr/>
            </a:pPr>
            <a:r>
              <a:rPr lang="zh-CN" altLang="en-US" smtClean="0"/>
              <a:t>计算机体系结构</a:t>
            </a:r>
            <a:endParaRPr lang="zh-CN" altLang="en-US"/>
          </a:p>
        </p:txBody>
      </p:sp>
      <p:sp>
        <p:nvSpPr>
          <p:cNvPr id="155654" name="灯片编号占位符 5"/>
          <p:cNvSpPr>
            <a:spLocks noGrp="1"/>
          </p:cNvSpPr>
          <p:nvPr>
            <p:ph type="sldNum" sz="quarter" idx="12"/>
          </p:nvPr>
        </p:nvSpPr>
        <p:spPr bwMode="auto">
          <a:noFill/>
          <a:ln>
            <a:miter lim="800000"/>
          </a:ln>
        </p:spPr>
        <p:txBody>
          <a:bodyPr/>
          <a:lstStyle/>
          <a:p>
            <a:fld id="{F8E5BA06-AEEF-4138-B309-755CF198545C}" type="slidenum">
              <a:rPr lang="zh-CN" altLang="en-US"/>
              <a:t>46</a:t>
            </a:fld>
            <a:endParaRPr lang="zh-CN" altLang="en-US"/>
          </a:p>
        </p:txBody>
      </p:sp>
      <p:pic>
        <p:nvPicPr>
          <p:cNvPr id="155655" name="图片 6"/>
          <p:cNvPicPr>
            <a:picLocks noChangeAspect="1"/>
          </p:cNvPicPr>
          <p:nvPr/>
        </p:nvPicPr>
        <p:blipFill>
          <a:blip r:embed="rId2"/>
          <a:srcRect/>
          <a:stretch>
            <a:fillRect/>
          </a:stretch>
        </p:blipFill>
        <p:spPr bwMode="auto">
          <a:xfrm>
            <a:off x="1428115" y="41275"/>
            <a:ext cx="6146800" cy="6315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r>
              <a:rPr lang="en-US" altLang="zh-CN" smtClean="0"/>
              <a:t>Acknowledgements</a:t>
            </a:r>
          </a:p>
        </p:txBody>
      </p:sp>
      <p:sp>
        <p:nvSpPr>
          <p:cNvPr id="185347" name="Rectangle 3"/>
          <p:cNvSpPr>
            <a:spLocks noGrp="1" noChangeArrowheads="1"/>
          </p:cNvSpPr>
          <p:nvPr>
            <p:ph idx="1"/>
          </p:nvPr>
        </p:nvSpPr>
        <p:spPr>
          <a:xfrm>
            <a:off x="742950" y="1600200"/>
            <a:ext cx="7559675" cy="4576763"/>
          </a:xfrm>
        </p:spPr>
        <p:txBody>
          <a:bodyPr>
            <a:normAutofit fontScale="92500" lnSpcReduction="10000"/>
          </a:bodyPr>
          <a:lstStyle/>
          <a:p>
            <a:pPr eaLnBrk="1" hangingPunct="1"/>
            <a:r>
              <a:rPr lang="en-US" altLang="zh-CN" smtClean="0"/>
              <a:t>These slides contain material developed and copyright by:</a:t>
            </a:r>
          </a:p>
          <a:p>
            <a:pPr lvl="1" eaLnBrk="1" hangingPunct="1"/>
            <a:r>
              <a:rPr lang="en-US" altLang="zh-CN" smtClean="0"/>
              <a:t>John Kubiatowicz (UCB)</a:t>
            </a:r>
          </a:p>
          <a:p>
            <a:pPr lvl="1" eaLnBrk="1" hangingPunct="1"/>
            <a:r>
              <a:rPr lang="en-US" altLang="zh-CN" smtClean="0"/>
              <a:t>Krste Asanovic (UCB)</a:t>
            </a:r>
          </a:p>
          <a:p>
            <a:pPr lvl="1" eaLnBrk="1" hangingPunct="1"/>
            <a:r>
              <a:rPr lang="en-US" altLang="zh-CN" smtClean="0"/>
              <a:t>David Patterson (UCB)</a:t>
            </a:r>
          </a:p>
          <a:p>
            <a:pPr lvl="1" eaLnBrk="1" hangingPunct="1"/>
            <a:r>
              <a:rPr lang="en-US" altLang="zh-CN" smtClean="0"/>
              <a:t>Chenxi Zhang (Tongji)</a:t>
            </a:r>
          </a:p>
          <a:p>
            <a:pPr eaLnBrk="1" hangingPunct="1"/>
            <a:r>
              <a:rPr lang="en-US" altLang="zh-CN" smtClean="0"/>
              <a:t>UCB material derived from course CS152</a:t>
            </a:r>
            <a:r>
              <a:rPr lang="zh-CN" altLang="en-US" smtClean="0"/>
              <a:t>、</a:t>
            </a:r>
            <a:r>
              <a:rPr lang="en-US" altLang="zh-CN" smtClean="0"/>
              <a:t>CS252</a:t>
            </a:r>
            <a:r>
              <a:rPr lang="zh-CN" altLang="en-US" smtClean="0"/>
              <a:t>、</a:t>
            </a:r>
            <a:r>
              <a:rPr lang="en-US" altLang="zh-CN" smtClean="0"/>
              <a:t>CS61C</a:t>
            </a:r>
          </a:p>
          <a:p>
            <a:pPr eaLnBrk="1" hangingPunct="1"/>
            <a:r>
              <a:rPr lang="en-US" altLang="zh-CN" smtClean="0"/>
              <a:t>KFUPM material derived from course COE501</a:t>
            </a:r>
            <a:r>
              <a:rPr lang="zh-CN" altLang="en-US" smtClean="0"/>
              <a:t>、</a:t>
            </a:r>
            <a:r>
              <a:rPr lang="en-US" altLang="zh-CN" smtClean="0"/>
              <a:t>COE502</a:t>
            </a:r>
          </a:p>
          <a:p>
            <a:pPr eaLnBrk="1" hangingPunct="1"/>
            <a:endParaRPr lang="en-US" altLang="zh-CN" smtClean="0"/>
          </a:p>
        </p:txBody>
      </p:sp>
      <p:sp>
        <p:nvSpPr>
          <p:cNvPr id="185348" name="Slide Number Placeholder 4"/>
          <p:cNvSpPr>
            <a:spLocks noGrp="1"/>
          </p:cNvSpPr>
          <p:nvPr>
            <p:ph type="sldNum" sz="quarter" idx="12"/>
          </p:nvPr>
        </p:nvSpPr>
        <p:spPr bwMode="auto">
          <a:noFill/>
          <a:ln>
            <a:miter lim="800000"/>
          </a:ln>
        </p:spPr>
        <p:txBody>
          <a:bodyPr/>
          <a:lstStyle/>
          <a:p>
            <a:fld id="{50C395EB-FCE5-4F57-849D-B3E1ABDF345D}" type="slidenum">
              <a:rPr lang="en-US" altLang="zh-CN">
                <a:solidFill>
                  <a:schemeClr val="tx1"/>
                </a:solidFill>
                <a:latin typeface="Times New Roman" panose="02020603050405020304" pitchFamily="18" charset="0"/>
              </a:rPr>
              <a:t>47</a:t>
            </a:fld>
            <a:endParaRPr lang="en-US" altLang="zh-CN">
              <a:solidFill>
                <a:schemeClr val="tx1"/>
              </a:solidFill>
              <a:latin typeface="Times New Roman" panose="02020603050405020304" pitchFamily="18" charset="0"/>
            </a:endParaRPr>
          </a:p>
        </p:txBody>
      </p:sp>
      <p:sp>
        <p:nvSpPr>
          <p:cNvPr id="193541" name="日期占位符 1"/>
          <p:cNvSpPr>
            <a:spLocks noGrp="1"/>
          </p:cNvSpPr>
          <p:nvPr>
            <p:ph type="dt" sz="quarter" idx="10"/>
          </p:nvPr>
        </p:nvSpPr>
        <p:spPr bwMode="auto">
          <a:ln>
            <a:miter lim="800000"/>
          </a:ln>
        </p:spPr>
        <p:txBody>
          <a:bodyPr wrap="square" numCol="1" anchorCtr="0" compatLnSpc="1"/>
          <a:lstStyle/>
          <a:p>
            <a:pPr fontAlgn="base">
              <a:spcBef>
                <a:spcPct val="0"/>
              </a:spcBef>
              <a:spcAft>
                <a:spcPct val="0"/>
              </a:spcAft>
              <a:defRPr/>
            </a:pPr>
            <a:fld id="{36DC4197-531A-4680-BFFC-B4EE200F4B9B}" type="datetime1">
              <a:rPr lang="zh-CN" altLang="en-US">
                <a:solidFill>
                  <a:schemeClr val="tx1"/>
                </a:solidFill>
                <a:latin typeface="Times New Roman" panose="02020603050405020304" pitchFamily="18" charset="0"/>
              </a:rPr>
              <a:t>2020/5/17</a:t>
            </a:fld>
            <a:endParaRPr lang="en-US" altLang="zh-CN">
              <a:solidFill>
                <a:schemeClr val="tx1"/>
              </a:solidFill>
              <a:latin typeface="Times New Roman" panose="02020603050405020304" pitchFamily="18" charset="0"/>
            </a:endParaRPr>
          </a:p>
        </p:txBody>
      </p:sp>
      <p:sp>
        <p:nvSpPr>
          <p:cNvPr id="193542" name="页脚占位符 2"/>
          <p:cNvSpPr>
            <a:spLocks noGrp="1"/>
          </p:cNvSpPr>
          <p:nvPr>
            <p:ph type="ftr" sz="quarter" idx="11"/>
          </p:nvPr>
        </p:nvSpPr>
        <p:spPr bwMode="auto">
          <a:ln>
            <a:miter lim="800000"/>
          </a:ln>
        </p:spPr>
        <p:txBody>
          <a:bodyPr wrap="square" numCol="1" anchorCtr="0" compatLnSpc="1"/>
          <a:lstStyle/>
          <a:p>
            <a:pPr fontAlgn="base">
              <a:spcBef>
                <a:spcPct val="0"/>
              </a:spcBef>
              <a:spcAft>
                <a:spcPct val="0"/>
              </a:spcAft>
              <a:defRPr/>
            </a:pPr>
            <a:r>
              <a:rPr lang="zh-CN" altLang="en-US" smtClean="0">
                <a:solidFill>
                  <a:schemeClr val="tx1"/>
                </a:solidFill>
                <a:latin typeface="Times New Roman" panose="02020603050405020304" pitchFamily="18" charset="0"/>
              </a:rPr>
              <a:t>计算机体系结构</a:t>
            </a:r>
            <a:endParaRPr lang="en-US" altLang="zh-CN" smtClean="0">
              <a:solidFill>
                <a:schemeClr val="tx1"/>
              </a:solidFill>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ChangeArrowheads="1"/>
          </p:cNvSpPr>
          <p:nvPr/>
        </p:nvSpPr>
        <p:spPr bwMode="auto">
          <a:xfrm>
            <a:off x="323850" y="963613"/>
            <a:ext cx="8458200" cy="5486400"/>
          </a:xfrm>
          <a:prstGeom prst="rect">
            <a:avLst/>
          </a:prstGeom>
          <a:solidFill>
            <a:srgbClr val="99FFCC"/>
          </a:solidFill>
          <a:ln w="9525">
            <a:noFill/>
            <a:miter lim="800000"/>
          </a:ln>
        </p:spPr>
        <p:txBody>
          <a:bodyPr wrap="none" anchor="ctr"/>
          <a:lstStyle/>
          <a:p>
            <a:pPr eaLnBrk="1" hangingPunct="1"/>
            <a:endParaRPr lang="zh-CN" altLang="en-US"/>
          </a:p>
        </p:txBody>
      </p:sp>
      <p:graphicFrame>
        <p:nvGraphicFramePr>
          <p:cNvPr id="102403" name="Object 6"/>
          <p:cNvGraphicFramePr>
            <a:graphicFrameLocks noChangeAspect="1"/>
          </p:cNvGraphicFramePr>
          <p:nvPr/>
        </p:nvGraphicFramePr>
        <p:xfrm>
          <a:off x="381000" y="1168400"/>
          <a:ext cx="8382000" cy="4008438"/>
        </p:xfrm>
        <a:graphic>
          <a:graphicData uri="http://schemas.openxmlformats.org/presentationml/2006/ole">
            <mc:AlternateContent xmlns:mc="http://schemas.openxmlformats.org/markup-compatibility/2006">
              <mc:Choice xmlns:v="urn:schemas-microsoft-com:vml" Requires="v">
                <p:oleObj spid="_x0000_s3098" name="Document" r:id="rId4" imgW="5143500" imgH="3867150" progId="Word.Document.8">
                  <p:embed/>
                </p:oleObj>
              </mc:Choice>
              <mc:Fallback>
                <p:oleObj name="Document" r:id="rId4" imgW="5143500" imgH="3867150" progId="Word.Document.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168400"/>
                        <a:ext cx="8382000" cy="4008438"/>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sp>
        <p:nvSpPr>
          <p:cNvPr id="7" name="标题 6"/>
          <p:cNvSpPr>
            <a:spLocks noGrp="1"/>
          </p:cNvSpPr>
          <p:nvPr>
            <p:ph type="title"/>
          </p:nvPr>
        </p:nvSpPr>
        <p:spPr/>
        <p:txBody>
          <a:bodyPr/>
          <a:lstStyle/>
          <a:p>
            <a:r>
              <a:rPr lang="zh-CN" altLang="en-US" dirty="0" smtClean="0"/>
              <a:t>分布式共享存储结构</a:t>
            </a:r>
            <a:endParaRPr lang="zh-CN" altLang="en-US" dirty="0"/>
          </a:p>
        </p:txBody>
      </p:sp>
      <p:sp>
        <p:nvSpPr>
          <p:cNvPr id="4" name="日期占位符 3"/>
          <p:cNvSpPr>
            <a:spLocks noGrp="1"/>
          </p:cNvSpPr>
          <p:nvPr>
            <p:ph type="dt" sz="half" idx="10"/>
          </p:nvPr>
        </p:nvSpPr>
        <p:spPr/>
        <p:txBody>
          <a:bodyPr/>
          <a:lstStyle/>
          <a:p>
            <a:pPr>
              <a:defRPr/>
            </a:pPr>
            <a:fld id="{0D961194-D83E-49E0-A59B-519CC4EC48D2}" type="datetime1">
              <a:rPr lang="zh-CN" altLang="en-US"/>
              <a:t>2020/5/17</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02406" name="灯片编号占位符 5"/>
          <p:cNvSpPr>
            <a:spLocks noGrp="1"/>
          </p:cNvSpPr>
          <p:nvPr>
            <p:ph type="sldNum" sz="quarter" idx="12"/>
          </p:nvPr>
        </p:nvSpPr>
        <p:spPr bwMode="auto">
          <a:noFill/>
          <a:ln>
            <a:miter lim="800000"/>
          </a:ln>
        </p:spPr>
        <p:txBody>
          <a:bodyPr/>
          <a:lstStyle/>
          <a:p>
            <a:fld id="{E286DED9-178D-4700-ADEB-8C2A28C52C84}" type="slidenum">
              <a:rPr lang="zh-CN" altLang="en-US"/>
              <a:t>5</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图片 7"/>
          <p:cNvPicPr>
            <a:picLocks noChangeAspect="1"/>
          </p:cNvPicPr>
          <p:nvPr/>
        </p:nvPicPr>
        <p:blipFill>
          <a:blip r:embed="rId2"/>
          <a:srcRect/>
          <a:stretch>
            <a:fillRect/>
          </a:stretch>
        </p:blipFill>
        <p:spPr bwMode="auto">
          <a:xfrm>
            <a:off x="866775" y="2970213"/>
            <a:ext cx="7648575" cy="3629025"/>
          </a:xfrm>
          <a:prstGeom prst="rect">
            <a:avLst/>
          </a:prstGeom>
          <a:noFill/>
          <a:ln w="9525">
            <a:noFill/>
            <a:miter lim="800000"/>
            <a:headEnd/>
            <a:tailEnd/>
          </a:ln>
        </p:spPr>
      </p:pic>
      <p:sp>
        <p:nvSpPr>
          <p:cNvPr id="104451" name="标题 1"/>
          <p:cNvSpPr>
            <a:spLocks noGrp="1"/>
          </p:cNvSpPr>
          <p:nvPr>
            <p:ph type="title"/>
          </p:nvPr>
        </p:nvSpPr>
        <p:spPr>
          <a:xfrm>
            <a:off x="628650" y="242888"/>
            <a:ext cx="7886700" cy="747712"/>
          </a:xfrm>
        </p:spPr>
        <p:txBody>
          <a:bodyPr/>
          <a:lstStyle/>
          <a:p>
            <a:pPr eaLnBrk="1" hangingPunct="1"/>
            <a:r>
              <a:rPr lang="en-US" altLang="zh-CN" smtClean="0"/>
              <a:t>Directory in a Chip Multiprocessor</a:t>
            </a:r>
            <a:endParaRPr lang="zh-CN" altLang="en-US" smtClean="0"/>
          </a:p>
        </p:txBody>
      </p:sp>
      <p:sp>
        <p:nvSpPr>
          <p:cNvPr id="104452" name="内容占位符 2"/>
          <p:cNvSpPr>
            <a:spLocks noGrp="1"/>
          </p:cNvSpPr>
          <p:nvPr>
            <p:ph idx="1"/>
          </p:nvPr>
        </p:nvSpPr>
        <p:spPr>
          <a:xfrm>
            <a:off x="628649" y="990600"/>
            <a:ext cx="8158299" cy="2070100"/>
          </a:xfrm>
        </p:spPr>
        <p:txBody>
          <a:bodyPr>
            <a:normAutofit fontScale="85000" lnSpcReduction="10000"/>
          </a:bodyPr>
          <a:lstStyle/>
          <a:p>
            <a:pPr eaLnBrk="1" hangingPunct="1"/>
            <a:r>
              <a:rPr lang="zh-CN" altLang="en-US" dirty="0" smtClean="0"/>
              <a:t>目录在所有处理器共享的最外层</a:t>
            </a:r>
            <a:r>
              <a:rPr lang="en-US" altLang="zh-CN" dirty="0" smtClean="0"/>
              <a:t>Cache</a:t>
            </a:r>
            <a:r>
              <a:rPr lang="zh-CN" altLang="en-US" dirty="0" smtClean="0"/>
              <a:t>中</a:t>
            </a:r>
            <a:endParaRPr lang="en-US" altLang="zh-CN" dirty="0" smtClean="0"/>
          </a:p>
          <a:p>
            <a:pPr lvl="1" eaLnBrk="1" hangingPunct="1"/>
            <a:r>
              <a:rPr lang="zh-CN" altLang="en-US" dirty="0" smtClean="0"/>
              <a:t>目录记录了每个私有</a:t>
            </a:r>
            <a:r>
              <a:rPr lang="en-US" altLang="zh-CN" dirty="0" smtClean="0"/>
              <a:t>Cache</a:t>
            </a:r>
            <a:r>
              <a:rPr lang="zh-CN" altLang="en-US" dirty="0" smtClean="0"/>
              <a:t>中块的相关信息</a:t>
            </a:r>
            <a:endParaRPr lang="en-US" altLang="zh-CN" dirty="0" smtClean="0"/>
          </a:p>
          <a:p>
            <a:pPr eaLnBrk="1" hangingPunct="1"/>
            <a:r>
              <a:rPr lang="zh-CN" altLang="en-US" dirty="0" smtClean="0"/>
              <a:t>最外层</a:t>
            </a:r>
            <a:r>
              <a:rPr lang="en-US" altLang="zh-CN" dirty="0" smtClean="0"/>
              <a:t>Cache</a:t>
            </a:r>
            <a:r>
              <a:rPr lang="zh-CN" altLang="en-US" dirty="0" smtClean="0"/>
              <a:t>分成若干个</a:t>
            </a:r>
            <a:r>
              <a:rPr lang="en-US" altLang="zh-CN" dirty="0" smtClean="0"/>
              <a:t>banks</a:t>
            </a:r>
            <a:r>
              <a:rPr lang="zh-CN" altLang="en-US" dirty="0" smtClean="0"/>
              <a:t>，以便并行访问</a:t>
            </a:r>
            <a:endParaRPr lang="en-US" altLang="zh-CN" dirty="0" smtClean="0"/>
          </a:p>
          <a:p>
            <a:pPr lvl="1" eaLnBrk="1" hangingPunct="1"/>
            <a:r>
              <a:rPr lang="en-US" altLang="zh-CN" dirty="0" smtClean="0"/>
              <a:t>Cache</a:t>
            </a:r>
            <a:r>
              <a:rPr lang="zh-CN" altLang="en-US" dirty="0" smtClean="0"/>
              <a:t>的</a:t>
            </a:r>
            <a:r>
              <a:rPr lang="en-US" altLang="zh-CN" dirty="0" smtClean="0"/>
              <a:t>banks</a:t>
            </a:r>
            <a:r>
              <a:rPr lang="zh-CN" altLang="en-US" dirty="0" smtClean="0"/>
              <a:t>数可以与</a:t>
            </a:r>
            <a:r>
              <a:rPr lang="en-US" altLang="zh-CN" dirty="0" smtClean="0"/>
              <a:t>cores</a:t>
            </a:r>
            <a:r>
              <a:rPr lang="zh-CN" altLang="en-US" dirty="0" smtClean="0"/>
              <a:t>的数量相同，也可以不同</a:t>
            </a:r>
          </a:p>
        </p:txBody>
      </p:sp>
      <p:sp>
        <p:nvSpPr>
          <p:cNvPr id="4" name="日期占位符 3"/>
          <p:cNvSpPr>
            <a:spLocks noGrp="1"/>
          </p:cNvSpPr>
          <p:nvPr>
            <p:ph type="dt" sz="quarter" idx="10"/>
          </p:nvPr>
        </p:nvSpPr>
        <p:spPr/>
        <p:txBody>
          <a:bodyPr/>
          <a:lstStyle/>
          <a:p>
            <a:pPr>
              <a:defRPr/>
            </a:pPr>
            <a:fld id="{47D12334-C111-400A-8A76-1283DDEDBC71}" type="datetime1">
              <a:rPr lang="zh-CN" altLang="en-US"/>
              <a:t>2020/5/17</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04455" name="灯片编号占位符 5"/>
          <p:cNvSpPr>
            <a:spLocks noGrp="1"/>
          </p:cNvSpPr>
          <p:nvPr>
            <p:ph type="sldNum" sz="quarter" idx="12"/>
          </p:nvPr>
        </p:nvSpPr>
        <p:spPr bwMode="auto">
          <a:noFill/>
          <a:ln>
            <a:miter lim="800000"/>
          </a:ln>
        </p:spPr>
        <p:txBody>
          <a:bodyPr/>
          <a:lstStyle/>
          <a:p>
            <a:fld id="{652FB37D-B9F9-4389-B22D-9B3E31F12D3F}" type="slidenum">
              <a:rPr lang="zh-CN" altLang="en-US"/>
              <a:t>6</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a:xfrm>
            <a:off x="628650" y="158751"/>
            <a:ext cx="7886700" cy="655638"/>
          </a:xfrm>
        </p:spPr>
        <p:txBody>
          <a:bodyPr/>
          <a:lstStyle/>
          <a:p>
            <a:pPr eaLnBrk="1" hangingPunct="1"/>
            <a:r>
              <a:rPr lang="en-US" altLang="zh-CN" dirty="0" smtClean="0"/>
              <a:t>Directory in the Shared Cache</a:t>
            </a:r>
            <a:endParaRPr lang="zh-CN" altLang="en-US" dirty="0" smtClean="0"/>
          </a:p>
        </p:txBody>
      </p:sp>
      <p:sp>
        <p:nvSpPr>
          <p:cNvPr id="3" name="内容占位符 2"/>
          <p:cNvSpPr>
            <a:spLocks noGrp="1"/>
          </p:cNvSpPr>
          <p:nvPr>
            <p:ph idx="1"/>
          </p:nvPr>
        </p:nvSpPr>
        <p:spPr>
          <a:xfrm>
            <a:off x="628650" y="1020763"/>
            <a:ext cx="7886700" cy="4267200"/>
          </a:xfrm>
        </p:spPr>
        <p:txBody>
          <a:bodyPr rtlCol="0">
            <a:normAutofit fontScale="77500" lnSpcReduction="20000"/>
          </a:bodyPr>
          <a:lstStyle/>
          <a:p>
            <a:pPr eaLnBrk="1" fontAlgn="auto" hangingPunct="1">
              <a:spcAft>
                <a:spcPts val="0"/>
              </a:spcAft>
              <a:defRPr/>
            </a:pPr>
            <a:r>
              <a:rPr lang="en-US" altLang="zh-CN" dirty="0"/>
              <a:t>Shared Cache </a:t>
            </a:r>
            <a:r>
              <a:rPr lang="zh-CN" altLang="en-US" dirty="0" smtClean="0"/>
              <a:t>包含所有的私有</a:t>
            </a:r>
            <a:r>
              <a:rPr lang="en-US" altLang="zh-CN" dirty="0" smtClean="0"/>
              <a:t>Cache</a:t>
            </a:r>
            <a:endParaRPr lang="en-US" altLang="zh-CN" dirty="0"/>
          </a:p>
          <a:p>
            <a:pPr lvl="1" eaLnBrk="1" fontAlgn="auto" hangingPunct="1">
              <a:spcAft>
                <a:spcPts val="0"/>
              </a:spcAft>
              <a:defRPr/>
            </a:pPr>
            <a:r>
              <a:rPr lang="zh-CN" altLang="en-US" dirty="0" smtClean="0"/>
              <a:t>共享</a:t>
            </a:r>
            <a:r>
              <a:rPr lang="en-US" altLang="zh-CN" dirty="0" smtClean="0"/>
              <a:t>Cache</a:t>
            </a:r>
            <a:r>
              <a:rPr lang="zh-CN" altLang="en-US" dirty="0"/>
              <a:t>是</a:t>
            </a:r>
            <a:r>
              <a:rPr lang="zh-CN" altLang="en-US" dirty="0" smtClean="0"/>
              <a:t>私有</a:t>
            </a:r>
            <a:r>
              <a:rPr lang="en-US" altLang="zh-CN" dirty="0" smtClean="0"/>
              <a:t>cache</a:t>
            </a:r>
            <a:r>
              <a:rPr lang="zh-CN" altLang="en-US" dirty="0" smtClean="0"/>
              <a:t>块的超集</a:t>
            </a:r>
            <a:endParaRPr lang="en-US" altLang="zh-CN" dirty="0"/>
          </a:p>
          <a:p>
            <a:pPr lvl="1" eaLnBrk="1" fontAlgn="auto" hangingPunct="1">
              <a:spcAft>
                <a:spcPts val="0"/>
              </a:spcAft>
              <a:defRPr/>
            </a:pPr>
            <a:r>
              <a:rPr lang="en-US" altLang="zh-CN" dirty="0" smtClean="0"/>
              <a:t>Example</a:t>
            </a:r>
            <a:r>
              <a:rPr lang="en-US" altLang="zh-CN" dirty="0"/>
              <a:t>: Intel Core i7</a:t>
            </a:r>
          </a:p>
          <a:p>
            <a:pPr eaLnBrk="1" fontAlgn="auto" hangingPunct="1">
              <a:spcAft>
                <a:spcPts val="0"/>
              </a:spcAft>
              <a:defRPr/>
            </a:pPr>
            <a:r>
              <a:rPr lang="zh-CN" altLang="en-US" dirty="0" smtClean="0"/>
              <a:t>目录在共享</a:t>
            </a:r>
            <a:r>
              <a:rPr lang="en-US" altLang="zh-CN" dirty="0" smtClean="0"/>
              <a:t>cache</a:t>
            </a:r>
            <a:r>
              <a:rPr lang="zh-CN" altLang="en-US" dirty="0" smtClean="0"/>
              <a:t>中</a:t>
            </a:r>
            <a:endParaRPr lang="en-US" altLang="zh-CN" dirty="0"/>
          </a:p>
          <a:p>
            <a:pPr lvl="1" eaLnBrk="1" fontAlgn="auto" hangingPunct="1">
              <a:spcAft>
                <a:spcPts val="0"/>
              </a:spcAft>
              <a:defRPr/>
            </a:pPr>
            <a:r>
              <a:rPr lang="zh-CN" altLang="en-US" dirty="0" smtClean="0"/>
              <a:t>共享</a:t>
            </a:r>
            <a:r>
              <a:rPr lang="en-US" altLang="zh-CN" dirty="0" smtClean="0"/>
              <a:t>cache</a:t>
            </a:r>
            <a:r>
              <a:rPr lang="zh-CN" altLang="en-US" dirty="0" smtClean="0"/>
              <a:t>中的每个块增加若干</a:t>
            </a:r>
            <a:r>
              <a:rPr lang="en-US" altLang="zh-CN" dirty="0" smtClean="0"/>
              <a:t>presence bits</a:t>
            </a:r>
            <a:endParaRPr lang="en-US" altLang="zh-CN" dirty="0"/>
          </a:p>
          <a:p>
            <a:pPr lvl="1" eaLnBrk="1" fontAlgn="auto" hangingPunct="1">
              <a:spcAft>
                <a:spcPts val="0"/>
              </a:spcAft>
              <a:defRPr/>
            </a:pPr>
            <a:r>
              <a:rPr lang="en-US" altLang="zh-CN" dirty="0" smtClean="0"/>
              <a:t> </a:t>
            </a:r>
            <a:r>
              <a:rPr lang="zh-CN" altLang="en-US" dirty="0" smtClean="0"/>
              <a:t>如果有</a:t>
            </a:r>
            <a:r>
              <a:rPr lang="en-US" altLang="zh-CN" dirty="0" smtClean="0"/>
              <a:t>k</a:t>
            </a:r>
            <a:r>
              <a:rPr lang="zh-CN" altLang="en-US" dirty="0" smtClean="0"/>
              <a:t>个</a:t>
            </a:r>
            <a:r>
              <a:rPr lang="en-US" altLang="zh-CN" dirty="0" smtClean="0"/>
              <a:t>processors</a:t>
            </a:r>
            <a:r>
              <a:rPr lang="zh-CN" altLang="en-US" dirty="0" smtClean="0"/>
              <a:t>那么共享</a:t>
            </a:r>
            <a:r>
              <a:rPr lang="en-US" altLang="zh-CN" dirty="0" smtClean="0"/>
              <a:t>cache</a:t>
            </a:r>
            <a:r>
              <a:rPr lang="zh-CN" altLang="en-US" dirty="0" smtClean="0"/>
              <a:t>中每个块含有</a:t>
            </a:r>
            <a:endParaRPr lang="en-US" altLang="zh-CN" dirty="0" smtClean="0"/>
          </a:p>
          <a:p>
            <a:pPr marL="457200" lvl="1" indent="0" eaLnBrk="1" fontAlgn="auto" hangingPunct="1">
              <a:spcAft>
                <a:spcPts val="0"/>
              </a:spcAft>
              <a:buFont typeface="Arial" panose="020B0604020202020204" pitchFamily="34" charset="0"/>
              <a:buNone/>
              <a:defRPr/>
            </a:pPr>
            <a:r>
              <a:rPr lang="en-US" altLang="zh-CN" dirty="0"/>
              <a:t> </a:t>
            </a:r>
            <a:r>
              <a:rPr lang="en-US" altLang="zh-CN" dirty="0" smtClean="0"/>
              <a:t>   presence bits(k</a:t>
            </a:r>
            <a:r>
              <a:rPr lang="zh-CN" altLang="en-US" dirty="0" smtClean="0"/>
              <a:t>位</a:t>
            </a:r>
            <a:r>
              <a:rPr lang="en-US" altLang="zh-CN" dirty="0" smtClean="0"/>
              <a:t>) + state</a:t>
            </a:r>
            <a:r>
              <a:rPr lang="zh-CN" altLang="en-US" dirty="0" smtClean="0"/>
              <a:t>位</a:t>
            </a:r>
            <a:endParaRPr lang="en-US" altLang="zh-CN" dirty="0"/>
          </a:p>
          <a:p>
            <a:pPr lvl="1" eaLnBrk="1" fontAlgn="auto" hangingPunct="1">
              <a:spcAft>
                <a:spcPts val="0"/>
              </a:spcAft>
              <a:defRPr/>
            </a:pPr>
            <a:r>
              <a:rPr lang="en-US" altLang="zh-CN" dirty="0" smtClean="0"/>
              <a:t>Presence </a:t>
            </a:r>
            <a:r>
              <a:rPr lang="en-US" altLang="zh-CN" dirty="0"/>
              <a:t>bits </a:t>
            </a:r>
            <a:r>
              <a:rPr lang="zh-CN" altLang="en-US" dirty="0" smtClean="0"/>
              <a:t>指示了包含该块</a:t>
            </a:r>
            <a:r>
              <a:rPr lang="en-US" altLang="zh-CN" dirty="0" smtClean="0"/>
              <a:t>copy</a:t>
            </a:r>
            <a:r>
              <a:rPr lang="zh-CN" altLang="en-US" dirty="0" smtClean="0"/>
              <a:t>的</a:t>
            </a:r>
            <a:r>
              <a:rPr lang="en-US" altLang="zh-CN" dirty="0" smtClean="0"/>
              <a:t>cores</a:t>
            </a:r>
          </a:p>
          <a:p>
            <a:pPr lvl="1" eaLnBrk="1" fontAlgn="auto" hangingPunct="1">
              <a:spcAft>
                <a:spcPts val="0"/>
              </a:spcAft>
              <a:defRPr/>
            </a:pPr>
            <a:r>
              <a:rPr lang="zh-CN" altLang="en-US" dirty="0" smtClean="0"/>
              <a:t>每个块都有其在私有</a:t>
            </a:r>
            <a:r>
              <a:rPr lang="en-US" altLang="zh-CN" dirty="0" smtClean="0"/>
              <a:t>cache</a:t>
            </a:r>
            <a:r>
              <a:rPr lang="zh-CN" altLang="en-US" dirty="0" smtClean="0"/>
              <a:t>和共享</a:t>
            </a:r>
            <a:r>
              <a:rPr lang="en-US" altLang="zh-CN" dirty="0" smtClean="0"/>
              <a:t>cache</a:t>
            </a:r>
            <a:r>
              <a:rPr lang="zh-CN" altLang="en-US" dirty="0" smtClean="0"/>
              <a:t>中的状态信息</a:t>
            </a:r>
            <a:endParaRPr lang="en-US" altLang="zh-CN" dirty="0"/>
          </a:p>
          <a:p>
            <a:pPr lvl="1" eaLnBrk="1" fontAlgn="auto" hangingPunct="1">
              <a:spcAft>
                <a:spcPts val="0"/>
              </a:spcAft>
              <a:defRPr/>
            </a:pPr>
            <a:r>
              <a:rPr lang="en-US" altLang="zh-CN" dirty="0" smtClean="0"/>
              <a:t>State </a:t>
            </a:r>
            <a:r>
              <a:rPr lang="en-US" altLang="zh-CN" dirty="0"/>
              <a:t>= M (Modified), S (Shared), or I (Invalid) in private cache</a:t>
            </a:r>
            <a:endParaRPr lang="zh-CN" altLang="en-US" dirty="0"/>
          </a:p>
        </p:txBody>
      </p:sp>
      <p:sp>
        <p:nvSpPr>
          <p:cNvPr id="4" name="日期占位符 3"/>
          <p:cNvSpPr>
            <a:spLocks noGrp="1"/>
          </p:cNvSpPr>
          <p:nvPr>
            <p:ph type="dt" sz="quarter" idx="10"/>
          </p:nvPr>
        </p:nvSpPr>
        <p:spPr/>
        <p:txBody>
          <a:bodyPr/>
          <a:lstStyle/>
          <a:p>
            <a:pPr>
              <a:defRPr/>
            </a:pPr>
            <a:fld id="{53763A65-FF37-4715-B8AC-9A20F2BA9C1D}" type="datetime1">
              <a:rPr lang="zh-CN" altLang="en-US"/>
              <a:t>2020/5/17</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05478" name="灯片编号占位符 5"/>
          <p:cNvSpPr>
            <a:spLocks noGrp="1"/>
          </p:cNvSpPr>
          <p:nvPr>
            <p:ph type="sldNum" sz="quarter" idx="12"/>
          </p:nvPr>
        </p:nvSpPr>
        <p:spPr bwMode="auto">
          <a:noFill/>
          <a:ln>
            <a:miter lim="800000"/>
          </a:ln>
        </p:spPr>
        <p:txBody>
          <a:bodyPr/>
          <a:lstStyle/>
          <a:p>
            <a:fld id="{6328F549-3089-47AA-83FA-1E143A7E9C0E}" type="slidenum">
              <a:rPr lang="zh-CN" altLang="en-US"/>
              <a:t>7</a:t>
            </a:fld>
            <a:endParaRPr lang="zh-CN" altLang="en-US"/>
          </a:p>
        </p:txBody>
      </p:sp>
      <p:pic>
        <p:nvPicPr>
          <p:cNvPr id="105479" name="图片 6"/>
          <p:cNvPicPr>
            <a:picLocks noChangeAspect="1"/>
          </p:cNvPicPr>
          <p:nvPr/>
        </p:nvPicPr>
        <p:blipFill>
          <a:blip r:embed="rId2"/>
          <a:srcRect/>
          <a:stretch>
            <a:fillRect/>
          </a:stretch>
        </p:blipFill>
        <p:spPr bwMode="auto">
          <a:xfrm>
            <a:off x="766763" y="5227638"/>
            <a:ext cx="7610475" cy="1128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a:xfrm>
            <a:off x="628650" y="174353"/>
            <a:ext cx="7886700" cy="714375"/>
          </a:xfrm>
        </p:spPr>
        <p:txBody>
          <a:bodyPr/>
          <a:lstStyle/>
          <a:p>
            <a:pPr eaLnBrk="1" hangingPunct="1"/>
            <a:r>
              <a:rPr lang="zh-CN" altLang="en-US" dirty="0" smtClean="0"/>
              <a:t>一些术语</a:t>
            </a:r>
          </a:p>
        </p:txBody>
      </p:sp>
      <p:sp>
        <p:nvSpPr>
          <p:cNvPr id="3" name="内容占位符 2"/>
          <p:cNvSpPr>
            <a:spLocks noGrp="1"/>
          </p:cNvSpPr>
          <p:nvPr>
            <p:ph idx="1"/>
          </p:nvPr>
        </p:nvSpPr>
        <p:spPr>
          <a:xfrm>
            <a:off x="104503" y="1169988"/>
            <a:ext cx="8882743" cy="5121275"/>
          </a:xfrm>
        </p:spPr>
        <p:txBody>
          <a:bodyPr rtlCol="0">
            <a:normAutofit fontScale="77500" lnSpcReduction="20000"/>
          </a:bodyPr>
          <a:lstStyle/>
          <a:p>
            <a:pPr eaLnBrk="1" fontAlgn="auto" hangingPunct="1">
              <a:spcAft>
                <a:spcPts val="0"/>
              </a:spcAft>
              <a:defRPr/>
            </a:pPr>
            <a:r>
              <a:rPr lang="zh-CN" altLang="en-US" dirty="0" smtClean="0"/>
              <a:t>本地</a:t>
            </a:r>
            <a:r>
              <a:rPr lang="zh-CN" altLang="en-US" dirty="0"/>
              <a:t>或</a:t>
            </a:r>
            <a:r>
              <a:rPr lang="zh-CN" altLang="en-US" dirty="0" smtClean="0"/>
              <a:t>私有</a:t>
            </a:r>
            <a:r>
              <a:rPr lang="en-US" altLang="zh-CN" dirty="0" smtClean="0"/>
              <a:t>Cache </a:t>
            </a:r>
            <a:r>
              <a:rPr lang="zh-CN" altLang="en-US" dirty="0" smtClean="0"/>
              <a:t>（</a:t>
            </a:r>
            <a:r>
              <a:rPr lang="en-US" altLang="zh-CN" dirty="0" smtClean="0"/>
              <a:t>Local </a:t>
            </a:r>
            <a:r>
              <a:rPr lang="en-US" altLang="zh-CN" dirty="0"/>
              <a:t>(or Private) </a:t>
            </a:r>
            <a:r>
              <a:rPr lang="en-US" altLang="zh-CN" dirty="0" smtClean="0"/>
              <a:t>Cache</a:t>
            </a:r>
            <a:r>
              <a:rPr lang="zh-CN" altLang="en-US" dirty="0" smtClean="0"/>
              <a:t>）</a:t>
            </a:r>
            <a:endParaRPr lang="en-US" altLang="zh-CN" dirty="0" smtClean="0"/>
          </a:p>
          <a:p>
            <a:pPr lvl="1" eaLnBrk="1" fontAlgn="auto" hangingPunct="1">
              <a:spcAft>
                <a:spcPts val="0"/>
              </a:spcAft>
              <a:defRPr/>
            </a:pPr>
            <a:r>
              <a:rPr lang="zh-CN" altLang="en-US" dirty="0" smtClean="0"/>
              <a:t>处理器请求的源</a:t>
            </a:r>
            <a:endParaRPr lang="en-US" altLang="zh-CN" dirty="0"/>
          </a:p>
          <a:p>
            <a:pPr eaLnBrk="1" fontAlgn="auto" hangingPunct="1">
              <a:spcAft>
                <a:spcPts val="0"/>
              </a:spcAft>
              <a:defRPr/>
            </a:pPr>
            <a:r>
              <a:rPr lang="zh-CN" altLang="en-US" dirty="0" smtClean="0"/>
              <a:t>目录（</a:t>
            </a:r>
            <a:r>
              <a:rPr lang="en-US" altLang="zh-CN" dirty="0" smtClean="0"/>
              <a:t>Home Directory</a:t>
            </a:r>
            <a:r>
              <a:rPr lang="zh-CN" altLang="en-US" dirty="0" smtClean="0"/>
              <a:t>）</a:t>
            </a:r>
            <a:endParaRPr lang="en-US" altLang="zh-CN" dirty="0" smtClean="0"/>
          </a:p>
          <a:p>
            <a:pPr lvl="1" eaLnBrk="1" fontAlgn="auto" hangingPunct="1">
              <a:spcAft>
                <a:spcPts val="0"/>
              </a:spcAft>
              <a:defRPr/>
            </a:pPr>
            <a:r>
              <a:rPr lang="zh-CN" altLang="en-US" dirty="0" smtClean="0"/>
              <a:t>存放</a:t>
            </a:r>
            <a:r>
              <a:rPr lang="en-US" altLang="zh-CN" dirty="0" smtClean="0"/>
              <a:t>Cache</a:t>
            </a:r>
            <a:r>
              <a:rPr lang="zh-CN" altLang="en-US" dirty="0" smtClean="0"/>
              <a:t>块相关信息</a:t>
            </a:r>
            <a:endParaRPr lang="en-US" altLang="zh-CN" dirty="0" smtClean="0"/>
          </a:p>
          <a:p>
            <a:pPr lvl="1" eaLnBrk="1" fontAlgn="auto" hangingPunct="1">
              <a:spcAft>
                <a:spcPts val="0"/>
              </a:spcAft>
              <a:defRPr/>
            </a:pPr>
            <a:r>
              <a:rPr lang="zh-CN" altLang="en-US" dirty="0" smtClean="0"/>
              <a:t>目录使用</a:t>
            </a:r>
            <a:r>
              <a:rPr lang="en-US" altLang="zh-CN" dirty="0" smtClean="0"/>
              <a:t>presence </a:t>
            </a:r>
            <a:r>
              <a:rPr lang="en-US" altLang="zh-CN" dirty="0"/>
              <a:t>bits </a:t>
            </a:r>
            <a:r>
              <a:rPr lang="zh-CN" altLang="en-US" dirty="0"/>
              <a:t>和</a:t>
            </a:r>
            <a:r>
              <a:rPr lang="en-US" altLang="zh-CN" dirty="0" smtClean="0"/>
              <a:t> </a:t>
            </a:r>
            <a:r>
              <a:rPr lang="en-US" altLang="zh-CN" dirty="0"/>
              <a:t>state </a:t>
            </a:r>
            <a:r>
              <a:rPr lang="zh-CN" altLang="en-US" dirty="0" smtClean="0"/>
              <a:t>追踪</a:t>
            </a:r>
            <a:r>
              <a:rPr lang="en-US" altLang="zh-CN" dirty="0" smtClean="0"/>
              <a:t>cache</a:t>
            </a:r>
            <a:r>
              <a:rPr lang="zh-CN" altLang="en-US" dirty="0" smtClean="0"/>
              <a:t>块</a:t>
            </a:r>
            <a:endParaRPr lang="en-US" altLang="zh-CN" dirty="0"/>
          </a:p>
          <a:p>
            <a:pPr eaLnBrk="1" fontAlgn="auto" hangingPunct="1">
              <a:spcAft>
                <a:spcPts val="0"/>
              </a:spcAft>
              <a:defRPr/>
            </a:pPr>
            <a:r>
              <a:rPr lang="zh-CN" altLang="en-US" dirty="0" smtClean="0"/>
              <a:t>远程</a:t>
            </a:r>
            <a:r>
              <a:rPr lang="en-US" altLang="zh-CN" dirty="0" smtClean="0"/>
              <a:t>Cache</a:t>
            </a:r>
            <a:r>
              <a:rPr lang="zh-CN" altLang="en-US" dirty="0" smtClean="0"/>
              <a:t>（</a:t>
            </a:r>
            <a:r>
              <a:rPr lang="en-US" altLang="zh-CN" dirty="0" smtClean="0"/>
              <a:t>Remote Cache</a:t>
            </a:r>
            <a:r>
              <a:rPr lang="zh-CN" altLang="en-US" dirty="0" smtClean="0"/>
              <a:t>）</a:t>
            </a:r>
            <a:endParaRPr lang="en-US" altLang="zh-CN" dirty="0" smtClean="0"/>
          </a:p>
          <a:p>
            <a:pPr lvl="1" eaLnBrk="1" fontAlgn="auto" hangingPunct="1">
              <a:spcAft>
                <a:spcPts val="0"/>
              </a:spcAft>
              <a:defRPr/>
            </a:pPr>
            <a:r>
              <a:rPr lang="zh-CN" altLang="en-US" dirty="0" smtClean="0"/>
              <a:t>该</a:t>
            </a:r>
            <a:r>
              <a:rPr lang="en-US" altLang="zh-CN" dirty="0" smtClean="0"/>
              <a:t>Cache</a:t>
            </a:r>
            <a:r>
              <a:rPr lang="zh-CN" altLang="en-US" dirty="0" smtClean="0"/>
              <a:t>中包含一个</a:t>
            </a:r>
            <a:r>
              <a:rPr lang="en-US" altLang="zh-CN" dirty="0" smtClean="0"/>
              <a:t>Cache</a:t>
            </a:r>
            <a:r>
              <a:rPr lang="zh-CN" altLang="en-US" dirty="0" smtClean="0"/>
              <a:t>块的副本，处于</a:t>
            </a:r>
            <a:r>
              <a:rPr lang="en-US" altLang="zh-CN" dirty="0" smtClean="0"/>
              <a:t>modified </a:t>
            </a:r>
            <a:r>
              <a:rPr lang="zh-CN" altLang="en-US" dirty="0" smtClean="0"/>
              <a:t>或</a:t>
            </a:r>
            <a:r>
              <a:rPr lang="en-US" altLang="zh-CN" dirty="0" smtClean="0"/>
              <a:t>shared </a:t>
            </a:r>
            <a:r>
              <a:rPr lang="zh-CN" altLang="en-US" dirty="0" smtClean="0"/>
              <a:t>态</a:t>
            </a:r>
            <a:endParaRPr lang="en-US" altLang="zh-CN" dirty="0"/>
          </a:p>
          <a:p>
            <a:pPr eaLnBrk="1" fontAlgn="auto" hangingPunct="1">
              <a:spcAft>
                <a:spcPts val="0"/>
              </a:spcAft>
              <a:defRPr/>
            </a:pPr>
            <a:r>
              <a:rPr lang="en-US" altLang="zh-CN" dirty="0" smtClean="0"/>
              <a:t>Cache</a:t>
            </a:r>
            <a:r>
              <a:rPr lang="zh-CN" altLang="en-US" dirty="0" smtClean="0"/>
              <a:t>一致性：即要保证</a:t>
            </a:r>
            <a:r>
              <a:rPr lang="en-US" altLang="zh-CN" dirty="0" smtClean="0"/>
              <a:t>Single-Writer</a:t>
            </a:r>
            <a:r>
              <a:rPr lang="en-US" altLang="zh-CN" dirty="0"/>
              <a:t>, Multiple-Readers</a:t>
            </a:r>
          </a:p>
          <a:p>
            <a:pPr lvl="1" eaLnBrk="1" fontAlgn="auto" hangingPunct="1">
              <a:spcAft>
                <a:spcPts val="0"/>
              </a:spcAft>
              <a:defRPr/>
            </a:pPr>
            <a:r>
              <a:rPr lang="zh-CN" altLang="en-US" dirty="0" smtClean="0"/>
              <a:t>如果一个块在本地</a:t>
            </a:r>
            <a:r>
              <a:rPr lang="en-US" altLang="zh-CN" dirty="0" smtClean="0"/>
              <a:t>Cache</a:t>
            </a:r>
            <a:r>
              <a:rPr lang="zh-CN" altLang="en-US" dirty="0" smtClean="0"/>
              <a:t>中处于</a:t>
            </a:r>
            <a:r>
              <a:rPr lang="en-US" altLang="zh-CN" dirty="0" smtClean="0"/>
              <a:t>Modified</a:t>
            </a:r>
            <a:r>
              <a:rPr lang="zh-CN" altLang="en-US" dirty="0" smtClean="0"/>
              <a:t>态，那么只有一个有效的副本存在（</a:t>
            </a:r>
            <a:r>
              <a:rPr lang="en-US" altLang="zh-CN" dirty="0" smtClean="0"/>
              <a:t> </a:t>
            </a:r>
            <a:r>
              <a:rPr lang="zh-CN" altLang="en-US" dirty="0" smtClean="0"/>
              <a:t>共享的</a:t>
            </a:r>
            <a:r>
              <a:rPr lang="en-US" altLang="zh-CN" dirty="0" smtClean="0"/>
              <a:t>Cache</a:t>
            </a:r>
            <a:r>
              <a:rPr lang="zh-CN" altLang="en-US" dirty="0" smtClean="0"/>
              <a:t>和存储器还没有更新）</a:t>
            </a:r>
            <a:endParaRPr lang="en-US" altLang="zh-CN" dirty="0"/>
          </a:p>
          <a:p>
            <a:pPr eaLnBrk="1" fontAlgn="auto" hangingPunct="1">
              <a:spcAft>
                <a:spcPts val="0"/>
              </a:spcAft>
              <a:defRPr/>
            </a:pPr>
            <a:r>
              <a:rPr lang="en-US" altLang="zh-CN" dirty="0" smtClean="0"/>
              <a:t> </a:t>
            </a:r>
            <a:r>
              <a:rPr lang="zh-CN" altLang="en-US" dirty="0" smtClean="0"/>
              <a:t>无总线，不用广播方式</a:t>
            </a:r>
            <a:r>
              <a:rPr lang="zh-CN" altLang="en-US" dirty="0"/>
              <a:t>到</a:t>
            </a:r>
            <a:r>
              <a:rPr lang="zh-CN" altLang="en-US" dirty="0" smtClean="0"/>
              <a:t>所有处理器核</a:t>
            </a:r>
            <a:endParaRPr lang="en-US" altLang="zh-CN" dirty="0" smtClean="0"/>
          </a:p>
          <a:p>
            <a:pPr lvl="1" eaLnBrk="1" fontAlgn="auto" hangingPunct="1">
              <a:spcAft>
                <a:spcPts val="0"/>
              </a:spcAft>
              <a:defRPr/>
            </a:pPr>
            <a:r>
              <a:rPr lang="zh-CN" altLang="en-US" dirty="0" smtClean="0"/>
              <a:t>所有消息都有显式的回复</a:t>
            </a:r>
            <a:endParaRPr lang="zh-CN" altLang="en-US" dirty="0"/>
          </a:p>
        </p:txBody>
      </p:sp>
      <p:sp>
        <p:nvSpPr>
          <p:cNvPr id="4" name="日期占位符 3"/>
          <p:cNvSpPr>
            <a:spLocks noGrp="1"/>
          </p:cNvSpPr>
          <p:nvPr>
            <p:ph type="dt" sz="quarter" idx="10"/>
          </p:nvPr>
        </p:nvSpPr>
        <p:spPr/>
        <p:txBody>
          <a:bodyPr/>
          <a:lstStyle/>
          <a:p>
            <a:pPr>
              <a:defRPr/>
            </a:pPr>
            <a:fld id="{14E9D65B-B891-4BFD-A1FC-30059B8A9FCD}" type="datetime1">
              <a:rPr lang="zh-CN" altLang="en-US"/>
              <a:t>2020/5/17</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06502" name="灯片编号占位符 5"/>
          <p:cNvSpPr>
            <a:spLocks noGrp="1"/>
          </p:cNvSpPr>
          <p:nvPr>
            <p:ph type="sldNum" sz="quarter" idx="12"/>
          </p:nvPr>
        </p:nvSpPr>
        <p:spPr bwMode="auto">
          <a:noFill/>
          <a:ln>
            <a:miter lim="800000"/>
          </a:ln>
        </p:spPr>
        <p:txBody>
          <a:bodyPr/>
          <a:lstStyle/>
          <a:p>
            <a:fld id="{A5873431-C8C6-4294-BC9F-9159AF005C01}" type="slidenum">
              <a:rPr lang="zh-CN" altLang="en-US"/>
              <a:t>8</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en-US" altLang="zh-CN" smtClean="0"/>
              <a:t>States for Local and Shared Cache</a:t>
            </a:r>
            <a:endParaRPr lang="zh-CN" altLang="en-US" smtClean="0"/>
          </a:p>
        </p:txBody>
      </p:sp>
      <p:sp>
        <p:nvSpPr>
          <p:cNvPr id="3" name="内容占位符 2"/>
          <p:cNvSpPr>
            <a:spLocks noGrp="1"/>
          </p:cNvSpPr>
          <p:nvPr>
            <p:ph idx="1"/>
          </p:nvPr>
        </p:nvSpPr>
        <p:spPr/>
        <p:txBody>
          <a:bodyPr>
            <a:normAutofit fontScale="85000" lnSpcReduction="20000"/>
          </a:bodyPr>
          <a:lstStyle/>
          <a:p>
            <a:pPr marL="0" indent="0">
              <a:buNone/>
            </a:pPr>
            <a:r>
              <a:rPr lang="zh-CN" altLang="en-US" dirty="0" smtClean="0"/>
              <a:t>对于本地（私有）</a:t>
            </a:r>
            <a:r>
              <a:rPr lang="en-US" altLang="zh-CN" dirty="0" smtClean="0"/>
              <a:t>cache </a:t>
            </a:r>
            <a:r>
              <a:rPr lang="zh-CN" altLang="en-US" dirty="0" smtClean="0"/>
              <a:t>块，存在</a:t>
            </a:r>
            <a:r>
              <a:rPr lang="en-US" altLang="zh-CN" dirty="0" smtClean="0"/>
              <a:t>3</a:t>
            </a:r>
            <a:r>
              <a:rPr lang="zh-CN" altLang="en-US" dirty="0" smtClean="0"/>
              <a:t>种状态</a:t>
            </a:r>
            <a:r>
              <a:rPr lang="en-US" altLang="zh-CN" dirty="0" smtClean="0"/>
              <a:t>:</a:t>
            </a:r>
          </a:p>
          <a:p>
            <a:pPr marL="0" indent="0">
              <a:buNone/>
            </a:pPr>
            <a:r>
              <a:rPr lang="en-US" altLang="zh-CN" dirty="0" smtClean="0"/>
              <a:t>1. Modified: </a:t>
            </a:r>
            <a:r>
              <a:rPr lang="zh-CN" altLang="en-US" dirty="0" smtClean="0"/>
              <a:t>仅当前</a:t>
            </a:r>
            <a:r>
              <a:rPr lang="en-US" altLang="zh-CN" dirty="0" smtClean="0"/>
              <a:t>Cache</a:t>
            </a:r>
            <a:r>
              <a:rPr lang="zh-CN" altLang="en-US" dirty="0" smtClean="0"/>
              <a:t>具有该块修改过的副本</a:t>
            </a:r>
            <a:endParaRPr lang="en-US" altLang="zh-CN" dirty="0" smtClean="0"/>
          </a:p>
          <a:p>
            <a:pPr marL="0" indent="0">
              <a:buNone/>
            </a:pPr>
            <a:r>
              <a:rPr lang="en-US" altLang="zh-CN" dirty="0" smtClean="0"/>
              <a:t>2. Shared: </a:t>
            </a:r>
            <a:r>
              <a:rPr lang="zh-CN" altLang="en-US" dirty="0" smtClean="0"/>
              <a:t>该块可能在多个</a:t>
            </a:r>
            <a:r>
              <a:rPr lang="en-US" altLang="zh-CN" dirty="0" smtClean="0"/>
              <a:t>Cache</a:t>
            </a:r>
            <a:r>
              <a:rPr lang="zh-CN" altLang="en-US" dirty="0" smtClean="0"/>
              <a:t>中有副本</a:t>
            </a:r>
            <a:endParaRPr lang="en-US" altLang="zh-CN" dirty="0" smtClean="0"/>
          </a:p>
          <a:p>
            <a:pPr marL="0" indent="0">
              <a:buNone/>
            </a:pPr>
            <a:r>
              <a:rPr lang="en-US" altLang="zh-CN" dirty="0" smtClean="0"/>
              <a:t>3. Invalid: </a:t>
            </a:r>
            <a:r>
              <a:rPr lang="zh-CN" altLang="en-US" dirty="0" smtClean="0"/>
              <a:t>该块无效</a:t>
            </a:r>
            <a:endParaRPr lang="en-US" altLang="zh-CN" dirty="0" smtClean="0"/>
          </a:p>
          <a:p>
            <a:pPr marL="0" indent="0">
              <a:buNone/>
            </a:pPr>
            <a:r>
              <a:rPr lang="zh-CN" altLang="en-US" dirty="0" smtClean="0"/>
              <a:t>对于共享</a:t>
            </a:r>
            <a:r>
              <a:rPr lang="en-US" altLang="zh-CN" dirty="0" smtClean="0"/>
              <a:t>Cache</a:t>
            </a:r>
            <a:r>
              <a:rPr lang="zh-CN" altLang="en-US" dirty="0" smtClean="0"/>
              <a:t>中的块，存在</a:t>
            </a:r>
            <a:r>
              <a:rPr lang="en-US" altLang="zh-CN" dirty="0" smtClean="0"/>
              <a:t>4</a:t>
            </a:r>
            <a:r>
              <a:rPr lang="zh-CN" altLang="en-US" dirty="0" smtClean="0"/>
              <a:t>种状态</a:t>
            </a:r>
            <a:r>
              <a:rPr lang="en-US" altLang="zh-CN" dirty="0" smtClean="0"/>
              <a:t>:</a:t>
            </a:r>
          </a:p>
          <a:p>
            <a:pPr marL="0" indent="0">
              <a:buNone/>
            </a:pPr>
            <a:r>
              <a:rPr lang="en-US" altLang="zh-CN" dirty="0" smtClean="0"/>
              <a:t>1. Modified: </a:t>
            </a:r>
            <a:r>
              <a:rPr lang="zh-CN" altLang="en-US" dirty="0" smtClean="0"/>
              <a:t>只有一个本地</a:t>
            </a:r>
            <a:r>
              <a:rPr lang="en-US" altLang="zh-CN" dirty="0" smtClean="0"/>
              <a:t>Cache</a:t>
            </a:r>
            <a:r>
              <a:rPr lang="zh-CN" altLang="en-US" dirty="0" smtClean="0"/>
              <a:t>是这个块的拥有者</a:t>
            </a:r>
            <a:endParaRPr lang="en-US" altLang="zh-CN" dirty="0" smtClean="0"/>
          </a:p>
          <a:p>
            <a:pPr marL="457200" lvl="1" indent="0">
              <a:buNone/>
            </a:pPr>
            <a:r>
              <a:rPr lang="zh-CN" altLang="en-US" dirty="0" smtClean="0"/>
              <a:t>只有一个本地</a:t>
            </a:r>
            <a:r>
              <a:rPr lang="en-US" altLang="zh-CN" dirty="0" smtClean="0"/>
              <a:t>Cache</a:t>
            </a:r>
            <a:r>
              <a:rPr lang="zh-CN" altLang="en-US" dirty="0" smtClean="0"/>
              <a:t>具有该块修改后的副本</a:t>
            </a:r>
            <a:endParaRPr lang="en-US" altLang="zh-CN" dirty="0" smtClean="0"/>
          </a:p>
          <a:p>
            <a:pPr marL="0" indent="0">
              <a:buNone/>
            </a:pPr>
            <a:r>
              <a:rPr lang="en-US" altLang="zh-CN" dirty="0" smtClean="0"/>
              <a:t>2. Owned: </a:t>
            </a:r>
            <a:r>
              <a:rPr lang="zh-CN" altLang="en-US" dirty="0" smtClean="0"/>
              <a:t>共享</a:t>
            </a:r>
            <a:r>
              <a:rPr lang="en-US" altLang="zh-CN" dirty="0" smtClean="0"/>
              <a:t>Cache</a:t>
            </a:r>
            <a:r>
              <a:rPr lang="zh-CN" altLang="en-US" dirty="0" smtClean="0"/>
              <a:t>是</a:t>
            </a:r>
            <a:r>
              <a:rPr lang="en-US" altLang="zh-CN" dirty="0" smtClean="0"/>
              <a:t>modified</a:t>
            </a:r>
            <a:r>
              <a:rPr lang="zh-CN" altLang="en-US" dirty="0" smtClean="0"/>
              <a:t>块的拥有者</a:t>
            </a:r>
            <a:endParaRPr lang="en-US" altLang="zh-CN" dirty="0" smtClean="0"/>
          </a:p>
          <a:p>
            <a:pPr marL="457200" lvl="1" indent="0">
              <a:buNone/>
            </a:pPr>
            <a:r>
              <a:rPr lang="en-US" altLang="zh-CN" dirty="0" smtClean="0"/>
              <a:t>Modified block</a:t>
            </a:r>
            <a:r>
              <a:rPr lang="zh-CN" altLang="en-US" dirty="0" smtClean="0"/>
              <a:t>被写回到共享</a:t>
            </a:r>
            <a:r>
              <a:rPr lang="en-US" altLang="zh-CN" dirty="0" smtClean="0"/>
              <a:t>Cache</a:t>
            </a:r>
            <a:r>
              <a:rPr lang="zh-CN" altLang="en-US" dirty="0" smtClean="0"/>
              <a:t>，但不是内存</a:t>
            </a:r>
            <a:endParaRPr lang="en-US" altLang="zh-CN" dirty="0" smtClean="0"/>
          </a:p>
          <a:p>
            <a:pPr marL="457200" lvl="1" indent="0">
              <a:buNone/>
            </a:pPr>
            <a:r>
              <a:rPr lang="zh-CN" altLang="en-US" dirty="0" smtClean="0"/>
              <a:t>处于</a:t>
            </a:r>
            <a:r>
              <a:rPr lang="en-US" altLang="zh-CN" dirty="0" smtClean="0"/>
              <a:t>owned</a:t>
            </a:r>
            <a:r>
              <a:rPr lang="zh-CN" altLang="en-US" dirty="0" smtClean="0"/>
              <a:t>态的块可以被多个本地</a:t>
            </a:r>
            <a:r>
              <a:rPr lang="en-US" altLang="zh-CN" dirty="0" smtClean="0"/>
              <a:t>Cache</a:t>
            </a:r>
            <a:r>
              <a:rPr lang="zh-CN" altLang="en-US" dirty="0" smtClean="0"/>
              <a:t>共享</a:t>
            </a:r>
            <a:endParaRPr lang="en-US" altLang="zh-CN" dirty="0" smtClean="0"/>
          </a:p>
          <a:p>
            <a:pPr marL="0" indent="0">
              <a:buNone/>
            </a:pPr>
            <a:r>
              <a:rPr lang="en-US" altLang="zh-CN" dirty="0" smtClean="0"/>
              <a:t>3. Shared: </a:t>
            </a:r>
            <a:r>
              <a:rPr lang="zh-CN" altLang="en-US" dirty="0" smtClean="0"/>
              <a:t>该块可能被复制到多个</a:t>
            </a:r>
            <a:r>
              <a:rPr lang="en-US" altLang="zh-CN" dirty="0" smtClean="0"/>
              <a:t>cache</a:t>
            </a:r>
            <a:r>
              <a:rPr lang="zh-CN" altLang="en-US" dirty="0" smtClean="0"/>
              <a:t>中</a:t>
            </a:r>
            <a:endParaRPr lang="en-US" altLang="zh-CN" dirty="0" smtClean="0"/>
          </a:p>
          <a:p>
            <a:pPr marL="0" indent="0">
              <a:buNone/>
            </a:pPr>
            <a:r>
              <a:rPr lang="en-US" altLang="zh-CN" dirty="0" smtClean="0"/>
              <a:t>4. </a:t>
            </a:r>
            <a:r>
              <a:rPr lang="en-US" altLang="zh-CN" dirty="0" err="1" smtClean="0"/>
              <a:t>Uncached</a:t>
            </a:r>
            <a:r>
              <a:rPr lang="en-US" altLang="zh-CN" dirty="0" smtClean="0"/>
              <a:t>: </a:t>
            </a:r>
            <a:r>
              <a:rPr lang="zh-CN" altLang="en-US" dirty="0" smtClean="0"/>
              <a:t>该块不在任何本地或共享</a:t>
            </a:r>
            <a:r>
              <a:rPr lang="en-US" altLang="zh-CN" dirty="0" smtClean="0"/>
              <a:t>Cache</a:t>
            </a:r>
            <a:r>
              <a:rPr lang="zh-CN" altLang="en-US" dirty="0" smtClean="0"/>
              <a:t>中</a:t>
            </a:r>
            <a:endParaRPr lang="zh-CN" altLang="en-US" dirty="0"/>
          </a:p>
        </p:txBody>
      </p:sp>
      <p:sp>
        <p:nvSpPr>
          <p:cNvPr id="4" name="日期占位符 3"/>
          <p:cNvSpPr>
            <a:spLocks noGrp="1"/>
          </p:cNvSpPr>
          <p:nvPr>
            <p:ph type="dt" sz="quarter" idx="10"/>
          </p:nvPr>
        </p:nvSpPr>
        <p:spPr/>
        <p:txBody>
          <a:bodyPr/>
          <a:lstStyle/>
          <a:p>
            <a:fld id="{4384A42D-CDC4-49F6-B3A4-064275D4E507}" type="datetime1">
              <a:rPr lang="zh-CN" altLang="en-US" smtClean="0"/>
              <a:t>2020/5/17</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107526" name="灯片编号占位符 5"/>
          <p:cNvSpPr>
            <a:spLocks noGrp="1"/>
          </p:cNvSpPr>
          <p:nvPr>
            <p:ph type="sldNum" sz="quarter" idx="12"/>
          </p:nvPr>
        </p:nvSpPr>
        <p:spPr/>
        <p:txBody>
          <a:bodyPr/>
          <a:lstStyle/>
          <a:p>
            <a:fld id="{3BA387C2-A2ED-4BB3-B1F4-33B788BDCBA0}" type="slidenum">
              <a:rPr lang="zh-CN" altLang="en-US" smtClean="0"/>
              <a:t>9</a:t>
            </a:fld>
            <a:endParaRPr lang="zh-CN" alt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e5883fac-1874-4a79-b349-4b2608b0975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3022</Words>
  <Application>Microsoft Office PowerPoint</Application>
  <PresentationFormat>全屏显示(4:3)</PresentationFormat>
  <Paragraphs>484</Paragraphs>
  <Slides>47</Slides>
  <Notes>14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60" baseType="lpstr">
      <vt:lpstr>Times-Roman</vt:lpstr>
      <vt:lpstr>微软雅黑</vt:lpstr>
      <vt:lpstr>等线</vt:lpstr>
      <vt:lpstr>黑体</vt:lpstr>
      <vt:lpstr>Arial</vt:lpstr>
      <vt:lpstr>Calibri</vt:lpstr>
      <vt:lpstr>Franklin Gothic Book</vt:lpstr>
      <vt:lpstr>Symbol</vt:lpstr>
      <vt:lpstr>Times New Roman</vt:lpstr>
      <vt:lpstr>Verdana</vt:lpstr>
      <vt:lpstr>Wingdings</vt:lpstr>
      <vt:lpstr>自定义设计方案</vt:lpstr>
      <vt:lpstr>Document</vt:lpstr>
      <vt:lpstr>计算机体系结构</vt:lpstr>
      <vt:lpstr>7.3 分布式共享存储器体系结构</vt:lpstr>
      <vt:lpstr>Limitations of Snooping Protocols</vt:lpstr>
      <vt:lpstr>解决Cache一致性问题的关键</vt:lpstr>
      <vt:lpstr>分布式共享存储结构</vt:lpstr>
      <vt:lpstr>Directory in a Chip Multiprocessor</vt:lpstr>
      <vt:lpstr>Directory in the Shared Cache</vt:lpstr>
      <vt:lpstr>一些术语</vt:lpstr>
      <vt:lpstr>States for Local and Shared Cache</vt:lpstr>
      <vt:lpstr>Read Miss by Processor P</vt:lpstr>
      <vt:lpstr>Read Miss to a Block in Modified State</vt:lpstr>
      <vt:lpstr>Write Miss Message by P to Directory</vt:lpstr>
      <vt:lpstr>Write Miss to a Block in Modified State</vt:lpstr>
      <vt:lpstr>Write Miss to a Block with Sharers</vt:lpstr>
      <vt:lpstr>Invalidating a Block with Sharers</vt:lpstr>
      <vt:lpstr>Directory Protocol Messages</vt:lpstr>
      <vt:lpstr>MSI State Diagram for a Local Cache</vt:lpstr>
      <vt:lpstr>MOSI State Diagram for Directory</vt:lpstr>
      <vt:lpstr>-Review</vt:lpstr>
      <vt:lpstr>7.4 Models of Memory Consistency</vt:lpstr>
      <vt:lpstr>存储同一性的定义</vt:lpstr>
      <vt:lpstr>Implicit Memory Model</vt:lpstr>
      <vt:lpstr>Understanding Program Order – Example 1</vt:lpstr>
      <vt:lpstr>Understanding Program order-Example 2</vt:lpstr>
      <vt:lpstr>Optimization 1:  Write Buffers with Bypassing Capability</vt:lpstr>
      <vt:lpstr>Optimization 2:  Overlapping Write Operations</vt:lpstr>
      <vt:lpstr>Optimization 3: Non-blocking reads</vt:lpstr>
      <vt:lpstr>多处理器操作的困难</vt:lpstr>
      <vt:lpstr>单个处理器存储器操作的序</vt:lpstr>
      <vt:lpstr>数据流处理器的存储器操作的序</vt:lpstr>
      <vt:lpstr>MIMD处理器中的存储器操作序</vt:lpstr>
      <vt:lpstr>序的重要性</vt:lpstr>
      <vt:lpstr>顺序同一性的存储器模型</vt:lpstr>
      <vt:lpstr>顺序同一性的充分条件</vt:lpstr>
      <vt:lpstr>顺序同一性的充分条件</vt:lpstr>
      <vt:lpstr>PowerPoint 演示文稿</vt:lpstr>
      <vt:lpstr>Sequential Consistency</vt:lpstr>
      <vt:lpstr>Issues in Implementing Sequential Consistency</vt:lpstr>
      <vt:lpstr>Relaxed Consistency Models</vt:lpstr>
      <vt:lpstr>Simple categorization of relaxed models</vt:lpstr>
      <vt:lpstr>PowerPoint 演示文稿</vt:lpstr>
      <vt:lpstr>PowerPoint 演示文稿</vt:lpstr>
      <vt:lpstr>PowerPoint 演示文稿</vt:lpstr>
      <vt:lpstr>PowerPoint 演示文稿</vt:lpstr>
      <vt:lpstr>Memory Fences Instructions to sequentialize memory accesses</vt:lpstr>
      <vt:lpstr>PowerPoint 演示文稿</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dc:title>
  <dc:creator>zhou</dc:creator>
  <cp:lastModifiedBy>Yanyong Zhang</cp:lastModifiedBy>
  <cp:revision>338</cp:revision>
  <dcterms:created xsi:type="dcterms:W3CDTF">2018-12-10T01:16:00Z</dcterms:created>
  <dcterms:modified xsi:type="dcterms:W3CDTF">2020-05-17T13:52:48Z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