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8"/>
  </p:notesMasterIdLst>
  <p:handoutMasterIdLst>
    <p:handoutMasterId r:id="rId59"/>
  </p:handoutMasterIdLst>
  <p:sldIdLst>
    <p:sldId id="323" r:id="rId2"/>
    <p:sldId id="1341" r:id="rId3"/>
    <p:sldId id="1342" r:id="rId4"/>
    <p:sldId id="1343" r:id="rId5"/>
    <p:sldId id="1344" r:id="rId6"/>
    <p:sldId id="1345" r:id="rId7"/>
    <p:sldId id="1346" r:id="rId8"/>
    <p:sldId id="1347" r:id="rId9"/>
    <p:sldId id="1348" r:id="rId10"/>
    <p:sldId id="1349" r:id="rId11"/>
    <p:sldId id="1350" r:id="rId12"/>
    <p:sldId id="1351" r:id="rId13"/>
    <p:sldId id="1368" r:id="rId14"/>
    <p:sldId id="1352" r:id="rId15"/>
    <p:sldId id="1353" r:id="rId16"/>
    <p:sldId id="1369" r:id="rId17"/>
    <p:sldId id="1370" r:id="rId18"/>
    <p:sldId id="1371" r:id="rId19"/>
    <p:sldId id="1372" r:id="rId20"/>
    <p:sldId id="1373" r:id="rId21"/>
    <p:sldId id="1374" r:id="rId22"/>
    <p:sldId id="1375" r:id="rId23"/>
    <p:sldId id="1376" r:id="rId24"/>
    <p:sldId id="1377" r:id="rId25"/>
    <p:sldId id="1378" r:id="rId26"/>
    <p:sldId id="1379" r:id="rId27"/>
    <p:sldId id="1380" r:id="rId28"/>
    <p:sldId id="1381" r:id="rId29"/>
    <p:sldId id="1382" r:id="rId30"/>
    <p:sldId id="1409" r:id="rId31"/>
    <p:sldId id="1384" r:id="rId32"/>
    <p:sldId id="1385" r:id="rId33"/>
    <p:sldId id="1386" r:id="rId34"/>
    <p:sldId id="1387" r:id="rId35"/>
    <p:sldId id="1388" r:id="rId36"/>
    <p:sldId id="1389" r:id="rId37"/>
    <p:sldId id="1390" r:id="rId38"/>
    <p:sldId id="1391" r:id="rId39"/>
    <p:sldId id="1392" r:id="rId40"/>
    <p:sldId id="1393" r:id="rId41"/>
    <p:sldId id="1394" r:id="rId42"/>
    <p:sldId id="1395" r:id="rId43"/>
    <p:sldId id="1396" r:id="rId44"/>
    <p:sldId id="1397" r:id="rId45"/>
    <p:sldId id="1398" r:id="rId46"/>
    <p:sldId id="1399" r:id="rId47"/>
    <p:sldId id="1400" r:id="rId48"/>
    <p:sldId id="1401" r:id="rId49"/>
    <p:sldId id="1402" r:id="rId50"/>
    <p:sldId id="1403" r:id="rId51"/>
    <p:sldId id="1404" r:id="rId52"/>
    <p:sldId id="1405" r:id="rId53"/>
    <p:sldId id="1406" r:id="rId54"/>
    <p:sldId id="1407" r:id="rId55"/>
    <p:sldId id="1408" r:id="rId56"/>
    <p:sldId id="1274" r:id="rId57"/>
  </p:sldIdLst>
  <p:sldSz cx="9144000" cy="6858000" type="screen4x3"/>
  <p:notesSz cx="6858000" cy="9144000"/>
  <p:custDataLst>
    <p:tags r:id="rId6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520" autoAdjust="0"/>
    <p:restoredTop sz="96379" autoAdjust="0"/>
  </p:normalViewPr>
  <p:slideViewPr>
    <p:cSldViewPr snapToGrid="0">
      <p:cViewPr varScale="1">
        <p:scale>
          <a:sx n="94" d="100"/>
          <a:sy n="94" d="100"/>
        </p:scale>
        <p:origin x="66" y="198"/>
      </p:cViewPr>
      <p:guideLst>
        <p:guide orient="horz" pos="2160"/>
        <p:guide pos="2880"/>
      </p:guideLst>
    </p:cSldViewPr>
  </p:slideViewPr>
  <p:notesTextViewPr>
    <p:cViewPr>
      <p:scale>
        <a:sx n="1" d="1"/>
        <a:sy n="1" d="1"/>
      </p:scale>
      <p:origin x="0" y="0"/>
    </p:cViewPr>
  </p:notesTextViewPr>
  <p:sorterViewPr>
    <p:cViewPr>
      <p:scale>
        <a:sx n="100" d="100"/>
        <a:sy n="100" d="100"/>
      </p:scale>
      <p:origin x="0" y="-23676"/>
    </p:cViewPr>
  </p:sorterViewPr>
  <p:notesViewPr>
    <p:cSldViewPr snapToGrid="0">
      <p:cViewPr varScale="1">
        <p:scale>
          <a:sx n="63" d="100"/>
          <a:sy n="63" d="100"/>
        </p:scale>
        <p:origin x="-316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F68EF9-44F6-454D-8E41-A11389644662}" type="datetimeFigureOut">
              <a:rPr lang="zh-CN" altLang="en-US" smtClean="0">
                <a:ea typeface="微软雅黑" panose="020B0503020204020204" pitchFamily="34" charset="-122"/>
              </a:rPr>
              <a:t>2020/5/17</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0E1A9D-CFA1-44EA-A565-5A0946D382EA}" type="slidenum">
              <a:rPr lang="zh-CN" altLang="en-US" smtClean="0">
                <a:ea typeface="微软雅黑" panose="020B0503020204020204" pitchFamily="34" charset="-122"/>
              </a:rPr>
              <a:t>‹#›</a:t>
            </a:fld>
            <a:endParaRPr lang="zh-CN" altLang="en-US" dirty="0">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C0EC7-120E-464C-9B5F-CEFBF2B62932}" type="datetimeFigureOut">
              <a:rPr lang="zh-CN" altLang="en-US" smtClean="0"/>
              <a:t>2020/5/17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88695-62D5-49EB-B718-1E634CFAFD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ldNum" sz="quarter" idx="5"/>
          </p:nvPr>
        </p:nvSpPr>
        <p:spPr>
          <a:noFill/>
        </p:spPr>
        <p:txBody>
          <a:bodyPr/>
          <a:lstStyle/>
          <a:p>
            <a:fld id="{8695F213-02EE-4337-BBDE-4FB8EFC6809A}" type="slidenum">
              <a:rPr lang="zh-CN" altLang="en-US"/>
              <a:t>1</a:t>
            </a:fld>
            <a:endParaRPr lang="zh-CN" altLang="en-US"/>
          </a:p>
        </p:txBody>
      </p:sp>
      <p:sp>
        <p:nvSpPr>
          <p:cNvPr id="6147" name="Rectangle 2"/>
          <p:cNvSpPr>
            <a:spLocks noGrp="1" noRot="1" noChangeAspect="1" noChangeArrowheads="1" noTextEdit="1"/>
          </p:cNvSpPr>
          <p:nvPr>
            <p:ph type="sldImg" idx="4294967295"/>
          </p:nvPr>
        </p:nvSpPr>
        <p:spPr/>
      </p:sp>
      <p:sp>
        <p:nvSpPr>
          <p:cNvPr id="6148" name="Rectangle 3"/>
          <p:cNvSpPr>
            <a:spLocks noGrp="1" noChangeArrowheads="1"/>
          </p:cNvSpPr>
          <p:nvPr>
            <p:ph type="body" idx="4294967295"/>
          </p:nvPr>
        </p:nvSpPr>
        <p:spPr>
          <a:noFill/>
        </p:spPr>
        <p:txBody>
          <a:bodyPr/>
          <a:lstStyle/>
          <a:p>
            <a:endParaRPr lang="en-US" altLang="zh-CN" smtClean="0"/>
          </a:p>
        </p:txBody>
      </p:sp>
      <p:sp>
        <p:nvSpPr>
          <p:cNvPr id="6149" name="日期占位符 1"/>
          <p:cNvSpPr>
            <a:spLocks noGrp="1" noChangeArrowheads="1"/>
          </p:cNvSpPr>
          <p:nvPr>
            <p:ph type="dt" sz="quarter" idx="1"/>
          </p:nvPr>
        </p:nvSpPr>
        <p:spPr>
          <a:noFill/>
        </p:spPr>
        <p:txBody>
          <a:bodyPr/>
          <a:lstStyle/>
          <a:p>
            <a:fld id="{4350B46D-A530-4DF0-96B6-03CBA1428F21}" type="datetime1">
              <a:rPr lang="zh-CN" altLang="en-US" smtClean="0"/>
              <a:t>2020/5/17</a:t>
            </a:fld>
            <a:endParaRPr lang="zh-CN" altLang="en-US" smtClean="0"/>
          </a:p>
        </p:txBody>
      </p:sp>
      <p:sp>
        <p:nvSpPr>
          <p:cNvPr id="6150" name="页脚占位符 2"/>
          <p:cNvSpPr>
            <a:spLocks noGrp="1" noChangeArrowheads="1"/>
          </p:cNvSpPr>
          <p:nvPr>
            <p:ph type="ftr" sz="quarter" idx="4"/>
          </p:nvPr>
        </p:nvSpPr>
        <p:spPr>
          <a:noFill/>
        </p:spPr>
        <p:txBody>
          <a:bodyPr/>
          <a:lstStyle/>
          <a:p>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5"/>
          <p:cNvSpPr>
            <a:spLocks noGrp="1" noChangeArrowheads="1"/>
          </p:cNvSpPr>
          <p:nvPr>
            <p:ph type="sldNum" sz="quarter" idx="5"/>
          </p:nvPr>
        </p:nvSpPr>
        <p:spPr bwMode="auto">
          <a:noFill/>
          <a:ln>
            <a:miter lim="800000"/>
            <a:headEnd/>
            <a:tailEnd/>
          </a:ln>
        </p:spPr>
        <p:txBody>
          <a:bodyPr/>
          <a:lstStyle/>
          <a:p>
            <a:fld id="{83A2C389-E100-4B54-BD6F-5F533DB9D9DB}" type="slidenum">
              <a:rPr lang="en-US" altLang="zh-CN"/>
              <a:pPr/>
              <a:t>17</a:t>
            </a:fld>
            <a:endParaRPr lang="en-US" altLang="zh-CN"/>
          </a:p>
        </p:txBody>
      </p:sp>
      <p:sp>
        <p:nvSpPr>
          <p:cNvPr id="159747" name="Rectangle 2"/>
          <p:cNvSpPr>
            <a:spLocks noGrp="1" noRot="1" noChangeAspect="1" noChangeArrowheads="1" noTextEdit="1"/>
          </p:cNvSpPr>
          <p:nvPr>
            <p:ph type="sldImg"/>
          </p:nvPr>
        </p:nvSpPr>
        <p:spPr bwMode="auto">
          <a:xfrm>
            <a:off x="1398588" y="879475"/>
            <a:ext cx="4060825" cy="3044825"/>
          </a:xfrm>
          <a:solidFill>
            <a:srgbClr val="FFFFFF"/>
          </a:solidFill>
          <a:ln>
            <a:solidFill>
              <a:srgbClr val="000000"/>
            </a:solidFill>
            <a:miter lim="800000"/>
            <a:headEnd/>
            <a:tailEnd/>
          </a:ln>
        </p:spPr>
      </p:sp>
      <p:sp>
        <p:nvSpPr>
          <p:cNvPr id="159748" name="Rectangle 3"/>
          <p:cNvSpPr>
            <a:spLocks noGrp="1" noChangeArrowheads="1"/>
          </p:cNvSpPr>
          <p:nvPr>
            <p:ph type="body" idx="1"/>
          </p:nvPr>
        </p:nvSpPr>
        <p:spPr bwMode="auto">
          <a:xfrm>
            <a:off x="913216" y="4341746"/>
            <a:ext cx="5031570" cy="411516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3696192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5"/>
          <p:cNvSpPr>
            <a:spLocks noGrp="1" noChangeArrowheads="1"/>
          </p:cNvSpPr>
          <p:nvPr>
            <p:ph type="sldNum" sz="quarter" idx="5"/>
          </p:nvPr>
        </p:nvSpPr>
        <p:spPr bwMode="auto">
          <a:noFill/>
          <a:ln>
            <a:miter lim="800000"/>
            <a:headEnd/>
            <a:tailEnd/>
          </a:ln>
        </p:spPr>
        <p:txBody>
          <a:bodyPr/>
          <a:lstStyle/>
          <a:p>
            <a:fld id="{49CA45FE-422F-423D-ABAD-0D2265252B63}" type="slidenum">
              <a:rPr lang="en-US" altLang="zh-CN"/>
              <a:pPr/>
              <a:t>18</a:t>
            </a:fld>
            <a:endParaRPr lang="en-US" altLang="zh-CN"/>
          </a:p>
        </p:txBody>
      </p:sp>
      <p:sp>
        <p:nvSpPr>
          <p:cNvPr id="161795" name="Rectangle 2"/>
          <p:cNvSpPr>
            <a:spLocks noGrp="1" noRot="1" noChangeAspect="1" noChangeArrowheads="1" noTextEdit="1"/>
          </p:cNvSpPr>
          <p:nvPr>
            <p:ph type="sldImg"/>
          </p:nvPr>
        </p:nvSpPr>
        <p:spPr bwMode="auto">
          <a:xfrm>
            <a:off x="1398588" y="879475"/>
            <a:ext cx="4060825" cy="3044825"/>
          </a:xfrm>
          <a:solidFill>
            <a:srgbClr val="FFFFFF"/>
          </a:solidFill>
          <a:ln>
            <a:solidFill>
              <a:srgbClr val="000000"/>
            </a:solidFill>
            <a:miter lim="800000"/>
            <a:headEnd/>
            <a:tailEnd/>
          </a:ln>
        </p:spPr>
      </p:sp>
      <p:sp>
        <p:nvSpPr>
          <p:cNvPr id="161796" name="Rectangle 3"/>
          <p:cNvSpPr>
            <a:spLocks noGrp="1" noChangeArrowheads="1"/>
          </p:cNvSpPr>
          <p:nvPr>
            <p:ph type="body" idx="1"/>
          </p:nvPr>
        </p:nvSpPr>
        <p:spPr bwMode="auto">
          <a:xfrm>
            <a:off x="913216" y="4341746"/>
            <a:ext cx="5031570" cy="411516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1118402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5"/>
          <p:cNvSpPr>
            <a:spLocks noGrp="1" noChangeArrowheads="1"/>
          </p:cNvSpPr>
          <p:nvPr>
            <p:ph type="sldNum" sz="quarter" idx="5"/>
          </p:nvPr>
        </p:nvSpPr>
        <p:spPr bwMode="auto">
          <a:noFill/>
          <a:ln>
            <a:miter lim="800000"/>
            <a:headEnd/>
            <a:tailEnd/>
          </a:ln>
        </p:spPr>
        <p:txBody>
          <a:bodyPr/>
          <a:lstStyle/>
          <a:p>
            <a:fld id="{C2714F4C-F20D-4281-BB17-C25FAC3D52FB}" type="slidenum">
              <a:rPr lang="en-US" altLang="zh-CN"/>
              <a:pPr/>
              <a:t>19</a:t>
            </a:fld>
            <a:endParaRPr lang="en-US" altLang="zh-CN"/>
          </a:p>
        </p:txBody>
      </p:sp>
      <p:sp>
        <p:nvSpPr>
          <p:cNvPr id="163843" name="Rectangle 2"/>
          <p:cNvSpPr>
            <a:spLocks noGrp="1" noRot="1" noChangeAspect="1" noChangeArrowheads="1" noTextEdit="1"/>
          </p:cNvSpPr>
          <p:nvPr>
            <p:ph type="sldImg"/>
          </p:nvPr>
        </p:nvSpPr>
        <p:spPr bwMode="auto">
          <a:xfrm>
            <a:off x="1398588" y="879475"/>
            <a:ext cx="4060825" cy="3044825"/>
          </a:xfrm>
          <a:solidFill>
            <a:srgbClr val="FFFFFF"/>
          </a:solidFill>
          <a:ln>
            <a:solidFill>
              <a:srgbClr val="000000"/>
            </a:solidFill>
            <a:miter lim="800000"/>
            <a:headEnd/>
            <a:tailEnd/>
          </a:ln>
        </p:spPr>
      </p:sp>
      <p:sp>
        <p:nvSpPr>
          <p:cNvPr id="163844" name="Rectangle 3"/>
          <p:cNvSpPr>
            <a:spLocks noGrp="1" noChangeArrowheads="1"/>
          </p:cNvSpPr>
          <p:nvPr>
            <p:ph type="body" idx="1"/>
          </p:nvPr>
        </p:nvSpPr>
        <p:spPr bwMode="auto">
          <a:xfrm>
            <a:off x="913216" y="4341746"/>
            <a:ext cx="5031570" cy="411516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1707948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5"/>
          <p:cNvSpPr>
            <a:spLocks noGrp="1" noChangeArrowheads="1"/>
          </p:cNvSpPr>
          <p:nvPr>
            <p:ph type="sldNum" sz="quarter" idx="5"/>
          </p:nvPr>
        </p:nvSpPr>
        <p:spPr bwMode="auto">
          <a:noFill/>
          <a:ln>
            <a:miter lim="800000"/>
            <a:headEnd/>
            <a:tailEnd/>
          </a:ln>
        </p:spPr>
        <p:txBody>
          <a:bodyPr/>
          <a:lstStyle/>
          <a:p>
            <a:fld id="{739D7E34-6F5F-4EE3-9AA7-2E32AA8C65CB}" type="slidenum">
              <a:rPr lang="en-US" altLang="zh-CN"/>
              <a:pPr/>
              <a:t>20</a:t>
            </a:fld>
            <a:endParaRPr lang="en-US" altLang="zh-CN"/>
          </a:p>
        </p:txBody>
      </p:sp>
      <p:sp>
        <p:nvSpPr>
          <p:cNvPr id="165891" name="Rectangle 2"/>
          <p:cNvSpPr>
            <a:spLocks noGrp="1" noRot="1" noChangeAspect="1" noChangeArrowheads="1" noTextEdit="1"/>
          </p:cNvSpPr>
          <p:nvPr>
            <p:ph type="sldImg"/>
          </p:nvPr>
        </p:nvSpPr>
        <p:spPr bwMode="auto">
          <a:xfrm>
            <a:off x="1398588" y="879475"/>
            <a:ext cx="4060825" cy="3044825"/>
          </a:xfrm>
          <a:solidFill>
            <a:srgbClr val="FFFFFF"/>
          </a:solidFill>
          <a:ln>
            <a:solidFill>
              <a:srgbClr val="000000"/>
            </a:solidFill>
            <a:miter lim="800000"/>
            <a:headEnd/>
            <a:tailEnd/>
          </a:ln>
        </p:spPr>
      </p:sp>
      <p:sp>
        <p:nvSpPr>
          <p:cNvPr id="165892" name="Rectangle 3"/>
          <p:cNvSpPr>
            <a:spLocks noGrp="1" noChangeArrowheads="1"/>
          </p:cNvSpPr>
          <p:nvPr>
            <p:ph type="body" idx="1"/>
          </p:nvPr>
        </p:nvSpPr>
        <p:spPr bwMode="auto">
          <a:xfrm>
            <a:off x="913216" y="4341746"/>
            <a:ext cx="5031570" cy="411516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227669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5"/>
          <p:cNvSpPr>
            <a:spLocks noGrp="1" noChangeArrowheads="1"/>
          </p:cNvSpPr>
          <p:nvPr>
            <p:ph type="sldNum" sz="quarter" idx="5"/>
          </p:nvPr>
        </p:nvSpPr>
        <p:spPr bwMode="auto">
          <a:noFill/>
          <a:ln>
            <a:miter lim="800000"/>
            <a:headEnd/>
            <a:tailEnd/>
          </a:ln>
        </p:spPr>
        <p:txBody>
          <a:bodyPr/>
          <a:lstStyle/>
          <a:p>
            <a:fld id="{347FFD0C-C5F8-4C8F-BAAD-F9ECE536A350}" type="slidenum">
              <a:rPr lang="en-US" altLang="zh-CN"/>
              <a:pPr/>
              <a:t>21</a:t>
            </a:fld>
            <a:endParaRPr lang="en-US" altLang="zh-CN"/>
          </a:p>
        </p:txBody>
      </p:sp>
      <p:sp>
        <p:nvSpPr>
          <p:cNvPr id="167939" name="Rectangle 2"/>
          <p:cNvSpPr>
            <a:spLocks noGrp="1" noRot="1" noChangeAspect="1" noChangeArrowheads="1" noTextEdit="1"/>
          </p:cNvSpPr>
          <p:nvPr>
            <p:ph type="sldImg"/>
          </p:nvPr>
        </p:nvSpPr>
        <p:spPr bwMode="auto">
          <a:xfrm>
            <a:off x="1398588" y="879475"/>
            <a:ext cx="4060825" cy="3044825"/>
          </a:xfrm>
          <a:solidFill>
            <a:srgbClr val="FFFFFF"/>
          </a:solidFill>
          <a:ln>
            <a:solidFill>
              <a:srgbClr val="000000"/>
            </a:solidFill>
            <a:miter lim="800000"/>
            <a:headEnd/>
            <a:tailEnd/>
          </a:ln>
        </p:spPr>
      </p:sp>
      <p:sp>
        <p:nvSpPr>
          <p:cNvPr id="167940" name="Rectangle 3"/>
          <p:cNvSpPr>
            <a:spLocks noGrp="1" noChangeArrowheads="1"/>
          </p:cNvSpPr>
          <p:nvPr>
            <p:ph type="body" idx="1"/>
          </p:nvPr>
        </p:nvSpPr>
        <p:spPr bwMode="auto">
          <a:xfrm>
            <a:off x="913216" y="4341746"/>
            <a:ext cx="5031570" cy="411516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r>
              <a:rPr lang="en-US" altLang="zh-CN" smtClean="0"/>
              <a:t>c1 = 1</a:t>
            </a:r>
          </a:p>
          <a:p>
            <a:pPr eaLnBrk="1" hangingPunct="1">
              <a:spcBef>
                <a:spcPct val="0"/>
              </a:spcBef>
            </a:pPr>
            <a:r>
              <a:rPr lang="en-US" altLang="zh-CN" smtClean="0"/>
              <a:t> c2 = 1 </a:t>
            </a:r>
          </a:p>
          <a:p>
            <a:pPr eaLnBrk="1" hangingPunct="1">
              <a:spcBef>
                <a:spcPct val="0"/>
              </a:spcBef>
            </a:pPr>
            <a:r>
              <a:rPr lang="en-US" altLang="zh-CN" smtClean="0"/>
              <a:t>……. Deadlock</a:t>
            </a:r>
          </a:p>
        </p:txBody>
      </p:sp>
    </p:spTree>
    <p:extLst>
      <p:ext uri="{BB962C8B-B14F-4D97-AF65-F5344CB8AC3E}">
        <p14:creationId xmlns:p14="http://schemas.microsoft.com/office/powerpoint/2010/main" val="1365552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5"/>
          <p:cNvSpPr>
            <a:spLocks noGrp="1" noChangeArrowheads="1"/>
          </p:cNvSpPr>
          <p:nvPr>
            <p:ph type="sldNum" sz="quarter" idx="5"/>
          </p:nvPr>
        </p:nvSpPr>
        <p:spPr bwMode="auto">
          <a:noFill/>
          <a:ln>
            <a:miter lim="800000"/>
            <a:headEnd/>
            <a:tailEnd/>
          </a:ln>
        </p:spPr>
        <p:txBody>
          <a:bodyPr/>
          <a:lstStyle/>
          <a:p>
            <a:fld id="{9B147E1C-1520-40D5-9314-1E6838B74A89}" type="slidenum">
              <a:rPr lang="en-US" altLang="zh-CN"/>
              <a:pPr/>
              <a:t>22</a:t>
            </a:fld>
            <a:endParaRPr lang="en-US" altLang="zh-CN"/>
          </a:p>
        </p:txBody>
      </p:sp>
      <p:sp>
        <p:nvSpPr>
          <p:cNvPr id="169987" name="Rectangle 2"/>
          <p:cNvSpPr>
            <a:spLocks noGrp="1" noRot="1" noChangeAspect="1" noChangeArrowheads="1" noTextEdit="1"/>
          </p:cNvSpPr>
          <p:nvPr>
            <p:ph type="sldImg"/>
          </p:nvPr>
        </p:nvSpPr>
        <p:spPr bwMode="auto">
          <a:xfrm>
            <a:off x="1398588" y="879475"/>
            <a:ext cx="4060825" cy="3044825"/>
          </a:xfrm>
          <a:solidFill>
            <a:srgbClr val="FFFFFF"/>
          </a:solidFill>
          <a:ln>
            <a:solidFill>
              <a:srgbClr val="000000"/>
            </a:solidFill>
            <a:miter lim="800000"/>
            <a:headEnd/>
            <a:tailEnd/>
          </a:ln>
        </p:spPr>
      </p:sp>
      <p:sp>
        <p:nvSpPr>
          <p:cNvPr id="169988" name="Rectangle 3"/>
          <p:cNvSpPr>
            <a:spLocks noGrp="1" noChangeArrowheads="1"/>
          </p:cNvSpPr>
          <p:nvPr>
            <p:ph type="body" idx="1"/>
          </p:nvPr>
        </p:nvSpPr>
        <p:spPr bwMode="auto">
          <a:xfrm>
            <a:off x="913216" y="4341746"/>
            <a:ext cx="5031570" cy="411516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r>
              <a:rPr lang="zh-CN" altLang="en-US" smtClean="0"/>
              <a:t>两个进程都在不断的改变状态，但是都无法进入</a:t>
            </a:r>
            <a:endParaRPr lang="en-US" altLang="zh-CN" smtClean="0"/>
          </a:p>
          <a:p>
            <a:pPr eaLnBrk="1" hangingPunct="1">
              <a:spcBef>
                <a:spcPct val="0"/>
              </a:spcBef>
            </a:pPr>
            <a:endParaRPr lang="en-US" altLang="zh-CN" smtClean="0"/>
          </a:p>
          <a:p>
            <a:pPr eaLnBrk="1" hangingPunct="1">
              <a:spcBef>
                <a:spcPct val="0"/>
              </a:spcBef>
            </a:pPr>
            <a:r>
              <a:rPr lang="zh-CN" altLang="en-US" smtClean="0"/>
              <a:t>另外一种情况，是某个进程始终无法得到服务</a:t>
            </a:r>
            <a:endParaRPr lang="en-US" altLang="zh-CN" smtClean="0"/>
          </a:p>
        </p:txBody>
      </p:sp>
    </p:spTree>
    <p:extLst>
      <p:ext uri="{BB962C8B-B14F-4D97-AF65-F5344CB8AC3E}">
        <p14:creationId xmlns:p14="http://schemas.microsoft.com/office/powerpoint/2010/main" val="1419296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5"/>
          <p:cNvSpPr>
            <a:spLocks noGrp="1" noChangeArrowheads="1"/>
          </p:cNvSpPr>
          <p:nvPr>
            <p:ph type="sldNum" sz="quarter" idx="5"/>
          </p:nvPr>
        </p:nvSpPr>
        <p:spPr bwMode="auto">
          <a:noFill/>
          <a:ln>
            <a:miter lim="800000"/>
            <a:headEnd/>
            <a:tailEnd/>
          </a:ln>
        </p:spPr>
        <p:txBody>
          <a:bodyPr/>
          <a:lstStyle/>
          <a:p>
            <a:fld id="{7824EE97-2CCA-4C05-BC4B-DA7D47C1318F}" type="slidenum">
              <a:rPr lang="en-US" altLang="zh-CN"/>
              <a:pPr/>
              <a:t>23</a:t>
            </a:fld>
            <a:endParaRPr lang="en-US" altLang="zh-CN"/>
          </a:p>
        </p:txBody>
      </p:sp>
      <p:sp>
        <p:nvSpPr>
          <p:cNvPr id="172035" name="Rectangle 2"/>
          <p:cNvSpPr>
            <a:spLocks noGrp="1" noRot="1" noChangeAspect="1" noChangeArrowheads="1" noTextEdit="1"/>
          </p:cNvSpPr>
          <p:nvPr>
            <p:ph type="sldImg"/>
          </p:nvPr>
        </p:nvSpPr>
        <p:spPr bwMode="auto">
          <a:xfrm>
            <a:off x="1398588" y="879475"/>
            <a:ext cx="4060825" cy="3044825"/>
          </a:xfrm>
          <a:solidFill>
            <a:srgbClr val="FFFFFF"/>
          </a:solidFill>
          <a:ln>
            <a:solidFill>
              <a:srgbClr val="000000"/>
            </a:solidFill>
            <a:miter lim="800000"/>
            <a:headEnd/>
            <a:tailEnd/>
          </a:ln>
        </p:spPr>
      </p:sp>
      <p:sp>
        <p:nvSpPr>
          <p:cNvPr id="172036" name="Rectangle 3"/>
          <p:cNvSpPr>
            <a:spLocks noGrp="1" noChangeArrowheads="1"/>
          </p:cNvSpPr>
          <p:nvPr>
            <p:ph type="body" idx="1"/>
          </p:nvPr>
        </p:nvSpPr>
        <p:spPr bwMode="auto">
          <a:xfrm>
            <a:off x="913216" y="4341746"/>
            <a:ext cx="5031570" cy="411516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r>
              <a:rPr lang="zh-CN" altLang="en-US" smtClean="0"/>
              <a:t>注意由于</a:t>
            </a:r>
            <a:r>
              <a:rPr lang="en-US" altLang="zh-CN" smtClean="0"/>
              <a:t>turn </a:t>
            </a:r>
            <a:r>
              <a:rPr lang="zh-CN" altLang="en-US" smtClean="0"/>
              <a:t>只有一个值，因此</a:t>
            </a:r>
            <a:r>
              <a:rPr lang="en-US" altLang="zh-CN" smtClean="0"/>
              <a:t>L:</a:t>
            </a:r>
            <a:r>
              <a:rPr lang="zh-CN" altLang="en-US" smtClean="0"/>
              <a:t>中的条件 两进程只能有一个条件满足。</a:t>
            </a:r>
            <a:endParaRPr lang="en-US" altLang="zh-CN" smtClean="0"/>
          </a:p>
        </p:txBody>
      </p:sp>
    </p:spTree>
    <p:extLst>
      <p:ext uri="{BB962C8B-B14F-4D97-AF65-F5344CB8AC3E}">
        <p14:creationId xmlns:p14="http://schemas.microsoft.com/office/powerpoint/2010/main" val="1383176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5"/>
          <p:cNvSpPr>
            <a:spLocks noGrp="1" noChangeArrowheads="1"/>
          </p:cNvSpPr>
          <p:nvPr>
            <p:ph type="sldNum" sz="quarter" idx="5"/>
          </p:nvPr>
        </p:nvSpPr>
        <p:spPr bwMode="auto">
          <a:noFill/>
          <a:ln>
            <a:miter lim="800000"/>
            <a:headEnd/>
            <a:tailEnd/>
          </a:ln>
        </p:spPr>
        <p:txBody>
          <a:bodyPr/>
          <a:lstStyle/>
          <a:p>
            <a:fld id="{798A53F5-A560-4EBF-95DE-883AA89337EA}" type="slidenum">
              <a:rPr lang="en-US" altLang="zh-CN"/>
              <a:pPr/>
              <a:t>24</a:t>
            </a:fld>
            <a:endParaRPr lang="en-US" altLang="zh-CN"/>
          </a:p>
        </p:txBody>
      </p:sp>
      <p:sp>
        <p:nvSpPr>
          <p:cNvPr id="174083" name="Rectangle 2"/>
          <p:cNvSpPr>
            <a:spLocks noGrp="1" noRot="1" noChangeAspect="1" noChangeArrowheads="1" noTextEdit="1"/>
          </p:cNvSpPr>
          <p:nvPr>
            <p:ph type="sldImg"/>
          </p:nvPr>
        </p:nvSpPr>
        <p:spPr bwMode="auto">
          <a:xfrm>
            <a:off x="1398588" y="879475"/>
            <a:ext cx="4060825" cy="3044825"/>
          </a:xfrm>
          <a:solidFill>
            <a:srgbClr val="FFFFFF"/>
          </a:solidFill>
          <a:ln>
            <a:solidFill>
              <a:srgbClr val="000000"/>
            </a:solidFill>
            <a:miter lim="800000"/>
            <a:headEnd/>
            <a:tailEnd/>
          </a:ln>
        </p:spPr>
      </p:sp>
      <p:sp>
        <p:nvSpPr>
          <p:cNvPr id="174084" name="Rectangle 3"/>
          <p:cNvSpPr>
            <a:spLocks noGrp="1" noChangeArrowheads="1"/>
          </p:cNvSpPr>
          <p:nvPr>
            <p:ph type="body" idx="1"/>
          </p:nvPr>
        </p:nvSpPr>
        <p:spPr bwMode="auto">
          <a:xfrm>
            <a:off x="913216" y="4341746"/>
            <a:ext cx="5031570" cy="411516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4212478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bwMode="auto">
          <a:noFill/>
          <a:ln>
            <a:solidFill>
              <a:srgbClr val="000000"/>
            </a:solidFill>
            <a:miter lim="800000"/>
            <a:headEnd/>
            <a:tailEnd/>
          </a:ln>
        </p:spPr>
      </p:sp>
      <p:sp>
        <p:nvSpPr>
          <p:cNvPr id="1761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6132" name="灯片编号占位符 3"/>
          <p:cNvSpPr>
            <a:spLocks noGrp="1"/>
          </p:cNvSpPr>
          <p:nvPr>
            <p:ph type="sldNum" sz="quarter" idx="5"/>
          </p:nvPr>
        </p:nvSpPr>
        <p:spPr bwMode="auto">
          <a:noFill/>
          <a:ln>
            <a:miter lim="800000"/>
            <a:headEnd/>
            <a:tailEnd/>
          </a:ln>
        </p:spPr>
        <p:txBody>
          <a:bodyPr/>
          <a:lstStyle/>
          <a:p>
            <a:fld id="{3988658F-8FE3-470E-ABAD-86084E84AFFE}" type="slidenum">
              <a:rPr lang="zh-CN" altLang="en-US"/>
              <a:pPr/>
              <a:t>25</a:t>
            </a:fld>
            <a:endParaRPr lang="zh-CN" altLang="en-US"/>
          </a:p>
        </p:txBody>
      </p:sp>
    </p:spTree>
    <p:extLst>
      <p:ext uri="{BB962C8B-B14F-4D97-AF65-F5344CB8AC3E}">
        <p14:creationId xmlns:p14="http://schemas.microsoft.com/office/powerpoint/2010/main" val="1333895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5"/>
          <p:cNvSpPr>
            <a:spLocks noGrp="1" noChangeArrowheads="1"/>
          </p:cNvSpPr>
          <p:nvPr>
            <p:ph type="sldNum" sz="quarter" idx="5"/>
          </p:nvPr>
        </p:nvSpPr>
        <p:spPr bwMode="auto">
          <a:noFill/>
          <a:ln>
            <a:miter lim="800000"/>
            <a:headEnd/>
            <a:tailEnd/>
          </a:ln>
        </p:spPr>
        <p:txBody>
          <a:bodyPr/>
          <a:lstStyle/>
          <a:p>
            <a:fld id="{7CEE416C-DBC6-40F1-A5E0-562BBB5A5DA6}" type="slidenum">
              <a:rPr lang="en-US" altLang="zh-CN"/>
              <a:pPr/>
              <a:t>26</a:t>
            </a:fld>
            <a:endParaRPr lang="en-US" altLang="zh-CN"/>
          </a:p>
        </p:txBody>
      </p:sp>
      <p:sp>
        <p:nvSpPr>
          <p:cNvPr id="178179" name="Rectangle 2"/>
          <p:cNvSpPr>
            <a:spLocks noGrp="1" noRot="1" noChangeAspect="1" noChangeArrowheads="1" noTextEdit="1"/>
          </p:cNvSpPr>
          <p:nvPr>
            <p:ph type="sldImg"/>
          </p:nvPr>
        </p:nvSpPr>
        <p:spPr bwMode="auto">
          <a:xfrm>
            <a:off x="1398588" y="879475"/>
            <a:ext cx="4060825" cy="3044825"/>
          </a:xfrm>
          <a:solidFill>
            <a:srgbClr val="FFFFFF"/>
          </a:solidFill>
          <a:ln>
            <a:solidFill>
              <a:srgbClr val="000000"/>
            </a:solidFill>
            <a:miter lim="800000"/>
            <a:headEnd/>
            <a:tailEnd/>
          </a:ln>
        </p:spPr>
      </p:sp>
      <p:sp>
        <p:nvSpPr>
          <p:cNvPr id="178180" name="Rectangle 3"/>
          <p:cNvSpPr>
            <a:spLocks noGrp="1" noChangeArrowheads="1"/>
          </p:cNvSpPr>
          <p:nvPr>
            <p:ph type="body" idx="1"/>
          </p:nvPr>
        </p:nvSpPr>
        <p:spPr bwMode="auto">
          <a:xfrm>
            <a:off x="913216" y="4341746"/>
            <a:ext cx="5031570" cy="411516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2289709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5"/>
          <p:cNvSpPr>
            <a:spLocks noGrp="1" noChangeArrowheads="1"/>
          </p:cNvSpPr>
          <p:nvPr>
            <p:ph type="sldNum" sz="quarter" idx="5"/>
          </p:nvPr>
        </p:nvSpPr>
        <p:spPr bwMode="auto">
          <a:noFill/>
          <a:ln>
            <a:miter lim="800000"/>
          </a:ln>
        </p:spPr>
        <p:txBody>
          <a:bodyPr/>
          <a:lstStyle/>
          <a:p>
            <a:fld id="{105BB82D-8788-4F7D-B465-FC305289D7F7}" type="slidenum">
              <a:rPr lang="en-US" altLang="zh-CN"/>
              <a:t>2</a:t>
            </a:fld>
            <a:endParaRPr lang="en-US" altLang="zh-CN"/>
          </a:p>
        </p:txBody>
      </p:sp>
      <p:sp>
        <p:nvSpPr>
          <p:cNvPr id="137219" name="Rectangle 2"/>
          <p:cNvSpPr>
            <a:spLocks noGrp="1" noRot="1" noChangeAspect="1" noChangeArrowheads="1" noTextEdit="1"/>
          </p:cNvSpPr>
          <p:nvPr>
            <p:ph type="sldImg"/>
          </p:nvPr>
        </p:nvSpPr>
        <p:spPr bwMode="auto">
          <a:xfrm>
            <a:off x="1398588" y="879475"/>
            <a:ext cx="4060825" cy="3044825"/>
          </a:xfrm>
          <a:solidFill>
            <a:srgbClr val="FFFFFF"/>
          </a:solidFill>
          <a:ln>
            <a:solidFill>
              <a:srgbClr val="000000"/>
            </a:solidFill>
            <a:miter lim="800000"/>
          </a:ln>
        </p:spPr>
      </p:sp>
      <p:sp>
        <p:nvSpPr>
          <p:cNvPr id="137220" name="Rectangle 3"/>
          <p:cNvSpPr>
            <a:spLocks noGrp="1" noChangeArrowheads="1"/>
          </p:cNvSpPr>
          <p:nvPr>
            <p:ph type="body" idx="1"/>
          </p:nvPr>
        </p:nvSpPr>
        <p:spPr bwMode="auto">
          <a:xfrm>
            <a:off x="913216" y="4341746"/>
            <a:ext cx="5031570" cy="4115167"/>
          </a:xfrm>
          <a:solidFill>
            <a:srgbClr val="FFFFFF"/>
          </a:solidFill>
          <a:ln>
            <a:solidFill>
              <a:srgbClr val="000000"/>
            </a:solidFill>
            <a:miter lim="800000"/>
          </a:ln>
        </p:spPr>
        <p:txBody>
          <a:bodyPr wrap="square" numCol="1" anchor="t" anchorCtr="0" compatLnSpc="1"/>
          <a:lstStyle/>
          <a:p>
            <a:pPr eaLnBrk="1" hangingPunct="1">
              <a:spcBef>
                <a:spcPct val="0"/>
              </a:spcBef>
            </a:pPr>
            <a:endParaRPr lang="en-US"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5"/>
          <p:cNvSpPr>
            <a:spLocks noGrp="1" noChangeArrowheads="1"/>
          </p:cNvSpPr>
          <p:nvPr>
            <p:ph type="sldNum" sz="quarter" idx="5"/>
          </p:nvPr>
        </p:nvSpPr>
        <p:spPr bwMode="auto">
          <a:noFill/>
          <a:ln>
            <a:miter lim="800000"/>
            <a:headEnd/>
            <a:tailEnd/>
          </a:ln>
        </p:spPr>
        <p:txBody>
          <a:bodyPr/>
          <a:lstStyle/>
          <a:p>
            <a:fld id="{4C621A37-CB0B-4F69-8D1C-71EDF3589DEE}" type="slidenum">
              <a:rPr lang="en-US" altLang="zh-CN"/>
              <a:pPr/>
              <a:t>27</a:t>
            </a:fld>
            <a:endParaRPr lang="en-US" altLang="zh-CN"/>
          </a:p>
        </p:txBody>
      </p:sp>
      <p:sp>
        <p:nvSpPr>
          <p:cNvPr id="180227" name="Rectangle 2"/>
          <p:cNvSpPr>
            <a:spLocks noGrp="1" noRot="1" noChangeAspect="1" noChangeArrowheads="1" noTextEdit="1"/>
          </p:cNvSpPr>
          <p:nvPr>
            <p:ph type="sldImg"/>
          </p:nvPr>
        </p:nvSpPr>
        <p:spPr bwMode="auto">
          <a:xfrm>
            <a:off x="1398588" y="879475"/>
            <a:ext cx="4060825" cy="3044825"/>
          </a:xfrm>
          <a:solidFill>
            <a:srgbClr val="FFFFFF"/>
          </a:solidFill>
          <a:ln>
            <a:solidFill>
              <a:srgbClr val="000000"/>
            </a:solidFill>
            <a:miter lim="800000"/>
            <a:headEnd/>
            <a:tailEnd/>
          </a:ln>
        </p:spPr>
      </p:sp>
      <p:sp>
        <p:nvSpPr>
          <p:cNvPr id="180228" name="Rectangle 3"/>
          <p:cNvSpPr>
            <a:spLocks noGrp="1" noChangeArrowheads="1"/>
          </p:cNvSpPr>
          <p:nvPr>
            <p:ph type="body" idx="1"/>
          </p:nvPr>
        </p:nvSpPr>
        <p:spPr bwMode="auto">
          <a:xfrm>
            <a:off x="913216" y="4341746"/>
            <a:ext cx="5031570" cy="411516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222112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5"/>
          <p:cNvSpPr>
            <a:spLocks noGrp="1" noChangeArrowheads="1"/>
          </p:cNvSpPr>
          <p:nvPr>
            <p:ph type="sldNum" sz="quarter" idx="5"/>
          </p:nvPr>
        </p:nvSpPr>
        <p:spPr bwMode="auto">
          <a:noFill/>
          <a:ln>
            <a:miter lim="800000"/>
            <a:headEnd/>
            <a:tailEnd/>
          </a:ln>
        </p:spPr>
        <p:txBody>
          <a:bodyPr/>
          <a:lstStyle/>
          <a:p>
            <a:fld id="{C6D7A51C-E4C2-4DEA-9D9B-46A0D46AB267}" type="slidenum">
              <a:rPr lang="en-US" altLang="zh-CN"/>
              <a:pPr/>
              <a:t>28</a:t>
            </a:fld>
            <a:endParaRPr lang="en-US" altLang="zh-CN"/>
          </a:p>
        </p:txBody>
      </p:sp>
      <p:sp>
        <p:nvSpPr>
          <p:cNvPr id="182275" name="Rectangle 2"/>
          <p:cNvSpPr>
            <a:spLocks noGrp="1" noRot="1" noChangeAspect="1" noChangeArrowheads="1" noTextEdit="1"/>
          </p:cNvSpPr>
          <p:nvPr>
            <p:ph type="sldImg"/>
          </p:nvPr>
        </p:nvSpPr>
        <p:spPr bwMode="auto">
          <a:xfrm>
            <a:off x="1398588" y="879475"/>
            <a:ext cx="4060825" cy="3044825"/>
          </a:xfrm>
          <a:solidFill>
            <a:srgbClr val="FFFFFF"/>
          </a:solidFill>
          <a:ln>
            <a:solidFill>
              <a:srgbClr val="000000"/>
            </a:solidFill>
            <a:miter lim="800000"/>
            <a:headEnd/>
            <a:tailEnd/>
          </a:ln>
        </p:spPr>
      </p:sp>
      <p:sp>
        <p:nvSpPr>
          <p:cNvPr id="182276" name="Rectangle 3"/>
          <p:cNvSpPr>
            <a:spLocks noGrp="1" noChangeArrowheads="1"/>
          </p:cNvSpPr>
          <p:nvPr>
            <p:ph type="body" idx="1"/>
          </p:nvPr>
        </p:nvSpPr>
        <p:spPr bwMode="auto">
          <a:xfrm>
            <a:off x="913216" y="4341746"/>
            <a:ext cx="5031570" cy="411516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4089910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5"/>
          <p:cNvSpPr>
            <a:spLocks noGrp="1" noChangeArrowheads="1"/>
          </p:cNvSpPr>
          <p:nvPr>
            <p:ph type="sldNum" sz="quarter" idx="5"/>
          </p:nvPr>
        </p:nvSpPr>
        <p:spPr bwMode="auto">
          <a:noFill/>
          <a:ln>
            <a:miter lim="800000"/>
            <a:headEnd/>
            <a:tailEnd/>
          </a:ln>
        </p:spPr>
        <p:txBody>
          <a:bodyPr/>
          <a:lstStyle/>
          <a:p>
            <a:fld id="{5B38BA47-602C-4789-BFDE-A6E1E42DECE6}" type="slidenum">
              <a:rPr lang="en-US" altLang="zh-CN"/>
              <a:pPr/>
              <a:t>29</a:t>
            </a:fld>
            <a:endParaRPr lang="en-US" altLang="zh-CN"/>
          </a:p>
        </p:txBody>
      </p:sp>
      <p:sp>
        <p:nvSpPr>
          <p:cNvPr id="184323" name="Rectangle 2"/>
          <p:cNvSpPr>
            <a:spLocks noGrp="1" noRot="1" noChangeAspect="1" noChangeArrowheads="1" noTextEdit="1"/>
          </p:cNvSpPr>
          <p:nvPr>
            <p:ph type="sldImg"/>
          </p:nvPr>
        </p:nvSpPr>
        <p:spPr bwMode="auto">
          <a:xfrm>
            <a:off x="1398588" y="879475"/>
            <a:ext cx="4060825" cy="3044825"/>
          </a:xfrm>
          <a:solidFill>
            <a:srgbClr val="FFFFFF"/>
          </a:solidFill>
          <a:ln>
            <a:solidFill>
              <a:srgbClr val="000000"/>
            </a:solidFill>
            <a:miter lim="800000"/>
            <a:headEnd/>
            <a:tailEnd/>
          </a:ln>
        </p:spPr>
      </p:sp>
      <p:sp>
        <p:nvSpPr>
          <p:cNvPr id="184324" name="Rectangle 3"/>
          <p:cNvSpPr>
            <a:spLocks noGrp="1" noChangeArrowheads="1"/>
          </p:cNvSpPr>
          <p:nvPr>
            <p:ph type="body" idx="1"/>
          </p:nvPr>
        </p:nvSpPr>
        <p:spPr bwMode="auto">
          <a:xfrm>
            <a:off x="913216" y="4341746"/>
            <a:ext cx="5031570" cy="411516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4042442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5"/>
          <p:cNvSpPr>
            <a:spLocks noGrp="1" noChangeArrowheads="1"/>
          </p:cNvSpPr>
          <p:nvPr>
            <p:ph type="sldNum" sz="quarter" idx="5"/>
          </p:nvPr>
        </p:nvSpPr>
        <p:spPr>
          <a:noFill/>
        </p:spPr>
        <p:txBody>
          <a:bodyPr/>
          <a:lstStyle/>
          <a:p>
            <a:pPr defTabSz="913765"/>
            <a:fld id="{72096CB5-43EC-4609-8DA5-21BE4FE27DD1}" type="slidenum">
              <a:rPr lang="zh-CN" altLang="en-US"/>
              <a:t>32</a:t>
            </a:fld>
            <a:endParaRPr lang="zh-CN" altLang="en-US" dirty="0"/>
          </a:p>
        </p:txBody>
      </p:sp>
      <p:sp>
        <p:nvSpPr>
          <p:cNvPr id="107523" name="Rectangle 2"/>
          <p:cNvSpPr>
            <a:spLocks noGrp="1" noRot="1" noChangeAspect="1" noChangeArrowheads="1" noTextEdit="1"/>
          </p:cNvSpPr>
          <p:nvPr>
            <p:ph type="sldImg" idx="4294967295"/>
          </p:nvPr>
        </p:nvSpPr>
        <p:spPr/>
      </p:sp>
      <p:sp>
        <p:nvSpPr>
          <p:cNvPr id="107524" name="Rectangle 3"/>
          <p:cNvSpPr>
            <a:spLocks noGrp="1" noChangeArrowheads="1"/>
          </p:cNvSpPr>
          <p:nvPr>
            <p:ph type="body" idx="4294967295"/>
          </p:nvPr>
        </p:nvSpPr>
        <p:spPr>
          <a:noFill/>
        </p:spPr>
        <p:txBody>
          <a:bodyPr/>
          <a:lstStyle/>
          <a:p>
            <a:endParaRPr lang="zh-CN" altLang="en-US" smtClean="0"/>
          </a:p>
        </p:txBody>
      </p:sp>
      <p:sp>
        <p:nvSpPr>
          <p:cNvPr id="107525" name="日期占位符 1"/>
          <p:cNvSpPr>
            <a:spLocks noGrp="1" noChangeArrowheads="1"/>
          </p:cNvSpPr>
          <p:nvPr>
            <p:ph type="dt" sz="quarter" idx="1"/>
          </p:nvPr>
        </p:nvSpPr>
        <p:spPr>
          <a:noFill/>
        </p:spPr>
        <p:txBody>
          <a:bodyPr/>
          <a:lstStyle/>
          <a:p>
            <a:pPr defTabSz="913765"/>
            <a:fld id="{1BCA9147-26B2-4932-8B17-4EA29D981651}" type="datetime1">
              <a:rPr lang="zh-CN" altLang="en-US" smtClean="0"/>
              <a:t>2020/5/17</a:t>
            </a:fld>
            <a:endParaRPr lang="zh-CN" altLang="en-US" dirty="0" smtClean="0"/>
          </a:p>
        </p:txBody>
      </p:sp>
      <p:sp>
        <p:nvSpPr>
          <p:cNvPr id="107526" name="页脚占位符 2"/>
          <p:cNvSpPr>
            <a:spLocks noGrp="1" noChangeArrowheads="1"/>
          </p:cNvSpPr>
          <p:nvPr>
            <p:ph type="ftr" sz="quarter" idx="4"/>
          </p:nvPr>
        </p:nvSpPr>
        <p:spPr>
          <a:noFill/>
        </p:spPr>
        <p:txBody>
          <a:bodyPr/>
          <a:lstStyle/>
          <a:p>
            <a:pPr defTabSz="913765"/>
            <a:endParaRPr lang="en-US" altLang="zh-CN" dirty="0" smtClean="0"/>
          </a:p>
        </p:txBody>
      </p:sp>
    </p:spTree>
    <p:extLst>
      <p:ext uri="{BB962C8B-B14F-4D97-AF65-F5344CB8AC3E}">
        <p14:creationId xmlns:p14="http://schemas.microsoft.com/office/powerpoint/2010/main" val="1367989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r>
              <a:rPr lang="en-US" altLang="zh-CN" smtClean="0"/>
              <a:t>1 chapter 1  </a:t>
            </a:r>
            <a:r>
              <a:rPr lang="zh-CN" altLang="en-US" smtClean="0"/>
              <a:t>性能综合评估   算术平均 调和平均    几何平均</a:t>
            </a:r>
            <a:endParaRPr lang="en-US" altLang="zh-CN" smtClean="0"/>
          </a:p>
          <a:p>
            <a:endParaRPr lang="en-US" altLang="zh-CN" smtClean="0"/>
          </a:p>
          <a:p>
            <a:r>
              <a:rPr lang="en-US" altLang="zh-CN" smtClean="0"/>
              <a:t>2  Chapter 2  ISA</a:t>
            </a:r>
            <a:r>
              <a:rPr lang="zh-CN" altLang="en-US" smtClean="0"/>
              <a:t>的分类、寻址方式</a:t>
            </a:r>
          </a:p>
        </p:txBody>
      </p:sp>
      <p:sp>
        <p:nvSpPr>
          <p:cNvPr id="450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a:solidFill>
                  <a:schemeClr val="tx1"/>
                </a:solidFill>
                <a:latin typeface="Arial" panose="020B0604020202020204" pitchFamily="34" charset="0"/>
              </a:defRPr>
            </a:lvl1pPr>
            <a:lvl2pPr marL="742950" indent="-285750" defTabSz="929005">
              <a:defRPr>
                <a:solidFill>
                  <a:schemeClr val="tx1"/>
                </a:solidFill>
                <a:latin typeface="Arial" panose="020B0604020202020204" pitchFamily="34" charset="0"/>
              </a:defRPr>
            </a:lvl2pPr>
            <a:lvl3pPr marL="1143000" indent="-228600" defTabSz="929005">
              <a:defRPr>
                <a:solidFill>
                  <a:schemeClr val="tx1"/>
                </a:solidFill>
                <a:latin typeface="Arial" panose="020B0604020202020204" pitchFamily="34" charset="0"/>
              </a:defRPr>
            </a:lvl3pPr>
            <a:lvl4pPr marL="1600200" indent="-228600" defTabSz="929005">
              <a:defRPr>
                <a:solidFill>
                  <a:schemeClr val="tx1"/>
                </a:solidFill>
                <a:latin typeface="Arial" panose="020B0604020202020204" pitchFamily="34" charset="0"/>
              </a:defRPr>
            </a:lvl4pPr>
            <a:lvl5pPr marL="2057400" indent="-228600" defTabSz="929005">
              <a:defRPr>
                <a:solidFill>
                  <a:schemeClr val="tx1"/>
                </a:solidFill>
                <a:latin typeface="Arial" panose="020B0604020202020204" pitchFamily="34" charset="0"/>
              </a:defRPr>
            </a:lvl5pPr>
            <a:lvl6pPr marL="2514600" indent="-228600" defTabSz="929005" eaLnBrk="0" fontAlgn="base" hangingPunct="0">
              <a:spcBef>
                <a:spcPct val="0"/>
              </a:spcBef>
              <a:spcAft>
                <a:spcPct val="0"/>
              </a:spcAft>
              <a:defRPr>
                <a:solidFill>
                  <a:schemeClr val="tx1"/>
                </a:solidFill>
                <a:latin typeface="Arial" panose="020B0604020202020204" pitchFamily="34" charset="0"/>
              </a:defRPr>
            </a:lvl6pPr>
            <a:lvl7pPr marL="2971800" indent="-228600" defTabSz="929005" eaLnBrk="0" fontAlgn="base" hangingPunct="0">
              <a:spcBef>
                <a:spcPct val="0"/>
              </a:spcBef>
              <a:spcAft>
                <a:spcPct val="0"/>
              </a:spcAft>
              <a:defRPr>
                <a:solidFill>
                  <a:schemeClr val="tx1"/>
                </a:solidFill>
                <a:latin typeface="Arial" panose="020B0604020202020204" pitchFamily="34" charset="0"/>
              </a:defRPr>
            </a:lvl7pPr>
            <a:lvl8pPr marL="3429000" indent="-228600" defTabSz="929005" eaLnBrk="0" fontAlgn="base" hangingPunct="0">
              <a:spcBef>
                <a:spcPct val="0"/>
              </a:spcBef>
              <a:spcAft>
                <a:spcPct val="0"/>
              </a:spcAft>
              <a:defRPr>
                <a:solidFill>
                  <a:schemeClr val="tx1"/>
                </a:solidFill>
                <a:latin typeface="Arial" panose="020B0604020202020204" pitchFamily="34" charset="0"/>
              </a:defRPr>
            </a:lvl8pPr>
            <a:lvl9pPr marL="3886200" indent="-228600" defTabSz="929005" eaLnBrk="0" fontAlgn="base" hangingPunct="0">
              <a:spcBef>
                <a:spcPct val="0"/>
              </a:spcBef>
              <a:spcAft>
                <a:spcPct val="0"/>
              </a:spcAft>
              <a:defRPr>
                <a:solidFill>
                  <a:schemeClr val="tx1"/>
                </a:solidFill>
                <a:latin typeface="Arial" panose="020B0604020202020204" pitchFamily="34" charset="0"/>
              </a:defRPr>
            </a:lvl9pPr>
          </a:lstStyle>
          <a:p>
            <a:fld id="{87657DA9-88D9-4878-B640-20EC9E580685}" type="slidenum">
              <a:rPr lang="zh-CN" altLang="en-US" smtClean="0">
                <a:latin typeface="Times New Roman" panose="02020603050405020304" pitchFamily="18" charset="0"/>
              </a:rPr>
              <a:t>36</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2162613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5"/>
          <p:cNvSpPr>
            <a:spLocks noGrp="1" noChangeArrowheads="1"/>
          </p:cNvSpPr>
          <p:nvPr>
            <p:ph type="sldNum" sz="quarter" idx="5"/>
          </p:nvPr>
        </p:nvSpPr>
        <p:spPr>
          <a:noFill/>
        </p:spPr>
        <p:txBody>
          <a:bodyPr/>
          <a:lstStyle/>
          <a:p>
            <a:fld id="{935BBD87-3E7A-4587-B62C-6122EF9B9326}" type="slidenum">
              <a:rPr lang="zh-CN" altLang="en-US"/>
              <a:t>37</a:t>
            </a:fld>
            <a:endParaRPr lang="en-US" altLang="zh-CN"/>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4125098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32808DA5-AEE0-4D90-A7EA-C81C6FA124E9}" type="slidenum">
              <a:rPr lang="zh-CN" altLang="en-US">
                <a:latin typeface="Times New Roman" panose="02020603050405020304" pitchFamily="18" charset="0"/>
              </a:rPr>
              <a:t>39</a:t>
            </a:fld>
            <a:endParaRPr lang="en-US" altLang="zh-CN">
              <a:latin typeface="Times New Roman" panose="02020603050405020304" pitchFamily="18" charset="0"/>
            </a:endParaRPr>
          </a:p>
        </p:txBody>
      </p:sp>
      <p:sp>
        <p:nvSpPr>
          <p:cNvPr id="156675" name="Rectangle 2"/>
          <p:cNvSpPr>
            <a:spLocks noGrp="1" noRot="1" noChangeAspect="1" noChangeArrowheads="1" noTextEdit="1"/>
          </p:cNvSpPr>
          <p:nvPr>
            <p:ph type="sldImg"/>
          </p:nvPr>
        </p:nvSpPr>
        <p:spPr>
          <a:xfrm>
            <a:off x="1182688" y="703263"/>
            <a:ext cx="4619625" cy="3465512"/>
          </a:xfrm>
        </p:spPr>
      </p:sp>
      <p:sp>
        <p:nvSpPr>
          <p:cNvPr id="156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6367418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885FF16D-2EAD-454C-9091-9AC13DF63EB8}" type="slidenum">
              <a:rPr lang="zh-CN" altLang="en-US">
                <a:latin typeface="Times New Roman" panose="02020603050405020304" pitchFamily="18" charset="0"/>
              </a:rPr>
              <a:t>40</a:t>
            </a:fld>
            <a:endParaRPr lang="en-US" altLang="zh-CN">
              <a:latin typeface="Times New Roman" panose="02020603050405020304" pitchFamily="18" charset="0"/>
            </a:endParaRPr>
          </a:p>
        </p:txBody>
      </p:sp>
      <p:sp>
        <p:nvSpPr>
          <p:cNvPr id="157699" name="Rectangle 2"/>
          <p:cNvSpPr>
            <a:spLocks noGrp="1" noRot="1" noChangeAspect="1" noChangeArrowheads="1" noTextEdit="1"/>
          </p:cNvSpPr>
          <p:nvPr>
            <p:ph type="sldImg"/>
          </p:nvPr>
        </p:nvSpPr>
        <p:spPr>
          <a:xfrm>
            <a:off x="1182688" y="703263"/>
            <a:ext cx="4619625" cy="3465512"/>
          </a:xfrm>
        </p:spPr>
      </p:sp>
      <p:sp>
        <p:nvSpPr>
          <p:cNvPr id="157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3294920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2BF004A8-D602-4C7F-B761-5A7D2517F401}" type="slidenum">
              <a:rPr lang="zh-CN" altLang="en-US">
                <a:latin typeface="Times New Roman" panose="02020603050405020304" pitchFamily="18" charset="0"/>
              </a:rPr>
              <a:t>41</a:t>
            </a:fld>
            <a:endParaRPr lang="en-US" altLang="zh-CN">
              <a:latin typeface="Times New Roman" panose="02020603050405020304" pitchFamily="18" charset="0"/>
            </a:endParaRPr>
          </a:p>
        </p:txBody>
      </p:sp>
      <p:sp>
        <p:nvSpPr>
          <p:cNvPr id="168963" name="Rectangle 2"/>
          <p:cNvSpPr>
            <a:spLocks noGrp="1" noChangeArrowheads="1"/>
          </p:cNvSpPr>
          <p:nvPr>
            <p:ph type="body" idx="1"/>
          </p:nvPr>
        </p:nvSpPr>
        <p:spPr>
          <a:xfrm>
            <a:off x="931863" y="4410075"/>
            <a:ext cx="5121275" cy="417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88" tIns="44548" rIns="90688" bIns="44548"/>
          <a:lstStyle/>
          <a:p>
            <a:endParaRPr lang="zh-CN" altLang="en-US" smtClean="0"/>
          </a:p>
        </p:txBody>
      </p:sp>
      <p:sp>
        <p:nvSpPr>
          <p:cNvPr id="168964" name="Rectangle 3"/>
          <p:cNvSpPr>
            <a:spLocks noGrp="1" noRot="1" noChangeAspect="1" noChangeArrowheads="1" noTextEdit="1"/>
          </p:cNvSpPr>
          <p:nvPr>
            <p:ph type="sldImg"/>
          </p:nvPr>
        </p:nvSpPr>
        <p:spPr>
          <a:xfrm>
            <a:off x="1173163" y="696913"/>
            <a:ext cx="4640262" cy="3479800"/>
          </a:xfrm>
          <a:ln cap="flat"/>
        </p:spPr>
      </p:sp>
    </p:spTree>
    <p:extLst>
      <p:ext uri="{BB962C8B-B14F-4D97-AF65-F5344CB8AC3E}">
        <p14:creationId xmlns:p14="http://schemas.microsoft.com/office/powerpoint/2010/main" val="104404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94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89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F3E5B17-1EA5-4E02-B72E-E8BCFAA79985}" type="slidenum">
              <a:rPr lang="zh-CN" altLang="en-US"/>
              <a:t>43</a:t>
            </a:fld>
            <a:endParaRPr lang="zh-CN" altLang="en-US"/>
          </a:p>
        </p:txBody>
      </p:sp>
    </p:spTree>
    <p:extLst>
      <p:ext uri="{BB962C8B-B14F-4D97-AF65-F5344CB8AC3E}">
        <p14:creationId xmlns:p14="http://schemas.microsoft.com/office/powerpoint/2010/main" val="1852391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bwMode="auto">
          <a:noFill/>
          <a:ln>
            <a:solidFill>
              <a:srgbClr val="000000"/>
            </a:solidFill>
            <a:miter lim="800000"/>
          </a:ln>
        </p:spPr>
      </p:sp>
      <p:sp>
        <p:nvSpPr>
          <p:cNvPr id="13926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39268" name="灯片编号占位符 3"/>
          <p:cNvSpPr>
            <a:spLocks noGrp="1"/>
          </p:cNvSpPr>
          <p:nvPr>
            <p:ph type="sldNum" sz="quarter" idx="5"/>
          </p:nvPr>
        </p:nvSpPr>
        <p:spPr bwMode="auto">
          <a:noFill/>
          <a:ln>
            <a:miter lim="800000"/>
          </a:ln>
        </p:spPr>
        <p:txBody>
          <a:bodyPr/>
          <a:lstStyle/>
          <a:p>
            <a:fld id="{A2DE4137-B050-469E-9D9F-5F3D078D228A}" type="slidenum">
              <a:rPr lang="zh-CN" altLang="en-US"/>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bwMode="auto">
          <a:ln>
            <a:miter lim="800000"/>
          </a:ln>
        </p:spPr>
        <p:txBody>
          <a:bodyPr wrap="square" numCol="1" anchor="t" anchorCtr="0" compatLnSpc="1"/>
          <a:lstStyle/>
          <a:p>
            <a:pPr fontAlgn="base">
              <a:spcBef>
                <a:spcPct val="0"/>
              </a:spcBef>
              <a:spcAft>
                <a:spcPct val="0"/>
              </a:spcAft>
              <a:defRPr/>
            </a:pPr>
            <a:r>
              <a:rPr lang="en-US" altLang="zh-CN" smtClean="0"/>
              <a:t>The University of Adelaide, School of Computer Science</a:t>
            </a:r>
          </a:p>
        </p:txBody>
      </p:sp>
      <p:sp>
        <p:nvSpPr>
          <p:cNvPr id="171011" name="Rectangle 3"/>
          <p:cNvSpPr>
            <a:spLocks noGrp="1" noChangeArrowheads="1"/>
          </p:cNvSpPr>
          <p:nvPr>
            <p:ph type="dt" sz="quarter" idx="1"/>
          </p:nvPr>
        </p:nvSpPr>
        <p:spPr bwMode="auto">
          <a:ln>
            <a:miter lim="800000"/>
          </a:ln>
        </p:spPr>
        <p:txBody>
          <a:bodyPr wrap="square" numCol="1" anchor="t" anchorCtr="0" compatLnSpc="1"/>
          <a:lstStyle/>
          <a:p>
            <a:pPr fontAlgn="base">
              <a:spcBef>
                <a:spcPct val="0"/>
              </a:spcBef>
              <a:spcAft>
                <a:spcPct val="0"/>
              </a:spcAft>
              <a:defRPr/>
            </a:pPr>
            <a:fld id="{9A5F7492-8353-4474-A7D3-75D5E07FEE52}" type="datetime3">
              <a:rPr lang="en-US" altLang="zh-CN" smtClean="0"/>
              <a:t>17 May 2020</a:t>
            </a:fld>
            <a:endParaRPr lang="en-US" altLang="zh-CN" smtClean="0"/>
          </a:p>
        </p:txBody>
      </p:sp>
      <p:sp>
        <p:nvSpPr>
          <p:cNvPr id="171012" name="Rectangle 6"/>
          <p:cNvSpPr>
            <a:spLocks noGrp="1" noChangeArrowheads="1"/>
          </p:cNvSpPr>
          <p:nvPr>
            <p:ph type="ftr" sz="quarter" idx="4"/>
          </p:nvPr>
        </p:nvSpPr>
        <p:spPr bwMode="auto">
          <a:ln>
            <a:miter lim="800000"/>
          </a:ln>
        </p:spPr>
        <p:txBody>
          <a:bodyPr wrap="square" numCol="1" anchorCtr="0" compatLnSpc="1"/>
          <a:lstStyle/>
          <a:p>
            <a:pPr fontAlgn="base">
              <a:spcBef>
                <a:spcPct val="0"/>
              </a:spcBef>
              <a:spcAft>
                <a:spcPct val="0"/>
              </a:spcAft>
              <a:defRPr/>
            </a:pPr>
            <a:r>
              <a:rPr lang="en-US" altLang="zh-CN" smtClean="0"/>
              <a:t>Chapter 2 — Instructions: Language of the Computer</a:t>
            </a:r>
          </a:p>
        </p:txBody>
      </p:sp>
      <p:sp>
        <p:nvSpPr>
          <p:cNvPr id="2129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D6E87ED-8197-472C-880A-A1FD6AF2C274}" type="slidenum">
              <a:rPr lang="en-US" altLang="zh-CN"/>
              <a:t>44</a:t>
            </a:fld>
            <a:endParaRPr lang="en-US" altLang="zh-CN"/>
          </a:p>
        </p:txBody>
      </p:sp>
      <p:sp>
        <p:nvSpPr>
          <p:cNvPr id="212998"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29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AU" altLang="zh-CN" smtClean="0"/>
          </a:p>
        </p:txBody>
      </p:sp>
    </p:spTree>
    <p:extLst>
      <p:ext uri="{BB962C8B-B14F-4D97-AF65-F5344CB8AC3E}">
        <p14:creationId xmlns:p14="http://schemas.microsoft.com/office/powerpoint/2010/main" val="5925393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smtClean="0"/>
              <a:t>Without interleaving, the frequency of our access will be limited by the DRAM cycle time.</a:t>
            </a:r>
          </a:p>
          <a:p>
            <a:pPr eaLnBrk="1" hangingPunct="1">
              <a:spcBef>
                <a:spcPct val="0"/>
              </a:spcBef>
            </a:pPr>
            <a:r>
              <a:rPr lang="en-US" altLang="zh-CN" smtClean="0"/>
              <a:t>With interleaving, that is having multiple banks of memory, we can access the memory much more frequently by accessing another bank while the last bank is finishing up its  cycle.</a:t>
            </a:r>
          </a:p>
          <a:p>
            <a:pPr eaLnBrk="1" hangingPunct="1">
              <a:spcBef>
                <a:spcPct val="0"/>
              </a:spcBef>
            </a:pPr>
            <a:r>
              <a:rPr lang="en-US" altLang="zh-CN" smtClean="0"/>
              <a:t>For example, first we will access memory bank 0.  Once we get the data from Bank 0, we will access Bank 1 while Bank 0 is still finishing up the rest of its DRAM cycle.</a:t>
            </a:r>
          </a:p>
          <a:p>
            <a:pPr eaLnBrk="1" hangingPunct="1">
              <a:spcBef>
                <a:spcPct val="0"/>
              </a:spcBef>
            </a:pPr>
            <a:r>
              <a:rPr lang="en-US" altLang="zh-CN" smtClean="0"/>
              <a:t>Ideally, with interleaving, how quickly we can perform memory access will be limited by the memory access time only.</a:t>
            </a:r>
          </a:p>
          <a:p>
            <a:pPr eaLnBrk="1" hangingPunct="1">
              <a:spcBef>
                <a:spcPct val="0"/>
              </a:spcBef>
            </a:pPr>
            <a:r>
              <a:rPr lang="en-US" altLang="zh-CN" smtClean="0"/>
              <a:t>Memory interleaving is one common techniques to improve memory performance.</a:t>
            </a:r>
          </a:p>
          <a:p>
            <a:pPr eaLnBrk="1" hangingPunct="1">
              <a:spcBef>
                <a:spcPct val="0"/>
              </a:spcBef>
            </a:pPr>
            <a:endParaRPr lang="en-US" altLang="zh-CN" smtClean="0"/>
          </a:p>
          <a:p>
            <a:pPr eaLnBrk="1" hangingPunct="1">
              <a:spcBef>
                <a:spcPct val="0"/>
              </a:spcBef>
            </a:pPr>
            <a:r>
              <a:rPr lang="en-US" altLang="zh-CN" smtClean="0"/>
              <a:t>+ 1 = 68 min. (Y:48)</a:t>
            </a:r>
          </a:p>
        </p:txBody>
      </p:sp>
      <p:sp>
        <p:nvSpPr>
          <p:cNvPr id="220163" name="Rectangle 3"/>
          <p:cNvSpPr>
            <a:spLocks noGrp="1" noRot="1" noChangeAspect="1" noChangeArrowheads="1" noTextEdit="1"/>
          </p:cNvSpPr>
          <p:nvPr>
            <p:ph type="sldImg"/>
          </p:nvPr>
        </p:nvSpPr>
        <p:spPr bwMode="auto">
          <a:xfrm>
            <a:off x="2881313" y="442913"/>
            <a:ext cx="3424237" cy="2568575"/>
          </a:xfrm>
          <a:noFill/>
          <a:ln>
            <a:solidFill>
              <a:srgbClr val="000000"/>
            </a:solidFill>
            <a:miter lim="800000"/>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928823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4610" name="Rectangle 7"/>
          <p:cNvSpPr>
            <a:spLocks noGrp="1" noChangeArrowheads="1"/>
          </p:cNvSpPr>
          <p:nvPr>
            <p:ph type="sldNum" sz="quarter"/>
          </p:nvPr>
        </p:nvSpPr>
        <p:spPr>
          <a:noFill/>
          <a:ln>
            <a:round/>
          </a:ln>
        </p:spPr>
        <p:txBody>
          <a:bodyPr/>
          <a:lstStyle/>
          <a:p>
            <a:fld id="{C71F2AC7-335F-49F5-ABB4-F9DC27EDD10A}" type="slidenum">
              <a:rPr lang="zh-CN" altLang="zh-CN" smtClean="0"/>
              <a:t>48</a:t>
            </a:fld>
            <a:endParaRPr lang="zh-CN" altLang="zh-CN" smtClean="0"/>
          </a:p>
        </p:txBody>
      </p:sp>
      <p:sp>
        <p:nvSpPr>
          <p:cNvPr id="324611" name="Rectangle 1"/>
          <p:cNvSpPr>
            <a:spLocks noGrp="1" noRot="1" noChangeAspect="1" noChangeArrowheads="1" noTextEdit="1"/>
          </p:cNvSpPr>
          <p:nvPr>
            <p:ph type="sldImg"/>
          </p:nvPr>
        </p:nvSpPr>
        <p:spPr>
          <a:xfrm>
            <a:off x="1371600" y="1143000"/>
            <a:ext cx="4114800" cy="3086100"/>
          </a:xfrm>
          <a:solidFill>
            <a:srgbClr val="FFFFFF"/>
          </a:solidFill>
        </p:spPr>
      </p:sp>
      <p:sp>
        <p:nvSpPr>
          <p:cNvPr id="324612" name="Text Box 2"/>
          <p:cNvSpPr txBox="1">
            <a:spLocks noChangeArrowheads="1"/>
          </p:cNvSpPr>
          <p:nvPr/>
        </p:nvSpPr>
        <p:spPr bwMode="auto">
          <a:xfrm>
            <a:off x="685800" y="4400550"/>
            <a:ext cx="5486400" cy="3600450"/>
          </a:xfrm>
          <a:prstGeom prst="rect">
            <a:avLst/>
          </a:prstGeom>
          <a:noFill/>
          <a:ln w="9525">
            <a:noFill/>
            <a:round/>
          </a:ln>
        </p:spPr>
        <p:txBody>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a:solidFill>
                  <a:srgbClr val="000000"/>
                </a:solidFill>
              </a:rPr>
              <a:t>2013-04-02</a:t>
            </a:r>
          </a:p>
        </p:txBody>
      </p:sp>
    </p:spTree>
    <p:extLst>
      <p:ext uri="{BB962C8B-B14F-4D97-AF65-F5344CB8AC3E}">
        <p14:creationId xmlns:p14="http://schemas.microsoft.com/office/powerpoint/2010/main" val="3226171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5618" name="Rectangle 7"/>
          <p:cNvSpPr>
            <a:spLocks noGrp="1" noChangeArrowheads="1"/>
          </p:cNvSpPr>
          <p:nvPr>
            <p:ph type="sldNum" sz="quarter"/>
          </p:nvPr>
        </p:nvSpPr>
        <p:spPr>
          <a:noFill/>
          <a:ln>
            <a:round/>
          </a:ln>
        </p:spPr>
        <p:txBody>
          <a:bodyPr/>
          <a:lstStyle/>
          <a:p>
            <a:fld id="{AD6DB7CC-38B1-47AD-8BDF-5277BF7227FB}" type="slidenum">
              <a:rPr lang="zh-CN" altLang="zh-CN" smtClean="0"/>
              <a:t>49</a:t>
            </a:fld>
            <a:endParaRPr lang="zh-CN" altLang="zh-CN" smtClean="0"/>
          </a:p>
        </p:txBody>
      </p:sp>
      <p:sp>
        <p:nvSpPr>
          <p:cNvPr id="495619" name="Rectangle 1"/>
          <p:cNvSpPr>
            <a:spLocks noGrp="1" noRot="1" noChangeAspect="1" noChangeArrowheads="1" noTextEdit="1"/>
          </p:cNvSpPr>
          <p:nvPr>
            <p:ph type="sldImg"/>
          </p:nvPr>
        </p:nvSpPr>
        <p:spPr>
          <a:xfrm>
            <a:off x="1371600" y="1143000"/>
            <a:ext cx="4114800" cy="3086100"/>
          </a:xfrm>
          <a:solidFill>
            <a:srgbClr val="FFFFFF"/>
          </a:solidFill>
        </p:spPr>
      </p:sp>
      <p:sp>
        <p:nvSpPr>
          <p:cNvPr id="495620" name="Text Box 2"/>
          <p:cNvSpPr txBox="1">
            <a:spLocks noChangeArrowheads="1"/>
          </p:cNvSpPr>
          <p:nvPr/>
        </p:nvSpPr>
        <p:spPr bwMode="auto">
          <a:xfrm>
            <a:off x="685800" y="4400550"/>
            <a:ext cx="5486400" cy="3600450"/>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zh-CN" altLang="en-US"/>
          </a:p>
        </p:txBody>
      </p:sp>
    </p:spTree>
    <p:extLst>
      <p:ext uri="{BB962C8B-B14F-4D97-AF65-F5344CB8AC3E}">
        <p14:creationId xmlns:p14="http://schemas.microsoft.com/office/powerpoint/2010/main" val="9985030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6098" name="Rectangle 7"/>
          <p:cNvSpPr>
            <a:spLocks noGrp="1" noChangeArrowheads="1"/>
          </p:cNvSpPr>
          <p:nvPr>
            <p:ph type="sldNum" sz="quarter"/>
          </p:nvPr>
        </p:nvSpPr>
        <p:spPr>
          <a:noFill/>
          <a:ln>
            <a:round/>
          </a:ln>
        </p:spPr>
        <p:txBody>
          <a:bodyPr/>
          <a:lstStyle/>
          <a:p>
            <a:fld id="{B4DAD5F2-BF7A-4652-867D-31F2089D4127}" type="slidenum">
              <a:rPr lang="zh-CN" altLang="zh-CN" smtClean="0"/>
              <a:t>51</a:t>
            </a:fld>
            <a:endParaRPr lang="zh-CN" altLang="zh-CN" smtClean="0"/>
          </a:p>
        </p:txBody>
      </p:sp>
      <p:sp>
        <p:nvSpPr>
          <p:cNvPr id="516099" name="Text Box 1"/>
          <p:cNvSpPr txBox="1">
            <a:spLocks noChangeArrowheads="1"/>
          </p:cNvSpPr>
          <p:nvPr/>
        </p:nvSpPr>
        <p:spPr bwMode="auto">
          <a:xfrm>
            <a:off x="3884613" y="8685213"/>
            <a:ext cx="2971800" cy="458787"/>
          </a:xfrm>
          <a:prstGeom prst="rect">
            <a:avLst/>
          </a:prstGeom>
          <a:noFill/>
          <a:ln w="9525">
            <a:noFill/>
            <a:round/>
          </a:ln>
        </p:spPr>
        <p:txBody>
          <a:bodyPr lIns="90000" tIns="46800" rIns="90000" bIns="46800" anchor="b"/>
          <a:lstStyle/>
          <a:p>
            <a: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DEC8CC2-68B8-47B3-BC8A-963B103E2226}" type="slidenum">
              <a:rPr lang="en-US" altLang="zh-CN" sz="1200">
                <a:solidFill>
                  <a:srgbClr val="000000"/>
                </a:solidFill>
              </a:rPr>
              <a:t>51</a:t>
            </a:fld>
            <a:endParaRPr lang="en-US" altLang="zh-CN" sz="1200">
              <a:solidFill>
                <a:srgbClr val="000000"/>
              </a:solidFill>
            </a:endParaRPr>
          </a:p>
        </p:txBody>
      </p:sp>
      <p:sp>
        <p:nvSpPr>
          <p:cNvPr id="516100" name="Rectangle 2"/>
          <p:cNvSpPr>
            <a:spLocks noGrp="1" noRot="1" noChangeAspect="1" noChangeArrowheads="1" noTextEdit="1"/>
          </p:cNvSpPr>
          <p:nvPr>
            <p:ph type="sldImg"/>
          </p:nvPr>
        </p:nvSpPr>
        <p:spPr>
          <a:xfrm>
            <a:off x="1527175" y="923925"/>
            <a:ext cx="4260850" cy="3195638"/>
          </a:xfrm>
          <a:solidFill>
            <a:srgbClr val="FFFFFF"/>
          </a:solidFill>
        </p:spPr>
      </p:sp>
      <p:sp>
        <p:nvSpPr>
          <p:cNvPr id="516101" name="Text Box 3"/>
          <p:cNvSpPr txBox="1">
            <a:spLocks noChangeArrowheads="1"/>
          </p:cNvSpPr>
          <p:nvPr/>
        </p:nvSpPr>
        <p:spPr bwMode="auto">
          <a:xfrm>
            <a:off x="974725" y="4559300"/>
            <a:ext cx="5365750" cy="4321175"/>
          </a:xfrm>
          <a:prstGeom prst="rect">
            <a:avLst/>
          </a:prstGeom>
          <a:solidFill>
            <a:srgbClr val="FFFFFF"/>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Tree>
    <p:extLst>
      <p:ext uri="{BB962C8B-B14F-4D97-AF65-F5344CB8AC3E}">
        <p14:creationId xmlns:p14="http://schemas.microsoft.com/office/powerpoint/2010/main" val="2957690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39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239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256D526-CDF1-46DE-BB37-005229A38FF7}" type="slidenum">
              <a:rPr lang="zh-CN" altLang="en-US" smtClean="0"/>
              <a:t>53</a:t>
            </a:fld>
            <a:endParaRPr lang="zh-CN" altLang="en-US" smtClean="0"/>
          </a:p>
        </p:txBody>
      </p:sp>
    </p:spTree>
    <p:extLst>
      <p:ext uri="{BB962C8B-B14F-4D97-AF65-F5344CB8AC3E}">
        <p14:creationId xmlns:p14="http://schemas.microsoft.com/office/powerpoint/2010/main" val="22865975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1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71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457EE7B-4422-475F-A70C-BFBF8B135C1B}" type="slidenum">
              <a:rPr lang="zh-CN" altLang="en-US" smtClean="0"/>
              <a:t>54</a:t>
            </a:fld>
            <a:endParaRPr lang="zh-CN" altLang="en-US" smtClean="0"/>
          </a:p>
        </p:txBody>
      </p:sp>
    </p:spTree>
    <p:extLst>
      <p:ext uri="{BB962C8B-B14F-4D97-AF65-F5344CB8AC3E}">
        <p14:creationId xmlns:p14="http://schemas.microsoft.com/office/powerpoint/2010/main" val="38068026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5"/>
          <p:cNvSpPr>
            <a:spLocks noGrp="1" noChangeArrowheads="1"/>
          </p:cNvSpPr>
          <p:nvPr>
            <p:ph type="sldNum" sz="quarter" idx="5"/>
          </p:nvPr>
        </p:nvSpPr>
        <p:spPr bwMode="auto">
          <a:noFill/>
          <a:ln>
            <a:miter lim="800000"/>
          </a:ln>
        </p:spPr>
        <p:txBody>
          <a:bodyPr/>
          <a:lstStyle/>
          <a:p>
            <a:pPr defTabSz="929005"/>
            <a:fld id="{D7CE34B5-8531-4DF2-9F24-268A9D914D7B}" type="slidenum">
              <a:rPr lang="en-US" altLang="zh-CN">
                <a:latin typeface="Times New Roman" panose="02020603050405020304" pitchFamily="18" charset="0"/>
              </a:rPr>
              <a:t>56</a:t>
            </a:fld>
            <a:endParaRPr lang="en-US" altLang="zh-CN">
              <a:latin typeface="Times New Roman" panose="02020603050405020304" pitchFamily="18" charset="0"/>
            </a:endParaRPr>
          </a:p>
        </p:txBody>
      </p:sp>
      <p:sp>
        <p:nvSpPr>
          <p:cNvPr id="186371" name="Rectangle 2"/>
          <p:cNvSpPr>
            <a:spLocks noGrp="1" noRot="1" noChangeAspect="1" noChangeArrowheads="1" noTextEdit="1"/>
          </p:cNvSpPr>
          <p:nvPr>
            <p:ph type="sldImg"/>
          </p:nvPr>
        </p:nvSpPr>
        <p:spPr bwMode="auto">
          <a:xfrm>
            <a:off x="1747838" y="855663"/>
            <a:ext cx="3951287" cy="2962275"/>
          </a:xfrm>
          <a:solidFill>
            <a:srgbClr val="FFFFFF"/>
          </a:solidFill>
          <a:ln>
            <a:solidFill>
              <a:srgbClr val="000000"/>
            </a:solidFill>
            <a:miter lim="800000"/>
          </a:ln>
        </p:spPr>
      </p:sp>
      <p:sp>
        <p:nvSpPr>
          <p:cNvPr id="186372" name="Rectangle 3"/>
          <p:cNvSpPr>
            <a:spLocks noGrp="1" noChangeArrowheads="1"/>
          </p:cNvSpPr>
          <p:nvPr>
            <p:ph type="body" idx="1"/>
          </p:nvPr>
        </p:nvSpPr>
        <p:spPr bwMode="auto">
          <a:xfrm>
            <a:off x="992414" y="4225514"/>
            <a:ext cx="5463125" cy="4004822"/>
          </a:xfrm>
          <a:solidFill>
            <a:srgbClr val="FFFFFF"/>
          </a:solidFill>
          <a:ln>
            <a:solidFill>
              <a:srgbClr val="000000"/>
            </a:solidFill>
            <a:miter lim="800000"/>
          </a:ln>
        </p:spPr>
        <p:txBody>
          <a:bodyPr wrap="square" numCol="1" anchor="t" anchorCtr="0" compatLnSpc="1"/>
          <a:lstStyle/>
          <a:p>
            <a:pPr eaLnBrk="1" hangingPunct="1">
              <a:spcBef>
                <a:spcPct val="0"/>
              </a:spcBef>
            </a:pPr>
            <a:endParaRPr lang="en-US" altLang="zh-CN"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bwMode="auto">
          <a:noFill/>
          <a:ln>
            <a:solidFill>
              <a:srgbClr val="000000"/>
            </a:solidFill>
            <a:miter lim="800000"/>
          </a:ln>
        </p:spPr>
      </p:sp>
      <p:sp>
        <p:nvSpPr>
          <p:cNvPr id="14336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43364" name="灯片编号占位符 3"/>
          <p:cNvSpPr>
            <a:spLocks noGrp="1"/>
          </p:cNvSpPr>
          <p:nvPr>
            <p:ph type="sldNum" sz="quarter" idx="5"/>
          </p:nvPr>
        </p:nvSpPr>
        <p:spPr bwMode="auto">
          <a:noFill/>
          <a:ln>
            <a:miter lim="800000"/>
          </a:ln>
        </p:spPr>
        <p:txBody>
          <a:bodyPr/>
          <a:lstStyle/>
          <a:p>
            <a:fld id="{A88AE446-58DD-4623-BBA8-2A54E5B925F9}" type="slidenum">
              <a:rPr lang="zh-CN" altLang="en-US"/>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5"/>
          <p:cNvSpPr>
            <a:spLocks noGrp="1" noChangeArrowheads="1"/>
          </p:cNvSpPr>
          <p:nvPr>
            <p:ph type="sldNum" sz="quarter" idx="5"/>
          </p:nvPr>
        </p:nvSpPr>
        <p:spPr bwMode="auto">
          <a:noFill/>
          <a:ln>
            <a:miter lim="800000"/>
          </a:ln>
        </p:spPr>
        <p:txBody>
          <a:bodyPr/>
          <a:lstStyle/>
          <a:p>
            <a:fld id="{0EA10D49-7DC6-4A66-9074-D3A4251E0B0F}" type="slidenum">
              <a:rPr lang="en-US" altLang="zh-CN"/>
              <a:t>7</a:t>
            </a:fld>
            <a:endParaRPr lang="en-US" altLang="zh-CN"/>
          </a:p>
        </p:txBody>
      </p:sp>
      <p:sp>
        <p:nvSpPr>
          <p:cNvPr id="145411" name="Rectangle 2"/>
          <p:cNvSpPr>
            <a:spLocks noGrp="1" noRot="1" noChangeAspect="1" noChangeArrowheads="1" noTextEdit="1"/>
          </p:cNvSpPr>
          <p:nvPr>
            <p:ph type="sldImg"/>
          </p:nvPr>
        </p:nvSpPr>
        <p:spPr bwMode="auto">
          <a:xfrm>
            <a:off x="1398588" y="879475"/>
            <a:ext cx="4060825" cy="3044825"/>
          </a:xfrm>
          <a:solidFill>
            <a:srgbClr val="FFFFFF"/>
          </a:solidFill>
          <a:ln>
            <a:solidFill>
              <a:srgbClr val="000000"/>
            </a:solidFill>
            <a:miter lim="800000"/>
          </a:ln>
        </p:spPr>
      </p:sp>
      <p:sp>
        <p:nvSpPr>
          <p:cNvPr id="145412" name="Rectangle 3"/>
          <p:cNvSpPr>
            <a:spLocks noGrp="1" noChangeArrowheads="1"/>
          </p:cNvSpPr>
          <p:nvPr>
            <p:ph type="body" idx="1"/>
          </p:nvPr>
        </p:nvSpPr>
        <p:spPr bwMode="auto">
          <a:xfrm>
            <a:off x="913216" y="4341746"/>
            <a:ext cx="5031570" cy="4115167"/>
          </a:xfrm>
          <a:solidFill>
            <a:srgbClr val="FFFFFF"/>
          </a:solidFill>
          <a:ln>
            <a:solidFill>
              <a:srgbClr val="000000"/>
            </a:solidFill>
            <a:miter lim="800000"/>
          </a:ln>
        </p:spPr>
        <p:txBody>
          <a:bodyPr wrap="square" numCol="1" anchor="t" anchorCtr="0" compatLnSpc="1"/>
          <a:lstStyle/>
          <a:p>
            <a:pPr eaLnBrk="1" hangingPunct="1">
              <a:spcBef>
                <a:spcPct val="0"/>
              </a:spcBef>
            </a:pPr>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ln>
            <a:miter lim="800000"/>
          </a:ln>
        </p:spPr>
        <p:txBody>
          <a:bodyPr wrap="square" numCol="1" anchor="t" anchorCtr="0" compatLnSpc="1"/>
          <a:lstStyle/>
          <a:p>
            <a:pPr fontAlgn="base">
              <a:spcBef>
                <a:spcPct val="0"/>
              </a:spcBef>
              <a:spcAft>
                <a:spcPct val="0"/>
              </a:spcAft>
              <a:defRPr/>
            </a:pPr>
            <a:r>
              <a:rPr lang="en-US" altLang="zh-CN" smtClean="0"/>
              <a:t>The University of Adelaide, School of Computer Science</a:t>
            </a:r>
          </a:p>
        </p:txBody>
      </p:sp>
      <p:sp>
        <p:nvSpPr>
          <p:cNvPr id="155651" name="Rectangle 3"/>
          <p:cNvSpPr>
            <a:spLocks noGrp="1" noChangeArrowheads="1"/>
          </p:cNvSpPr>
          <p:nvPr>
            <p:ph type="dt" sz="quarter" idx="1"/>
          </p:nvPr>
        </p:nvSpPr>
        <p:spPr bwMode="auto">
          <a:ln>
            <a:miter lim="800000"/>
          </a:ln>
        </p:spPr>
        <p:txBody>
          <a:bodyPr wrap="square" numCol="1" anchor="t" anchorCtr="0" compatLnSpc="1"/>
          <a:lstStyle/>
          <a:p>
            <a:pPr fontAlgn="base">
              <a:spcBef>
                <a:spcPct val="0"/>
              </a:spcBef>
              <a:spcAft>
                <a:spcPct val="0"/>
              </a:spcAft>
              <a:defRPr/>
            </a:pPr>
            <a:fld id="{78D35F02-B37F-49C0-8FA0-FAF4359216CD}" type="datetime3">
              <a:rPr lang="en-US" altLang="zh-CN" smtClean="0"/>
              <a:t>17 May 2020</a:t>
            </a:fld>
            <a:endParaRPr lang="en-US" altLang="zh-CN" smtClean="0"/>
          </a:p>
        </p:txBody>
      </p:sp>
      <p:sp>
        <p:nvSpPr>
          <p:cNvPr id="155652" name="Rectangle 6"/>
          <p:cNvSpPr>
            <a:spLocks noGrp="1" noChangeArrowheads="1"/>
          </p:cNvSpPr>
          <p:nvPr>
            <p:ph type="ftr" sz="quarter" idx="4"/>
          </p:nvPr>
        </p:nvSpPr>
        <p:spPr bwMode="auto">
          <a:ln>
            <a:miter lim="800000"/>
          </a:ln>
        </p:spPr>
        <p:txBody>
          <a:bodyPr wrap="square" numCol="1" anchorCtr="0" compatLnSpc="1"/>
          <a:lstStyle/>
          <a:p>
            <a:pPr fontAlgn="base">
              <a:spcBef>
                <a:spcPct val="0"/>
              </a:spcBef>
              <a:spcAft>
                <a:spcPct val="0"/>
              </a:spcAft>
              <a:defRPr/>
            </a:pPr>
            <a:r>
              <a:rPr lang="en-US" altLang="zh-CN" smtClean="0"/>
              <a:t>Chapter 2 — Instructions: Language of the Computer</a:t>
            </a:r>
          </a:p>
        </p:txBody>
      </p:sp>
      <p:sp>
        <p:nvSpPr>
          <p:cNvPr id="147461" name="Rectangle 7"/>
          <p:cNvSpPr>
            <a:spLocks noGrp="1" noChangeArrowheads="1"/>
          </p:cNvSpPr>
          <p:nvPr>
            <p:ph type="sldNum" sz="quarter" idx="5"/>
          </p:nvPr>
        </p:nvSpPr>
        <p:spPr bwMode="auto">
          <a:noFill/>
          <a:ln>
            <a:miter lim="800000"/>
          </a:ln>
        </p:spPr>
        <p:txBody>
          <a:bodyPr/>
          <a:lstStyle/>
          <a:p>
            <a:fld id="{2D1DF72D-2B3E-4245-B267-CB2C02C29E6B}" type="slidenum">
              <a:rPr lang="en-US" altLang="zh-CN"/>
              <a:t>8</a:t>
            </a:fld>
            <a:endParaRPr lang="en-US" altLang="zh-CN"/>
          </a:p>
        </p:txBody>
      </p:sp>
      <p:sp>
        <p:nvSpPr>
          <p:cNvPr id="147462" name="Rectangle 2"/>
          <p:cNvSpPr>
            <a:spLocks noGrp="1" noRot="1" noChangeAspect="1" noChangeArrowheads="1" noTextEdit="1"/>
          </p:cNvSpPr>
          <p:nvPr>
            <p:ph type="sldImg"/>
          </p:nvPr>
        </p:nvSpPr>
        <p:spPr bwMode="auto">
          <a:noFill/>
          <a:ln>
            <a:solidFill>
              <a:srgbClr val="000000"/>
            </a:solidFill>
            <a:miter lim="800000"/>
          </a:ln>
        </p:spPr>
      </p:sp>
      <p:sp>
        <p:nvSpPr>
          <p:cNvPr id="147463" name="Rectangle 3"/>
          <p:cNvSpPr>
            <a:spLocks noGrp="1" noChangeArrowheads="1"/>
          </p:cNvSpPr>
          <p:nvPr>
            <p:ph type="body" idx="1"/>
          </p:nvPr>
        </p:nvSpPr>
        <p:spPr bwMode="auto">
          <a:noFill/>
        </p:spPr>
        <p:txBody>
          <a:bodyPr wrap="square" numCol="1" anchor="t" anchorCtr="0" compatLnSpc="1"/>
          <a:lstStyle/>
          <a:p>
            <a:pPr eaLnBrk="1" hangingPunct="1">
              <a:spcBef>
                <a:spcPct val="0"/>
              </a:spcBef>
            </a:pPr>
            <a:endParaRPr lang="en-AU"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bwMode="auto">
          <a:noFill/>
          <a:ln>
            <a:solidFill>
              <a:srgbClr val="000000"/>
            </a:solidFill>
            <a:miter lim="800000"/>
          </a:ln>
        </p:spPr>
      </p:sp>
      <p:sp>
        <p:nvSpPr>
          <p:cNvPr id="149507" name="备注占位符 2"/>
          <p:cNvSpPr>
            <a:spLocks noGrp="1"/>
          </p:cNvSpPr>
          <p:nvPr>
            <p:ph type="body" idx="1"/>
          </p:nvPr>
        </p:nvSpPr>
        <p:spPr bwMode="auto">
          <a:noFill/>
        </p:spPr>
        <p:txBody>
          <a:bodyPr wrap="square" numCol="1" anchor="t" anchorCtr="0" compatLnSpc="1"/>
          <a:lstStyle/>
          <a:p>
            <a:r>
              <a:rPr lang="en-US" altLang="zh-CN" smtClean="0"/>
              <a:t>RMW  read-modify-write  </a:t>
            </a:r>
            <a:r>
              <a:rPr lang="zh-CN" altLang="en-US" smtClean="0"/>
              <a:t>原子操作</a:t>
            </a:r>
            <a:endParaRPr lang="en-US" altLang="zh-CN" smtClean="0"/>
          </a:p>
          <a:p>
            <a:r>
              <a:rPr lang="en-US" altLang="zh-CN" smtClean="0"/>
              <a:t>Test  and set </a:t>
            </a:r>
          </a:p>
          <a:p>
            <a:r>
              <a:rPr lang="en-US" altLang="zh-CN" smtClean="0"/>
              <a:t>Fetch –and – increment </a:t>
            </a:r>
          </a:p>
          <a:p>
            <a:r>
              <a:rPr lang="en-US" altLang="zh-CN" smtClean="0"/>
              <a:t>Compare –and – swap</a:t>
            </a:r>
          </a:p>
          <a:p>
            <a:endParaRPr lang="zh-CN" altLang="en-US" smtClean="0"/>
          </a:p>
        </p:txBody>
      </p:sp>
      <p:sp>
        <p:nvSpPr>
          <p:cNvPr id="149508" name="灯片编号占位符 3"/>
          <p:cNvSpPr>
            <a:spLocks noGrp="1"/>
          </p:cNvSpPr>
          <p:nvPr>
            <p:ph type="sldNum" sz="quarter" idx="5"/>
          </p:nvPr>
        </p:nvSpPr>
        <p:spPr bwMode="auto">
          <a:noFill/>
          <a:ln>
            <a:miter lim="800000"/>
          </a:ln>
        </p:spPr>
        <p:txBody>
          <a:bodyPr/>
          <a:lstStyle/>
          <a:p>
            <a:fld id="{95ECA43A-7F86-402E-B3AE-66B7C8A3F061}" type="slidenum">
              <a:rPr lang="zh-CN" altLang="en-US"/>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5"/>
          <p:cNvSpPr>
            <a:spLocks noGrp="1" noChangeArrowheads="1"/>
          </p:cNvSpPr>
          <p:nvPr>
            <p:ph type="sldNum" sz="quarter" idx="5"/>
          </p:nvPr>
        </p:nvSpPr>
        <p:spPr bwMode="auto">
          <a:noFill/>
          <a:ln>
            <a:miter lim="800000"/>
          </a:ln>
        </p:spPr>
        <p:txBody>
          <a:bodyPr/>
          <a:lstStyle/>
          <a:p>
            <a:fld id="{77DFF9E7-DBBC-4C24-AF33-558977B3A2DF}" type="slidenum">
              <a:rPr lang="en-US" altLang="zh-CN"/>
              <a:t>14</a:t>
            </a:fld>
            <a:endParaRPr lang="en-US" altLang="zh-CN"/>
          </a:p>
        </p:txBody>
      </p:sp>
      <p:sp>
        <p:nvSpPr>
          <p:cNvPr id="154627" name="Rectangle 2"/>
          <p:cNvSpPr>
            <a:spLocks noGrp="1" noRot="1" noChangeAspect="1" noChangeArrowheads="1" noTextEdit="1"/>
          </p:cNvSpPr>
          <p:nvPr>
            <p:ph type="sldImg"/>
          </p:nvPr>
        </p:nvSpPr>
        <p:spPr bwMode="auto">
          <a:xfrm>
            <a:off x="1398588" y="879475"/>
            <a:ext cx="4060825" cy="3044825"/>
          </a:xfrm>
          <a:solidFill>
            <a:srgbClr val="FFFFFF"/>
          </a:solidFill>
          <a:ln>
            <a:solidFill>
              <a:srgbClr val="000000"/>
            </a:solidFill>
            <a:miter lim="800000"/>
          </a:ln>
        </p:spPr>
      </p:sp>
      <p:sp>
        <p:nvSpPr>
          <p:cNvPr id="154628" name="Rectangle 3"/>
          <p:cNvSpPr>
            <a:spLocks noGrp="1" noChangeArrowheads="1"/>
          </p:cNvSpPr>
          <p:nvPr>
            <p:ph type="body" idx="1"/>
          </p:nvPr>
        </p:nvSpPr>
        <p:spPr bwMode="auto">
          <a:xfrm>
            <a:off x="913216" y="4341746"/>
            <a:ext cx="5031570" cy="4115167"/>
          </a:xfrm>
          <a:solidFill>
            <a:srgbClr val="FFFFFF"/>
          </a:solidFill>
          <a:ln>
            <a:solidFill>
              <a:srgbClr val="000000"/>
            </a:solidFill>
            <a:miter lim="800000"/>
          </a:ln>
        </p:spPr>
        <p:txBody>
          <a:bodyPr wrap="square" numCol="1" anchor="t" anchorCtr="0" compatLnSpc="1"/>
          <a:lstStyle/>
          <a:p>
            <a:pPr eaLnBrk="1" hangingPunct="1">
              <a:spcBef>
                <a:spcPct val="0"/>
              </a:spcBef>
            </a:pPr>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5"/>
          <p:cNvSpPr>
            <a:spLocks noGrp="1" noChangeArrowheads="1"/>
          </p:cNvSpPr>
          <p:nvPr>
            <p:ph type="sldNum" sz="quarter" idx="5"/>
          </p:nvPr>
        </p:nvSpPr>
        <p:spPr bwMode="auto">
          <a:noFill/>
          <a:ln>
            <a:miter lim="800000"/>
            <a:headEnd/>
            <a:tailEnd/>
          </a:ln>
        </p:spPr>
        <p:txBody>
          <a:bodyPr/>
          <a:lstStyle/>
          <a:p>
            <a:fld id="{761203F1-9123-4307-8109-1058A382BF50}" type="slidenum">
              <a:rPr lang="en-US" altLang="zh-CN"/>
              <a:pPr/>
              <a:t>16</a:t>
            </a:fld>
            <a:endParaRPr lang="en-US" altLang="zh-CN"/>
          </a:p>
        </p:txBody>
      </p:sp>
      <p:sp>
        <p:nvSpPr>
          <p:cNvPr id="157699" name="Rectangle 2"/>
          <p:cNvSpPr>
            <a:spLocks noGrp="1" noRot="1" noChangeAspect="1" noChangeArrowheads="1" noTextEdit="1"/>
          </p:cNvSpPr>
          <p:nvPr>
            <p:ph type="sldImg"/>
          </p:nvPr>
        </p:nvSpPr>
        <p:spPr bwMode="auto">
          <a:xfrm>
            <a:off x="1398588" y="879475"/>
            <a:ext cx="4060825" cy="3044825"/>
          </a:xfrm>
          <a:solidFill>
            <a:srgbClr val="FFFFFF"/>
          </a:solidFill>
          <a:ln>
            <a:solidFill>
              <a:srgbClr val="000000"/>
            </a:solidFill>
            <a:miter lim="800000"/>
            <a:headEnd/>
            <a:tailEnd/>
          </a:ln>
        </p:spPr>
      </p:sp>
      <p:sp>
        <p:nvSpPr>
          <p:cNvPr id="157700" name="Rectangle 3"/>
          <p:cNvSpPr>
            <a:spLocks noGrp="1" noChangeArrowheads="1"/>
          </p:cNvSpPr>
          <p:nvPr>
            <p:ph type="body" idx="1"/>
          </p:nvPr>
        </p:nvSpPr>
        <p:spPr bwMode="auto">
          <a:xfrm>
            <a:off x="913216" y="4341746"/>
            <a:ext cx="5031570" cy="4115167"/>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1543773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defRPr sz="44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63CB074-D917-4FBE-89BE-DF3B3526DC37}" type="datetime1">
              <a:rPr lang="en-US" altLang="zh-CN" smtClean="0"/>
              <a:t>5/17/2020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t>‹#›</a:t>
            </a:fld>
            <a:endParaRPr lang="zh-CN" altLang="en-US"/>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219937"/>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ea"/>
                <a:ea typeface="+mj-ea"/>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924CD9D-8F2D-4BFF-AE92-BD43EDE08B97}" type="datetime1">
              <a:rPr lang="en-US" altLang="zh-CN" smtClean="0"/>
              <a:t>5/17/2020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defRPr>
                <a:latin typeface="+mj-ea"/>
                <a:ea typeface="+mj-ea"/>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16212B-F7C2-43D2-9319-77026EAC3301}" type="datetime1">
              <a:rPr lang="en-US" altLang="zh-CN" smtClean="0"/>
              <a:t>5/17/2020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5794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038600"/>
            <a:ext cx="8229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0"/>
            <a:ext cx="9144000" cy="976313"/>
          </a:xfrm>
          <a:prstGeom prst="rect">
            <a:avLst/>
          </a:prstGeom>
          <a:gradFill rotWithShape="1">
            <a:gsLst>
              <a:gs pos="0">
                <a:srgbClr val="234B8D"/>
              </a:gs>
              <a:gs pos="100000">
                <a:srgbClr val="2F7ADF"/>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32094" y="147889"/>
            <a:ext cx="7654705" cy="784617"/>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1">
                <a:latin typeface="微软雅黑" panose="020B0503020204020204" pitchFamily="34" charset="-122"/>
                <a:ea typeface="微软雅黑" panose="020B0503020204020204" pitchFamily="34" charset="-122"/>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0993EED-656B-468C-8A9E-AB922A5A7DBB}" type="datetime1">
              <a:rPr lang="en-US" altLang="zh-CN" smtClean="0"/>
              <a:t>5/17/2020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t>‹#›</a:t>
            </a:fld>
            <a:endParaRPr lang="zh-CN" altLang="en-US" dirty="0"/>
          </a:p>
        </p:txBody>
      </p:sp>
      <p:pic>
        <p:nvPicPr>
          <p:cNvPr id="11" name="图片 7" descr="校徽.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5" y="118124"/>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684CBD7-081C-4AD8-9908-051971172021}" type="datetime1">
              <a:rPr lang="en-US" altLang="zh-CN" smtClean="0"/>
              <a:t>5/17/2020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49379"/>
            <a:ext cx="4038600" cy="5024672"/>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67485"/>
            <a:ext cx="4038600" cy="4997513"/>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3BE08C80-ED58-411E-BF85-6E916E409911}" type="datetime1">
              <a:rPr lang="en-US" altLang="zh-CN" smtClean="0"/>
              <a:t>5/17/2020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611991E-8238-4BD8-9068-A29405E58F7E}" type="datetime1">
              <a:rPr lang="en-US" altLang="zh-CN" smtClean="0"/>
              <a:t>5/17/2020</a:t>
            </a:fld>
            <a:endParaRPr lang="zh-CN" altLang="en-US"/>
          </a:p>
        </p:txBody>
      </p:sp>
      <p:sp>
        <p:nvSpPr>
          <p:cNvPr id="8" name="页脚占位符 7"/>
          <p:cNvSpPr>
            <a:spLocks noGrp="1"/>
          </p:cNvSpPr>
          <p:nvPr>
            <p:ph type="ftr" sz="quarter" idx="11"/>
          </p:nvPr>
        </p:nvSpPr>
        <p:spPr/>
        <p:txBody>
          <a:bodyPr/>
          <a:lstStyle/>
          <a:p>
            <a:r>
              <a:rPr lang="zh-CN" altLang="en-US" smtClean="0"/>
              <a:t>中国科学技术大学</a:t>
            </a:r>
            <a:endParaRPr lang="zh-CN" altLang="en-US" dirty="0"/>
          </a:p>
        </p:txBody>
      </p:sp>
      <p:sp>
        <p:nvSpPr>
          <p:cNvPr id="9" name="灯片编号占位符 8"/>
          <p:cNvSpPr>
            <a:spLocks noGrp="1"/>
          </p:cNvSpPr>
          <p:nvPr>
            <p:ph type="sldNum" sz="quarter" idx="12"/>
          </p:nvPr>
        </p:nvSpPr>
        <p:spPr/>
        <p:txBody>
          <a:bodyPr/>
          <a:lstStyle/>
          <a:p>
            <a:fld id="{8BD4F407-B401-4F27-B84C-F4D1FCFDF36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902312"/>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2D29EDBA-35B6-4701-87CC-FBE379DD7210}" type="datetime1">
              <a:rPr lang="en-US" altLang="zh-CN" smtClean="0"/>
              <a:t>5/17/2020</a:t>
            </a:fld>
            <a:endParaRPr lang="zh-CN" altLang="en-US"/>
          </a:p>
        </p:txBody>
      </p:sp>
      <p:sp>
        <p:nvSpPr>
          <p:cNvPr id="4" name="页脚占位符 3"/>
          <p:cNvSpPr>
            <a:spLocks noGrp="1"/>
          </p:cNvSpPr>
          <p:nvPr>
            <p:ph type="ftr" sz="quarter" idx="11"/>
          </p:nvPr>
        </p:nvSpPr>
        <p:spPr/>
        <p:txBody>
          <a:bodyPr/>
          <a:lstStyle/>
          <a:p>
            <a:r>
              <a:rPr lang="zh-CN" altLang="en-US" smtClean="0"/>
              <a:t>中国科学技术大学</a:t>
            </a:r>
            <a:endParaRPr lang="zh-CN" altLang="en-US" dirty="0"/>
          </a:p>
        </p:txBody>
      </p:sp>
      <p:sp>
        <p:nvSpPr>
          <p:cNvPr id="5" name="灯片编号占位符 4"/>
          <p:cNvSpPr>
            <a:spLocks noGrp="1"/>
          </p:cNvSpPr>
          <p:nvPr>
            <p:ph type="sldNum" sz="quarter" idx="12"/>
          </p:nvPr>
        </p:nvSpPr>
        <p:spPr/>
        <p:txBody>
          <a:bodyPr/>
          <a:lstStyle/>
          <a:p>
            <a:fld id="{8BD4F407-B401-4F27-B84C-F4D1FCFDF361}"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0B48CF-A1FB-47D3-9133-28E1D64D40D3}" type="datetime1">
              <a:rPr lang="en-US" altLang="zh-CN" smtClean="0"/>
              <a:t>5/17/2020</a:t>
            </a:fld>
            <a:endParaRPr lang="zh-CN" altLang="en-US"/>
          </a:p>
        </p:txBody>
      </p:sp>
      <p:sp>
        <p:nvSpPr>
          <p:cNvPr id="3" name="页脚占位符 2"/>
          <p:cNvSpPr>
            <a:spLocks noGrp="1"/>
          </p:cNvSpPr>
          <p:nvPr>
            <p:ph type="ftr" sz="quarter" idx="11"/>
          </p:nvPr>
        </p:nvSpPr>
        <p:spPr/>
        <p:txBody>
          <a:bodyPr/>
          <a:lstStyle/>
          <a:p>
            <a:r>
              <a:rPr lang="zh-CN" altLang="en-US" smtClean="0"/>
              <a:t>中国科学技术大学</a:t>
            </a:r>
            <a:endParaRPr lang="zh-CN" altLang="en-US" dirty="0"/>
          </a:p>
        </p:txBody>
      </p:sp>
      <p:sp>
        <p:nvSpPr>
          <p:cNvPr id="4" name="灯片编号占位符 3"/>
          <p:cNvSpPr>
            <a:spLocks noGrp="1"/>
          </p:cNvSpPr>
          <p:nvPr>
            <p:ph type="sldNum" sz="quarter" idx="12"/>
          </p:nvPr>
        </p:nvSpPr>
        <p:spPr/>
        <p:txBody>
          <a:bodyPr/>
          <a:lstStyle/>
          <a:p>
            <a:fld id="{8BD4F407-B401-4F27-B84C-F4D1FCFDF361}" type="slidenum">
              <a:rPr lang="zh-CN" altLang="en-US" smtClean="0"/>
              <a:t>‹#›</a:t>
            </a:fld>
            <a:endParaRPr lang="zh-CN" altLang="en-US"/>
          </a:p>
        </p:txBody>
      </p:sp>
      <p:pic>
        <p:nvPicPr>
          <p:cNvPr id="5"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319520"/>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75307" y="144855"/>
            <a:ext cx="3008313" cy="814812"/>
          </a:xfrm>
        </p:spPr>
        <p:txBody>
          <a:bodyPr anchor="b"/>
          <a:lstStyle>
            <a:lvl1pPr algn="l">
              <a:defRPr sz="2000" b="1">
                <a:latin typeface="+mj-ea"/>
                <a:ea typeface="+mj-ea"/>
              </a:defRPr>
            </a:lvl1pPr>
          </a:lstStyle>
          <a:p>
            <a:r>
              <a:rPr lang="zh-CN" altLang="en-US" dirty="0" smtClean="0"/>
              <a:t>单击此处编辑母版标题样</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atin typeface="+mj-ea"/>
                <a:ea typeface="+mj-ea"/>
              </a:defRPr>
            </a:lvl1pPr>
            <a:lvl2pPr>
              <a:defRPr sz="2800">
                <a:latin typeface="+mj-ea"/>
                <a:ea typeface="+mj-ea"/>
              </a:defRPr>
            </a:lvl2pPr>
            <a:lvl3pPr>
              <a:defRPr sz="2400">
                <a:latin typeface="+mj-ea"/>
                <a:ea typeface="+mj-ea"/>
              </a:defRPr>
            </a:lvl3pPr>
            <a:lvl4pPr>
              <a:defRPr sz="2000">
                <a:latin typeface="+mj-ea"/>
                <a:ea typeface="+mj-ea"/>
              </a:defRPr>
            </a:lvl4pPr>
            <a:lvl5pPr>
              <a:defRPr sz="2000">
                <a:latin typeface="+mj-ea"/>
                <a:ea typeface="+mj-ea"/>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mj-ea"/>
                <a:ea typeface="+mj-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0E89983F-5CAB-4AD2-9C3A-BB543F1BA2CC}" type="datetime1">
              <a:rPr lang="en-US" altLang="zh-CN" smtClean="0"/>
              <a:t>5/17/2020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995881"/>
            <a:ext cx="5486400" cy="37316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C670C4-3C78-4942-9763-B91976EA41A9}" type="datetime1">
              <a:rPr lang="en-US" altLang="zh-CN" smtClean="0"/>
              <a:t>5/17/2020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27159"/>
            <a:ext cx="9144000" cy="976313"/>
          </a:xfrm>
          <a:prstGeom prst="rect">
            <a:avLst/>
          </a:prstGeom>
          <a:gradFill rotWithShape="1">
            <a:gsLst>
              <a:gs pos="0">
                <a:srgbClr val="234B8D"/>
              </a:gs>
              <a:gs pos="100000">
                <a:srgbClr val="2F7ADF"/>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474133" y="175056"/>
            <a:ext cx="8238067" cy="70313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58432"/>
            <a:ext cx="8229600" cy="505183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7C3CBB79-86D5-49C4-928B-7B63B3AD187F}" type="datetime1">
              <a:rPr lang="en-US" altLang="zh-CN" smtClean="0"/>
              <a:t>5/17/2020</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r>
              <a:rPr lang="zh-CN" altLang="en-US" dirty="0" smtClean="0"/>
              <a:t>中国科学技术大学</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8BD4F407-B401-4F27-B84C-F4D1FCFDF361}" type="slidenum">
              <a:rPr lang="zh-CN" altLang="en-US" smtClean="0"/>
              <a:t>‹#›</a:t>
            </a:fld>
            <a:endParaRPr lang="zh-CN" altLang="en-US" dirty="0"/>
          </a:p>
        </p:txBody>
      </p:sp>
      <p:pic>
        <p:nvPicPr>
          <p:cNvPr id="9" name="图片 7" descr="校徽.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7695" y="109071"/>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8.xml"/><Relationship Id="rId7" Type="http://schemas.openxmlformats.org/officeDocument/2006/relationships/image" Target="../media/image16.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5.wmf"/><Relationship Id="rId4" Type="http://schemas.openxmlformats.org/officeDocument/2006/relationships/oleObject" Target="../embeddings/oleObject2.bin"/><Relationship Id="rId9" Type="http://schemas.openxmlformats.org/officeDocument/2006/relationships/image" Target="../media/image17.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zh-CN" altLang="en-US" dirty="0" smtClean="0">
                <a:solidFill>
                  <a:schemeClr val="tx1"/>
                </a:solidFill>
              </a:rPr>
              <a:t>计算机体系结构</a:t>
            </a:r>
          </a:p>
        </p:txBody>
      </p:sp>
      <p:sp>
        <p:nvSpPr>
          <p:cNvPr id="5123" name="Rectangle 3"/>
          <p:cNvSpPr>
            <a:spLocks noGrp="1" noChangeArrowheads="1"/>
          </p:cNvSpPr>
          <p:nvPr>
            <p:ph type="subTitle" idx="1"/>
          </p:nvPr>
        </p:nvSpPr>
        <p:spPr/>
        <p:txBody>
          <a:bodyPr>
            <a:normAutofit/>
          </a:bodyPr>
          <a:lstStyle/>
          <a:p>
            <a:r>
              <a:rPr lang="en-US" altLang="zh-CN" dirty="0" smtClean="0"/>
              <a:t>Cache Consistency</a:t>
            </a:r>
            <a:endParaRPr lang="zh-CN" alt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标题 1"/>
          <p:cNvSpPr>
            <a:spLocks noGrp="1"/>
          </p:cNvSpPr>
          <p:nvPr>
            <p:ph type="title"/>
          </p:nvPr>
        </p:nvSpPr>
        <p:spPr/>
        <p:txBody>
          <a:bodyPr/>
          <a:lstStyle/>
          <a:p>
            <a:endParaRPr lang="zh-CN" altLang="en-US" smtClean="0"/>
          </a:p>
        </p:txBody>
      </p:sp>
      <p:sp>
        <p:nvSpPr>
          <p:cNvPr id="3" name="日期占位符 2"/>
          <p:cNvSpPr>
            <a:spLocks noGrp="1"/>
          </p:cNvSpPr>
          <p:nvPr>
            <p:ph type="dt" sz="quarter" idx="10"/>
          </p:nvPr>
        </p:nvSpPr>
        <p:spPr/>
        <p:txBody>
          <a:bodyPr/>
          <a:lstStyle/>
          <a:p>
            <a:pPr>
              <a:defRPr/>
            </a:pPr>
            <a:fld id="{EDD891C4-908B-4030-B471-44188673AD14}" type="datetime1">
              <a:rPr lang="zh-CN" altLang="en-US"/>
              <a:t>2020/5/17</a:t>
            </a:fld>
            <a:endParaRPr lang="zh-CN" altLang="en-US"/>
          </a:p>
        </p:txBody>
      </p:sp>
      <p:sp>
        <p:nvSpPr>
          <p:cNvPr id="4" name="页脚占位符 3"/>
          <p:cNvSpPr>
            <a:spLocks noGrp="1"/>
          </p:cNvSpPr>
          <p:nvPr>
            <p:ph type="ftr" sz="quarter" idx="11"/>
          </p:nvPr>
        </p:nvSpPr>
        <p:spPr/>
        <p:txBody>
          <a:bodyPr/>
          <a:lstStyle/>
          <a:p>
            <a:pPr>
              <a:defRPr/>
            </a:pPr>
            <a:r>
              <a:rPr lang="zh-CN" altLang="en-US" smtClean="0"/>
              <a:t>计算机体系结构</a:t>
            </a:r>
            <a:endParaRPr lang="zh-CN" altLang="en-US"/>
          </a:p>
        </p:txBody>
      </p:sp>
      <p:sp>
        <p:nvSpPr>
          <p:cNvPr id="150533" name="灯片编号占位符 4"/>
          <p:cNvSpPr>
            <a:spLocks noGrp="1"/>
          </p:cNvSpPr>
          <p:nvPr>
            <p:ph type="sldNum" sz="quarter" idx="12"/>
          </p:nvPr>
        </p:nvSpPr>
        <p:spPr bwMode="auto">
          <a:noFill/>
          <a:ln>
            <a:miter lim="800000"/>
          </a:ln>
        </p:spPr>
        <p:txBody>
          <a:bodyPr/>
          <a:lstStyle/>
          <a:p>
            <a:fld id="{99C2C580-FC01-4FDC-B096-8D161D1922F1}" type="slidenum">
              <a:rPr lang="zh-CN" altLang="en-US"/>
              <a:t>10</a:t>
            </a:fld>
            <a:endParaRPr lang="zh-CN" altLang="en-US"/>
          </a:p>
        </p:txBody>
      </p:sp>
      <p:pic>
        <p:nvPicPr>
          <p:cNvPr id="150534" name="图片 8"/>
          <p:cNvPicPr>
            <a:picLocks noChangeAspect="1"/>
          </p:cNvPicPr>
          <p:nvPr/>
        </p:nvPicPr>
        <p:blipFill>
          <a:blip r:embed="rId2"/>
          <a:srcRect/>
          <a:stretch>
            <a:fillRect/>
          </a:stretch>
        </p:blipFill>
        <p:spPr bwMode="auto">
          <a:xfrm>
            <a:off x="1060450" y="2431733"/>
            <a:ext cx="6499225" cy="3924300"/>
          </a:xfrm>
          <a:prstGeom prst="rect">
            <a:avLst/>
          </a:prstGeom>
          <a:noFill/>
          <a:ln w="9525">
            <a:noFill/>
            <a:miter lim="800000"/>
            <a:headEnd/>
            <a:tailEnd/>
          </a:ln>
        </p:spPr>
      </p:pic>
      <p:pic>
        <p:nvPicPr>
          <p:cNvPr id="150535" name="图片 9"/>
          <p:cNvPicPr>
            <a:picLocks noChangeAspect="1"/>
          </p:cNvPicPr>
          <p:nvPr/>
        </p:nvPicPr>
        <p:blipFill>
          <a:blip r:embed="rId3"/>
          <a:srcRect/>
          <a:stretch>
            <a:fillRect/>
          </a:stretch>
        </p:blipFill>
        <p:spPr bwMode="auto">
          <a:xfrm>
            <a:off x="611505" y="849948"/>
            <a:ext cx="7921625" cy="153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标题 1"/>
          <p:cNvSpPr>
            <a:spLocks noGrp="1"/>
          </p:cNvSpPr>
          <p:nvPr>
            <p:ph type="title"/>
          </p:nvPr>
        </p:nvSpPr>
        <p:spPr/>
        <p:txBody>
          <a:bodyPr/>
          <a:lstStyle/>
          <a:p>
            <a:endParaRPr lang="zh-CN" altLang="en-US" smtClean="0"/>
          </a:p>
        </p:txBody>
      </p:sp>
      <p:sp>
        <p:nvSpPr>
          <p:cNvPr id="3" name="日期占位符 2"/>
          <p:cNvSpPr>
            <a:spLocks noGrp="1"/>
          </p:cNvSpPr>
          <p:nvPr>
            <p:ph type="dt" sz="quarter" idx="10"/>
          </p:nvPr>
        </p:nvSpPr>
        <p:spPr/>
        <p:txBody>
          <a:bodyPr/>
          <a:lstStyle/>
          <a:p>
            <a:pPr>
              <a:defRPr/>
            </a:pPr>
            <a:fld id="{A5EB6311-C56F-46C4-934F-E17C257A0556}" type="datetime1">
              <a:rPr lang="zh-CN" altLang="en-US"/>
              <a:t>2020/5/17</a:t>
            </a:fld>
            <a:endParaRPr lang="zh-CN" altLang="en-US"/>
          </a:p>
        </p:txBody>
      </p:sp>
      <p:sp>
        <p:nvSpPr>
          <p:cNvPr id="4" name="页脚占位符 3"/>
          <p:cNvSpPr>
            <a:spLocks noGrp="1"/>
          </p:cNvSpPr>
          <p:nvPr>
            <p:ph type="ftr" sz="quarter" idx="11"/>
          </p:nvPr>
        </p:nvSpPr>
        <p:spPr/>
        <p:txBody>
          <a:bodyPr/>
          <a:lstStyle/>
          <a:p>
            <a:pPr>
              <a:defRPr/>
            </a:pPr>
            <a:r>
              <a:rPr lang="zh-CN" altLang="en-US" smtClean="0"/>
              <a:t>计算机体系结构</a:t>
            </a:r>
            <a:endParaRPr lang="zh-CN" altLang="en-US"/>
          </a:p>
        </p:txBody>
      </p:sp>
      <p:sp>
        <p:nvSpPr>
          <p:cNvPr id="151557" name="灯片编号占位符 4"/>
          <p:cNvSpPr>
            <a:spLocks noGrp="1"/>
          </p:cNvSpPr>
          <p:nvPr>
            <p:ph type="sldNum" sz="quarter" idx="12"/>
          </p:nvPr>
        </p:nvSpPr>
        <p:spPr bwMode="auto">
          <a:noFill/>
          <a:ln>
            <a:miter lim="800000"/>
          </a:ln>
        </p:spPr>
        <p:txBody>
          <a:bodyPr/>
          <a:lstStyle/>
          <a:p>
            <a:fld id="{B4EA5624-7A65-46B3-AE70-076A592EE282}" type="slidenum">
              <a:rPr lang="zh-CN" altLang="en-US"/>
              <a:t>11</a:t>
            </a:fld>
            <a:endParaRPr lang="zh-CN" altLang="en-US"/>
          </a:p>
        </p:txBody>
      </p:sp>
      <p:pic>
        <p:nvPicPr>
          <p:cNvPr id="151558" name="图片 5"/>
          <p:cNvPicPr>
            <a:picLocks noChangeAspect="1"/>
          </p:cNvPicPr>
          <p:nvPr/>
        </p:nvPicPr>
        <p:blipFill>
          <a:blip r:embed="rId2"/>
          <a:srcRect/>
          <a:stretch>
            <a:fillRect/>
          </a:stretch>
        </p:blipFill>
        <p:spPr bwMode="auto">
          <a:xfrm>
            <a:off x="1405573" y="2063433"/>
            <a:ext cx="6600825" cy="4292600"/>
          </a:xfrm>
          <a:prstGeom prst="rect">
            <a:avLst/>
          </a:prstGeom>
          <a:noFill/>
          <a:ln w="9525">
            <a:noFill/>
            <a:miter lim="800000"/>
            <a:headEnd/>
            <a:tailEnd/>
          </a:ln>
        </p:spPr>
      </p:pic>
      <p:pic>
        <p:nvPicPr>
          <p:cNvPr id="151559" name="图片 7"/>
          <p:cNvPicPr>
            <a:picLocks noChangeAspect="1"/>
          </p:cNvPicPr>
          <p:nvPr/>
        </p:nvPicPr>
        <p:blipFill>
          <a:blip r:embed="rId3"/>
          <a:srcRect/>
          <a:stretch>
            <a:fillRect/>
          </a:stretch>
        </p:blipFill>
        <p:spPr bwMode="auto">
          <a:xfrm>
            <a:off x="695960" y="659130"/>
            <a:ext cx="7921625" cy="153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10"/>
          <p:cNvSpPr>
            <a:spLocks noGrp="1"/>
          </p:cNvSpPr>
          <p:nvPr>
            <p:ph type="title"/>
          </p:nvPr>
        </p:nvSpPr>
        <p:spPr/>
        <p:txBody>
          <a:bodyPr/>
          <a:lstStyle/>
          <a:p>
            <a:endParaRPr lang="zh-CN" altLang="en-US" smtClean="0"/>
          </a:p>
        </p:txBody>
      </p:sp>
      <p:sp>
        <p:nvSpPr>
          <p:cNvPr id="152579" name="内容占位符 11"/>
          <p:cNvSpPr>
            <a:spLocks noGrp="1"/>
          </p:cNvSpPr>
          <p:nvPr>
            <p:ph idx="1"/>
          </p:nvPr>
        </p:nvSpPr>
        <p:spPr>
          <a:xfrm>
            <a:off x="254000" y="4114800"/>
            <a:ext cx="8724900" cy="762000"/>
          </a:xfrm>
        </p:spPr>
        <p:txBody>
          <a:bodyPr>
            <a:normAutofit fontScale="85000" lnSpcReduction="10000"/>
          </a:bodyPr>
          <a:lstStyle/>
          <a:p>
            <a:r>
              <a:rPr lang="zh-CN" altLang="en-US" smtClean="0"/>
              <a:t>当</a:t>
            </a:r>
            <a:r>
              <a:rPr lang="en-US" altLang="zh-CN" smtClean="0"/>
              <a:t>(r2, r4) = (0, 0) </a:t>
            </a:r>
            <a:r>
              <a:rPr lang="zh-CN" altLang="en-US" smtClean="0"/>
              <a:t>时，（</a:t>
            </a:r>
            <a:r>
              <a:rPr lang="en-US" altLang="zh-CN" smtClean="0"/>
              <a:t>r1, r3) </a:t>
            </a:r>
            <a:r>
              <a:rPr lang="zh-CN" altLang="en-US" smtClean="0"/>
              <a:t>一定为</a:t>
            </a:r>
            <a:r>
              <a:rPr lang="en-US" altLang="zh-CN" smtClean="0"/>
              <a:t> (0, 0</a:t>
            </a:r>
            <a:r>
              <a:rPr lang="zh-CN" altLang="en-US" smtClean="0"/>
              <a:t>）？</a:t>
            </a:r>
            <a:r>
              <a:rPr lang="en-US" altLang="zh-CN" smtClean="0"/>
              <a:t> </a:t>
            </a:r>
            <a:endParaRPr lang="zh-CN" altLang="en-US" smtClean="0"/>
          </a:p>
        </p:txBody>
      </p:sp>
      <p:sp>
        <p:nvSpPr>
          <p:cNvPr id="3" name="日期占位符 2"/>
          <p:cNvSpPr>
            <a:spLocks noGrp="1"/>
          </p:cNvSpPr>
          <p:nvPr>
            <p:ph type="dt" sz="quarter" idx="10"/>
          </p:nvPr>
        </p:nvSpPr>
        <p:spPr/>
        <p:txBody>
          <a:bodyPr/>
          <a:lstStyle/>
          <a:p>
            <a:pPr>
              <a:defRPr/>
            </a:pPr>
            <a:fld id="{70563164-88AD-4469-BB16-C5FBCE49D6F1}" type="datetime1">
              <a:rPr lang="zh-CN" altLang="en-US" smtClean="0"/>
              <a:t>2020/5/17</a:t>
            </a:fld>
            <a:endParaRPr lang="zh-CN" altLang="en-US"/>
          </a:p>
        </p:txBody>
      </p:sp>
      <p:sp>
        <p:nvSpPr>
          <p:cNvPr id="4" name="页脚占位符 3"/>
          <p:cNvSpPr>
            <a:spLocks noGrp="1"/>
          </p:cNvSpPr>
          <p:nvPr>
            <p:ph type="ftr" sz="quarter" idx="11"/>
          </p:nvPr>
        </p:nvSpPr>
        <p:spPr/>
        <p:txBody>
          <a:bodyPr/>
          <a:lstStyle/>
          <a:p>
            <a:pPr>
              <a:defRPr/>
            </a:pPr>
            <a:r>
              <a:rPr lang="zh-CN" altLang="en-US" smtClean="0"/>
              <a:t>计算机体系结构</a:t>
            </a:r>
            <a:endParaRPr lang="zh-CN" altLang="en-US"/>
          </a:p>
        </p:txBody>
      </p:sp>
      <p:sp>
        <p:nvSpPr>
          <p:cNvPr id="152582" name="灯片编号占位符 4"/>
          <p:cNvSpPr>
            <a:spLocks noGrp="1"/>
          </p:cNvSpPr>
          <p:nvPr>
            <p:ph type="sldNum" sz="quarter" idx="12"/>
          </p:nvPr>
        </p:nvSpPr>
        <p:spPr bwMode="auto">
          <a:noFill/>
          <a:ln>
            <a:miter lim="800000"/>
          </a:ln>
        </p:spPr>
        <p:txBody>
          <a:bodyPr/>
          <a:lstStyle/>
          <a:p>
            <a:fld id="{B29BF6DF-8CA4-4250-BAC3-3B88DDFEE9D8}" type="slidenum">
              <a:rPr lang="zh-CN" altLang="en-US"/>
              <a:t>12</a:t>
            </a:fld>
            <a:endParaRPr lang="zh-CN" altLang="en-US"/>
          </a:p>
        </p:txBody>
      </p:sp>
      <p:pic>
        <p:nvPicPr>
          <p:cNvPr id="152583" name="图片 5"/>
          <p:cNvPicPr>
            <a:picLocks noChangeAspect="1"/>
          </p:cNvPicPr>
          <p:nvPr/>
        </p:nvPicPr>
        <p:blipFill>
          <a:blip r:embed="rId2"/>
          <a:srcRect/>
          <a:stretch>
            <a:fillRect/>
          </a:stretch>
        </p:blipFill>
        <p:spPr bwMode="auto">
          <a:xfrm>
            <a:off x="165100" y="1477963"/>
            <a:ext cx="8813800" cy="203993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E0993EED-656B-468C-8A9E-AB922A5A7DBB}" type="datetime1">
              <a:rPr lang="en-US" altLang="zh-CN" smtClean="0"/>
              <a:t>5/17/2020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t>13</a:t>
            </a:fld>
            <a:endParaRPr lang="zh-CN" altLang="en-US" dirty="0"/>
          </a:p>
        </p:txBody>
      </p:sp>
      <p:pic>
        <p:nvPicPr>
          <p:cNvPr id="8" name="图片 7"/>
          <p:cNvPicPr>
            <a:picLocks noChangeAspect="1"/>
          </p:cNvPicPr>
          <p:nvPr/>
        </p:nvPicPr>
        <p:blipFill>
          <a:blip r:embed="rId2"/>
          <a:stretch>
            <a:fillRect/>
          </a:stretch>
        </p:blipFill>
        <p:spPr>
          <a:xfrm>
            <a:off x="20320" y="1179195"/>
            <a:ext cx="9184640" cy="3206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mtClean="0"/>
              <a:t>Memory Fences</a:t>
            </a:r>
            <a:br>
              <a:rPr lang="en-US" smtClean="0"/>
            </a:br>
            <a:r>
              <a:rPr lang="en-US" sz="2400" i="1" smtClean="0"/>
              <a:t>Instructions to sequentialize memory accesses</a:t>
            </a:r>
            <a:endParaRPr lang="en-US" i="1" dirty="0"/>
          </a:p>
        </p:txBody>
      </p:sp>
      <p:sp>
        <p:nvSpPr>
          <p:cNvPr id="153603" name="Slide Number Placeholder 4"/>
          <p:cNvSpPr>
            <a:spLocks noGrp="1"/>
          </p:cNvSpPr>
          <p:nvPr>
            <p:ph type="sldNum" sz="quarter" idx="12"/>
          </p:nvPr>
        </p:nvSpPr>
        <p:spPr bwMode="auto">
          <a:noFill/>
          <a:ln>
            <a:miter lim="800000"/>
          </a:ln>
        </p:spPr>
        <p:txBody>
          <a:bodyPr/>
          <a:lstStyle/>
          <a:p>
            <a:fld id="{F88D48E9-8B3D-44F3-B829-0D4668FF0134}" type="slidenum">
              <a:rPr lang="en-US" altLang="zh-CN"/>
              <a:t>14</a:t>
            </a:fld>
            <a:endParaRPr lang="en-US" altLang="zh-CN">
              <a:solidFill>
                <a:srgbClr val="FBBA03"/>
              </a:solidFill>
            </a:endParaRPr>
          </a:p>
        </p:txBody>
      </p:sp>
      <p:sp>
        <p:nvSpPr>
          <p:cNvPr id="153604" name="Text Box 3"/>
          <p:cNvSpPr txBox="1">
            <a:spLocks noChangeArrowheads="1"/>
          </p:cNvSpPr>
          <p:nvPr/>
        </p:nvSpPr>
        <p:spPr bwMode="auto">
          <a:xfrm>
            <a:off x="684213" y="1317625"/>
            <a:ext cx="8078787" cy="4831080"/>
          </a:xfrm>
          <a:prstGeom prst="rect">
            <a:avLst/>
          </a:prstGeom>
          <a:noFill/>
          <a:ln w="25400">
            <a:noFill/>
            <a:miter lim="800000"/>
          </a:ln>
        </p:spPr>
        <p:txBody>
          <a:bodyPr>
            <a:spAutoFit/>
          </a:bodyPr>
          <a:lstStyle/>
          <a:p>
            <a:pPr eaLnBrk="1" hangingPunct="1"/>
            <a:r>
              <a:rPr lang="zh-CN" altLang="en-US" sz="2000">
                <a:latin typeface="Verdana" panose="020B0604030504040204" pitchFamily="34" charset="0"/>
              </a:rPr>
              <a:t>实现弱同一性或放松的存储器模型的处理器（允许针对不同地址的</a:t>
            </a:r>
            <a:endParaRPr lang="en-US" altLang="zh-CN" sz="2000">
              <a:latin typeface="Verdana" panose="020B0604030504040204" pitchFamily="34" charset="0"/>
            </a:endParaRPr>
          </a:p>
          <a:p>
            <a:pPr eaLnBrk="1" hangingPunct="1"/>
            <a:r>
              <a:rPr lang="en-US" altLang="zh-CN" sz="2000">
                <a:latin typeface="Verdana" panose="020B0604030504040204" pitchFamily="34" charset="0"/>
              </a:rPr>
              <a:t>loads </a:t>
            </a:r>
            <a:r>
              <a:rPr lang="zh-CN" altLang="en-US" sz="2000">
                <a:latin typeface="Verdana" panose="020B0604030504040204" pitchFamily="34" charset="0"/>
              </a:rPr>
              <a:t>和</a:t>
            </a:r>
            <a:r>
              <a:rPr lang="en-US" altLang="zh-CN" sz="2000">
                <a:latin typeface="Verdana" panose="020B0604030504040204" pitchFamily="34" charset="0"/>
              </a:rPr>
              <a:t>stores</a:t>
            </a:r>
            <a:r>
              <a:rPr lang="zh-CN" altLang="en-US" sz="2000">
                <a:latin typeface="Verdana" panose="020B0604030504040204" pitchFamily="34" charset="0"/>
              </a:rPr>
              <a:t>操作乱序）需要提供</a:t>
            </a:r>
            <a:r>
              <a:rPr lang="zh-CN" altLang="en-US" sz="2000">
                <a:solidFill>
                  <a:srgbClr val="FF0000"/>
                </a:solidFill>
                <a:latin typeface="Verdana" panose="020B0604030504040204" pitchFamily="34" charset="0"/>
              </a:rPr>
              <a:t>存储器栅栏指令</a:t>
            </a:r>
            <a:r>
              <a:rPr lang="zh-CN" altLang="en-US" sz="2000">
                <a:latin typeface="Verdana" panose="020B0604030504040204" pitchFamily="34" charset="0"/>
              </a:rPr>
              <a:t>来强制对某些存储器操作串行化</a:t>
            </a:r>
            <a:endParaRPr lang="en-US" altLang="zh-CN" sz="2000">
              <a:latin typeface="Verdana" panose="020B0604030504040204" pitchFamily="34" charset="0"/>
            </a:endParaRPr>
          </a:p>
          <a:p>
            <a:pPr eaLnBrk="1" hangingPunct="1"/>
            <a:r>
              <a:rPr lang="en-US" altLang="zh-CN" sz="2000" i="1">
                <a:latin typeface="Verdana" panose="020B0604030504040204" pitchFamily="34" charset="0"/>
              </a:rPr>
              <a:t>						</a:t>
            </a:r>
          </a:p>
          <a:p>
            <a:pPr eaLnBrk="1" hangingPunct="1"/>
            <a:r>
              <a:rPr lang="en-US" altLang="zh-CN" sz="2000" i="1">
                <a:latin typeface="Verdana" panose="020B0604030504040204" pitchFamily="34" charset="0"/>
              </a:rPr>
              <a:t>Examples of processors with relaxed memory models:</a:t>
            </a:r>
          </a:p>
          <a:p>
            <a:pPr lvl="1" eaLnBrk="1" hangingPunct="1"/>
            <a:r>
              <a:rPr lang="en-US" altLang="zh-CN" sz="2000">
                <a:solidFill>
                  <a:srgbClr val="56127A"/>
                </a:solidFill>
                <a:latin typeface="Verdana" panose="020B0604030504040204" pitchFamily="34" charset="0"/>
              </a:rPr>
              <a:t>Sparc V8 (TSO,PSO): Membar </a:t>
            </a:r>
          </a:p>
          <a:p>
            <a:pPr lvl="1" eaLnBrk="1" hangingPunct="1"/>
            <a:r>
              <a:rPr lang="en-US" altLang="zh-CN" sz="2000">
                <a:solidFill>
                  <a:srgbClr val="56127A"/>
                </a:solidFill>
                <a:latin typeface="Verdana" panose="020B0604030504040204" pitchFamily="34" charset="0"/>
              </a:rPr>
              <a:t>Sparc V9 (RMO): </a:t>
            </a:r>
          </a:p>
          <a:p>
            <a:pPr lvl="1" eaLnBrk="1" hangingPunct="1"/>
            <a:r>
              <a:rPr lang="en-US" altLang="zh-CN" sz="2000">
                <a:solidFill>
                  <a:srgbClr val="56127A"/>
                </a:solidFill>
                <a:latin typeface="Verdana" panose="020B0604030504040204" pitchFamily="34" charset="0"/>
              </a:rPr>
              <a:t>	Membar #LoadLoad, Membar #LoadStore</a:t>
            </a:r>
          </a:p>
          <a:p>
            <a:pPr eaLnBrk="1" hangingPunct="1"/>
            <a:r>
              <a:rPr lang="en-US" altLang="zh-CN" sz="2000">
                <a:solidFill>
                  <a:srgbClr val="56127A"/>
                </a:solidFill>
                <a:latin typeface="Verdana" panose="020B0604030504040204" pitchFamily="34" charset="0"/>
              </a:rPr>
              <a:t>	Membar #StoreLoad, Membar #StoreStore</a:t>
            </a:r>
          </a:p>
          <a:p>
            <a:pPr eaLnBrk="1" hangingPunct="1"/>
            <a:endParaRPr lang="en-US" altLang="zh-CN" sz="1400">
              <a:solidFill>
                <a:srgbClr val="56127A"/>
              </a:solidFill>
              <a:latin typeface="Verdana" panose="020B0604030504040204" pitchFamily="34" charset="0"/>
            </a:endParaRPr>
          </a:p>
          <a:p>
            <a:pPr lvl="1" eaLnBrk="1" hangingPunct="1"/>
            <a:r>
              <a:rPr lang="en-US" altLang="zh-CN" sz="2000">
                <a:solidFill>
                  <a:srgbClr val="56127A"/>
                </a:solidFill>
                <a:latin typeface="Verdana" panose="020B0604030504040204" pitchFamily="34" charset="0"/>
              </a:rPr>
              <a:t>PowerPC (WO):  Sync, EIEIO</a:t>
            </a:r>
          </a:p>
          <a:p>
            <a:pPr lvl="1" eaLnBrk="1" hangingPunct="1"/>
            <a:r>
              <a:rPr lang="en-US" altLang="zh-CN" sz="2000">
                <a:solidFill>
                  <a:srgbClr val="56127A"/>
                </a:solidFill>
                <a:latin typeface="Verdana" panose="020B0604030504040204" pitchFamily="34" charset="0"/>
              </a:rPr>
              <a:t>ARM: DMB (Data Memory Barrier)</a:t>
            </a:r>
          </a:p>
          <a:p>
            <a:pPr lvl="1" eaLnBrk="1" hangingPunct="1"/>
            <a:r>
              <a:rPr lang="en-US" altLang="zh-CN" sz="2000">
                <a:solidFill>
                  <a:srgbClr val="56127A"/>
                </a:solidFill>
                <a:latin typeface="Verdana" panose="020B0604030504040204" pitchFamily="34" charset="0"/>
              </a:rPr>
              <a:t>X86/64: mfence (Global Memory Barrier)</a:t>
            </a:r>
          </a:p>
          <a:p>
            <a:pPr lvl="1" eaLnBrk="1" hangingPunct="1"/>
            <a:endParaRPr lang="en-US" altLang="zh-CN" sz="1400">
              <a:latin typeface="Verdana" panose="020B0604030504040204" pitchFamily="34" charset="0"/>
            </a:endParaRPr>
          </a:p>
          <a:p>
            <a:pPr eaLnBrk="1" hangingPunct="1"/>
            <a:r>
              <a:rPr lang="zh-CN" altLang="en-US" sz="2000" i="1">
                <a:latin typeface="Verdana" panose="020B0604030504040204" pitchFamily="34" charset="0"/>
              </a:rPr>
              <a:t>存储器栅栏是一种代价比较大的操作，仅仅在需要时，对存储器操作串行化</a:t>
            </a:r>
            <a:endParaRPr lang="en-US" altLang="zh-CN" sz="2000" i="1">
              <a:latin typeface="Verdana" panose="020B0604030504040204" pitchFamily="34" charset="0"/>
            </a:endParaRPr>
          </a:p>
        </p:txBody>
      </p:sp>
      <p:sp>
        <p:nvSpPr>
          <p:cNvPr id="6" name="日期占位符 5"/>
          <p:cNvSpPr>
            <a:spLocks noGrp="1"/>
          </p:cNvSpPr>
          <p:nvPr>
            <p:ph type="dt" sz="half" idx="10"/>
          </p:nvPr>
        </p:nvSpPr>
        <p:spPr/>
        <p:txBody>
          <a:bodyPr/>
          <a:lstStyle/>
          <a:p>
            <a:pPr>
              <a:defRPr/>
            </a:pPr>
            <a:fld id="{1A2DBD96-A07F-4507-A829-400E46849C2A}" type="datetime1">
              <a:rPr lang="zh-CN" altLang="en-US" smtClean="0"/>
              <a:t>2020/5/17</a:t>
            </a:fld>
            <a:endParaRPr lang="zh-CN" altLang="en-US"/>
          </a:p>
        </p:txBody>
      </p:sp>
      <p:sp>
        <p:nvSpPr>
          <p:cNvPr id="7" name="页脚占位符 6"/>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标题 1"/>
          <p:cNvSpPr>
            <a:spLocks noGrp="1"/>
          </p:cNvSpPr>
          <p:nvPr>
            <p:ph type="title"/>
          </p:nvPr>
        </p:nvSpPr>
        <p:spPr/>
        <p:txBody>
          <a:bodyPr/>
          <a:lstStyle/>
          <a:p>
            <a:endParaRPr lang="zh-CN" altLang="en-US" smtClean="0"/>
          </a:p>
        </p:txBody>
      </p:sp>
      <p:sp>
        <p:nvSpPr>
          <p:cNvPr id="155651" name="内容占位符 2"/>
          <p:cNvSpPr>
            <a:spLocks noGrp="1"/>
          </p:cNvSpPr>
          <p:nvPr>
            <p:ph idx="1"/>
          </p:nvPr>
        </p:nvSpPr>
        <p:spPr/>
        <p:txBody>
          <a:bodyPr/>
          <a:lstStyle/>
          <a:p>
            <a:endParaRPr lang="zh-CN" altLang="en-US" smtClean="0"/>
          </a:p>
        </p:txBody>
      </p:sp>
      <p:sp>
        <p:nvSpPr>
          <p:cNvPr id="4" name="日期占位符 3"/>
          <p:cNvSpPr>
            <a:spLocks noGrp="1"/>
          </p:cNvSpPr>
          <p:nvPr>
            <p:ph type="dt" sz="quarter" idx="10"/>
          </p:nvPr>
        </p:nvSpPr>
        <p:spPr/>
        <p:txBody>
          <a:bodyPr/>
          <a:lstStyle/>
          <a:p>
            <a:pPr>
              <a:defRPr/>
            </a:pPr>
            <a:fld id="{16AAF618-90DE-4855-9C0F-9C6A424CCA92}" type="datetime1">
              <a:rPr lang="zh-CN" altLang="en-US"/>
              <a:t>2020/5/17</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55654" name="灯片编号占位符 5"/>
          <p:cNvSpPr>
            <a:spLocks noGrp="1"/>
          </p:cNvSpPr>
          <p:nvPr>
            <p:ph type="sldNum" sz="quarter" idx="12"/>
          </p:nvPr>
        </p:nvSpPr>
        <p:spPr bwMode="auto">
          <a:noFill/>
          <a:ln>
            <a:miter lim="800000"/>
          </a:ln>
        </p:spPr>
        <p:txBody>
          <a:bodyPr/>
          <a:lstStyle/>
          <a:p>
            <a:fld id="{F8E5BA06-AEEF-4138-B309-755CF198545C}" type="slidenum">
              <a:rPr lang="zh-CN" altLang="en-US"/>
              <a:t>15</a:t>
            </a:fld>
            <a:endParaRPr lang="zh-CN" altLang="en-US"/>
          </a:p>
        </p:txBody>
      </p:sp>
      <p:pic>
        <p:nvPicPr>
          <p:cNvPr id="155655" name="图片 6"/>
          <p:cNvPicPr>
            <a:picLocks noChangeAspect="1"/>
          </p:cNvPicPr>
          <p:nvPr/>
        </p:nvPicPr>
        <p:blipFill>
          <a:blip r:embed="rId2"/>
          <a:srcRect/>
          <a:stretch>
            <a:fillRect/>
          </a:stretch>
        </p:blipFill>
        <p:spPr bwMode="auto">
          <a:xfrm>
            <a:off x="1428115" y="41275"/>
            <a:ext cx="6146800" cy="6315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303213" y="193675"/>
            <a:ext cx="7648575" cy="831850"/>
          </a:xfrm>
        </p:spPr>
        <p:txBody>
          <a:bodyPr lIns="90488" tIns="44450" rIns="90488" bIns="44450"/>
          <a:lstStyle/>
          <a:p>
            <a:pPr eaLnBrk="1" hangingPunct="1"/>
            <a:r>
              <a:rPr lang="en-US" altLang="zh-CN" smtClean="0"/>
              <a:t>Synchronization</a:t>
            </a:r>
          </a:p>
        </p:txBody>
      </p:sp>
      <p:sp>
        <p:nvSpPr>
          <p:cNvPr id="156675" name="Slide Number Placeholder 4"/>
          <p:cNvSpPr>
            <a:spLocks noGrp="1"/>
          </p:cNvSpPr>
          <p:nvPr>
            <p:ph type="sldNum" sz="quarter" idx="12"/>
          </p:nvPr>
        </p:nvSpPr>
        <p:spPr bwMode="auto">
          <a:noFill/>
          <a:ln>
            <a:miter lim="800000"/>
            <a:headEnd/>
            <a:tailEnd/>
          </a:ln>
        </p:spPr>
        <p:txBody>
          <a:bodyPr/>
          <a:lstStyle/>
          <a:p>
            <a:fld id="{D39A5EB1-6178-41AB-8E8C-CF375419DB24}" type="slidenum">
              <a:rPr lang="en-US" altLang="zh-CN"/>
              <a:pPr/>
              <a:t>16</a:t>
            </a:fld>
            <a:endParaRPr lang="en-US" altLang="zh-CN">
              <a:solidFill>
                <a:srgbClr val="FBBA03"/>
              </a:solidFill>
            </a:endParaRPr>
          </a:p>
        </p:txBody>
      </p:sp>
      <p:sp>
        <p:nvSpPr>
          <p:cNvPr id="156676" name="Rectangle 3"/>
          <p:cNvSpPr>
            <a:spLocks noChangeArrowheads="1"/>
          </p:cNvSpPr>
          <p:nvPr/>
        </p:nvSpPr>
        <p:spPr bwMode="auto">
          <a:xfrm>
            <a:off x="228600" y="1143000"/>
            <a:ext cx="6019800" cy="4152900"/>
          </a:xfrm>
          <a:prstGeom prst="rect">
            <a:avLst/>
          </a:prstGeom>
          <a:noFill/>
          <a:ln w="25400">
            <a:noFill/>
            <a:miter lim="800000"/>
            <a:headEnd/>
            <a:tailEnd/>
          </a:ln>
        </p:spPr>
        <p:txBody>
          <a:bodyPr lIns="90488" tIns="44450" rIns="90488" bIns="44450">
            <a:spAutoFit/>
          </a:bodyPr>
          <a:lstStyle/>
          <a:p>
            <a:pPr eaLnBrk="1" hangingPunct="1"/>
            <a:r>
              <a:rPr lang="zh-CN" altLang="en-US" sz="2400"/>
              <a:t>系统中只要存在并发进程，即使是单核系统都需要同步操作</a:t>
            </a:r>
            <a:endParaRPr lang="en-US" altLang="zh-CN" sz="2400"/>
          </a:p>
          <a:p>
            <a:pPr eaLnBrk="1" hangingPunct="1"/>
            <a:endParaRPr lang="en-US" altLang="zh-CN" sz="2400"/>
          </a:p>
          <a:p>
            <a:pPr eaLnBrk="1" hangingPunct="1"/>
            <a:r>
              <a:rPr lang="zh-CN" altLang="en-US" sz="2400">
                <a:solidFill>
                  <a:srgbClr val="56127A"/>
                </a:solidFill>
              </a:rPr>
              <a:t>总体上存在两类同步操作问题</a:t>
            </a:r>
            <a:r>
              <a:rPr lang="en-US" altLang="zh-CN" sz="2400">
                <a:solidFill>
                  <a:srgbClr val="56127A"/>
                </a:solidFill>
              </a:rPr>
              <a:t>:</a:t>
            </a:r>
          </a:p>
          <a:p>
            <a:pPr eaLnBrk="1" hangingPunct="1"/>
            <a:endParaRPr lang="en-US" altLang="zh-CN" sz="2400">
              <a:solidFill>
                <a:srgbClr val="56127A"/>
              </a:solidFill>
            </a:endParaRPr>
          </a:p>
          <a:p>
            <a:pPr eaLnBrk="1" hangingPunct="1"/>
            <a:r>
              <a:rPr lang="zh-CN" altLang="en-US" sz="2400" i="1">
                <a:solidFill>
                  <a:srgbClr val="56127A"/>
                </a:solidFill>
              </a:rPr>
              <a:t>生产者</a:t>
            </a:r>
            <a:r>
              <a:rPr lang="en-US" altLang="zh-CN" sz="2400" i="1">
                <a:solidFill>
                  <a:srgbClr val="56127A"/>
                </a:solidFill>
              </a:rPr>
              <a:t>-</a:t>
            </a:r>
            <a:r>
              <a:rPr lang="zh-CN" altLang="en-US" sz="2400" i="1">
                <a:solidFill>
                  <a:srgbClr val="56127A"/>
                </a:solidFill>
              </a:rPr>
              <a:t>消费者问题：</a:t>
            </a:r>
            <a:r>
              <a:rPr lang="zh-CN" altLang="en-US" sz="2400">
                <a:solidFill>
                  <a:srgbClr val="56127A"/>
                </a:solidFill>
              </a:rPr>
              <a:t>一个</a:t>
            </a:r>
            <a:r>
              <a:rPr lang="en-US" altLang="zh-CN" sz="2400">
                <a:solidFill>
                  <a:srgbClr val="56127A"/>
                </a:solidFill>
              </a:rPr>
              <a:t> </a:t>
            </a:r>
            <a:r>
              <a:rPr lang="zh-CN" altLang="en-US" sz="2400">
                <a:solidFill>
                  <a:srgbClr val="56127A"/>
                </a:solidFill>
              </a:rPr>
              <a:t>消费者进程必须等待生产者进程产生数据</a:t>
            </a:r>
            <a:endParaRPr lang="en-US" altLang="zh-CN" sz="2400">
              <a:solidFill>
                <a:srgbClr val="56127A"/>
              </a:solidFill>
            </a:endParaRPr>
          </a:p>
          <a:p>
            <a:pPr eaLnBrk="1" hangingPunct="1"/>
            <a:endParaRPr lang="en-US" altLang="zh-CN" sz="2400" i="1">
              <a:solidFill>
                <a:srgbClr val="56127A"/>
              </a:solidFill>
            </a:endParaRPr>
          </a:p>
          <a:p>
            <a:pPr eaLnBrk="1" hangingPunct="1"/>
            <a:r>
              <a:rPr lang="zh-CN" altLang="en-US" sz="2400" i="1">
                <a:solidFill>
                  <a:srgbClr val="56127A"/>
                </a:solidFill>
              </a:rPr>
              <a:t>互斥问题（</a:t>
            </a:r>
            <a:r>
              <a:rPr lang="en-US" altLang="zh-CN" sz="2400" i="1">
                <a:solidFill>
                  <a:srgbClr val="56127A"/>
                </a:solidFill>
              </a:rPr>
              <a:t>Mutual Exclusion</a:t>
            </a:r>
            <a:r>
              <a:rPr lang="zh-CN" altLang="en-US" sz="2400" i="1">
                <a:solidFill>
                  <a:srgbClr val="56127A"/>
                </a:solidFill>
              </a:rPr>
              <a:t>）</a:t>
            </a:r>
            <a:r>
              <a:rPr lang="en-US" altLang="zh-CN" sz="2400" i="1">
                <a:solidFill>
                  <a:srgbClr val="56127A"/>
                </a:solidFill>
              </a:rPr>
              <a:t>: </a:t>
            </a:r>
            <a:r>
              <a:rPr lang="zh-CN" altLang="en-US" sz="2400">
                <a:solidFill>
                  <a:srgbClr val="56127A"/>
                </a:solidFill>
              </a:rPr>
              <a:t>保证在一个给定的时间内只有一个进程使用共享资源（临界区）</a:t>
            </a:r>
            <a:endParaRPr lang="en-US" altLang="zh-CN" sz="2400">
              <a:solidFill>
                <a:srgbClr val="56127A"/>
              </a:solidFill>
            </a:endParaRPr>
          </a:p>
        </p:txBody>
      </p:sp>
      <p:grpSp>
        <p:nvGrpSpPr>
          <p:cNvPr id="2" name="Group 25"/>
          <p:cNvGrpSpPr>
            <a:grpSpLocks/>
          </p:cNvGrpSpPr>
          <p:nvPr/>
        </p:nvGrpSpPr>
        <p:grpSpPr bwMode="auto">
          <a:xfrm>
            <a:off x="6248400" y="1752600"/>
            <a:ext cx="2417763" cy="2351088"/>
            <a:chOff x="6400800" y="1676400"/>
            <a:chExt cx="2417274" cy="2351088"/>
          </a:xfrm>
        </p:grpSpPr>
        <p:sp>
          <p:nvSpPr>
            <p:cNvPr id="156687" name="Rectangle 5"/>
            <p:cNvSpPr>
              <a:spLocks noChangeArrowheads="1"/>
            </p:cNvSpPr>
            <p:nvPr/>
          </p:nvSpPr>
          <p:spPr bwMode="auto">
            <a:xfrm>
              <a:off x="6400800" y="2133600"/>
              <a:ext cx="1328039" cy="459100"/>
            </a:xfrm>
            <a:prstGeom prst="rect">
              <a:avLst/>
            </a:prstGeom>
            <a:solidFill>
              <a:srgbClr val="FFFFFF"/>
            </a:solidFill>
            <a:ln w="9525">
              <a:solidFill>
                <a:srgbClr val="000000"/>
              </a:solidFill>
              <a:miter lim="800000"/>
              <a:headEnd/>
              <a:tailEnd/>
            </a:ln>
          </p:spPr>
          <p:txBody>
            <a:bodyPr wrap="none" lIns="90488" tIns="44450" rIns="90488" bIns="44450">
              <a:spAutoFit/>
            </a:bodyPr>
            <a:lstStyle/>
            <a:p>
              <a:pPr eaLnBrk="1" hangingPunct="1"/>
              <a:r>
                <a:rPr lang="en-US" altLang="zh-CN" sz="2400"/>
                <a:t>producer</a:t>
              </a:r>
            </a:p>
          </p:txBody>
        </p:sp>
        <p:sp>
          <p:nvSpPr>
            <p:cNvPr id="156688" name="Rectangle 6"/>
            <p:cNvSpPr>
              <a:spLocks noChangeArrowheads="1"/>
            </p:cNvSpPr>
            <p:nvPr/>
          </p:nvSpPr>
          <p:spPr bwMode="auto">
            <a:xfrm>
              <a:off x="7391400" y="3124200"/>
              <a:ext cx="1426674" cy="459100"/>
            </a:xfrm>
            <a:prstGeom prst="rect">
              <a:avLst/>
            </a:prstGeom>
            <a:solidFill>
              <a:srgbClr val="FFFFFF"/>
            </a:solidFill>
            <a:ln w="9525">
              <a:solidFill>
                <a:srgbClr val="000000"/>
              </a:solidFill>
              <a:miter lim="800000"/>
              <a:headEnd/>
              <a:tailEnd/>
            </a:ln>
          </p:spPr>
          <p:txBody>
            <a:bodyPr wrap="none" lIns="90488" tIns="44450" rIns="90488" bIns="44450">
              <a:spAutoFit/>
            </a:bodyPr>
            <a:lstStyle/>
            <a:p>
              <a:pPr eaLnBrk="1" hangingPunct="1"/>
              <a:r>
                <a:rPr lang="en-US" altLang="zh-CN" sz="2400"/>
                <a:t>consumer</a:t>
              </a:r>
            </a:p>
          </p:txBody>
        </p:sp>
        <p:sp>
          <p:nvSpPr>
            <p:cNvPr id="156689" name="Line 7"/>
            <p:cNvSpPr>
              <a:spLocks noChangeShapeType="1"/>
            </p:cNvSpPr>
            <p:nvPr/>
          </p:nvSpPr>
          <p:spPr bwMode="auto">
            <a:xfrm>
              <a:off x="7086600" y="2590800"/>
              <a:ext cx="838200" cy="533400"/>
            </a:xfrm>
            <a:prstGeom prst="line">
              <a:avLst/>
            </a:prstGeom>
            <a:noFill/>
            <a:ln w="25400">
              <a:solidFill>
                <a:schemeClr val="tx1"/>
              </a:solidFill>
              <a:round/>
              <a:headEnd/>
              <a:tailEnd type="triangle" w="lg" len="lg"/>
            </a:ln>
          </p:spPr>
          <p:txBody>
            <a:bodyPr wrap="none" anchor="ctr"/>
            <a:lstStyle/>
            <a:p>
              <a:endParaRPr lang="zh-CN" altLang="en-US"/>
            </a:p>
          </p:txBody>
        </p:sp>
        <p:sp>
          <p:nvSpPr>
            <p:cNvPr id="156690" name="Line 8"/>
            <p:cNvSpPr>
              <a:spLocks noChangeShapeType="1"/>
            </p:cNvSpPr>
            <p:nvPr/>
          </p:nvSpPr>
          <p:spPr bwMode="auto">
            <a:xfrm>
              <a:off x="7010400" y="1676400"/>
              <a:ext cx="0" cy="438150"/>
            </a:xfrm>
            <a:prstGeom prst="line">
              <a:avLst/>
            </a:prstGeom>
            <a:noFill/>
            <a:ln w="25400">
              <a:solidFill>
                <a:schemeClr val="tx1"/>
              </a:solidFill>
              <a:round/>
              <a:headEnd/>
              <a:tailEnd type="triangle" w="lg" len="lg"/>
            </a:ln>
          </p:spPr>
          <p:txBody>
            <a:bodyPr wrap="none" anchor="ctr"/>
            <a:lstStyle/>
            <a:p>
              <a:endParaRPr lang="zh-CN" altLang="en-US"/>
            </a:p>
          </p:txBody>
        </p:sp>
        <p:sp>
          <p:nvSpPr>
            <p:cNvPr id="156691" name="Line 9"/>
            <p:cNvSpPr>
              <a:spLocks noChangeShapeType="1"/>
            </p:cNvSpPr>
            <p:nvPr/>
          </p:nvSpPr>
          <p:spPr bwMode="auto">
            <a:xfrm>
              <a:off x="8153400" y="3581400"/>
              <a:ext cx="0" cy="446088"/>
            </a:xfrm>
            <a:prstGeom prst="line">
              <a:avLst/>
            </a:prstGeom>
            <a:noFill/>
            <a:ln w="25400">
              <a:solidFill>
                <a:schemeClr val="tx1"/>
              </a:solidFill>
              <a:round/>
              <a:headEnd/>
              <a:tailEnd type="triangle" w="lg" len="lg"/>
            </a:ln>
          </p:spPr>
          <p:txBody>
            <a:bodyPr wrap="none" anchor="ctr"/>
            <a:lstStyle/>
            <a:p>
              <a:endParaRPr lang="zh-CN" altLang="en-US"/>
            </a:p>
          </p:txBody>
        </p:sp>
      </p:grpSp>
      <p:grpSp>
        <p:nvGrpSpPr>
          <p:cNvPr id="3" name="Group 10"/>
          <p:cNvGrpSpPr>
            <a:grpSpLocks/>
          </p:cNvGrpSpPr>
          <p:nvPr/>
        </p:nvGrpSpPr>
        <p:grpSpPr bwMode="auto">
          <a:xfrm>
            <a:off x="6121400" y="4610100"/>
            <a:ext cx="1779588" cy="1752600"/>
            <a:chOff x="4370" y="1484"/>
            <a:chExt cx="1121" cy="1104"/>
          </a:xfrm>
        </p:grpSpPr>
        <p:sp>
          <p:nvSpPr>
            <p:cNvPr id="156681" name="Oval 13"/>
            <p:cNvSpPr>
              <a:spLocks noChangeArrowheads="1"/>
            </p:cNvSpPr>
            <p:nvPr/>
          </p:nvSpPr>
          <p:spPr bwMode="auto">
            <a:xfrm>
              <a:off x="4418" y="1986"/>
              <a:ext cx="1008" cy="602"/>
            </a:xfrm>
            <a:prstGeom prst="ellipse">
              <a:avLst/>
            </a:prstGeom>
            <a:solidFill>
              <a:schemeClr val="bg1"/>
            </a:solidFill>
            <a:ln w="25400">
              <a:solidFill>
                <a:schemeClr val="tx1"/>
              </a:solidFill>
              <a:round/>
              <a:headEnd/>
              <a:tailEnd/>
            </a:ln>
          </p:spPr>
          <p:txBody>
            <a:bodyPr wrap="none" anchor="ctr"/>
            <a:lstStyle/>
            <a:p>
              <a:pPr eaLnBrk="1" hangingPunct="1"/>
              <a:endParaRPr lang="en-US" altLang="zh-CN" sz="2000"/>
            </a:p>
          </p:txBody>
        </p:sp>
        <p:sp>
          <p:nvSpPr>
            <p:cNvPr id="156682" name="Rectangle 14"/>
            <p:cNvSpPr>
              <a:spLocks noChangeArrowheads="1"/>
            </p:cNvSpPr>
            <p:nvPr/>
          </p:nvSpPr>
          <p:spPr bwMode="auto">
            <a:xfrm>
              <a:off x="4527" y="2026"/>
              <a:ext cx="964" cy="522"/>
            </a:xfrm>
            <a:prstGeom prst="rect">
              <a:avLst/>
            </a:prstGeom>
            <a:noFill/>
            <a:ln w="25400">
              <a:noFill/>
              <a:miter lim="800000"/>
              <a:headEnd/>
              <a:tailEnd/>
            </a:ln>
          </p:spPr>
          <p:txBody>
            <a:bodyPr lIns="90488" tIns="44450" rIns="90488" bIns="44450">
              <a:spAutoFit/>
            </a:bodyPr>
            <a:lstStyle/>
            <a:p>
              <a:pPr eaLnBrk="1" hangingPunct="1"/>
              <a:r>
                <a:rPr lang="en-US" altLang="zh-CN" sz="2400"/>
                <a:t>Shared Resource</a:t>
              </a:r>
            </a:p>
          </p:txBody>
        </p:sp>
        <p:sp>
          <p:nvSpPr>
            <p:cNvPr id="156683" name="Rectangle 15"/>
            <p:cNvSpPr>
              <a:spLocks noChangeArrowheads="1"/>
            </p:cNvSpPr>
            <p:nvPr/>
          </p:nvSpPr>
          <p:spPr bwMode="auto">
            <a:xfrm>
              <a:off x="4370" y="1484"/>
              <a:ext cx="314" cy="289"/>
            </a:xfrm>
            <a:prstGeom prst="rect">
              <a:avLst/>
            </a:prstGeom>
            <a:solidFill>
              <a:srgbClr val="FFFFFF"/>
            </a:solidFill>
            <a:ln w="12700">
              <a:solidFill>
                <a:srgbClr val="000000"/>
              </a:solidFill>
              <a:miter lim="800000"/>
              <a:headEnd/>
              <a:tailEnd/>
            </a:ln>
          </p:spPr>
          <p:txBody>
            <a:bodyPr wrap="none" lIns="90488" tIns="44450" rIns="90488" bIns="44450">
              <a:spAutoFit/>
            </a:bodyPr>
            <a:lstStyle/>
            <a:p>
              <a:pPr eaLnBrk="1" hangingPunct="1"/>
              <a:r>
                <a:rPr lang="en-US" altLang="zh-CN" sz="2400"/>
                <a:t>P1</a:t>
              </a:r>
            </a:p>
          </p:txBody>
        </p:sp>
        <p:sp>
          <p:nvSpPr>
            <p:cNvPr id="156684" name="Rectangle 16"/>
            <p:cNvSpPr>
              <a:spLocks noChangeArrowheads="1"/>
            </p:cNvSpPr>
            <p:nvPr/>
          </p:nvSpPr>
          <p:spPr bwMode="auto">
            <a:xfrm>
              <a:off x="5042" y="1484"/>
              <a:ext cx="314" cy="289"/>
            </a:xfrm>
            <a:prstGeom prst="rect">
              <a:avLst/>
            </a:prstGeom>
            <a:solidFill>
              <a:srgbClr val="FFFFFF"/>
            </a:solidFill>
            <a:ln w="12700">
              <a:solidFill>
                <a:srgbClr val="000000"/>
              </a:solidFill>
              <a:miter lim="800000"/>
              <a:headEnd/>
              <a:tailEnd/>
            </a:ln>
          </p:spPr>
          <p:txBody>
            <a:bodyPr wrap="none" lIns="90488" tIns="44450" rIns="90488" bIns="44450">
              <a:spAutoFit/>
            </a:bodyPr>
            <a:lstStyle/>
            <a:p>
              <a:pPr eaLnBrk="1" hangingPunct="1"/>
              <a:r>
                <a:rPr lang="en-US" altLang="zh-CN" sz="2400"/>
                <a:t>P2</a:t>
              </a:r>
            </a:p>
          </p:txBody>
        </p:sp>
        <p:sp>
          <p:nvSpPr>
            <p:cNvPr id="156685" name="Line 19"/>
            <p:cNvSpPr>
              <a:spLocks noChangeShapeType="1"/>
            </p:cNvSpPr>
            <p:nvPr/>
          </p:nvSpPr>
          <p:spPr bwMode="auto">
            <a:xfrm flipH="1">
              <a:off x="4976" y="1778"/>
              <a:ext cx="170" cy="226"/>
            </a:xfrm>
            <a:prstGeom prst="line">
              <a:avLst/>
            </a:prstGeom>
            <a:noFill/>
            <a:ln w="25400">
              <a:solidFill>
                <a:schemeClr val="tx1"/>
              </a:solidFill>
              <a:round/>
              <a:headEnd/>
              <a:tailEnd type="triangle" w="lg" len="lg"/>
            </a:ln>
          </p:spPr>
          <p:txBody>
            <a:bodyPr wrap="none" anchor="ctr"/>
            <a:lstStyle/>
            <a:p>
              <a:endParaRPr lang="zh-CN" altLang="en-US"/>
            </a:p>
          </p:txBody>
        </p:sp>
        <p:sp>
          <p:nvSpPr>
            <p:cNvPr id="156686" name="Line 21"/>
            <p:cNvSpPr>
              <a:spLocks noChangeShapeType="1"/>
            </p:cNvSpPr>
            <p:nvPr/>
          </p:nvSpPr>
          <p:spPr bwMode="auto">
            <a:xfrm>
              <a:off x="4562" y="1772"/>
              <a:ext cx="186" cy="231"/>
            </a:xfrm>
            <a:prstGeom prst="line">
              <a:avLst/>
            </a:prstGeom>
            <a:noFill/>
            <a:ln w="25400">
              <a:solidFill>
                <a:srgbClr val="000000"/>
              </a:solidFill>
              <a:round/>
              <a:headEnd/>
              <a:tailEnd type="triangle" w="lg" len="lg"/>
            </a:ln>
          </p:spPr>
          <p:txBody>
            <a:bodyPr wrap="none" anchor="ctr"/>
            <a:lstStyle/>
            <a:p>
              <a:endParaRPr lang="zh-CN" altLang="en-US"/>
            </a:p>
          </p:txBody>
        </p:sp>
      </p:grpSp>
      <p:sp>
        <p:nvSpPr>
          <p:cNvPr id="18" name="日期占位符 17"/>
          <p:cNvSpPr>
            <a:spLocks noGrp="1"/>
          </p:cNvSpPr>
          <p:nvPr>
            <p:ph type="dt" sz="quarter" idx="10"/>
          </p:nvPr>
        </p:nvSpPr>
        <p:spPr/>
        <p:txBody>
          <a:bodyPr/>
          <a:lstStyle/>
          <a:p>
            <a:pPr>
              <a:defRPr/>
            </a:pPr>
            <a:fld id="{D72F1055-6E5B-4187-B201-16CE652E4FBB}" type="datetime1">
              <a:rPr lang="zh-CN" altLang="en-US"/>
              <a:pPr>
                <a:defRPr/>
              </a:pPr>
              <a:t>2020/5/17</a:t>
            </a:fld>
            <a:endParaRPr lang="zh-CN" altLang="en-US"/>
          </a:p>
        </p:txBody>
      </p:sp>
      <p:sp>
        <p:nvSpPr>
          <p:cNvPr id="19" name="页脚占位符 18"/>
          <p:cNvSpPr>
            <a:spLocks noGrp="1"/>
          </p:cNvSpPr>
          <p:nvPr>
            <p:ph type="ftr" sz="quarter" idx="11"/>
          </p:nvPr>
        </p:nvSpPr>
        <p:spPr/>
        <p:txBody>
          <a:bodyPr/>
          <a:lstStyle/>
          <a:p>
            <a:pPr>
              <a:defRPr/>
            </a:pPr>
            <a:r>
              <a:rPr lang="zh-CN" altLang="en-US" smtClean="0"/>
              <a:t>计算机体系结构</a:t>
            </a:r>
            <a:endParaRPr lang="zh-CN" altLang="en-US"/>
          </a:p>
        </p:txBody>
      </p:sp>
    </p:spTree>
    <p:extLst>
      <p:ext uri="{BB962C8B-B14F-4D97-AF65-F5344CB8AC3E}">
        <p14:creationId xmlns:p14="http://schemas.microsoft.com/office/powerpoint/2010/main" val="265113740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en-US" altLang="zh-CN" smtClean="0"/>
              <a:t>A Producer-Consumer Example</a:t>
            </a:r>
          </a:p>
        </p:txBody>
      </p:sp>
      <p:sp>
        <p:nvSpPr>
          <p:cNvPr id="39" name="日期占位符 38"/>
          <p:cNvSpPr>
            <a:spLocks noGrp="1"/>
          </p:cNvSpPr>
          <p:nvPr>
            <p:ph type="dt" sz="half" idx="10"/>
          </p:nvPr>
        </p:nvSpPr>
        <p:spPr/>
        <p:txBody>
          <a:bodyPr/>
          <a:lstStyle/>
          <a:p>
            <a:pPr>
              <a:defRPr/>
            </a:pPr>
            <a:fld id="{EBB110DB-1CA6-49D7-AE8E-4A9DF56E0A2D}" type="datetime1">
              <a:rPr lang="zh-CN" altLang="en-US"/>
              <a:pPr>
                <a:defRPr/>
              </a:pPr>
              <a:t>2020/5/17</a:t>
            </a:fld>
            <a:endParaRPr lang="zh-CN" altLang="en-US"/>
          </a:p>
        </p:txBody>
      </p:sp>
      <p:sp>
        <p:nvSpPr>
          <p:cNvPr id="40" name="页脚占位符 39"/>
          <p:cNvSpPr>
            <a:spLocks noGrp="1"/>
          </p:cNvSpPr>
          <p:nvPr>
            <p:ph type="ftr" sz="quarter" idx="11"/>
          </p:nvPr>
        </p:nvSpPr>
        <p:spPr/>
        <p:txBody>
          <a:bodyPr/>
          <a:lstStyle/>
          <a:p>
            <a:pPr>
              <a:defRPr/>
            </a:pPr>
            <a:r>
              <a:rPr lang="zh-CN" altLang="en-US" smtClean="0"/>
              <a:t>计算机体系结构</a:t>
            </a:r>
            <a:endParaRPr lang="zh-CN" altLang="en-US"/>
          </a:p>
        </p:txBody>
      </p:sp>
      <p:sp>
        <p:nvSpPr>
          <p:cNvPr id="158723" name="Slide Number Placeholder 4"/>
          <p:cNvSpPr>
            <a:spLocks noGrp="1"/>
          </p:cNvSpPr>
          <p:nvPr>
            <p:ph type="sldNum" sz="quarter" idx="12"/>
          </p:nvPr>
        </p:nvSpPr>
        <p:spPr bwMode="auto">
          <a:noFill/>
          <a:ln>
            <a:miter lim="800000"/>
            <a:headEnd/>
            <a:tailEnd/>
          </a:ln>
        </p:spPr>
        <p:txBody>
          <a:bodyPr/>
          <a:lstStyle/>
          <a:p>
            <a:fld id="{A14D2982-DAE5-4EF5-8B6D-F9D6F9AD2D37}" type="slidenum">
              <a:rPr lang="en-US" altLang="zh-CN"/>
              <a:pPr/>
              <a:t>17</a:t>
            </a:fld>
            <a:endParaRPr lang="en-US" altLang="zh-CN">
              <a:solidFill>
                <a:srgbClr val="FBBA03"/>
              </a:solidFill>
            </a:endParaRPr>
          </a:p>
        </p:txBody>
      </p:sp>
      <p:sp>
        <p:nvSpPr>
          <p:cNvPr id="1471491" name="Text Box 3"/>
          <p:cNvSpPr txBox="1">
            <a:spLocks noChangeArrowheads="1"/>
          </p:cNvSpPr>
          <p:nvPr/>
        </p:nvSpPr>
        <p:spPr bwMode="auto">
          <a:xfrm>
            <a:off x="282575" y="5700713"/>
            <a:ext cx="4652963" cy="461962"/>
          </a:xfrm>
          <a:prstGeom prst="rect">
            <a:avLst/>
          </a:prstGeom>
          <a:noFill/>
          <a:ln w="25400">
            <a:noFill/>
            <a:miter lim="800000"/>
            <a:headEnd/>
            <a:tailEnd/>
          </a:ln>
        </p:spPr>
        <p:txBody>
          <a:bodyPr>
            <a:spAutoFit/>
          </a:bodyPr>
          <a:lstStyle/>
          <a:p>
            <a:pPr eaLnBrk="1" hangingPunct="1"/>
            <a:r>
              <a:rPr lang="zh-CN" altLang="en-US" sz="2400">
                <a:solidFill>
                  <a:srgbClr val="56127A"/>
                </a:solidFill>
              </a:rPr>
              <a:t>假设指令都是顺序执行的</a:t>
            </a:r>
            <a:endParaRPr lang="en-US" altLang="zh-CN" sz="2400" i="1">
              <a:solidFill>
                <a:srgbClr val="56127A"/>
              </a:solidFill>
            </a:endParaRPr>
          </a:p>
        </p:txBody>
      </p:sp>
      <p:grpSp>
        <p:nvGrpSpPr>
          <p:cNvPr id="2" name="Group 4"/>
          <p:cNvGrpSpPr>
            <a:grpSpLocks/>
          </p:cNvGrpSpPr>
          <p:nvPr/>
        </p:nvGrpSpPr>
        <p:grpSpPr bwMode="auto">
          <a:xfrm>
            <a:off x="388938" y="3260725"/>
            <a:ext cx="3382962" cy="1616075"/>
            <a:chOff x="245" y="2214"/>
            <a:chExt cx="2131" cy="1018"/>
          </a:xfrm>
        </p:grpSpPr>
        <p:sp>
          <p:nvSpPr>
            <p:cNvPr id="158757" name="Rectangle 5"/>
            <p:cNvSpPr>
              <a:spLocks noChangeArrowheads="1"/>
            </p:cNvSpPr>
            <p:nvPr/>
          </p:nvSpPr>
          <p:spPr bwMode="auto">
            <a:xfrm>
              <a:off x="809" y="3027"/>
              <a:ext cx="1285" cy="186"/>
            </a:xfrm>
            <a:prstGeom prst="rect">
              <a:avLst/>
            </a:prstGeom>
            <a:solidFill>
              <a:srgbClr val="CFBDC8"/>
            </a:solidFill>
            <a:ln w="25400">
              <a:noFill/>
              <a:miter lim="800000"/>
              <a:headEnd/>
              <a:tailEnd/>
            </a:ln>
          </p:spPr>
          <p:txBody>
            <a:bodyPr wrap="none" anchor="ctr"/>
            <a:lstStyle/>
            <a:p>
              <a:pPr eaLnBrk="1" hangingPunct="1"/>
              <a:endParaRPr lang="en-US" altLang="zh-CN" sz="2000" i="1">
                <a:solidFill>
                  <a:schemeClr val="bg2"/>
                </a:solidFill>
                <a:latin typeface="Verdana" pitchFamily="34" charset="0"/>
              </a:endParaRPr>
            </a:p>
          </p:txBody>
        </p:sp>
        <p:sp>
          <p:nvSpPr>
            <p:cNvPr id="158758" name="Rectangle 6"/>
            <p:cNvSpPr>
              <a:spLocks noChangeArrowheads="1"/>
            </p:cNvSpPr>
            <p:nvPr/>
          </p:nvSpPr>
          <p:spPr bwMode="auto">
            <a:xfrm>
              <a:off x="802" y="2645"/>
              <a:ext cx="1285" cy="186"/>
            </a:xfrm>
            <a:prstGeom prst="rect">
              <a:avLst/>
            </a:prstGeom>
            <a:solidFill>
              <a:srgbClr val="CFBDC8"/>
            </a:solidFill>
            <a:ln w="25400">
              <a:noFill/>
              <a:miter lim="800000"/>
              <a:headEnd/>
              <a:tailEnd/>
            </a:ln>
          </p:spPr>
          <p:txBody>
            <a:bodyPr wrap="none" anchor="ctr"/>
            <a:lstStyle/>
            <a:p>
              <a:pPr eaLnBrk="1" hangingPunct="1"/>
              <a:endParaRPr lang="en-US" altLang="zh-CN" sz="2000" i="1">
                <a:solidFill>
                  <a:schemeClr val="bg2"/>
                </a:solidFill>
                <a:latin typeface="Verdana" pitchFamily="34" charset="0"/>
              </a:endParaRPr>
            </a:p>
          </p:txBody>
        </p:sp>
        <p:sp>
          <p:nvSpPr>
            <p:cNvPr id="158759" name="Text Box 7"/>
            <p:cNvSpPr txBox="1">
              <a:spLocks noChangeArrowheads="1"/>
            </p:cNvSpPr>
            <p:nvPr/>
          </p:nvSpPr>
          <p:spPr bwMode="auto">
            <a:xfrm>
              <a:off x="245" y="2214"/>
              <a:ext cx="2131" cy="1018"/>
            </a:xfrm>
            <a:prstGeom prst="rect">
              <a:avLst/>
            </a:prstGeom>
            <a:noFill/>
            <a:ln w="25400">
              <a:noFill/>
              <a:miter lim="800000"/>
              <a:headEnd/>
              <a:tailEnd/>
            </a:ln>
          </p:spPr>
          <p:txBody>
            <a:bodyPr wrap="none">
              <a:spAutoFit/>
            </a:bodyPr>
            <a:lstStyle/>
            <a:p>
              <a:pPr eaLnBrk="1" hangingPunct="1"/>
              <a:r>
                <a:rPr lang="en-US" altLang="zh-CN" sz="2000">
                  <a:latin typeface="Verdana" pitchFamily="34" charset="0"/>
                </a:rPr>
                <a:t>Producer posting Item x:</a:t>
              </a:r>
            </a:p>
            <a:p>
              <a:pPr eaLnBrk="1" hangingPunct="1"/>
              <a:r>
                <a:rPr lang="en-US" altLang="zh-CN" sz="2000">
                  <a:latin typeface="Verdana" pitchFamily="34" charset="0"/>
                </a:rPr>
                <a:t>	Load R</a:t>
              </a:r>
              <a:r>
                <a:rPr lang="en-US" altLang="zh-CN" sz="2000" baseline="-25000">
                  <a:latin typeface="Verdana" pitchFamily="34" charset="0"/>
                </a:rPr>
                <a:t>tail</a:t>
              </a:r>
              <a:r>
                <a:rPr lang="en-US" altLang="zh-CN" sz="2000">
                  <a:latin typeface="Verdana" pitchFamily="34" charset="0"/>
                </a:rPr>
                <a:t>, (tail)</a:t>
              </a:r>
            </a:p>
            <a:p>
              <a:pPr eaLnBrk="1" hangingPunct="1"/>
              <a:r>
                <a:rPr lang="en-US" altLang="zh-CN" sz="2000">
                  <a:latin typeface="Verdana" pitchFamily="34" charset="0"/>
                </a:rPr>
                <a:t>	Store (R</a:t>
              </a:r>
              <a:r>
                <a:rPr lang="en-US" altLang="zh-CN" sz="2000" baseline="-25000">
                  <a:latin typeface="Verdana" pitchFamily="34" charset="0"/>
                </a:rPr>
                <a:t>tail</a:t>
              </a:r>
              <a:r>
                <a:rPr lang="en-US" altLang="zh-CN" sz="2000">
                  <a:latin typeface="Verdana" pitchFamily="34" charset="0"/>
                </a:rPr>
                <a:t>), x</a:t>
              </a:r>
            </a:p>
            <a:p>
              <a:pPr eaLnBrk="1" hangingPunct="1"/>
              <a:r>
                <a:rPr lang="en-US" altLang="zh-CN" sz="2000">
                  <a:latin typeface="Verdana" pitchFamily="34" charset="0"/>
                </a:rPr>
                <a:t>	R</a:t>
              </a:r>
              <a:r>
                <a:rPr lang="en-US" altLang="zh-CN" sz="2000" baseline="-25000">
                  <a:latin typeface="Verdana" pitchFamily="34" charset="0"/>
                </a:rPr>
                <a:t>tail</a:t>
              </a:r>
              <a:r>
                <a:rPr lang="en-US" altLang="zh-CN" sz="2000">
                  <a:latin typeface="Verdana" pitchFamily="34" charset="0"/>
                </a:rPr>
                <a:t>=R</a:t>
              </a:r>
              <a:r>
                <a:rPr lang="en-US" altLang="zh-CN" sz="2000" baseline="-25000">
                  <a:latin typeface="Verdana" pitchFamily="34" charset="0"/>
                </a:rPr>
                <a:t>tail</a:t>
              </a:r>
              <a:r>
                <a:rPr lang="en-US" altLang="zh-CN" sz="2000">
                  <a:latin typeface="Verdana" pitchFamily="34" charset="0"/>
                </a:rPr>
                <a:t>+1</a:t>
              </a:r>
            </a:p>
            <a:p>
              <a:pPr eaLnBrk="1" hangingPunct="1"/>
              <a:r>
                <a:rPr lang="en-US" altLang="zh-CN" sz="2000">
                  <a:latin typeface="Verdana" pitchFamily="34" charset="0"/>
                </a:rPr>
                <a:t>	Store (tail), R</a:t>
              </a:r>
              <a:r>
                <a:rPr lang="en-US" altLang="zh-CN" sz="2000" baseline="-25000">
                  <a:latin typeface="Verdana" pitchFamily="34" charset="0"/>
                </a:rPr>
                <a:t>tail</a:t>
              </a:r>
              <a:endParaRPr lang="en-US" altLang="zh-CN" sz="2000">
                <a:latin typeface="Verdana" pitchFamily="34" charset="0"/>
              </a:endParaRPr>
            </a:p>
          </p:txBody>
        </p:sp>
      </p:grpSp>
      <p:grpSp>
        <p:nvGrpSpPr>
          <p:cNvPr id="3" name="Group 8"/>
          <p:cNvGrpSpPr>
            <a:grpSpLocks/>
          </p:cNvGrpSpPr>
          <p:nvPr/>
        </p:nvGrpSpPr>
        <p:grpSpPr bwMode="auto">
          <a:xfrm>
            <a:off x="4897438" y="3146425"/>
            <a:ext cx="4010025" cy="2530475"/>
            <a:chOff x="3269" y="2070"/>
            <a:chExt cx="2526" cy="1594"/>
          </a:xfrm>
        </p:grpSpPr>
        <p:sp>
          <p:nvSpPr>
            <p:cNvPr id="158754" name="Rectangle 9"/>
            <p:cNvSpPr>
              <a:spLocks noChangeArrowheads="1"/>
            </p:cNvSpPr>
            <p:nvPr/>
          </p:nvSpPr>
          <p:spPr bwMode="auto">
            <a:xfrm>
              <a:off x="3849" y="2875"/>
              <a:ext cx="1285" cy="186"/>
            </a:xfrm>
            <a:prstGeom prst="rect">
              <a:avLst/>
            </a:prstGeom>
            <a:solidFill>
              <a:srgbClr val="CFBDC8"/>
            </a:solidFill>
            <a:ln w="25400">
              <a:noFill/>
              <a:miter lim="800000"/>
              <a:headEnd/>
              <a:tailEnd/>
            </a:ln>
          </p:spPr>
          <p:txBody>
            <a:bodyPr wrap="none" anchor="ctr"/>
            <a:lstStyle/>
            <a:p>
              <a:pPr eaLnBrk="1" hangingPunct="1"/>
              <a:endParaRPr lang="en-US" altLang="zh-CN" sz="2000" i="1">
                <a:solidFill>
                  <a:schemeClr val="bg2"/>
                </a:solidFill>
                <a:latin typeface="Verdana" pitchFamily="34" charset="0"/>
              </a:endParaRPr>
            </a:p>
          </p:txBody>
        </p:sp>
        <p:sp>
          <p:nvSpPr>
            <p:cNvPr id="158755" name="Rectangle 10"/>
            <p:cNvSpPr>
              <a:spLocks noChangeArrowheads="1"/>
            </p:cNvSpPr>
            <p:nvPr/>
          </p:nvSpPr>
          <p:spPr bwMode="auto">
            <a:xfrm>
              <a:off x="3842" y="2493"/>
              <a:ext cx="1285" cy="186"/>
            </a:xfrm>
            <a:prstGeom prst="rect">
              <a:avLst/>
            </a:prstGeom>
            <a:solidFill>
              <a:srgbClr val="CFBDC8"/>
            </a:solidFill>
            <a:ln w="25400">
              <a:noFill/>
              <a:miter lim="800000"/>
              <a:headEnd/>
              <a:tailEnd/>
            </a:ln>
          </p:spPr>
          <p:txBody>
            <a:bodyPr wrap="none" anchor="ctr"/>
            <a:lstStyle/>
            <a:p>
              <a:pPr eaLnBrk="1" hangingPunct="1"/>
              <a:endParaRPr lang="en-US" altLang="zh-CN" sz="2000" i="1">
                <a:solidFill>
                  <a:schemeClr val="bg2"/>
                </a:solidFill>
                <a:latin typeface="Verdana" pitchFamily="34" charset="0"/>
              </a:endParaRPr>
            </a:p>
          </p:txBody>
        </p:sp>
        <p:sp>
          <p:nvSpPr>
            <p:cNvPr id="158756" name="Text Box 11"/>
            <p:cNvSpPr txBox="1">
              <a:spLocks noChangeArrowheads="1"/>
            </p:cNvSpPr>
            <p:nvPr/>
          </p:nvSpPr>
          <p:spPr bwMode="auto">
            <a:xfrm>
              <a:off x="3269" y="2070"/>
              <a:ext cx="2526" cy="1594"/>
            </a:xfrm>
            <a:prstGeom prst="rect">
              <a:avLst/>
            </a:prstGeom>
            <a:noFill/>
            <a:ln w="25400">
              <a:noFill/>
              <a:miter lim="800000"/>
              <a:headEnd/>
              <a:tailEnd/>
            </a:ln>
          </p:spPr>
          <p:txBody>
            <a:bodyPr wrap="none">
              <a:spAutoFit/>
            </a:bodyPr>
            <a:lstStyle/>
            <a:p>
              <a:pPr eaLnBrk="1" hangingPunct="1"/>
              <a:r>
                <a:rPr lang="en-US" altLang="zh-CN" sz="2000">
                  <a:latin typeface="Verdana" pitchFamily="34" charset="0"/>
                </a:rPr>
                <a:t>Consumer:</a:t>
              </a:r>
            </a:p>
            <a:p>
              <a:pPr eaLnBrk="1" hangingPunct="1"/>
              <a:r>
                <a:rPr lang="en-US" altLang="zh-CN" sz="2000">
                  <a:latin typeface="Verdana" pitchFamily="34" charset="0"/>
                </a:rPr>
                <a:t>	Load R</a:t>
              </a:r>
              <a:r>
                <a:rPr lang="en-US" altLang="zh-CN" sz="2000" baseline="-25000">
                  <a:latin typeface="Verdana" pitchFamily="34" charset="0"/>
                </a:rPr>
                <a:t>head</a:t>
              </a:r>
              <a:r>
                <a:rPr lang="en-US" altLang="zh-CN" sz="2000">
                  <a:latin typeface="Verdana" pitchFamily="34" charset="0"/>
                </a:rPr>
                <a:t>, (head)</a:t>
              </a:r>
            </a:p>
            <a:p>
              <a:pPr eaLnBrk="1" hangingPunct="1"/>
              <a:r>
                <a:rPr lang="en-US" altLang="zh-CN" sz="2000">
                  <a:latin typeface="Verdana" pitchFamily="34" charset="0"/>
                </a:rPr>
                <a:t>spin:	Load R</a:t>
              </a:r>
              <a:r>
                <a:rPr lang="en-US" altLang="zh-CN" sz="2000" baseline="-25000">
                  <a:latin typeface="Verdana" pitchFamily="34" charset="0"/>
                </a:rPr>
                <a:t>tail</a:t>
              </a:r>
              <a:r>
                <a:rPr lang="en-US" altLang="zh-CN" sz="2000">
                  <a:latin typeface="Verdana" pitchFamily="34" charset="0"/>
                </a:rPr>
                <a:t>, (tail)</a:t>
              </a:r>
            </a:p>
            <a:p>
              <a:pPr eaLnBrk="1" hangingPunct="1"/>
              <a:r>
                <a:rPr lang="en-US" altLang="zh-CN" sz="2000">
                  <a:latin typeface="Verdana" pitchFamily="34" charset="0"/>
                </a:rPr>
                <a:t>	if R</a:t>
              </a:r>
              <a:r>
                <a:rPr lang="en-US" altLang="zh-CN" sz="2000" baseline="-25000">
                  <a:latin typeface="Verdana" pitchFamily="34" charset="0"/>
                </a:rPr>
                <a:t>head</a:t>
              </a:r>
              <a:r>
                <a:rPr lang="en-US" altLang="zh-CN" sz="2000">
                  <a:latin typeface="Verdana" pitchFamily="34" charset="0"/>
                </a:rPr>
                <a:t>==R</a:t>
              </a:r>
              <a:r>
                <a:rPr lang="en-US" altLang="zh-CN" sz="2000" baseline="-25000">
                  <a:latin typeface="Verdana" pitchFamily="34" charset="0"/>
                </a:rPr>
                <a:t>tail </a:t>
              </a:r>
              <a:r>
                <a:rPr lang="en-US" altLang="zh-CN" sz="2000">
                  <a:latin typeface="Verdana" pitchFamily="34" charset="0"/>
                </a:rPr>
                <a:t>goto spin</a:t>
              </a:r>
            </a:p>
            <a:p>
              <a:pPr eaLnBrk="1" hangingPunct="1"/>
              <a:r>
                <a:rPr lang="en-US" altLang="zh-CN" sz="2000">
                  <a:latin typeface="Verdana" pitchFamily="34" charset="0"/>
                </a:rPr>
                <a:t>	Load R, (R</a:t>
              </a:r>
              <a:r>
                <a:rPr lang="en-US" altLang="zh-CN" sz="2000" baseline="-25000">
                  <a:latin typeface="Verdana" pitchFamily="34" charset="0"/>
                </a:rPr>
                <a:t>head</a:t>
              </a:r>
              <a:r>
                <a:rPr lang="en-US" altLang="zh-CN" sz="2000">
                  <a:latin typeface="Verdana" pitchFamily="34" charset="0"/>
                </a:rPr>
                <a:t>)</a:t>
              </a:r>
            </a:p>
            <a:p>
              <a:pPr eaLnBrk="1" hangingPunct="1"/>
              <a:r>
                <a:rPr lang="en-US" altLang="zh-CN" sz="2000">
                  <a:latin typeface="Verdana" pitchFamily="34" charset="0"/>
                </a:rPr>
                <a:t>	R</a:t>
              </a:r>
              <a:r>
                <a:rPr lang="en-US" altLang="zh-CN" sz="2000" baseline="-25000">
                  <a:latin typeface="Verdana" pitchFamily="34" charset="0"/>
                </a:rPr>
                <a:t>head</a:t>
              </a:r>
              <a:r>
                <a:rPr lang="en-US" altLang="zh-CN" sz="2000">
                  <a:latin typeface="Verdana" pitchFamily="34" charset="0"/>
                </a:rPr>
                <a:t>=R</a:t>
              </a:r>
              <a:r>
                <a:rPr lang="en-US" altLang="zh-CN" sz="2000" baseline="-25000">
                  <a:latin typeface="Verdana" pitchFamily="34" charset="0"/>
                </a:rPr>
                <a:t>head</a:t>
              </a:r>
              <a:r>
                <a:rPr lang="en-US" altLang="zh-CN" sz="2000">
                  <a:latin typeface="Verdana" pitchFamily="34" charset="0"/>
                </a:rPr>
                <a:t>+1</a:t>
              </a:r>
            </a:p>
            <a:p>
              <a:pPr eaLnBrk="1" hangingPunct="1"/>
              <a:r>
                <a:rPr lang="en-US" altLang="zh-CN" sz="2000">
                  <a:latin typeface="Verdana" pitchFamily="34" charset="0"/>
                </a:rPr>
                <a:t>	Store (head), R</a:t>
              </a:r>
              <a:r>
                <a:rPr lang="en-US" altLang="zh-CN" sz="2000" baseline="-25000">
                  <a:latin typeface="Verdana" pitchFamily="34" charset="0"/>
                </a:rPr>
                <a:t>head</a:t>
              </a:r>
              <a:endParaRPr lang="en-US" altLang="zh-CN" sz="2000">
                <a:latin typeface="Verdana" pitchFamily="34" charset="0"/>
              </a:endParaRPr>
            </a:p>
            <a:p>
              <a:pPr eaLnBrk="1" hangingPunct="1"/>
              <a:r>
                <a:rPr lang="en-US" altLang="zh-CN" sz="2000">
                  <a:latin typeface="Verdana" pitchFamily="34" charset="0"/>
                </a:rPr>
                <a:t>	process(R)</a:t>
              </a:r>
            </a:p>
          </p:txBody>
        </p:sp>
      </p:grpSp>
      <p:grpSp>
        <p:nvGrpSpPr>
          <p:cNvPr id="4" name="Group 12"/>
          <p:cNvGrpSpPr>
            <a:grpSpLocks/>
          </p:cNvGrpSpPr>
          <p:nvPr/>
        </p:nvGrpSpPr>
        <p:grpSpPr bwMode="auto">
          <a:xfrm>
            <a:off x="1316038" y="1082675"/>
            <a:ext cx="6511925" cy="1993900"/>
            <a:chOff x="1016" y="856"/>
            <a:chExt cx="4101" cy="1256"/>
          </a:xfrm>
        </p:grpSpPr>
        <p:sp>
          <p:nvSpPr>
            <p:cNvPr id="158731" name="Rectangle 13"/>
            <p:cNvSpPr>
              <a:spLocks noChangeArrowheads="1"/>
            </p:cNvSpPr>
            <p:nvPr/>
          </p:nvSpPr>
          <p:spPr bwMode="auto">
            <a:xfrm>
              <a:off x="1968" y="856"/>
              <a:ext cx="1488" cy="1256"/>
            </a:xfrm>
            <a:prstGeom prst="rect">
              <a:avLst/>
            </a:prstGeom>
            <a:solidFill>
              <a:schemeClr val="accent1"/>
            </a:solidFill>
            <a:ln w="3175">
              <a:solidFill>
                <a:srgbClr val="FF0000"/>
              </a:solidFill>
              <a:miter lim="800000"/>
              <a:headEnd/>
              <a:tailEnd/>
            </a:ln>
          </p:spPr>
          <p:txBody>
            <a:bodyPr wrap="none" anchor="ctr"/>
            <a:lstStyle/>
            <a:p>
              <a:pPr eaLnBrk="1" hangingPunct="1"/>
              <a:endParaRPr lang="en-US" altLang="zh-CN"/>
            </a:p>
          </p:txBody>
        </p:sp>
        <p:sp>
          <p:nvSpPr>
            <p:cNvPr id="158732" name="Rectangle 14" descr="75%"/>
            <p:cNvSpPr>
              <a:spLocks noChangeArrowheads="1"/>
            </p:cNvSpPr>
            <p:nvPr/>
          </p:nvSpPr>
          <p:spPr bwMode="auto">
            <a:xfrm>
              <a:off x="2544" y="1488"/>
              <a:ext cx="480" cy="528"/>
            </a:xfrm>
            <a:prstGeom prst="rect">
              <a:avLst/>
            </a:prstGeom>
            <a:pattFill prst="pct75">
              <a:fgClr>
                <a:srgbClr val="FF0000"/>
              </a:fgClr>
              <a:bgClr>
                <a:srgbClr val="FFFFFF"/>
              </a:bgClr>
            </a:pattFill>
            <a:ln w="25400">
              <a:noFill/>
              <a:miter lim="800000"/>
              <a:headEnd/>
              <a:tailEnd/>
            </a:ln>
          </p:spPr>
          <p:txBody>
            <a:bodyPr wrap="none" anchor="ctr"/>
            <a:lstStyle/>
            <a:p>
              <a:pPr eaLnBrk="1" hangingPunct="1"/>
              <a:endParaRPr lang="en-US" altLang="zh-CN"/>
            </a:p>
          </p:txBody>
        </p:sp>
        <p:sp>
          <p:nvSpPr>
            <p:cNvPr id="158733" name="Oval 15"/>
            <p:cNvSpPr>
              <a:spLocks noChangeArrowheads="1"/>
            </p:cNvSpPr>
            <p:nvPr/>
          </p:nvSpPr>
          <p:spPr bwMode="auto">
            <a:xfrm>
              <a:off x="1016" y="862"/>
              <a:ext cx="736" cy="609"/>
            </a:xfrm>
            <a:prstGeom prst="ellipse">
              <a:avLst/>
            </a:prstGeom>
            <a:solidFill>
              <a:schemeClr val="bg1"/>
            </a:solidFill>
            <a:ln w="25400">
              <a:solidFill>
                <a:schemeClr val="tx1"/>
              </a:solidFill>
              <a:round/>
              <a:headEnd/>
              <a:tailEnd/>
            </a:ln>
          </p:spPr>
          <p:txBody>
            <a:bodyPr wrap="none" anchor="ctr"/>
            <a:lstStyle/>
            <a:p>
              <a:pPr eaLnBrk="1" hangingPunct="1"/>
              <a:r>
                <a:rPr lang="en-US" altLang="zh-CN" sz="1400">
                  <a:latin typeface="Verdana" pitchFamily="34" charset="0"/>
                </a:rPr>
                <a:t>Producer</a:t>
              </a:r>
            </a:p>
          </p:txBody>
        </p:sp>
        <p:sp>
          <p:nvSpPr>
            <p:cNvPr id="158734" name="Oval 16"/>
            <p:cNvSpPr>
              <a:spLocks noChangeArrowheads="1"/>
            </p:cNvSpPr>
            <p:nvPr/>
          </p:nvSpPr>
          <p:spPr bwMode="auto">
            <a:xfrm>
              <a:off x="3808" y="856"/>
              <a:ext cx="762" cy="629"/>
            </a:xfrm>
            <a:prstGeom prst="ellipse">
              <a:avLst/>
            </a:prstGeom>
            <a:solidFill>
              <a:schemeClr val="bg1"/>
            </a:solidFill>
            <a:ln w="25400">
              <a:solidFill>
                <a:schemeClr val="tx1"/>
              </a:solidFill>
              <a:round/>
              <a:headEnd/>
              <a:tailEnd/>
            </a:ln>
          </p:spPr>
          <p:txBody>
            <a:bodyPr wrap="none" anchor="ctr"/>
            <a:lstStyle/>
            <a:p>
              <a:pPr eaLnBrk="1" hangingPunct="1"/>
              <a:r>
                <a:rPr lang="en-US" altLang="zh-CN" sz="1400">
                  <a:latin typeface="Verdana" pitchFamily="34" charset="0"/>
                </a:rPr>
                <a:t>Consumer</a:t>
              </a:r>
            </a:p>
          </p:txBody>
        </p:sp>
        <p:sp>
          <p:nvSpPr>
            <p:cNvPr id="158735" name="Line 17"/>
            <p:cNvSpPr>
              <a:spLocks noChangeShapeType="1"/>
            </p:cNvSpPr>
            <p:nvPr/>
          </p:nvSpPr>
          <p:spPr bwMode="auto">
            <a:xfrm>
              <a:off x="2208" y="1488"/>
              <a:ext cx="1056" cy="0"/>
            </a:xfrm>
            <a:prstGeom prst="line">
              <a:avLst/>
            </a:prstGeom>
            <a:noFill/>
            <a:ln w="25400">
              <a:solidFill>
                <a:schemeClr val="tx1"/>
              </a:solidFill>
              <a:round/>
              <a:headEnd/>
              <a:tailEnd/>
            </a:ln>
          </p:spPr>
          <p:txBody>
            <a:bodyPr wrap="none" anchor="ctr"/>
            <a:lstStyle/>
            <a:p>
              <a:endParaRPr lang="zh-CN" altLang="en-US"/>
            </a:p>
          </p:txBody>
        </p:sp>
        <p:sp>
          <p:nvSpPr>
            <p:cNvPr id="158736" name="Line 18"/>
            <p:cNvSpPr>
              <a:spLocks noChangeShapeType="1"/>
            </p:cNvSpPr>
            <p:nvPr/>
          </p:nvSpPr>
          <p:spPr bwMode="auto">
            <a:xfrm>
              <a:off x="2208" y="2016"/>
              <a:ext cx="1056" cy="0"/>
            </a:xfrm>
            <a:prstGeom prst="line">
              <a:avLst/>
            </a:prstGeom>
            <a:noFill/>
            <a:ln w="25400">
              <a:solidFill>
                <a:schemeClr val="tx1"/>
              </a:solidFill>
              <a:round/>
              <a:headEnd/>
              <a:tailEnd/>
            </a:ln>
          </p:spPr>
          <p:txBody>
            <a:bodyPr wrap="none" anchor="ctr"/>
            <a:lstStyle/>
            <a:p>
              <a:endParaRPr lang="zh-CN" altLang="en-US"/>
            </a:p>
          </p:txBody>
        </p:sp>
        <p:sp>
          <p:nvSpPr>
            <p:cNvPr id="158737" name="Line 19"/>
            <p:cNvSpPr>
              <a:spLocks noChangeShapeType="1"/>
            </p:cNvSpPr>
            <p:nvPr/>
          </p:nvSpPr>
          <p:spPr bwMode="auto">
            <a:xfrm>
              <a:off x="2544" y="1488"/>
              <a:ext cx="0" cy="528"/>
            </a:xfrm>
            <a:prstGeom prst="line">
              <a:avLst/>
            </a:prstGeom>
            <a:noFill/>
            <a:ln w="25400">
              <a:solidFill>
                <a:schemeClr val="tx1"/>
              </a:solidFill>
              <a:round/>
              <a:headEnd/>
              <a:tailEnd/>
            </a:ln>
          </p:spPr>
          <p:txBody>
            <a:bodyPr wrap="none" anchor="ctr"/>
            <a:lstStyle/>
            <a:p>
              <a:endParaRPr lang="zh-CN" altLang="en-US"/>
            </a:p>
          </p:txBody>
        </p:sp>
        <p:sp>
          <p:nvSpPr>
            <p:cNvPr id="158738" name="Line 20"/>
            <p:cNvSpPr>
              <a:spLocks noChangeShapeType="1"/>
            </p:cNvSpPr>
            <p:nvPr/>
          </p:nvSpPr>
          <p:spPr bwMode="auto">
            <a:xfrm>
              <a:off x="2640" y="1488"/>
              <a:ext cx="0" cy="528"/>
            </a:xfrm>
            <a:prstGeom prst="line">
              <a:avLst/>
            </a:prstGeom>
            <a:noFill/>
            <a:ln w="25400">
              <a:solidFill>
                <a:schemeClr val="tx1"/>
              </a:solidFill>
              <a:round/>
              <a:headEnd/>
              <a:tailEnd/>
            </a:ln>
          </p:spPr>
          <p:txBody>
            <a:bodyPr wrap="none" anchor="ctr"/>
            <a:lstStyle/>
            <a:p>
              <a:endParaRPr lang="zh-CN" altLang="en-US"/>
            </a:p>
          </p:txBody>
        </p:sp>
        <p:sp>
          <p:nvSpPr>
            <p:cNvPr id="158739" name="Line 21"/>
            <p:cNvSpPr>
              <a:spLocks noChangeShapeType="1"/>
            </p:cNvSpPr>
            <p:nvPr/>
          </p:nvSpPr>
          <p:spPr bwMode="auto">
            <a:xfrm>
              <a:off x="2736" y="1488"/>
              <a:ext cx="0" cy="528"/>
            </a:xfrm>
            <a:prstGeom prst="line">
              <a:avLst/>
            </a:prstGeom>
            <a:noFill/>
            <a:ln w="25400">
              <a:solidFill>
                <a:schemeClr val="tx1"/>
              </a:solidFill>
              <a:round/>
              <a:headEnd/>
              <a:tailEnd/>
            </a:ln>
          </p:spPr>
          <p:txBody>
            <a:bodyPr wrap="none" anchor="ctr"/>
            <a:lstStyle/>
            <a:p>
              <a:endParaRPr lang="zh-CN" altLang="en-US"/>
            </a:p>
          </p:txBody>
        </p:sp>
        <p:sp>
          <p:nvSpPr>
            <p:cNvPr id="158740" name="Line 22"/>
            <p:cNvSpPr>
              <a:spLocks noChangeShapeType="1"/>
            </p:cNvSpPr>
            <p:nvPr/>
          </p:nvSpPr>
          <p:spPr bwMode="auto">
            <a:xfrm>
              <a:off x="2832" y="1488"/>
              <a:ext cx="0" cy="528"/>
            </a:xfrm>
            <a:prstGeom prst="line">
              <a:avLst/>
            </a:prstGeom>
            <a:noFill/>
            <a:ln w="25400">
              <a:solidFill>
                <a:schemeClr val="tx1"/>
              </a:solidFill>
              <a:round/>
              <a:headEnd/>
              <a:tailEnd/>
            </a:ln>
          </p:spPr>
          <p:txBody>
            <a:bodyPr wrap="none" anchor="ctr"/>
            <a:lstStyle/>
            <a:p>
              <a:endParaRPr lang="zh-CN" altLang="en-US"/>
            </a:p>
          </p:txBody>
        </p:sp>
        <p:sp>
          <p:nvSpPr>
            <p:cNvPr id="158741" name="Line 23"/>
            <p:cNvSpPr>
              <a:spLocks noChangeShapeType="1"/>
            </p:cNvSpPr>
            <p:nvPr/>
          </p:nvSpPr>
          <p:spPr bwMode="auto">
            <a:xfrm>
              <a:off x="2928" y="1488"/>
              <a:ext cx="0" cy="528"/>
            </a:xfrm>
            <a:prstGeom prst="line">
              <a:avLst/>
            </a:prstGeom>
            <a:noFill/>
            <a:ln w="25400">
              <a:solidFill>
                <a:schemeClr val="tx1"/>
              </a:solidFill>
              <a:round/>
              <a:headEnd/>
              <a:tailEnd/>
            </a:ln>
          </p:spPr>
          <p:txBody>
            <a:bodyPr wrap="none" anchor="ctr"/>
            <a:lstStyle/>
            <a:p>
              <a:endParaRPr lang="zh-CN" altLang="en-US"/>
            </a:p>
          </p:txBody>
        </p:sp>
        <p:sp>
          <p:nvSpPr>
            <p:cNvPr id="158742" name="Line 24"/>
            <p:cNvSpPr>
              <a:spLocks noChangeShapeType="1"/>
            </p:cNvSpPr>
            <p:nvPr/>
          </p:nvSpPr>
          <p:spPr bwMode="auto">
            <a:xfrm>
              <a:off x="3024" y="1488"/>
              <a:ext cx="0" cy="528"/>
            </a:xfrm>
            <a:prstGeom prst="line">
              <a:avLst/>
            </a:prstGeom>
            <a:noFill/>
            <a:ln w="25400">
              <a:solidFill>
                <a:schemeClr val="tx1"/>
              </a:solidFill>
              <a:round/>
              <a:headEnd/>
              <a:tailEnd/>
            </a:ln>
          </p:spPr>
          <p:txBody>
            <a:bodyPr wrap="none" anchor="ctr"/>
            <a:lstStyle/>
            <a:p>
              <a:endParaRPr lang="zh-CN" altLang="en-US"/>
            </a:p>
          </p:txBody>
        </p:sp>
        <p:sp>
          <p:nvSpPr>
            <p:cNvPr id="158743" name="Rectangle 25"/>
            <p:cNvSpPr>
              <a:spLocks noChangeArrowheads="1"/>
            </p:cNvSpPr>
            <p:nvPr/>
          </p:nvSpPr>
          <p:spPr bwMode="auto">
            <a:xfrm>
              <a:off x="2112" y="912"/>
              <a:ext cx="384" cy="240"/>
            </a:xfrm>
            <a:prstGeom prst="rect">
              <a:avLst/>
            </a:prstGeom>
            <a:solidFill>
              <a:schemeClr val="bg1"/>
            </a:solidFill>
            <a:ln w="25400">
              <a:solidFill>
                <a:schemeClr val="tx1"/>
              </a:solidFill>
              <a:miter lim="800000"/>
              <a:headEnd/>
              <a:tailEnd/>
            </a:ln>
          </p:spPr>
          <p:txBody>
            <a:bodyPr wrap="none" anchor="ctr"/>
            <a:lstStyle/>
            <a:p>
              <a:pPr eaLnBrk="1" hangingPunct="1"/>
              <a:r>
                <a:rPr lang="en-US" altLang="zh-CN" sz="2000">
                  <a:latin typeface="Verdana" pitchFamily="34" charset="0"/>
                </a:rPr>
                <a:t>tail</a:t>
              </a:r>
            </a:p>
          </p:txBody>
        </p:sp>
        <p:sp>
          <p:nvSpPr>
            <p:cNvPr id="158744" name="Line 26"/>
            <p:cNvSpPr>
              <a:spLocks noChangeShapeType="1"/>
            </p:cNvSpPr>
            <p:nvPr/>
          </p:nvSpPr>
          <p:spPr bwMode="auto">
            <a:xfrm>
              <a:off x="2304" y="1152"/>
              <a:ext cx="192" cy="336"/>
            </a:xfrm>
            <a:prstGeom prst="line">
              <a:avLst/>
            </a:prstGeom>
            <a:noFill/>
            <a:ln w="25400">
              <a:solidFill>
                <a:schemeClr val="tx1"/>
              </a:solidFill>
              <a:round/>
              <a:headEnd/>
              <a:tailEnd type="triangle" w="med" len="med"/>
            </a:ln>
          </p:spPr>
          <p:txBody>
            <a:bodyPr wrap="none" anchor="ctr"/>
            <a:lstStyle/>
            <a:p>
              <a:endParaRPr lang="zh-CN" altLang="en-US"/>
            </a:p>
          </p:txBody>
        </p:sp>
        <p:sp>
          <p:nvSpPr>
            <p:cNvPr id="158745" name="Rectangle 27"/>
            <p:cNvSpPr>
              <a:spLocks noChangeArrowheads="1"/>
            </p:cNvSpPr>
            <p:nvPr/>
          </p:nvSpPr>
          <p:spPr bwMode="auto">
            <a:xfrm>
              <a:off x="2952" y="912"/>
              <a:ext cx="440" cy="240"/>
            </a:xfrm>
            <a:prstGeom prst="rect">
              <a:avLst/>
            </a:prstGeom>
            <a:solidFill>
              <a:schemeClr val="bg1"/>
            </a:solidFill>
            <a:ln w="25400">
              <a:solidFill>
                <a:schemeClr val="tx1"/>
              </a:solidFill>
              <a:miter lim="800000"/>
              <a:headEnd/>
              <a:tailEnd/>
            </a:ln>
          </p:spPr>
          <p:txBody>
            <a:bodyPr wrap="none" anchor="ctr"/>
            <a:lstStyle/>
            <a:p>
              <a:pPr eaLnBrk="1" hangingPunct="1"/>
              <a:r>
                <a:rPr lang="en-US" altLang="zh-CN" sz="2000">
                  <a:latin typeface="Verdana" pitchFamily="34" charset="0"/>
                </a:rPr>
                <a:t>head</a:t>
              </a:r>
            </a:p>
          </p:txBody>
        </p:sp>
        <p:sp>
          <p:nvSpPr>
            <p:cNvPr id="158746" name="Line 28"/>
            <p:cNvSpPr>
              <a:spLocks noChangeShapeType="1"/>
            </p:cNvSpPr>
            <p:nvPr/>
          </p:nvSpPr>
          <p:spPr bwMode="auto">
            <a:xfrm>
              <a:off x="2448" y="1488"/>
              <a:ext cx="0" cy="528"/>
            </a:xfrm>
            <a:prstGeom prst="line">
              <a:avLst/>
            </a:prstGeom>
            <a:noFill/>
            <a:ln w="25400">
              <a:solidFill>
                <a:schemeClr val="tx1"/>
              </a:solidFill>
              <a:round/>
              <a:headEnd/>
              <a:tailEnd/>
            </a:ln>
          </p:spPr>
          <p:txBody>
            <a:bodyPr wrap="none" anchor="ctr"/>
            <a:lstStyle/>
            <a:p>
              <a:endParaRPr lang="zh-CN" altLang="en-US"/>
            </a:p>
          </p:txBody>
        </p:sp>
        <p:sp>
          <p:nvSpPr>
            <p:cNvPr id="158747" name="Line 29"/>
            <p:cNvSpPr>
              <a:spLocks noChangeShapeType="1"/>
            </p:cNvSpPr>
            <p:nvPr/>
          </p:nvSpPr>
          <p:spPr bwMode="auto">
            <a:xfrm flipH="1">
              <a:off x="2976" y="1152"/>
              <a:ext cx="192" cy="336"/>
            </a:xfrm>
            <a:prstGeom prst="line">
              <a:avLst/>
            </a:prstGeom>
            <a:noFill/>
            <a:ln w="25400">
              <a:solidFill>
                <a:schemeClr val="tx1"/>
              </a:solidFill>
              <a:round/>
              <a:headEnd/>
              <a:tailEnd type="triangle" w="med" len="med"/>
            </a:ln>
          </p:spPr>
          <p:txBody>
            <a:bodyPr wrap="none" anchor="ctr"/>
            <a:lstStyle/>
            <a:p>
              <a:endParaRPr lang="zh-CN" altLang="en-US"/>
            </a:p>
          </p:txBody>
        </p:sp>
        <p:sp>
          <p:nvSpPr>
            <p:cNvPr id="158748" name="Rectangle 30"/>
            <p:cNvSpPr>
              <a:spLocks noChangeArrowheads="1"/>
            </p:cNvSpPr>
            <p:nvPr/>
          </p:nvSpPr>
          <p:spPr bwMode="auto">
            <a:xfrm>
              <a:off x="1098" y="1541"/>
              <a:ext cx="507" cy="247"/>
            </a:xfrm>
            <a:prstGeom prst="rect">
              <a:avLst/>
            </a:prstGeom>
            <a:noFill/>
            <a:ln w="25400">
              <a:solidFill>
                <a:schemeClr val="tx1"/>
              </a:solidFill>
              <a:miter lim="800000"/>
              <a:headEnd/>
              <a:tailEnd/>
            </a:ln>
          </p:spPr>
          <p:txBody>
            <a:bodyPr>
              <a:spAutoFit/>
            </a:bodyPr>
            <a:lstStyle/>
            <a:p>
              <a:pPr eaLnBrk="1" hangingPunct="1"/>
              <a:r>
                <a:rPr lang="en-US" altLang="zh-CN">
                  <a:latin typeface="Verdana" pitchFamily="34" charset="0"/>
                </a:rPr>
                <a:t>  R</a:t>
              </a:r>
              <a:r>
                <a:rPr lang="en-US" altLang="zh-CN" baseline="-25000">
                  <a:latin typeface="Verdana" pitchFamily="34" charset="0"/>
                </a:rPr>
                <a:t>tail</a:t>
              </a:r>
            </a:p>
          </p:txBody>
        </p:sp>
        <p:sp>
          <p:nvSpPr>
            <p:cNvPr id="158749" name="Rectangle 31"/>
            <p:cNvSpPr>
              <a:spLocks noChangeArrowheads="1"/>
            </p:cNvSpPr>
            <p:nvPr/>
          </p:nvSpPr>
          <p:spPr bwMode="auto">
            <a:xfrm>
              <a:off x="3558" y="1521"/>
              <a:ext cx="499" cy="249"/>
            </a:xfrm>
            <a:prstGeom prst="rect">
              <a:avLst/>
            </a:prstGeom>
            <a:solidFill>
              <a:schemeClr val="bg1"/>
            </a:solidFill>
            <a:ln w="25400">
              <a:solidFill>
                <a:schemeClr val="tx1"/>
              </a:solidFill>
              <a:miter lim="800000"/>
              <a:headEnd/>
              <a:tailEnd/>
            </a:ln>
          </p:spPr>
          <p:txBody>
            <a:bodyPr wrap="none" anchor="ctr"/>
            <a:lstStyle/>
            <a:p>
              <a:pPr eaLnBrk="1" hangingPunct="1"/>
              <a:endParaRPr lang="en-US" altLang="zh-CN"/>
            </a:p>
          </p:txBody>
        </p:sp>
        <p:sp>
          <p:nvSpPr>
            <p:cNvPr id="158750" name="Rectangle 32"/>
            <p:cNvSpPr>
              <a:spLocks noChangeArrowheads="1"/>
            </p:cNvSpPr>
            <p:nvPr/>
          </p:nvSpPr>
          <p:spPr bwMode="auto">
            <a:xfrm>
              <a:off x="4618" y="1521"/>
              <a:ext cx="499" cy="244"/>
            </a:xfrm>
            <a:prstGeom prst="rect">
              <a:avLst/>
            </a:prstGeom>
            <a:solidFill>
              <a:schemeClr val="bg1"/>
            </a:solidFill>
            <a:ln w="25400">
              <a:solidFill>
                <a:schemeClr val="tx1"/>
              </a:solidFill>
              <a:miter lim="800000"/>
              <a:headEnd/>
              <a:tailEnd/>
            </a:ln>
          </p:spPr>
          <p:txBody>
            <a:bodyPr wrap="none" anchor="ctr"/>
            <a:lstStyle/>
            <a:p>
              <a:pPr eaLnBrk="1" hangingPunct="1"/>
              <a:endParaRPr lang="en-US" altLang="zh-CN"/>
            </a:p>
          </p:txBody>
        </p:sp>
        <p:sp>
          <p:nvSpPr>
            <p:cNvPr id="158751" name="Rectangle 33"/>
            <p:cNvSpPr>
              <a:spLocks noChangeArrowheads="1"/>
            </p:cNvSpPr>
            <p:nvPr/>
          </p:nvSpPr>
          <p:spPr bwMode="auto">
            <a:xfrm>
              <a:off x="3664" y="1526"/>
              <a:ext cx="364" cy="231"/>
            </a:xfrm>
            <a:prstGeom prst="rect">
              <a:avLst/>
            </a:prstGeom>
            <a:noFill/>
            <a:ln w="25400">
              <a:noFill/>
              <a:miter lim="800000"/>
              <a:headEnd/>
              <a:tailEnd/>
            </a:ln>
          </p:spPr>
          <p:txBody>
            <a:bodyPr wrap="none">
              <a:spAutoFit/>
            </a:bodyPr>
            <a:lstStyle/>
            <a:p>
              <a:pPr eaLnBrk="1" hangingPunct="1"/>
              <a:r>
                <a:rPr lang="en-US" altLang="zh-CN">
                  <a:latin typeface="Verdana" pitchFamily="34" charset="0"/>
                </a:rPr>
                <a:t>R</a:t>
              </a:r>
              <a:r>
                <a:rPr lang="en-US" altLang="zh-CN" baseline="-25000">
                  <a:latin typeface="Verdana" pitchFamily="34" charset="0"/>
                </a:rPr>
                <a:t>tail</a:t>
              </a:r>
            </a:p>
          </p:txBody>
        </p:sp>
        <p:sp>
          <p:nvSpPr>
            <p:cNvPr id="158752" name="Rectangle 34"/>
            <p:cNvSpPr>
              <a:spLocks noChangeArrowheads="1"/>
            </p:cNvSpPr>
            <p:nvPr/>
          </p:nvSpPr>
          <p:spPr bwMode="auto">
            <a:xfrm>
              <a:off x="4079" y="1521"/>
              <a:ext cx="508" cy="247"/>
            </a:xfrm>
            <a:prstGeom prst="rect">
              <a:avLst/>
            </a:prstGeom>
            <a:noFill/>
            <a:ln w="25400">
              <a:solidFill>
                <a:schemeClr val="tx1"/>
              </a:solidFill>
              <a:miter lim="800000"/>
              <a:headEnd/>
              <a:tailEnd/>
            </a:ln>
          </p:spPr>
          <p:txBody>
            <a:bodyPr>
              <a:spAutoFit/>
            </a:bodyPr>
            <a:lstStyle/>
            <a:p>
              <a:pPr eaLnBrk="1" hangingPunct="1"/>
              <a:r>
                <a:rPr lang="en-US" altLang="zh-CN">
                  <a:latin typeface="Verdana" pitchFamily="34" charset="0"/>
                </a:rPr>
                <a:t>R</a:t>
              </a:r>
              <a:r>
                <a:rPr lang="en-US" altLang="zh-CN" baseline="-25000">
                  <a:latin typeface="Verdana" pitchFamily="34" charset="0"/>
                </a:rPr>
                <a:t>head</a:t>
              </a:r>
            </a:p>
          </p:txBody>
        </p:sp>
        <p:sp>
          <p:nvSpPr>
            <p:cNvPr id="158753" name="Rectangle 35"/>
            <p:cNvSpPr>
              <a:spLocks noChangeArrowheads="1"/>
            </p:cNvSpPr>
            <p:nvPr/>
          </p:nvSpPr>
          <p:spPr bwMode="auto">
            <a:xfrm>
              <a:off x="4706" y="1526"/>
              <a:ext cx="216" cy="231"/>
            </a:xfrm>
            <a:prstGeom prst="rect">
              <a:avLst/>
            </a:prstGeom>
            <a:noFill/>
            <a:ln w="25400">
              <a:noFill/>
              <a:miter lim="800000"/>
              <a:headEnd/>
              <a:tailEnd/>
            </a:ln>
          </p:spPr>
          <p:txBody>
            <a:bodyPr wrap="none">
              <a:spAutoFit/>
            </a:bodyPr>
            <a:lstStyle/>
            <a:p>
              <a:pPr eaLnBrk="1" hangingPunct="1"/>
              <a:r>
                <a:rPr lang="en-US" altLang="zh-CN">
                  <a:latin typeface="Verdana" pitchFamily="34" charset="0"/>
                </a:rPr>
                <a:t>R</a:t>
              </a:r>
              <a:endParaRPr lang="en-US" altLang="zh-CN" baseline="-25000">
                <a:latin typeface="Verdana" pitchFamily="34" charset="0"/>
              </a:endParaRPr>
            </a:p>
          </p:txBody>
        </p:sp>
      </p:grpSp>
      <p:sp>
        <p:nvSpPr>
          <p:cNvPr id="1471524" name="Text Box 36"/>
          <p:cNvSpPr txBox="1">
            <a:spLocks noChangeArrowheads="1"/>
          </p:cNvSpPr>
          <p:nvPr/>
        </p:nvSpPr>
        <p:spPr bwMode="auto">
          <a:xfrm>
            <a:off x="5969000" y="5889625"/>
            <a:ext cx="1497013" cy="396875"/>
          </a:xfrm>
          <a:prstGeom prst="rect">
            <a:avLst/>
          </a:prstGeom>
          <a:noFill/>
          <a:ln w="25400">
            <a:noFill/>
            <a:miter lim="800000"/>
            <a:headEnd/>
            <a:tailEnd/>
          </a:ln>
        </p:spPr>
        <p:txBody>
          <a:bodyPr wrap="none">
            <a:spAutoFit/>
          </a:bodyPr>
          <a:lstStyle/>
          <a:p>
            <a:pPr eaLnBrk="1" hangingPunct="1"/>
            <a:r>
              <a:rPr lang="en-US" altLang="zh-CN" sz="2000" i="1">
                <a:latin typeface="Verdana" pitchFamily="34" charset="0"/>
              </a:rPr>
              <a:t>Problems?</a:t>
            </a:r>
          </a:p>
        </p:txBody>
      </p:sp>
    </p:spTree>
    <p:extLst>
      <p:ext uri="{BB962C8B-B14F-4D97-AF65-F5344CB8AC3E}">
        <p14:creationId xmlns:p14="http://schemas.microsoft.com/office/powerpoint/2010/main" val="824277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714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1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1491" grpId="0" autoUpdateAnimBg="0"/>
      <p:bldP spid="147152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en-US" altLang="zh-CN" sz="3200" smtClean="0"/>
              <a:t>A Producer-Consumer Example </a:t>
            </a:r>
            <a:r>
              <a:rPr lang="en-US" altLang="zh-CN" sz="1400" i="1" smtClean="0"/>
              <a:t>continued</a:t>
            </a:r>
            <a:endParaRPr lang="en-US" altLang="zh-CN" sz="3200" smtClean="0"/>
          </a:p>
        </p:txBody>
      </p:sp>
      <p:sp>
        <p:nvSpPr>
          <p:cNvPr id="19" name="日期占位符 18"/>
          <p:cNvSpPr>
            <a:spLocks noGrp="1"/>
          </p:cNvSpPr>
          <p:nvPr>
            <p:ph type="dt" sz="half" idx="10"/>
          </p:nvPr>
        </p:nvSpPr>
        <p:spPr/>
        <p:txBody>
          <a:bodyPr/>
          <a:lstStyle/>
          <a:p>
            <a:pPr>
              <a:defRPr/>
            </a:pPr>
            <a:fld id="{6261193D-BB6F-4374-B6BC-52E5968A181C}" type="datetime1">
              <a:rPr lang="zh-CN" altLang="en-US"/>
              <a:pPr>
                <a:defRPr/>
              </a:pPr>
              <a:t>2020/5/17</a:t>
            </a:fld>
            <a:endParaRPr lang="zh-CN" altLang="en-US"/>
          </a:p>
        </p:txBody>
      </p:sp>
      <p:sp>
        <p:nvSpPr>
          <p:cNvPr id="20" name="页脚占位符 19"/>
          <p:cNvSpPr>
            <a:spLocks noGrp="1"/>
          </p:cNvSpPr>
          <p:nvPr>
            <p:ph type="ftr" sz="quarter" idx="11"/>
          </p:nvPr>
        </p:nvSpPr>
        <p:spPr/>
        <p:txBody>
          <a:bodyPr/>
          <a:lstStyle/>
          <a:p>
            <a:pPr>
              <a:defRPr/>
            </a:pPr>
            <a:r>
              <a:rPr lang="zh-CN" altLang="en-US" smtClean="0"/>
              <a:t>计算机体系结构</a:t>
            </a:r>
            <a:endParaRPr lang="zh-CN" altLang="en-US"/>
          </a:p>
        </p:txBody>
      </p:sp>
      <p:sp>
        <p:nvSpPr>
          <p:cNvPr id="160771" name="Slide Number Placeholder 4"/>
          <p:cNvSpPr>
            <a:spLocks noGrp="1"/>
          </p:cNvSpPr>
          <p:nvPr>
            <p:ph type="sldNum" sz="quarter" idx="12"/>
          </p:nvPr>
        </p:nvSpPr>
        <p:spPr bwMode="auto">
          <a:noFill/>
          <a:ln>
            <a:miter lim="800000"/>
            <a:headEnd/>
            <a:tailEnd/>
          </a:ln>
        </p:spPr>
        <p:txBody>
          <a:bodyPr/>
          <a:lstStyle/>
          <a:p>
            <a:fld id="{513F39CD-FADF-49CF-89A3-3F54391C3F6A}" type="slidenum">
              <a:rPr lang="en-US" altLang="zh-CN"/>
              <a:pPr/>
              <a:t>18</a:t>
            </a:fld>
            <a:endParaRPr lang="en-US" altLang="zh-CN">
              <a:solidFill>
                <a:srgbClr val="FBBA03"/>
              </a:solidFill>
            </a:endParaRPr>
          </a:p>
        </p:txBody>
      </p:sp>
      <p:grpSp>
        <p:nvGrpSpPr>
          <p:cNvPr id="2" name="Group 3"/>
          <p:cNvGrpSpPr>
            <a:grpSpLocks/>
          </p:cNvGrpSpPr>
          <p:nvPr/>
        </p:nvGrpSpPr>
        <p:grpSpPr bwMode="auto">
          <a:xfrm>
            <a:off x="388938" y="1304925"/>
            <a:ext cx="3382962" cy="1616075"/>
            <a:chOff x="245" y="2214"/>
            <a:chExt cx="2131" cy="1018"/>
          </a:xfrm>
        </p:grpSpPr>
        <p:sp>
          <p:nvSpPr>
            <p:cNvPr id="160785" name="Rectangle 4"/>
            <p:cNvSpPr>
              <a:spLocks noChangeArrowheads="1"/>
            </p:cNvSpPr>
            <p:nvPr/>
          </p:nvSpPr>
          <p:spPr bwMode="auto">
            <a:xfrm>
              <a:off x="809" y="3027"/>
              <a:ext cx="1285" cy="186"/>
            </a:xfrm>
            <a:prstGeom prst="rect">
              <a:avLst/>
            </a:prstGeom>
            <a:solidFill>
              <a:srgbClr val="CFBDC8"/>
            </a:solidFill>
            <a:ln w="25400">
              <a:noFill/>
              <a:miter lim="800000"/>
              <a:headEnd/>
              <a:tailEnd/>
            </a:ln>
          </p:spPr>
          <p:txBody>
            <a:bodyPr wrap="none" anchor="ctr"/>
            <a:lstStyle/>
            <a:p>
              <a:pPr eaLnBrk="1" hangingPunct="1"/>
              <a:endParaRPr lang="en-US" altLang="zh-CN" sz="2000" i="1">
                <a:solidFill>
                  <a:schemeClr val="bg2"/>
                </a:solidFill>
                <a:latin typeface="Verdana" pitchFamily="34" charset="0"/>
              </a:endParaRPr>
            </a:p>
          </p:txBody>
        </p:sp>
        <p:sp>
          <p:nvSpPr>
            <p:cNvPr id="160786" name="Rectangle 5"/>
            <p:cNvSpPr>
              <a:spLocks noChangeArrowheads="1"/>
            </p:cNvSpPr>
            <p:nvPr/>
          </p:nvSpPr>
          <p:spPr bwMode="auto">
            <a:xfrm>
              <a:off x="802" y="2645"/>
              <a:ext cx="1285" cy="186"/>
            </a:xfrm>
            <a:prstGeom prst="rect">
              <a:avLst/>
            </a:prstGeom>
            <a:solidFill>
              <a:srgbClr val="CFBDC8"/>
            </a:solidFill>
            <a:ln w="25400">
              <a:noFill/>
              <a:miter lim="800000"/>
              <a:headEnd/>
              <a:tailEnd/>
            </a:ln>
          </p:spPr>
          <p:txBody>
            <a:bodyPr wrap="none" anchor="ctr"/>
            <a:lstStyle/>
            <a:p>
              <a:pPr eaLnBrk="1" hangingPunct="1"/>
              <a:endParaRPr lang="en-US" altLang="zh-CN" sz="2000" i="1">
                <a:solidFill>
                  <a:schemeClr val="bg2"/>
                </a:solidFill>
                <a:latin typeface="Verdana" pitchFamily="34" charset="0"/>
              </a:endParaRPr>
            </a:p>
          </p:txBody>
        </p:sp>
        <p:sp>
          <p:nvSpPr>
            <p:cNvPr id="160787" name="Text Box 6"/>
            <p:cNvSpPr txBox="1">
              <a:spLocks noChangeArrowheads="1"/>
            </p:cNvSpPr>
            <p:nvPr/>
          </p:nvSpPr>
          <p:spPr bwMode="auto">
            <a:xfrm>
              <a:off x="245" y="2214"/>
              <a:ext cx="2131" cy="1018"/>
            </a:xfrm>
            <a:prstGeom prst="rect">
              <a:avLst/>
            </a:prstGeom>
            <a:noFill/>
            <a:ln w="25400">
              <a:noFill/>
              <a:miter lim="800000"/>
              <a:headEnd/>
              <a:tailEnd/>
            </a:ln>
          </p:spPr>
          <p:txBody>
            <a:bodyPr wrap="none">
              <a:spAutoFit/>
            </a:bodyPr>
            <a:lstStyle/>
            <a:p>
              <a:pPr eaLnBrk="1" hangingPunct="1"/>
              <a:r>
                <a:rPr lang="en-US" altLang="zh-CN" sz="2000">
                  <a:latin typeface="Verdana" pitchFamily="34" charset="0"/>
                </a:rPr>
                <a:t>Producer posting Item x:</a:t>
              </a:r>
            </a:p>
            <a:p>
              <a:pPr eaLnBrk="1" hangingPunct="1"/>
              <a:r>
                <a:rPr lang="en-US" altLang="zh-CN" sz="2000">
                  <a:latin typeface="Verdana" pitchFamily="34" charset="0"/>
                </a:rPr>
                <a:t>	Load R</a:t>
              </a:r>
              <a:r>
                <a:rPr lang="en-US" altLang="zh-CN" sz="2000" baseline="-25000">
                  <a:latin typeface="Verdana" pitchFamily="34" charset="0"/>
                </a:rPr>
                <a:t>tail</a:t>
              </a:r>
              <a:r>
                <a:rPr lang="en-US" altLang="zh-CN" sz="2000">
                  <a:latin typeface="Verdana" pitchFamily="34" charset="0"/>
                </a:rPr>
                <a:t>, (tail)</a:t>
              </a:r>
            </a:p>
            <a:p>
              <a:pPr eaLnBrk="1" hangingPunct="1"/>
              <a:r>
                <a:rPr lang="en-US" altLang="zh-CN" sz="2000">
                  <a:latin typeface="Verdana" pitchFamily="34" charset="0"/>
                </a:rPr>
                <a:t>	Store (R</a:t>
              </a:r>
              <a:r>
                <a:rPr lang="en-US" altLang="zh-CN" sz="2000" baseline="-25000">
                  <a:latin typeface="Verdana" pitchFamily="34" charset="0"/>
                </a:rPr>
                <a:t>tail</a:t>
              </a:r>
              <a:r>
                <a:rPr lang="en-US" altLang="zh-CN" sz="2000">
                  <a:latin typeface="Verdana" pitchFamily="34" charset="0"/>
                </a:rPr>
                <a:t>), x</a:t>
              </a:r>
            </a:p>
            <a:p>
              <a:pPr eaLnBrk="1" hangingPunct="1"/>
              <a:r>
                <a:rPr lang="en-US" altLang="zh-CN" sz="2000">
                  <a:latin typeface="Verdana" pitchFamily="34" charset="0"/>
                </a:rPr>
                <a:t>	R</a:t>
              </a:r>
              <a:r>
                <a:rPr lang="en-US" altLang="zh-CN" sz="2000" baseline="-25000">
                  <a:latin typeface="Verdana" pitchFamily="34" charset="0"/>
                </a:rPr>
                <a:t>tail</a:t>
              </a:r>
              <a:r>
                <a:rPr lang="en-US" altLang="zh-CN" sz="2000">
                  <a:latin typeface="Verdana" pitchFamily="34" charset="0"/>
                </a:rPr>
                <a:t>=R</a:t>
              </a:r>
              <a:r>
                <a:rPr lang="en-US" altLang="zh-CN" sz="2000" baseline="-25000">
                  <a:latin typeface="Verdana" pitchFamily="34" charset="0"/>
                </a:rPr>
                <a:t>tail</a:t>
              </a:r>
              <a:r>
                <a:rPr lang="en-US" altLang="zh-CN" sz="2000">
                  <a:latin typeface="Verdana" pitchFamily="34" charset="0"/>
                </a:rPr>
                <a:t>+1</a:t>
              </a:r>
            </a:p>
            <a:p>
              <a:pPr eaLnBrk="1" hangingPunct="1"/>
              <a:r>
                <a:rPr lang="en-US" altLang="zh-CN" sz="2000">
                  <a:latin typeface="Verdana" pitchFamily="34" charset="0"/>
                </a:rPr>
                <a:t>	Store (tail), R</a:t>
              </a:r>
              <a:r>
                <a:rPr lang="en-US" altLang="zh-CN" sz="2000" baseline="-25000">
                  <a:latin typeface="Verdana" pitchFamily="34" charset="0"/>
                </a:rPr>
                <a:t>tail</a:t>
              </a:r>
              <a:endParaRPr lang="en-US" altLang="zh-CN" sz="2000">
                <a:latin typeface="Verdana" pitchFamily="34" charset="0"/>
              </a:endParaRPr>
            </a:p>
          </p:txBody>
        </p:sp>
      </p:grpSp>
      <p:grpSp>
        <p:nvGrpSpPr>
          <p:cNvPr id="3" name="Group 7"/>
          <p:cNvGrpSpPr>
            <a:grpSpLocks/>
          </p:cNvGrpSpPr>
          <p:nvPr/>
        </p:nvGrpSpPr>
        <p:grpSpPr bwMode="auto">
          <a:xfrm>
            <a:off x="4897438" y="1304925"/>
            <a:ext cx="4010025" cy="2530475"/>
            <a:chOff x="3269" y="2070"/>
            <a:chExt cx="2526" cy="1594"/>
          </a:xfrm>
        </p:grpSpPr>
        <p:sp>
          <p:nvSpPr>
            <p:cNvPr id="160782" name="Rectangle 8"/>
            <p:cNvSpPr>
              <a:spLocks noChangeArrowheads="1"/>
            </p:cNvSpPr>
            <p:nvPr/>
          </p:nvSpPr>
          <p:spPr bwMode="auto">
            <a:xfrm>
              <a:off x="3849" y="2875"/>
              <a:ext cx="1285" cy="186"/>
            </a:xfrm>
            <a:prstGeom prst="rect">
              <a:avLst/>
            </a:prstGeom>
            <a:solidFill>
              <a:srgbClr val="CFBDC8"/>
            </a:solidFill>
            <a:ln w="25400">
              <a:noFill/>
              <a:miter lim="800000"/>
              <a:headEnd/>
              <a:tailEnd/>
            </a:ln>
          </p:spPr>
          <p:txBody>
            <a:bodyPr wrap="none" anchor="ctr"/>
            <a:lstStyle/>
            <a:p>
              <a:pPr eaLnBrk="1" hangingPunct="1"/>
              <a:endParaRPr lang="en-US" altLang="zh-CN" sz="2000" i="1">
                <a:solidFill>
                  <a:schemeClr val="bg2"/>
                </a:solidFill>
                <a:latin typeface="Verdana" pitchFamily="34" charset="0"/>
              </a:endParaRPr>
            </a:p>
          </p:txBody>
        </p:sp>
        <p:sp>
          <p:nvSpPr>
            <p:cNvPr id="160783" name="Rectangle 9"/>
            <p:cNvSpPr>
              <a:spLocks noChangeArrowheads="1"/>
            </p:cNvSpPr>
            <p:nvPr/>
          </p:nvSpPr>
          <p:spPr bwMode="auto">
            <a:xfrm>
              <a:off x="3842" y="2493"/>
              <a:ext cx="1285" cy="186"/>
            </a:xfrm>
            <a:prstGeom prst="rect">
              <a:avLst/>
            </a:prstGeom>
            <a:solidFill>
              <a:srgbClr val="CFBDC8"/>
            </a:solidFill>
            <a:ln w="25400">
              <a:noFill/>
              <a:miter lim="800000"/>
              <a:headEnd/>
              <a:tailEnd/>
            </a:ln>
          </p:spPr>
          <p:txBody>
            <a:bodyPr wrap="none" anchor="ctr"/>
            <a:lstStyle/>
            <a:p>
              <a:pPr eaLnBrk="1" hangingPunct="1"/>
              <a:endParaRPr lang="en-US" altLang="zh-CN" sz="2000" i="1">
                <a:solidFill>
                  <a:schemeClr val="bg2"/>
                </a:solidFill>
                <a:latin typeface="Verdana" pitchFamily="34" charset="0"/>
              </a:endParaRPr>
            </a:p>
          </p:txBody>
        </p:sp>
        <p:sp>
          <p:nvSpPr>
            <p:cNvPr id="160784" name="Text Box 10"/>
            <p:cNvSpPr txBox="1">
              <a:spLocks noChangeArrowheads="1"/>
            </p:cNvSpPr>
            <p:nvPr/>
          </p:nvSpPr>
          <p:spPr bwMode="auto">
            <a:xfrm>
              <a:off x="3269" y="2070"/>
              <a:ext cx="2526" cy="1594"/>
            </a:xfrm>
            <a:prstGeom prst="rect">
              <a:avLst/>
            </a:prstGeom>
            <a:noFill/>
            <a:ln w="25400">
              <a:noFill/>
              <a:miter lim="800000"/>
              <a:headEnd/>
              <a:tailEnd/>
            </a:ln>
          </p:spPr>
          <p:txBody>
            <a:bodyPr wrap="none">
              <a:spAutoFit/>
            </a:bodyPr>
            <a:lstStyle/>
            <a:p>
              <a:pPr eaLnBrk="1" hangingPunct="1"/>
              <a:r>
                <a:rPr lang="en-US" altLang="zh-CN" sz="2000">
                  <a:latin typeface="Verdana" pitchFamily="34" charset="0"/>
                </a:rPr>
                <a:t>Consumer:</a:t>
              </a:r>
            </a:p>
            <a:p>
              <a:pPr eaLnBrk="1" hangingPunct="1"/>
              <a:r>
                <a:rPr lang="en-US" altLang="zh-CN" sz="2000">
                  <a:latin typeface="Verdana" pitchFamily="34" charset="0"/>
                </a:rPr>
                <a:t>	Load R</a:t>
              </a:r>
              <a:r>
                <a:rPr lang="en-US" altLang="zh-CN" sz="2000" baseline="-25000">
                  <a:latin typeface="Verdana" pitchFamily="34" charset="0"/>
                </a:rPr>
                <a:t>head</a:t>
              </a:r>
              <a:r>
                <a:rPr lang="en-US" altLang="zh-CN" sz="2000">
                  <a:latin typeface="Verdana" pitchFamily="34" charset="0"/>
                </a:rPr>
                <a:t>, (head)</a:t>
              </a:r>
            </a:p>
            <a:p>
              <a:pPr eaLnBrk="1" hangingPunct="1"/>
              <a:r>
                <a:rPr lang="en-US" altLang="zh-CN" sz="2000">
                  <a:latin typeface="Verdana" pitchFamily="34" charset="0"/>
                </a:rPr>
                <a:t>spin:	Load R</a:t>
              </a:r>
              <a:r>
                <a:rPr lang="en-US" altLang="zh-CN" sz="2000" baseline="-25000">
                  <a:latin typeface="Verdana" pitchFamily="34" charset="0"/>
                </a:rPr>
                <a:t>tail</a:t>
              </a:r>
              <a:r>
                <a:rPr lang="en-US" altLang="zh-CN" sz="2000">
                  <a:latin typeface="Verdana" pitchFamily="34" charset="0"/>
                </a:rPr>
                <a:t>, (tail)</a:t>
              </a:r>
            </a:p>
            <a:p>
              <a:pPr eaLnBrk="1" hangingPunct="1"/>
              <a:r>
                <a:rPr lang="en-US" altLang="zh-CN" sz="2000">
                  <a:latin typeface="Verdana" pitchFamily="34" charset="0"/>
                </a:rPr>
                <a:t>	if R</a:t>
              </a:r>
              <a:r>
                <a:rPr lang="en-US" altLang="zh-CN" sz="2000" baseline="-25000">
                  <a:latin typeface="Verdana" pitchFamily="34" charset="0"/>
                </a:rPr>
                <a:t>head</a:t>
              </a:r>
              <a:r>
                <a:rPr lang="en-US" altLang="zh-CN" sz="2000">
                  <a:latin typeface="Verdana" pitchFamily="34" charset="0"/>
                </a:rPr>
                <a:t>==R</a:t>
              </a:r>
              <a:r>
                <a:rPr lang="en-US" altLang="zh-CN" sz="2000" baseline="-25000">
                  <a:latin typeface="Verdana" pitchFamily="34" charset="0"/>
                </a:rPr>
                <a:t>tail </a:t>
              </a:r>
              <a:r>
                <a:rPr lang="en-US" altLang="zh-CN" sz="2000">
                  <a:latin typeface="Verdana" pitchFamily="34" charset="0"/>
                </a:rPr>
                <a:t>goto spin</a:t>
              </a:r>
            </a:p>
            <a:p>
              <a:pPr eaLnBrk="1" hangingPunct="1"/>
              <a:r>
                <a:rPr lang="en-US" altLang="zh-CN" sz="2000">
                  <a:latin typeface="Verdana" pitchFamily="34" charset="0"/>
                </a:rPr>
                <a:t>	Load R, (R</a:t>
              </a:r>
              <a:r>
                <a:rPr lang="en-US" altLang="zh-CN" sz="2000" baseline="-25000">
                  <a:latin typeface="Verdana" pitchFamily="34" charset="0"/>
                </a:rPr>
                <a:t>head</a:t>
              </a:r>
              <a:r>
                <a:rPr lang="en-US" altLang="zh-CN" sz="2000">
                  <a:latin typeface="Verdana" pitchFamily="34" charset="0"/>
                </a:rPr>
                <a:t>)</a:t>
              </a:r>
            </a:p>
            <a:p>
              <a:pPr eaLnBrk="1" hangingPunct="1"/>
              <a:r>
                <a:rPr lang="en-US" altLang="zh-CN" sz="2000">
                  <a:latin typeface="Verdana" pitchFamily="34" charset="0"/>
                </a:rPr>
                <a:t>	R</a:t>
              </a:r>
              <a:r>
                <a:rPr lang="en-US" altLang="zh-CN" sz="2000" baseline="-25000">
                  <a:latin typeface="Verdana" pitchFamily="34" charset="0"/>
                </a:rPr>
                <a:t>head</a:t>
              </a:r>
              <a:r>
                <a:rPr lang="en-US" altLang="zh-CN" sz="2000">
                  <a:latin typeface="Verdana" pitchFamily="34" charset="0"/>
                </a:rPr>
                <a:t>=R</a:t>
              </a:r>
              <a:r>
                <a:rPr lang="en-US" altLang="zh-CN" sz="2000" baseline="-25000">
                  <a:latin typeface="Verdana" pitchFamily="34" charset="0"/>
                </a:rPr>
                <a:t>head</a:t>
              </a:r>
              <a:r>
                <a:rPr lang="en-US" altLang="zh-CN" sz="2000">
                  <a:latin typeface="Verdana" pitchFamily="34" charset="0"/>
                </a:rPr>
                <a:t>+1</a:t>
              </a:r>
            </a:p>
            <a:p>
              <a:pPr eaLnBrk="1" hangingPunct="1"/>
              <a:r>
                <a:rPr lang="en-US" altLang="zh-CN" sz="2000">
                  <a:latin typeface="Verdana" pitchFamily="34" charset="0"/>
                </a:rPr>
                <a:t>	Store (head), R</a:t>
              </a:r>
              <a:r>
                <a:rPr lang="en-US" altLang="zh-CN" sz="2000" baseline="-25000">
                  <a:latin typeface="Verdana" pitchFamily="34" charset="0"/>
                </a:rPr>
                <a:t>head</a:t>
              </a:r>
              <a:endParaRPr lang="en-US" altLang="zh-CN" sz="2000">
                <a:latin typeface="Verdana" pitchFamily="34" charset="0"/>
              </a:endParaRPr>
            </a:p>
            <a:p>
              <a:pPr eaLnBrk="1" hangingPunct="1"/>
              <a:r>
                <a:rPr lang="en-US" altLang="zh-CN" sz="2000">
                  <a:latin typeface="Verdana" pitchFamily="34" charset="0"/>
                </a:rPr>
                <a:t>	process(R)</a:t>
              </a:r>
            </a:p>
          </p:txBody>
        </p:sp>
      </p:grpSp>
      <p:sp>
        <p:nvSpPr>
          <p:cNvPr id="160774" name="Text Box 11"/>
          <p:cNvSpPr txBox="1">
            <a:spLocks noChangeArrowheads="1"/>
          </p:cNvSpPr>
          <p:nvPr/>
        </p:nvSpPr>
        <p:spPr bwMode="auto">
          <a:xfrm>
            <a:off x="584200" y="3248025"/>
            <a:ext cx="4276725" cy="701675"/>
          </a:xfrm>
          <a:prstGeom prst="rect">
            <a:avLst/>
          </a:prstGeom>
          <a:noFill/>
          <a:ln w="25400">
            <a:noFill/>
            <a:miter lim="800000"/>
            <a:headEnd/>
            <a:tailEnd/>
          </a:ln>
        </p:spPr>
        <p:txBody>
          <a:bodyPr wrap="none">
            <a:spAutoFit/>
          </a:bodyPr>
          <a:lstStyle/>
          <a:p>
            <a:pPr eaLnBrk="1" hangingPunct="1"/>
            <a:r>
              <a:rPr lang="en-US" altLang="zh-CN" sz="2000" i="1">
                <a:solidFill>
                  <a:srgbClr val="56127A"/>
                </a:solidFill>
                <a:latin typeface="Verdana" pitchFamily="34" charset="0"/>
              </a:rPr>
              <a:t>Can the tail pointer get updated</a:t>
            </a:r>
          </a:p>
          <a:p>
            <a:pPr eaLnBrk="1" hangingPunct="1"/>
            <a:r>
              <a:rPr lang="en-US" altLang="zh-CN" sz="2000" i="1">
                <a:solidFill>
                  <a:srgbClr val="56127A"/>
                </a:solidFill>
                <a:latin typeface="Verdana" pitchFamily="34" charset="0"/>
              </a:rPr>
              <a:t>before the item x is stored?</a:t>
            </a:r>
          </a:p>
        </p:txBody>
      </p:sp>
      <p:sp>
        <p:nvSpPr>
          <p:cNvPr id="1473548" name="Text Box 12"/>
          <p:cNvSpPr txBox="1">
            <a:spLocks noChangeArrowheads="1"/>
          </p:cNvSpPr>
          <p:nvPr/>
        </p:nvSpPr>
        <p:spPr bwMode="auto">
          <a:xfrm>
            <a:off x="622300" y="4148138"/>
            <a:ext cx="7902575" cy="1920875"/>
          </a:xfrm>
          <a:prstGeom prst="rect">
            <a:avLst/>
          </a:prstGeom>
          <a:noFill/>
          <a:ln w="12700">
            <a:noFill/>
            <a:miter lim="800000"/>
            <a:headEnd type="none" w="sm" len="sm"/>
            <a:tailEnd type="none" w="sm" len="sm"/>
          </a:ln>
        </p:spPr>
        <p:txBody>
          <a:bodyPr>
            <a:spAutoFit/>
          </a:bodyPr>
          <a:lstStyle/>
          <a:p>
            <a:pPr eaLnBrk="1" hangingPunct="1"/>
            <a:r>
              <a:rPr lang="en-US" altLang="zh-CN" sz="2000">
                <a:latin typeface="Verdana" pitchFamily="34" charset="0"/>
              </a:rPr>
              <a:t>Programmer assumes that if </a:t>
            </a:r>
            <a:r>
              <a:rPr lang="en-US" altLang="zh-CN" sz="2000">
                <a:solidFill>
                  <a:srgbClr val="FF0000"/>
                </a:solidFill>
                <a:latin typeface="Verdana" pitchFamily="34" charset="0"/>
              </a:rPr>
              <a:t>3 </a:t>
            </a:r>
            <a:r>
              <a:rPr lang="en-US" altLang="zh-CN" sz="2000">
                <a:latin typeface="Verdana" pitchFamily="34" charset="0"/>
              </a:rPr>
              <a:t>happens after </a:t>
            </a:r>
            <a:r>
              <a:rPr lang="en-US" altLang="zh-CN" sz="2000">
                <a:solidFill>
                  <a:srgbClr val="FF0000"/>
                </a:solidFill>
                <a:latin typeface="Verdana" pitchFamily="34" charset="0"/>
              </a:rPr>
              <a:t>2</a:t>
            </a:r>
            <a:r>
              <a:rPr lang="en-US" altLang="zh-CN" sz="2000">
                <a:latin typeface="Verdana" pitchFamily="34" charset="0"/>
              </a:rPr>
              <a:t>, then </a:t>
            </a:r>
            <a:r>
              <a:rPr lang="en-US" altLang="zh-CN" sz="2000">
                <a:solidFill>
                  <a:srgbClr val="FF0000"/>
                </a:solidFill>
                <a:latin typeface="Verdana" pitchFamily="34" charset="0"/>
              </a:rPr>
              <a:t>4</a:t>
            </a:r>
            <a:r>
              <a:rPr lang="en-US" altLang="zh-CN" sz="2000">
                <a:latin typeface="Verdana" pitchFamily="34" charset="0"/>
              </a:rPr>
              <a:t> happens after </a:t>
            </a:r>
            <a:r>
              <a:rPr lang="en-US" altLang="zh-CN" sz="2000">
                <a:solidFill>
                  <a:srgbClr val="FF0000"/>
                </a:solidFill>
                <a:latin typeface="Verdana" pitchFamily="34" charset="0"/>
              </a:rPr>
              <a:t>1</a:t>
            </a:r>
            <a:r>
              <a:rPr lang="en-US" altLang="zh-CN" sz="2000">
                <a:latin typeface="Verdana" pitchFamily="34" charset="0"/>
              </a:rPr>
              <a:t>.</a:t>
            </a:r>
          </a:p>
          <a:p>
            <a:pPr eaLnBrk="1" hangingPunct="1"/>
            <a:endParaRPr lang="en-US" altLang="zh-CN" sz="2000">
              <a:latin typeface="Verdana" pitchFamily="34" charset="0"/>
            </a:endParaRPr>
          </a:p>
          <a:p>
            <a:pPr eaLnBrk="1" hangingPunct="1"/>
            <a:r>
              <a:rPr lang="en-US" altLang="zh-CN" sz="2000">
                <a:latin typeface="Verdana" pitchFamily="34" charset="0"/>
              </a:rPr>
              <a:t>Problem sequences are:</a:t>
            </a:r>
          </a:p>
          <a:p>
            <a:pPr lvl="1" eaLnBrk="1" hangingPunct="1"/>
            <a:r>
              <a:rPr lang="en-US" altLang="zh-CN" sz="2000">
                <a:latin typeface="Verdana" pitchFamily="34" charset="0"/>
              </a:rPr>
              <a:t>		</a:t>
            </a:r>
            <a:r>
              <a:rPr lang="en-US" altLang="zh-CN" sz="2000">
                <a:solidFill>
                  <a:srgbClr val="FF0000"/>
                </a:solidFill>
                <a:latin typeface="Verdana" pitchFamily="34" charset="0"/>
              </a:rPr>
              <a:t>2, 3, 4, 1</a:t>
            </a:r>
          </a:p>
          <a:p>
            <a:pPr lvl="1" eaLnBrk="1" hangingPunct="1"/>
            <a:r>
              <a:rPr lang="en-US" altLang="zh-CN" sz="2000">
                <a:solidFill>
                  <a:srgbClr val="FF0000"/>
                </a:solidFill>
                <a:latin typeface="Verdana" pitchFamily="34" charset="0"/>
              </a:rPr>
              <a:t>		4, 1, 2, 3</a:t>
            </a:r>
          </a:p>
        </p:txBody>
      </p:sp>
      <p:sp>
        <p:nvSpPr>
          <p:cNvPr id="160776" name="Text Box 13"/>
          <p:cNvSpPr txBox="1">
            <a:spLocks noChangeArrowheads="1"/>
          </p:cNvSpPr>
          <p:nvPr/>
        </p:nvSpPr>
        <p:spPr bwMode="auto">
          <a:xfrm>
            <a:off x="720725" y="1898650"/>
            <a:ext cx="346075" cy="396875"/>
          </a:xfrm>
          <a:prstGeom prst="rect">
            <a:avLst/>
          </a:prstGeom>
          <a:noFill/>
          <a:ln w="9525">
            <a:noFill/>
            <a:miter lim="800000"/>
            <a:headEnd/>
            <a:tailEnd/>
          </a:ln>
        </p:spPr>
        <p:txBody>
          <a:bodyPr wrap="none">
            <a:spAutoFit/>
          </a:bodyPr>
          <a:lstStyle/>
          <a:p>
            <a:pPr eaLnBrk="1" hangingPunct="1"/>
            <a:r>
              <a:rPr lang="en-US" altLang="zh-CN" sz="2000" i="1">
                <a:solidFill>
                  <a:srgbClr val="FF0000"/>
                </a:solidFill>
                <a:latin typeface="Verdana" pitchFamily="34" charset="0"/>
              </a:rPr>
              <a:t>1</a:t>
            </a:r>
          </a:p>
        </p:txBody>
      </p:sp>
      <p:sp>
        <p:nvSpPr>
          <p:cNvPr id="160777" name="Text Box 14"/>
          <p:cNvSpPr txBox="1">
            <a:spLocks noChangeArrowheads="1"/>
          </p:cNvSpPr>
          <p:nvPr/>
        </p:nvSpPr>
        <p:spPr bwMode="auto">
          <a:xfrm>
            <a:off x="720725" y="2533650"/>
            <a:ext cx="346075" cy="396875"/>
          </a:xfrm>
          <a:prstGeom prst="rect">
            <a:avLst/>
          </a:prstGeom>
          <a:noFill/>
          <a:ln w="9525">
            <a:noFill/>
            <a:miter lim="800000"/>
            <a:headEnd/>
            <a:tailEnd/>
          </a:ln>
        </p:spPr>
        <p:txBody>
          <a:bodyPr wrap="none">
            <a:spAutoFit/>
          </a:bodyPr>
          <a:lstStyle/>
          <a:p>
            <a:pPr eaLnBrk="1" hangingPunct="1"/>
            <a:r>
              <a:rPr lang="en-US" altLang="zh-CN" sz="2000" i="1">
                <a:solidFill>
                  <a:srgbClr val="FF0000"/>
                </a:solidFill>
                <a:latin typeface="Verdana" pitchFamily="34" charset="0"/>
              </a:rPr>
              <a:t>2</a:t>
            </a:r>
          </a:p>
        </p:txBody>
      </p:sp>
      <p:sp>
        <p:nvSpPr>
          <p:cNvPr id="160778" name="Text Box 15"/>
          <p:cNvSpPr txBox="1">
            <a:spLocks noChangeArrowheads="1"/>
          </p:cNvSpPr>
          <p:nvPr/>
        </p:nvSpPr>
        <p:spPr bwMode="auto">
          <a:xfrm>
            <a:off x="8188325" y="1898650"/>
            <a:ext cx="346075" cy="396875"/>
          </a:xfrm>
          <a:prstGeom prst="rect">
            <a:avLst/>
          </a:prstGeom>
          <a:noFill/>
          <a:ln w="9525">
            <a:noFill/>
            <a:miter lim="800000"/>
            <a:headEnd/>
            <a:tailEnd/>
          </a:ln>
        </p:spPr>
        <p:txBody>
          <a:bodyPr wrap="none">
            <a:spAutoFit/>
          </a:bodyPr>
          <a:lstStyle/>
          <a:p>
            <a:pPr eaLnBrk="1" hangingPunct="1"/>
            <a:r>
              <a:rPr lang="en-US" altLang="zh-CN" sz="2000" i="1">
                <a:solidFill>
                  <a:srgbClr val="FF0000"/>
                </a:solidFill>
                <a:latin typeface="Verdana" pitchFamily="34" charset="0"/>
              </a:rPr>
              <a:t>3</a:t>
            </a:r>
          </a:p>
        </p:txBody>
      </p:sp>
      <p:sp>
        <p:nvSpPr>
          <p:cNvPr id="160779" name="Text Box 16"/>
          <p:cNvSpPr txBox="1">
            <a:spLocks noChangeArrowheads="1"/>
          </p:cNvSpPr>
          <p:nvPr/>
        </p:nvSpPr>
        <p:spPr bwMode="auto">
          <a:xfrm>
            <a:off x="8188325" y="2533650"/>
            <a:ext cx="346075" cy="396875"/>
          </a:xfrm>
          <a:prstGeom prst="rect">
            <a:avLst/>
          </a:prstGeom>
          <a:noFill/>
          <a:ln w="9525">
            <a:noFill/>
            <a:miter lim="800000"/>
            <a:headEnd/>
            <a:tailEnd/>
          </a:ln>
        </p:spPr>
        <p:txBody>
          <a:bodyPr wrap="none">
            <a:spAutoFit/>
          </a:bodyPr>
          <a:lstStyle/>
          <a:p>
            <a:pPr eaLnBrk="1" hangingPunct="1"/>
            <a:r>
              <a:rPr lang="en-US" altLang="zh-CN" sz="2000" i="1">
                <a:solidFill>
                  <a:srgbClr val="FF0000"/>
                </a:solidFill>
                <a:latin typeface="Verdana" pitchFamily="34" charset="0"/>
              </a:rPr>
              <a:t>4</a:t>
            </a:r>
          </a:p>
        </p:txBody>
      </p:sp>
    </p:spTree>
    <p:extLst>
      <p:ext uri="{BB962C8B-B14F-4D97-AF65-F5344CB8AC3E}">
        <p14:creationId xmlns:p14="http://schemas.microsoft.com/office/powerpoint/2010/main" val="1826198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35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7354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7354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35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3548"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en-US" altLang="zh-CN" sz="4000" smtClean="0"/>
              <a:t>Using Memory Fences</a:t>
            </a:r>
          </a:p>
        </p:txBody>
      </p:sp>
      <p:sp>
        <p:nvSpPr>
          <p:cNvPr id="39" name="日期占位符 38"/>
          <p:cNvSpPr>
            <a:spLocks noGrp="1"/>
          </p:cNvSpPr>
          <p:nvPr>
            <p:ph type="dt" sz="half" idx="10"/>
          </p:nvPr>
        </p:nvSpPr>
        <p:spPr/>
        <p:txBody>
          <a:bodyPr/>
          <a:lstStyle/>
          <a:p>
            <a:pPr>
              <a:defRPr/>
            </a:pPr>
            <a:fld id="{DB988F27-A9B3-4D11-922F-96F819D04D78}" type="datetime1">
              <a:rPr lang="zh-CN" altLang="en-US"/>
              <a:pPr>
                <a:defRPr/>
              </a:pPr>
              <a:t>2020/5/17</a:t>
            </a:fld>
            <a:endParaRPr lang="zh-CN" altLang="en-US"/>
          </a:p>
        </p:txBody>
      </p:sp>
      <p:sp>
        <p:nvSpPr>
          <p:cNvPr id="40" name="页脚占位符 39"/>
          <p:cNvSpPr>
            <a:spLocks noGrp="1"/>
          </p:cNvSpPr>
          <p:nvPr>
            <p:ph type="ftr" sz="quarter" idx="11"/>
          </p:nvPr>
        </p:nvSpPr>
        <p:spPr/>
        <p:txBody>
          <a:bodyPr/>
          <a:lstStyle/>
          <a:p>
            <a:pPr>
              <a:defRPr/>
            </a:pPr>
            <a:r>
              <a:rPr lang="zh-CN" altLang="en-US" smtClean="0"/>
              <a:t>计算机体系结构</a:t>
            </a:r>
            <a:endParaRPr lang="zh-CN" altLang="en-US"/>
          </a:p>
        </p:txBody>
      </p:sp>
      <p:sp>
        <p:nvSpPr>
          <p:cNvPr id="162819" name="Slide Number Placeholder 4"/>
          <p:cNvSpPr>
            <a:spLocks noGrp="1"/>
          </p:cNvSpPr>
          <p:nvPr>
            <p:ph type="sldNum" sz="quarter" idx="12"/>
          </p:nvPr>
        </p:nvSpPr>
        <p:spPr bwMode="auto">
          <a:noFill/>
          <a:ln>
            <a:miter lim="800000"/>
            <a:headEnd/>
            <a:tailEnd/>
          </a:ln>
        </p:spPr>
        <p:txBody>
          <a:bodyPr/>
          <a:lstStyle/>
          <a:p>
            <a:fld id="{22E565F6-9D5E-4470-903F-8C9F46276C82}" type="slidenum">
              <a:rPr lang="en-US" altLang="zh-CN"/>
              <a:pPr/>
              <a:t>19</a:t>
            </a:fld>
            <a:endParaRPr lang="en-US" altLang="zh-CN">
              <a:solidFill>
                <a:srgbClr val="FBBA03"/>
              </a:solidFill>
            </a:endParaRPr>
          </a:p>
        </p:txBody>
      </p:sp>
      <p:sp>
        <p:nvSpPr>
          <p:cNvPr id="162820" name="Rectangle 3"/>
          <p:cNvSpPr>
            <a:spLocks noChangeArrowheads="1"/>
          </p:cNvSpPr>
          <p:nvPr/>
        </p:nvSpPr>
        <p:spPr bwMode="auto">
          <a:xfrm>
            <a:off x="1284288" y="4246563"/>
            <a:ext cx="2039937" cy="295275"/>
          </a:xfrm>
          <a:prstGeom prst="rect">
            <a:avLst/>
          </a:prstGeom>
          <a:solidFill>
            <a:srgbClr val="CFBDC8"/>
          </a:solidFill>
          <a:ln w="25400">
            <a:noFill/>
            <a:miter lim="800000"/>
            <a:headEnd/>
            <a:tailEnd/>
          </a:ln>
        </p:spPr>
        <p:txBody>
          <a:bodyPr wrap="none" anchor="ctr"/>
          <a:lstStyle/>
          <a:p>
            <a:pPr eaLnBrk="1" hangingPunct="1"/>
            <a:endParaRPr lang="en-US" altLang="zh-CN" sz="2000" i="1">
              <a:solidFill>
                <a:schemeClr val="bg2"/>
              </a:solidFill>
              <a:latin typeface="Verdana" pitchFamily="34" charset="0"/>
            </a:endParaRPr>
          </a:p>
        </p:txBody>
      </p:sp>
      <p:sp>
        <p:nvSpPr>
          <p:cNvPr id="162821" name="Text Box 4"/>
          <p:cNvSpPr txBox="1">
            <a:spLocks noChangeArrowheads="1"/>
          </p:cNvSpPr>
          <p:nvPr/>
        </p:nvSpPr>
        <p:spPr bwMode="auto">
          <a:xfrm>
            <a:off x="388938" y="3260725"/>
            <a:ext cx="3382962" cy="1920875"/>
          </a:xfrm>
          <a:prstGeom prst="rect">
            <a:avLst/>
          </a:prstGeom>
          <a:noFill/>
          <a:ln w="25400">
            <a:noFill/>
            <a:miter lim="800000"/>
            <a:headEnd/>
            <a:tailEnd/>
          </a:ln>
        </p:spPr>
        <p:txBody>
          <a:bodyPr wrap="none">
            <a:spAutoFit/>
          </a:bodyPr>
          <a:lstStyle/>
          <a:p>
            <a:pPr eaLnBrk="1" hangingPunct="1"/>
            <a:r>
              <a:rPr lang="en-US" altLang="zh-CN" sz="2000">
                <a:latin typeface="Verdana" pitchFamily="34" charset="0"/>
              </a:rPr>
              <a:t>Producer posting Item x:</a:t>
            </a:r>
          </a:p>
          <a:p>
            <a:pPr eaLnBrk="1" hangingPunct="1"/>
            <a:r>
              <a:rPr lang="en-US" altLang="zh-CN" sz="2000">
                <a:latin typeface="Verdana" pitchFamily="34" charset="0"/>
              </a:rPr>
              <a:t>	Load R</a:t>
            </a:r>
            <a:r>
              <a:rPr lang="en-US" altLang="zh-CN" sz="2000" baseline="-25000">
                <a:latin typeface="Verdana" pitchFamily="34" charset="0"/>
              </a:rPr>
              <a:t>tail</a:t>
            </a:r>
            <a:r>
              <a:rPr lang="en-US" altLang="zh-CN" sz="2000">
                <a:latin typeface="Verdana" pitchFamily="34" charset="0"/>
              </a:rPr>
              <a:t>, (tail)</a:t>
            </a:r>
          </a:p>
          <a:p>
            <a:pPr eaLnBrk="1" hangingPunct="1"/>
            <a:r>
              <a:rPr lang="en-US" altLang="zh-CN" sz="2000">
                <a:latin typeface="Verdana" pitchFamily="34" charset="0"/>
              </a:rPr>
              <a:t>	Store (R</a:t>
            </a:r>
            <a:r>
              <a:rPr lang="en-US" altLang="zh-CN" sz="2000" baseline="-25000">
                <a:latin typeface="Verdana" pitchFamily="34" charset="0"/>
              </a:rPr>
              <a:t>tail</a:t>
            </a:r>
            <a:r>
              <a:rPr lang="en-US" altLang="zh-CN" sz="2000">
                <a:latin typeface="Verdana" pitchFamily="34" charset="0"/>
              </a:rPr>
              <a:t>), x</a:t>
            </a:r>
          </a:p>
          <a:p>
            <a:pPr eaLnBrk="1" hangingPunct="1"/>
            <a:r>
              <a:rPr lang="en-US" altLang="zh-CN" sz="2000">
                <a:latin typeface="Verdana" pitchFamily="34" charset="0"/>
              </a:rPr>
              <a:t>	Membar</a:t>
            </a:r>
            <a:r>
              <a:rPr lang="en-US" altLang="zh-CN" sz="2000" baseline="-25000">
                <a:latin typeface="Verdana" pitchFamily="34" charset="0"/>
              </a:rPr>
              <a:t>SS</a:t>
            </a:r>
            <a:endParaRPr lang="en-US" altLang="zh-CN" sz="2000">
              <a:latin typeface="Verdana" pitchFamily="34" charset="0"/>
            </a:endParaRPr>
          </a:p>
          <a:p>
            <a:pPr eaLnBrk="1" hangingPunct="1"/>
            <a:r>
              <a:rPr lang="en-US" altLang="zh-CN" sz="2000">
                <a:latin typeface="Verdana" pitchFamily="34" charset="0"/>
              </a:rPr>
              <a:t>	R</a:t>
            </a:r>
            <a:r>
              <a:rPr lang="en-US" altLang="zh-CN" sz="2000" baseline="-25000">
                <a:latin typeface="Verdana" pitchFamily="34" charset="0"/>
              </a:rPr>
              <a:t>tail</a:t>
            </a:r>
            <a:r>
              <a:rPr lang="en-US" altLang="zh-CN" sz="2000">
                <a:latin typeface="Verdana" pitchFamily="34" charset="0"/>
              </a:rPr>
              <a:t>=R</a:t>
            </a:r>
            <a:r>
              <a:rPr lang="en-US" altLang="zh-CN" sz="2000" baseline="-25000">
                <a:latin typeface="Verdana" pitchFamily="34" charset="0"/>
              </a:rPr>
              <a:t>tail</a:t>
            </a:r>
            <a:r>
              <a:rPr lang="en-US" altLang="zh-CN" sz="2000">
                <a:latin typeface="Verdana" pitchFamily="34" charset="0"/>
              </a:rPr>
              <a:t>+1</a:t>
            </a:r>
          </a:p>
          <a:p>
            <a:pPr eaLnBrk="1" hangingPunct="1"/>
            <a:r>
              <a:rPr lang="en-US" altLang="zh-CN" sz="2000">
                <a:latin typeface="Verdana" pitchFamily="34" charset="0"/>
              </a:rPr>
              <a:t>	Store (tail), R</a:t>
            </a:r>
            <a:r>
              <a:rPr lang="en-US" altLang="zh-CN" sz="2000" baseline="-25000">
                <a:latin typeface="Verdana" pitchFamily="34" charset="0"/>
              </a:rPr>
              <a:t>tail</a:t>
            </a:r>
            <a:endParaRPr lang="en-US" altLang="zh-CN" sz="2000">
              <a:latin typeface="Verdana" pitchFamily="34" charset="0"/>
            </a:endParaRPr>
          </a:p>
        </p:txBody>
      </p:sp>
      <p:sp>
        <p:nvSpPr>
          <p:cNvPr id="162822" name="Rectangle 5"/>
          <p:cNvSpPr>
            <a:spLocks noChangeArrowheads="1"/>
          </p:cNvSpPr>
          <p:nvPr/>
        </p:nvSpPr>
        <p:spPr bwMode="auto">
          <a:xfrm>
            <a:off x="5818188" y="4424363"/>
            <a:ext cx="2039937" cy="295275"/>
          </a:xfrm>
          <a:prstGeom prst="rect">
            <a:avLst/>
          </a:prstGeom>
          <a:solidFill>
            <a:srgbClr val="CFBDC8"/>
          </a:solidFill>
          <a:ln w="25400">
            <a:noFill/>
            <a:miter lim="800000"/>
            <a:headEnd/>
            <a:tailEnd/>
          </a:ln>
        </p:spPr>
        <p:txBody>
          <a:bodyPr wrap="none" anchor="ctr"/>
          <a:lstStyle/>
          <a:p>
            <a:pPr eaLnBrk="1" hangingPunct="1"/>
            <a:endParaRPr lang="en-US" altLang="zh-CN" sz="2000" i="1">
              <a:solidFill>
                <a:schemeClr val="bg2"/>
              </a:solidFill>
              <a:latin typeface="Verdana" pitchFamily="34" charset="0"/>
            </a:endParaRPr>
          </a:p>
        </p:txBody>
      </p:sp>
      <p:sp>
        <p:nvSpPr>
          <p:cNvPr id="162823" name="Text Box 6"/>
          <p:cNvSpPr txBox="1">
            <a:spLocks noChangeArrowheads="1"/>
          </p:cNvSpPr>
          <p:nvPr/>
        </p:nvSpPr>
        <p:spPr bwMode="auto">
          <a:xfrm>
            <a:off x="4897438" y="3146425"/>
            <a:ext cx="4010025" cy="2835275"/>
          </a:xfrm>
          <a:prstGeom prst="rect">
            <a:avLst/>
          </a:prstGeom>
          <a:noFill/>
          <a:ln w="25400">
            <a:noFill/>
            <a:miter lim="800000"/>
            <a:headEnd/>
            <a:tailEnd/>
          </a:ln>
        </p:spPr>
        <p:txBody>
          <a:bodyPr wrap="none">
            <a:spAutoFit/>
          </a:bodyPr>
          <a:lstStyle/>
          <a:p>
            <a:pPr eaLnBrk="1" hangingPunct="1"/>
            <a:r>
              <a:rPr lang="en-US" altLang="zh-CN" sz="2000">
                <a:latin typeface="Verdana" pitchFamily="34" charset="0"/>
              </a:rPr>
              <a:t>Consumer:</a:t>
            </a:r>
          </a:p>
          <a:p>
            <a:pPr eaLnBrk="1" hangingPunct="1"/>
            <a:r>
              <a:rPr lang="en-US" altLang="zh-CN" sz="2000">
                <a:latin typeface="Verdana" pitchFamily="34" charset="0"/>
              </a:rPr>
              <a:t>	Load R</a:t>
            </a:r>
            <a:r>
              <a:rPr lang="en-US" altLang="zh-CN" sz="2000" baseline="-25000">
                <a:latin typeface="Verdana" pitchFamily="34" charset="0"/>
              </a:rPr>
              <a:t>head</a:t>
            </a:r>
            <a:r>
              <a:rPr lang="en-US" altLang="zh-CN" sz="2000">
                <a:latin typeface="Verdana" pitchFamily="34" charset="0"/>
              </a:rPr>
              <a:t>, (head)</a:t>
            </a:r>
          </a:p>
          <a:p>
            <a:pPr eaLnBrk="1" hangingPunct="1"/>
            <a:r>
              <a:rPr lang="en-US" altLang="zh-CN" sz="2000">
                <a:latin typeface="Verdana" pitchFamily="34" charset="0"/>
              </a:rPr>
              <a:t>spin:	Load R</a:t>
            </a:r>
            <a:r>
              <a:rPr lang="en-US" altLang="zh-CN" sz="2000" baseline="-25000">
                <a:latin typeface="Verdana" pitchFamily="34" charset="0"/>
              </a:rPr>
              <a:t>tail</a:t>
            </a:r>
            <a:r>
              <a:rPr lang="en-US" altLang="zh-CN" sz="2000">
                <a:latin typeface="Verdana" pitchFamily="34" charset="0"/>
              </a:rPr>
              <a:t>, (tail)</a:t>
            </a:r>
          </a:p>
          <a:p>
            <a:pPr eaLnBrk="1" hangingPunct="1"/>
            <a:r>
              <a:rPr lang="en-US" altLang="zh-CN" sz="2000">
                <a:latin typeface="Verdana" pitchFamily="34" charset="0"/>
              </a:rPr>
              <a:t>	if R</a:t>
            </a:r>
            <a:r>
              <a:rPr lang="en-US" altLang="zh-CN" sz="2000" baseline="-25000">
                <a:latin typeface="Verdana" pitchFamily="34" charset="0"/>
              </a:rPr>
              <a:t>head</a:t>
            </a:r>
            <a:r>
              <a:rPr lang="en-US" altLang="zh-CN" sz="2000">
                <a:latin typeface="Verdana" pitchFamily="34" charset="0"/>
              </a:rPr>
              <a:t>==R</a:t>
            </a:r>
            <a:r>
              <a:rPr lang="en-US" altLang="zh-CN" sz="2000" baseline="-25000">
                <a:latin typeface="Verdana" pitchFamily="34" charset="0"/>
              </a:rPr>
              <a:t>tail </a:t>
            </a:r>
            <a:r>
              <a:rPr lang="en-US" altLang="zh-CN" sz="2000">
                <a:latin typeface="Verdana" pitchFamily="34" charset="0"/>
              </a:rPr>
              <a:t>goto spin</a:t>
            </a:r>
          </a:p>
          <a:p>
            <a:pPr eaLnBrk="1" hangingPunct="1"/>
            <a:r>
              <a:rPr lang="en-US" altLang="zh-CN" sz="2000">
                <a:latin typeface="Verdana" pitchFamily="34" charset="0"/>
              </a:rPr>
              <a:t>	Membar</a:t>
            </a:r>
            <a:r>
              <a:rPr lang="en-US" altLang="zh-CN" sz="2000" baseline="-25000">
                <a:latin typeface="Verdana" pitchFamily="34" charset="0"/>
              </a:rPr>
              <a:t>LL</a:t>
            </a:r>
            <a:endParaRPr lang="en-US" altLang="zh-CN" sz="2000">
              <a:latin typeface="Verdana" pitchFamily="34" charset="0"/>
            </a:endParaRPr>
          </a:p>
          <a:p>
            <a:pPr eaLnBrk="1" hangingPunct="1"/>
            <a:r>
              <a:rPr lang="en-US" altLang="zh-CN" sz="2000">
                <a:latin typeface="Verdana" pitchFamily="34" charset="0"/>
              </a:rPr>
              <a:t>	Load R, (R</a:t>
            </a:r>
            <a:r>
              <a:rPr lang="en-US" altLang="zh-CN" sz="2000" baseline="-25000">
                <a:latin typeface="Verdana" pitchFamily="34" charset="0"/>
              </a:rPr>
              <a:t>head</a:t>
            </a:r>
            <a:r>
              <a:rPr lang="en-US" altLang="zh-CN" sz="2000">
                <a:latin typeface="Verdana" pitchFamily="34" charset="0"/>
              </a:rPr>
              <a:t>)</a:t>
            </a:r>
          </a:p>
          <a:p>
            <a:pPr eaLnBrk="1" hangingPunct="1"/>
            <a:r>
              <a:rPr lang="en-US" altLang="zh-CN" sz="2000">
                <a:latin typeface="Verdana" pitchFamily="34" charset="0"/>
              </a:rPr>
              <a:t>	R</a:t>
            </a:r>
            <a:r>
              <a:rPr lang="en-US" altLang="zh-CN" sz="2000" baseline="-25000">
                <a:latin typeface="Verdana" pitchFamily="34" charset="0"/>
              </a:rPr>
              <a:t>head</a:t>
            </a:r>
            <a:r>
              <a:rPr lang="en-US" altLang="zh-CN" sz="2000">
                <a:latin typeface="Verdana" pitchFamily="34" charset="0"/>
              </a:rPr>
              <a:t>=R</a:t>
            </a:r>
            <a:r>
              <a:rPr lang="en-US" altLang="zh-CN" sz="2000" baseline="-25000">
                <a:latin typeface="Verdana" pitchFamily="34" charset="0"/>
              </a:rPr>
              <a:t>head</a:t>
            </a:r>
            <a:r>
              <a:rPr lang="en-US" altLang="zh-CN" sz="2000">
                <a:latin typeface="Verdana" pitchFamily="34" charset="0"/>
              </a:rPr>
              <a:t>+1</a:t>
            </a:r>
          </a:p>
          <a:p>
            <a:pPr eaLnBrk="1" hangingPunct="1"/>
            <a:r>
              <a:rPr lang="en-US" altLang="zh-CN" sz="2000">
                <a:latin typeface="Verdana" pitchFamily="34" charset="0"/>
              </a:rPr>
              <a:t>	Store (head), R</a:t>
            </a:r>
            <a:r>
              <a:rPr lang="en-US" altLang="zh-CN" sz="2000" baseline="-25000">
                <a:latin typeface="Verdana" pitchFamily="34" charset="0"/>
              </a:rPr>
              <a:t>head</a:t>
            </a:r>
            <a:endParaRPr lang="en-US" altLang="zh-CN" sz="2000">
              <a:latin typeface="Verdana" pitchFamily="34" charset="0"/>
            </a:endParaRPr>
          </a:p>
          <a:p>
            <a:pPr eaLnBrk="1" hangingPunct="1"/>
            <a:r>
              <a:rPr lang="en-US" altLang="zh-CN" sz="2000">
                <a:latin typeface="Verdana" pitchFamily="34" charset="0"/>
              </a:rPr>
              <a:t>	process(R)</a:t>
            </a:r>
          </a:p>
        </p:txBody>
      </p:sp>
      <p:grpSp>
        <p:nvGrpSpPr>
          <p:cNvPr id="2" name="Group 7"/>
          <p:cNvGrpSpPr>
            <a:grpSpLocks/>
          </p:cNvGrpSpPr>
          <p:nvPr/>
        </p:nvGrpSpPr>
        <p:grpSpPr bwMode="auto">
          <a:xfrm>
            <a:off x="1727200" y="1104900"/>
            <a:ext cx="6396038" cy="1993900"/>
            <a:chOff x="1088" y="856"/>
            <a:chExt cx="4029" cy="1256"/>
          </a:xfrm>
        </p:grpSpPr>
        <p:sp>
          <p:nvSpPr>
            <p:cNvPr id="162833" name="Rectangle 8"/>
            <p:cNvSpPr>
              <a:spLocks noChangeArrowheads="1"/>
            </p:cNvSpPr>
            <p:nvPr/>
          </p:nvSpPr>
          <p:spPr bwMode="auto">
            <a:xfrm>
              <a:off x="1968" y="856"/>
              <a:ext cx="1488" cy="1256"/>
            </a:xfrm>
            <a:prstGeom prst="rect">
              <a:avLst/>
            </a:prstGeom>
            <a:solidFill>
              <a:schemeClr val="accent1"/>
            </a:solidFill>
            <a:ln w="3175">
              <a:solidFill>
                <a:srgbClr val="FF0000"/>
              </a:solidFill>
              <a:miter lim="800000"/>
              <a:headEnd/>
              <a:tailEnd/>
            </a:ln>
          </p:spPr>
          <p:txBody>
            <a:bodyPr wrap="none" anchor="ctr"/>
            <a:lstStyle/>
            <a:p>
              <a:pPr eaLnBrk="1" hangingPunct="1"/>
              <a:endParaRPr lang="en-US" altLang="zh-CN"/>
            </a:p>
          </p:txBody>
        </p:sp>
        <p:sp>
          <p:nvSpPr>
            <p:cNvPr id="162834" name="Rectangle 9" descr="75%"/>
            <p:cNvSpPr>
              <a:spLocks noChangeArrowheads="1"/>
            </p:cNvSpPr>
            <p:nvPr/>
          </p:nvSpPr>
          <p:spPr bwMode="auto">
            <a:xfrm>
              <a:off x="2544" y="1488"/>
              <a:ext cx="480" cy="528"/>
            </a:xfrm>
            <a:prstGeom prst="rect">
              <a:avLst/>
            </a:prstGeom>
            <a:pattFill prst="pct75">
              <a:fgClr>
                <a:srgbClr val="FF0000"/>
              </a:fgClr>
              <a:bgClr>
                <a:srgbClr val="FFFFFF"/>
              </a:bgClr>
            </a:pattFill>
            <a:ln w="25400">
              <a:noFill/>
              <a:miter lim="800000"/>
              <a:headEnd/>
              <a:tailEnd/>
            </a:ln>
          </p:spPr>
          <p:txBody>
            <a:bodyPr wrap="none" anchor="ctr"/>
            <a:lstStyle/>
            <a:p>
              <a:pPr eaLnBrk="1" hangingPunct="1"/>
              <a:endParaRPr lang="en-US" altLang="zh-CN"/>
            </a:p>
          </p:txBody>
        </p:sp>
        <p:sp>
          <p:nvSpPr>
            <p:cNvPr id="162835" name="Oval 10"/>
            <p:cNvSpPr>
              <a:spLocks noChangeArrowheads="1"/>
            </p:cNvSpPr>
            <p:nvPr/>
          </p:nvSpPr>
          <p:spPr bwMode="auto">
            <a:xfrm>
              <a:off x="1088" y="864"/>
              <a:ext cx="736" cy="609"/>
            </a:xfrm>
            <a:prstGeom prst="ellipse">
              <a:avLst/>
            </a:prstGeom>
            <a:solidFill>
              <a:schemeClr val="bg1"/>
            </a:solidFill>
            <a:ln w="25400">
              <a:solidFill>
                <a:schemeClr val="tx1"/>
              </a:solidFill>
              <a:round/>
              <a:headEnd/>
              <a:tailEnd/>
            </a:ln>
          </p:spPr>
          <p:txBody>
            <a:bodyPr wrap="none" anchor="ctr"/>
            <a:lstStyle/>
            <a:p>
              <a:pPr eaLnBrk="1" hangingPunct="1"/>
              <a:r>
                <a:rPr lang="en-US" altLang="zh-CN">
                  <a:latin typeface="Verdana" pitchFamily="34" charset="0"/>
                </a:rPr>
                <a:t>Producer</a:t>
              </a:r>
            </a:p>
          </p:txBody>
        </p:sp>
        <p:sp>
          <p:nvSpPr>
            <p:cNvPr id="162836" name="Oval 11"/>
            <p:cNvSpPr>
              <a:spLocks noChangeArrowheads="1"/>
            </p:cNvSpPr>
            <p:nvPr/>
          </p:nvSpPr>
          <p:spPr bwMode="auto">
            <a:xfrm>
              <a:off x="3808" y="856"/>
              <a:ext cx="762" cy="629"/>
            </a:xfrm>
            <a:prstGeom prst="ellipse">
              <a:avLst/>
            </a:prstGeom>
            <a:solidFill>
              <a:schemeClr val="bg1"/>
            </a:solidFill>
            <a:ln w="25400">
              <a:solidFill>
                <a:schemeClr val="tx1"/>
              </a:solidFill>
              <a:round/>
              <a:headEnd/>
              <a:tailEnd/>
            </a:ln>
          </p:spPr>
          <p:txBody>
            <a:bodyPr wrap="none" anchor="ctr"/>
            <a:lstStyle/>
            <a:p>
              <a:pPr eaLnBrk="1" hangingPunct="1"/>
              <a:r>
                <a:rPr lang="en-US" altLang="zh-CN">
                  <a:latin typeface="Verdana" pitchFamily="34" charset="0"/>
                </a:rPr>
                <a:t>Consumer</a:t>
              </a:r>
            </a:p>
          </p:txBody>
        </p:sp>
        <p:sp>
          <p:nvSpPr>
            <p:cNvPr id="162837" name="Line 12"/>
            <p:cNvSpPr>
              <a:spLocks noChangeShapeType="1"/>
            </p:cNvSpPr>
            <p:nvPr/>
          </p:nvSpPr>
          <p:spPr bwMode="auto">
            <a:xfrm>
              <a:off x="2208" y="1488"/>
              <a:ext cx="1056" cy="0"/>
            </a:xfrm>
            <a:prstGeom prst="line">
              <a:avLst/>
            </a:prstGeom>
            <a:noFill/>
            <a:ln w="25400">
              <a:solidFill>
                <a:schemeClr val="tx1"/>
              </a:solidFill>
              <a:round/>
              <a:headEnd/>
              <a:tailEnd/>
            </a:ln>
          </p:spPr>
          <p:txBody>
            <a:bodyPr wrap="none" anchor="ctr"/>
            <a:lstStyle/>
            <a:p>
              <a:endParaRPr lang="zh-CN" altLang="en-US"/>
            </a:p>
          </p:txBody>
        </p:sp>
        <p:sp>
          <p:nvSpPr>
            <p:cNvPr id="162838" name="Line 13"/>
            <p:cNvSpPr>
              <a:spLocks noChangeShapeType="1"/>
            </p:cNvSpPr>
            <p:nvPr/>
          </p:nvSpPr>
          <p:spPr bwMode="auto">
            <a:xfrm>
              <a:off x="2208" y="2016"/>
              <a:ext cx="1056" cy="0"/>
            </a:xfrm>
            <a:prstGeom prst="line">
              <a:avLst/>
            </a:prstGeom>
            <a:noFill/>
            <a:ln w="25400">
              <a:solidFill>
                <a:schemeClr val="tx1"/>
              </a:solidFill>
              <a:round/>
              <a:headEnd/>
              <a:tailEnd/>
            </a:ln>
          </p:spPr>
          <p:txBody>
            <a:bodyPr wrap="none" anchor="ctr"/>
            <a:lstStyle/>
            <a:p>
              <a:endParaRPr lang="zh-CN" altLang="en-US"/>
            </a:p>
          </p:txBody>
        </p:sp>
        <p:sp>
          <p:nvSpPr>
            <p:cNvPr id="162839" name="Line 14"/>
            <p:cNvSpPr>
              <a:spLocks noChangeShapeType="1"/>
            </p:cNvSpPr>
            <p:nvPr/>
          </p:nvSpPr>
          <p:spPr bwMode="auto">
            <a:xfrm>
              <a:off x="2544" y="1488"/>
              <a:ext cx="0" cy="528"/>
            </a:xfrm>
            <a:prstGeom prst="line">
              <a:avLst/>
            </a:prstGeom>
            <a:noFill/>
            <a:ln w="25400">
              <a:solidFill>
                <a:schemeClr val="tx1"/>
              </a:solidFill>
              <a:round/>
              <a:headEnd/>
              <a:tailEnd/>
            </a:ln>
          </p:spPr>
          <p:txBody>
            <a:bodyPr wrap="none" anchor="ctr"/>
            <a:lstStyle/>
            <a:p>
              <a:endParaRPr lang="zh-CN" altLang="en-US"/>
            </a:p>
          </p:txBody>
        </p:sp>
        <p:sp>
          <p:nvSpPr>
            <p:cNvPr id="162840" name="Line 15"/>
            <p:cNvSpPr>
              <a:spLocks noChangeShapeType="1"/>
            </p:cNvSpPr>
            <p:nvPr/>
          </p:nvSpPr>
          <p:spPr bwMode="auto">
            <a:xfrm>
              <a:off x="2640" y="1488"/>
              <a:ext cx="0" cy="528"/>
            </a:xfrm>
            <a:prstGeom prst="line">
              <a:avLst/>
            </a:prstGeom>
            <a:noFill/>
            <a:ln w="25400">
              <a:solidFill>
                <a:schemeClr val="tx1"/>
              </a:solidFill>
              <a:round/>
              <a:headEnd/>
              <a:tailEnd/>
            </a:ln>
          </p:spPr>
          <p:txBody>
            <a:bodyPr wrap="none" anchor="ctr"/>
            <a:lstStyle/>
            <a:p>
              <a:endParaRPr lang="zh-CN" altLang="en-US"/>
            </a:p>
          </p:txBody>
        </p:sp>
        <p:sp>
          <p:nvSpPr>
            <p:cNvPr id="162841" name="Line 16"/>
            <p:cNvSpPr>
              <a:spLocks noChangeShapeType="1"/>
            </p:cNvSpPr>
            <p:nvPr/>
          </p:nvSpPr>
          <p:spPr bwMode="auto">
            <a:xfrm>
              <a:off x="2736" y="1488"/>
              <a:ext cx="0" cy="528"/>
            </a:xfrm>
            <a:prstGeom prst="line">
              <a:avLst/>
            </a:prstGeom>
            <a:noFill/>
            <a:ln w="25400">
              <a:solidFill>
                <a:schemeClr val="tx1"/>
              </a:solidFill>
              <a:round/>
              <a:headEnd/>
              <a:tailEnd/>
            </a:ln>
          </p:spPr>
          <p:txBody>
            <a:bodyPr wrap="none" anchor="ctr"/>
            <a:lstStyle/>
            <a:p>
              <a:endParaRPr lang="zh-CN" altLang="en-US"/>
            </a:p>
          </p:txBody>
        </p:sp>
        <p:sp>
          <p:nvSpPr>
            <p:cNvPr id="162842" name="Line 17"/>
            <p:cNvSpPr>
              <a:spLocks noChangeShapeType="1"/>
            </p:cNvSpPr>
            <p:nvPr/>
          </p:nvSpPr>
          <p:spPr bwMode="auto">
            <a:xfrm>
              <a:off x="2832" y="1488"/>
              <a:ext cx="0" cy="528"/>
            </a:xfrm>
            <a:prstGeom prst="line">
              <a:avLst/>
            </a:prstGeom>
            <a:noFill/>
            <a:ln w="25400">
              <a:solidFill>
                <a:schemeClr val="tx1"/>
              </a:solidFill>
              <a:round/>
              <a:headEnd/>
              <a:tailEnd/>
            </a:ln>
          </p:spPr>
          <p:txBody>
            <a:bodyPr wrap="none" anchor="ctr"/>
            <a:lstStyle/>
            <a:p>
              <a:endParaRPr lang="zh-CN" altLang="en-US"/>
            </a:p>
          </p:txBody>
        </p:sp>
        <p:sp>
          <p:nvSpPr>
            <p:cNvPr id="162843" name="Line 18"/>
            <p:cNvSpPr>
              <a:spLocks noChangeShapeType="1"/>
            </p:cNvSpPr>
            <p:nvPr/>
          </p:nvSpPr>
          <p:spPr bwMode="auto">
            <a:xfrm>
              <a:off x="2928" y="1488"/>
              <a:ext cx="0" cy="528"/>
            </a:xfrm>
            <a:prstGeom prst="line">
              <a:avLst/>
            </a:prstGeom>
            <a:noFill/>
            <a:ln w="25400">
              <a:solidFill>
                <a:schemeClr val="tx1"/>
              </a:solidFill>
              <a:round/>
              <a:headEnd/>
              <a:tailEnd/>
            </a:ln>
          </p:spPr>
          <p:txBody>
            <a:bodyPr wrap="none" anchor="ctr"/>
            <a:lstStyle/>
            <a:p>
              <a:endParaRPr lang="zh-CN" altLang="en-US"/>
            </a:p>
          </p:txBody>
        </p:sp>
        <p:sp>
          <p:nvSpPr>
            <p:cNvPr id="162844" name="Line 19"/>
            <p:cNvSpPr>
              <a:spLocks noChangeShapeType="1"/>
            </p:cNvSpPr>
            <p:nvPr/>
          </p:nvSpPr>
          <p:spPr bwMode="auto">
            <a:xfrm>
              <a:off x="3024" y="1488"/>
              <a:ext cx="0" cy="528"/>
            </a:xfrm>
            <a:prstGeom prst="line">
              <a:avLst/>
            </a:prstGeom>
            <a:noFill/>
            <a:ln w="25400">
              <a:solidFill>
                <a:schemeClr val="tx1"/>
              </a:solidFill>
              <a:round/>
              <a:headEnd/>
              <a:tailEnd/>
            </a:ln>
          </p:spPr>
          <p:txBody>
            <a:bodyPr wrap="none" anchor="ctr"/>
            <a:lstStyle/>
            <a:p>
              <a:endParaRPr lang="zh-CN" altLang="en-US"/>
            </a:p>
          </p:txBody>
        </p:sp>
        <p:sp>
          <p:nvSpPr>
            <p:cNvPr id="162845" name="Rectangle 20"/>
            <p:cNvSpPr>
              <a:spLocks noChangeArrowheads="1"/>
            </p:cNvSpPr>
            <p:nvPr/>
          </p:nvSpPr>
          <p:spPr bwMode="auto">
            <a:xfrm>
              <a:off x="2112" y="912"/>
              <a:ext cx="384" cy="240"/>
            </a:xfrm>
            <a:prstGeom prst="rect">
              <a:avLst/>
            </a:prstGeom>
            <a:solidFill>
              <a:schemeClr val="bg1"/>
            </a:solidFill>
            <a:ln w="25400">
              <a:solidFill>
                <a:schemeClr val="tx1"/>
              </a:solidFill>
              <a:miter lim="800000"/>
              <a:headEnd/>
              <a:tailEnd/>
            </a:ln>
          </p:spPr>
          <p:txBody>
            <a:bodyPr wrap="none" anchor="ctr"/>
            <a:lstStyle/>
            <a:p>
              <a:pPr eaLnBrk="1" hangingPunct="1"/>
              <a:r>
                <a:rPr lang="en-US" altLang="zh-CN" sz="2000">
                  <a:latin typeface="Verdana" pitchFamily="34" charset="0"/>
                </a:rPr>
                <a:t>tail</a:t>
              </a:r>
            </a:p>
          </p:txBody>
        </p:sp>
        <p:sp>
          <p:nvSpPr>
            <p:cNvPr id="162846" name="Line 21"/>
            <p:cNvSpPr>
              <a:spLocks noChangeShapeType="1"/>
            </p:cNvSpPr>
            <p:nvPr/>
          </p:nvSpPr>
          <p:spPr bwMode="auto">
            <a:xfrm>
              <a:off x="2304" y="1152"/>
              <a:ext cx="192" cy="336"/>
            </a:xfrm>
            <a:prstGeom prst="line">
              <a:avLst/>
            </a:prstGeom>
            <a:noFill/>
            <a:ln w="25400">
              <a:solidFill>
                <a:schemeClr val="tx1"/>
              </a:solidFill>
              <a:round/>
              <a:headEnd/>
              <a:tailEnd type="triangle" w="med" len="med"/>
            </a:ln>
          </p:spPr>
          <p:txBody>
            <a:bodyPr wrap="none" anchor="ctr"/>
            <a:lstStyle/>
            <a:p>
              <a:endParaRPr lang="zh-CN" altLang="en-US"/>
            </a:p>
          </p:txBody>
        </p:sp>
        <p:sp>
          <p:nvSpPr>
            <p:cNvPr id="162847" name="Rectangle 22"/>
            <p:cNvSpPr>
              <a:spLocks noChangeArrowheads="1"/>
            </p:cNvSpPr>
            <p:nvPr/>
          </p:nvSpPr>
          <p:spPr bwMode="auto">
            <a:xfrm>
              <a:off x="2952" y="912"/>
              <a:ext cx="440" cy="240"/>
            </a:xfrm>
            <a:prstGeom prst="rect">
              <a:avLst/>
            </a:prstGeom>
            <a:solidFill>
              <a:schemeClr val="bg1"/>
            </a:solidFill>
            <a:ln w="25400">
              <a:solidFill>
                <a:schemeClr val="tx1"/>
              </a:solidFill>
              <a:miter lim="800000"/>
              <a:headEnd/>
              <a:tailEnd/>
            </a:ln>
          </p:spPr>
          <p:txBody>
            <a:bodyPr wrap="none" anchor="ctr"/>
            <a:lstStyle/>
            <a:p>
              <a:pPr eaLnBrk="1" hangingPunct="1"/>
              <a:r>
                <a:rPr lang="en-US" altLang="zh-CN" sz="2000">
                  <a:latin typeface="Verdana" pitchFamily="34" charset="0"/>
                </a:rPr>
                <a:t>head</a:t>
              </a:r>
            </a:p>
          </p:txBody>
        </p:sp>
        <p:sp>
          <p:nvSpPr>
            <p:cNvPr id="162848" name="Line 23"/>
            <p:cNvSpPr>
              <a:spLocks noChangeShapeType="1"/>
            </p:cNvSpPr>
            <p:nvPr/>
          </p:nvSpPr>
          <p:spPr bwMode="auto">
            <a:xfrm>
              <a:off x="2448" y="1488"/>
              <a:ext cx="0" cy="528"/>
            </a:xfrm>
            <a:prstGeom prst="line">
              <a:avLst/>
            </a:prstGeom>
            <a:noFill/>
            <a:ln w="25400">
              <a:solidFill>
                <a:schemeClr val="tx1"/>
              </a:solidFill>
              <a:round/>
              <a:headEnd/>
              <a:tailEnd/>
            </a:ln>
          </p:spPr>
          <p:txBody>
            <a:bodyPr wrap="none" anchor="ctr"/>
            <a:lstStyle/>
            <a:p>
              <a:endParaRPr lang="zh-CN" altLang="en-US"/>
            </a:p>
          </p:txBody>
        </p:sp>
        <p:sp>
          <p:nvSpPr>
            <p:cNvPr id="162849" name="Line 24"/>
            <p:cNvSpPr>
              <a:spLocks noChangeShapeType="1"/>
            </p:cNvSpPr>
            <p:nvPr/>
          </p:nvSpPr>
          <p:spPr bwMode="auto">
            <a:xfrm flipH="1">
              <a:off x="2976" y="1152"/>
              <a:ext cx="192" cy="336"/>
            </a:xfrm>
            <a:prstGeom prst="line">
              <a:avLst/>
            </a:prstGeom>
            <a:noFill/>
            <a:ln w="25400">
              <a:solidFill>
                <a:schemeClr val="tx1"/>
              </a:solidFill>
              <a:round/>
              <a:headEnd/>
              <a:tailEnd type="triangle" w="med" len="med"/>
            </a:ln>
          </p:spPr>
          <p:txBody>
            <a:bodyPr wrap="none" anchor="ctr"/>
            <a:lstStyle/>
            <a:p>
              <a:endParaRPr lang="zh-CN" altLang="en-US"/>
            </a:p>
          </p:txBody>
        </p:sp>
        <p:sp>
          <p:nvSpPr>
            <p:cNvPr id="162850" name="Rectangle 25"/>
            <p:cNvSpPr>
              <a:spLocks noChangeArrowheads="1"/>
            </p:cNvSpPr>
            <p:nvPr/>
          </p:nvSpPr>
          <p:spPr bwMode="auto">
            <a:xfrm>
              <a:off x="1098" y="1541"/>
              <a:ext cx="507" cy="247"/>
            </a:xfrm>
            <a:prstGeom prst="rect">
              <a:avLst/>
            </a:prstGeom>
            <a:noFill/>
            <a:ln w="25400">
              <a:solidFill>
                <a:schemeClr val="tx1"/>
              </a:solidFill>
              <a:miter lim="800000"/>
              <a:headEnd/>
              <a:tailEnd/>
            </a:ln>
          </p:spPr>
          <p:txBody>
            <a:bodyPr>
              <a:spAutoFit/>
            </a:bodyPr>
            <a:lstStyle/>
            <a:p>
              <a:pPr eaLnBrk="1" hangingPunct="1"/>
              <a:r>
                <a:rPr lang="en-US" altLang="zh-CN">
                  <a:latin typeface="Verdana" pitchFamily="34" charset="0"/>
                </a:rPr>
                <a:t>  R</a:t>
              </a:r>
              <a:r>
                <a:rPr lang="en-US" altLang="zh-CN" baseline="-25000">
                  <a:latin typeface="Verdana" pitchFamily="34" charset="0"/>
                </a:rPr>
                <a:t>tail</a:t>
              </a:r>
            </a:p>
          </p:txBody>
        </p:sp>
        <p:sp>
          <p:nvSpPr>
            <p:cNvPr id="162851" name="Rectangle 26"/>
            <p:cNvSpPr>
              <a:spLocks noChangeArrowheads="1"/>
            </p:cNvSpPr>
            <p:nvPr/>
          </p:nvSpPr>
          <p:spPr bwMode="auto">
            <a:xfrm>
              <a:off x="3558" y="1521"/>
              <a:ext cx="499" cy="249"/>
            </a:xfrm>
            <a:prstGeom prst="rect">
              <a:avLst/>
            </a:prstGeom>
            <a:solidFill>
              <a:schemeClr val="bg1"/>
            </a:solidFill>
            <a:ln w="25400">
              <a:solidFill>
                <a:schemeClr val="tx1"/>
              </a:solidFill>
              <a:miter lim="800000"/>
              <a:headEnd/>
              <a:tailEnd/>
            </a:ln>
          </p:spPr>
          <p:txBody>
            <a:bodyPr wrap="none" anchor="ctr"/>
            <a:lstStyle/>
            <a:p>
              <a:pPr eaLnBrk="1" hangingPunct="1"/>
              <a:endParaRPr lang="en-US" altLang="zh-CN"/>
            </a:p>
          </p:txBody>
        </p:sp>
        <p:sp>
          <p:nvSpPr>
            <p:cNvPr id="162852" name="Rectangle 27"/>
            <p:cNvSpPr>
              <a:spLocks noChangeArrowheads="1"/>
            </p:cNvSpPr>
            <p:nvPr/>
          </p:nvSpPr>
          <p:spPr bwMode="auto">
            <a:xfrm>
              <a:off x="4618" y="1521"/>
              <a:ext cx="499" cy="244"/>
            </a:xfrm>
            <a:prstGeom prst="rect">
              <a:avLst/>
            </a:prstGeom>
            <a:solidFill>
              <a:schemeClr val="bg1"/>
            </a:solidFill>
            <a:ln w="25400">
              <a:solidFill>
                <a:schemeClr val="tx1"/>
              </a:solidFill>
              <a:miter lim="800000"/>
              <a:headEnd/>
              <a:tailEnd/>
            </a:ln>
          </p:spPr>
          <p:txBody>
            <a:bodyPr wrap="none" anchor="ctr"/>
            <a:lstStyle/>
            <a:p>
              <a:pPr eaLnBrk="1" hangingPunct="1"/>
              <a:endParaRPr lang="en-US" altLang="zh-CN"/>
            </a:p>
          </p:txBody>
        </p:sp>
        <p:sp>
          <p:nvSpPr>
            <p:cNvPr id="162853" name="Rectangle 28"/>
            <p:cNvSpPr>
              <a:spLocks noChangeArrowheads="1"/>
            </p:cNvSpPr>
            <p:nvPr/>
          </p:nvSpPr>
          <p:spPr bwMode="auto">
            <a:xfrm>
              <a:off x="3664" y="1526"/>
              <a:ext cx="364" cy="231"/>
            </a:xfrm>
            <a:prstGeom prst="rect">
              <a:avLst/>
            </a:prstGeom>
            <a:noFill/>
            <a:ln w="25400">
              <a:noFill/>
              <a:miter lim="800000"/>
              <a:headEnd/>
              <a:tailEnd/>
            </a:ln>
          </p:spPr>
          <p:txBody>
            <a:bodyPr wrap="none">
              <a:spAutoFit/>
            </a:bodyPr>
            <a:lstStyle/>
            <a:p>
              <a:pPr eaLnBrk="1" hangingPunct="1"/>
              <a:r>
                <a:rPr lang="en-US" altLang="zh-CN">
                  <a:latin typeface="Verdana" pitchFamily="34" charset="0"/>
                </a:rPr>
                <a:t>R</a:t>
              </a:r>
              <a:r>
                <a:rPr lang="en-US" altLang="zh-CN" baseline="-25000">
                  <a:latin typeface="Verdana" pitchFamily="34" charset="0"/>
                </a:rPr>
                <a:t>tail</a:t>
              </a:r>
            </a:p>
          </p:txBody>
        </p:sp>
        <p:sp>
          <p:nvSpPr>
            <p:cNvPr id="162854" name="Rectangle 29"/>
            <p:cNvSpPr>
              <a:spLocks noChangeArrowheads="1"/>
            </p:cNvSpPr>
            <p:nvPr/>
          </p:nvSpPr>
          <p:spPr bwMode="auto">
            <a:xfrm>
              <a:off x="4079" y="1521"/>
              <a:ext cx="508" cy="247"/>
            </a:xfrm>
            <a:prstGeom prst="rect">
              <a:avLst/>
            </a:prstGeom>
            <a:noFill/>
            <a:ln w="25400">
              <a:solidFill>
                <a:schemeClr val="tx1"/>
              </a:solidFill>
              <a:miter lim="800000"/>
              <a:headEnd/>
              <a:tailEnd/>
            </a:ln>
          </p:spPr>
          <p:txBody>
            <a:bodyPr>
              <a:spAutoFit/>
            </a:bodyPr>
            <a:lstStyle/>
            <a:p>
              <a:pPr eaLnBrk="1" hangingPunct="1"/>
              <a:r>
                <a:rPr lang="en-US" altLang="zh-CN">
                  <a:latin typeface="Verdana" pitchFamily="34" charset="0"/>
                </a:rPr>
                <a:t>R</a:t>
              </a:r>
              <a:r>
                <a:rPr lang="en-US" altLang="zh-CN" baseline="-25000">
                  <a:latin typeface="Verdana" pitchFamily="34" charset="0"/>
                </a:rPr>
                <a:t>head</a:t>
              </a:r>
            </a:p>
          </p:txBody>
        </p:sp>
        <p:sp>
          <p:nvSpPr>
            <p:cNvPr id="162855" name="Rectangle 30"/>
            <p:cNvSpPr>
              <a:spLocks noChangeArrowheads="1"/>
            </p:cNvSpPr>
            <p:nvPr/>
          </p:nvSpPr>
          <p:spPr bwMode="auto">
            <a:xfrm>
              <a:off x="4706" y="1526"/>
              <a:ext cx="216" cy="231"/>
            </a:xfrm>
            <a:prstGeom prst="rect">
              <a:avLst/>
            </a:prstGeom>
            <a:noFill/>
            <a:ln w="25400">
              <a:noFill/>
              <a:miter lim="800000"/>
              <a:headEnd/>
              <a:tailEnd/>
            </a:ln>
          </p:spPr>
          <p:txBody>
            <a:bodyPr wrap="none">
              <a:spAutoFit/>
            </a:bodyPr>
            <a:lstStyle/>
            <a:p>
              <a:pPr eaLnBrk="1" hangingPunct="1"/>
              <a:r>
                <a:rPr lang="en-US" altLang="zh-CN">
                  <a:latin typeface="Verdana" pitchFamily="34" charset="0"/>
                </a:rPr>
                <a:t>R</a:t>
              </a:r>
              <a:endParaRPr lang="en-US" altLang="zh-CN" baseline="-25000">
                <a:latin typeface="Verdana" pitchFamily="34" charset="0"/>
              </a:endParaRPr>
            </a:p>
          </p:txBody>
        </p:sp>
      </p:grpSp>
      <p:grpSp>
        <p:nvGrpSpPr>
          <p:cNvPr id="3" name="Group 31"/>
          <p:cNvGrpSpPr>
            <a:grpSpLocks/>
          </p:cNvGrpSpPr>
          <p:nvPr/>
        </p:nvGrpSpPr>
        <p:grpSpPr bwMode="auto">
          <a:xfrm>
            <a:off x="160338" y="4454525"/>
            <a:ext cx="3009900" cy="1831975"/>
            <a:chOff x="101" y="2966"/>
            <a:chExt cx="1896" cy="1154"/>
          </a:xfrm>
        </p:grpSpPr>
        <p:sp>
          <p:nvSpPr>
            <p:cNvPr id="162831" name="Text Box 32"/>
            <p:cNvSpPr txBox="1">
              <a:spLocks noChangeArrowheads="1"/>
            </p:cNvSpPr>
            <p:nvPr/>
          </p:nvSpPr>
          <p:spPr bwMode="auto">
            <a:xfrm>
              <a:off x="101" y="3486"/>
              <a:ext cx="1896" cy="634"/>
            </a:xfrm>
            <a:prstGeom prst="rect">
              <a:avLst/>
            </a:prstGeom>
            <a:noFill/>
            <a:ln w="25400">
              <a:noFill/>
              <a:miter lim="800000"/>
              <a:headEnd/>
              <a:tailEnd/>
            </a:ln>
          </p:spPr>
          <p:txBody>
            <a:bodyPr wrap="none">
              <a:spAutoFit/>
            </a:bodyPr>
            <a:lstStyle/>
            <a:p>
              <a:pPr eaLnBrk="1" hangingPunct="1"/>
              <a:r>
                <a:rPr lang="en-US" altLang="zh-CN" sz="2000" i="1">
                  <a:solidFill>
                    <a:srgbClr val="007D0C"/>
                  </a:solidFill>
                  <a:latin typeface="Verdana" pitchFamily="34" charset="0"/>
                </a:rPr>
                <a:t>ensures that tail ptr</a:t>
              </a:r>
            </a:p>
            <a:p>
              <a:pPr eaLnBrk="1" hangingPunct="1"/>
              <a:r>
                <a:rPr lang="en-US" altLang="zh-CN" sz="2000" i="1">
                  <a:solidFill>
                    <a:srgbClr val="007D0C"/>
                  </a:solidFill>
                  <a:latin typeface="Verdana" pitchFamily="34" charset="0"/>
                </a:rPr>
                <a:t>is not updated before </a:t>
              </a:r>
            </a:p>
            <a:p>
              <a:pPr eaLnBrk="1" hangingPunct="1"/>
              <a:r>
                <a:rPr lang="en-US" altLang="zh-CN" sz="2000" i="1">
                  <a:solidFill>
                    <a:srgbClr val="007D0C"/>
                  </a:solidFill>
                  <a:latin typeface="Verdana" pitchFamily="34" charset="0"/>
                </a:rPr>
                <a:t>x has been stored</a:t>
              </a:r>
              <a:endParaRPr lang="en-US" altLang="zh-CN" sz="2000" i="1">
                <a:solidFill>
                  <a:schemeClr val="bg2"/>
                </a:solidFill>
                <a:latin typeface="Verdana" pitchFamily="34" charset="0"/>
              </a:endParaRPr>
            </a:p>
          </p:txBody>
        </p:sp>
        <p:sp>
          <p:nvSpPr>
            <p:cNvPr id="162832" name="Line 33"/>
            <p:cNvSpPr>
              <a:spLocks noChangeShapeType="1"/>
            </p:cNvSpPr>
            <p:nvPr/>
          </p:nvSpPr>
          <p:spPr bwMode="auto">
            <a:xfrm flipV="1">
              <a:off x="396" y="2966"/>
              <a:ext cx="393" cy="517"/>
            </a:xfrm>
            <a:prstGeom prst="line">
              <a:avLst/>
            </a:prstGeom>
            <a:noFill/>
            <a:ln w="25400">
              <a:solidFill>
                <a:schemeClr val="bg2"/>
              </a:solidFill>
              <a:round/>
              <a:headEnd/>
              <a:tailEnd type="triangle" w="med" len="med"/>
            </a:ln>
          </p:spPr>
          <p:txBody>
            <a:bodyPr wrap="none" anchor="ctr"/>
            <a:lstStyle/>
            <a:p>
              <a:endParaRPr lang="zh-CN" altLang="en-US"/>
            </a:p>
          </p:txBody>
        </p:sp>
      </p:grpSp>
      <p:grpSp>
        <p:nvGrpSpPr>
          <p:cNvPr id="4" name="Group 34"/>
          <p:cNvGrpSpPr>
            <a:grpSpLocks/>
          </p:cNvGrpSpPr>
          <p:nvPr/>
        </p:nvGrpSpPr>
        <p:grpSpPr bwMode="auto">
          <a:xfrm>
            <a:off x="3381375" y="4565650"/>
            <a:ext cx="2524125" cy="1855788"/>
            <a:chOff x="2130" y="3036"/>
            <a:chExt cx="1590" cy="1169"/>
          </a:xfrm>
        </p:grpSpPr>
        <p:sp>
          <p:nvSpPr>
            <p:cNvPr id="162829" name="Text Box 35"/>
            <p:cNvSpPr txBox="1">
              <a:spLocks noChangeArrowheads="1"/>
            </p:cNvSpPr>
            <p:nvPr/>
          </p:nvSpPr>
          <p:spPr bwMode="auto">
            <a:xfrm>
              <a:off x="2130" y="3571"/>
              <a:ext cx="1590" cy="634"/>
            </a:xfrm>
            <a:prstGeom prst="rect">
              <a:avLst/>
            </a:prstGeom>
            <a:noFill/>
            <a:ln w="25400">
              <a:noFill/>
              <a:miter lim="800000"/>
              <a:headEnd/>
              <a:tailEnd/>
            </a:ln>
          </p:spPr>
          <p:txBody>
            <a:bodyPr wrap="none">
              <a:spAutoFit/>
            </a:bodyPr>
            <a:lstStyle/>
            <a:p>
              <a:pPr eaLnBrk="1" hangingPunct="1"/>
              <a:r>
                <a:rPr lang="en-US" altLang="zh-CN" sz="2000" i="1">
                  <a:solidFill>
                    <a:srgbClr val="007D0C"/>
                  </a:solidFill>
                  <a:latin typeface="Verdana" pitchFamily="34" charset="0"/>
                </a:rPr>
                <a:t>ensures that R is</a:t>
              </a:r>
            </a:p>
            <a:p>
              <a:pPr eaLnBrk="1" hangingPunct="1"/>
              <a:r>
                <a:rPr lang="en-US" altLang="zh-CN" sz="2000" i="1">
                  <a:solidFill>
                    <a:srgbClr val="007D0C"/>
                  </a:solidFill>
                  <a:latin typeface="Verdana" pitchFamily="34" charset="0"/>
                </a:rPr>
                <a:t>not loaded before </a:t>
              </a:r>
            </a:p>
            <a:p>
              <a:pPr eaLnBrk="1" hangingPunct="1"/>
              <a:r>
                <a:rPr lang="en-US" altLang="zh-CN" sz="2000" i="1">
                  <a:solidFill>
                    <a:srgbClr val="007D0C"/>
                  </a:solidFill>
                  <a:latin typeface="Verdana" pitchFamily="34" charset="0"/>
                </a:rPr>
                <a:t>x has been stored</a:t>
              </a:r>
            </a:p>
          </p:txBody>
        </p:sp>
        <p:sp>
          <p:nvSpPr>
            <p:cNvPr id="162830" name="Line 36"/>
            <p:cNvSpPr>
              <a:spLocks noChangeShapeType="1"/>
            </p:cNvSpPr>
            <p:nvPr/>
          </p:nvSpPr>
          <p:spPr bwMode="auto">
            <a:xfrm flipV="1">
              <a:off x="3191" y="3036"/>
              <a:ext cx="489" cy="533"/>
            </a:xfrm>
            <a:prstGeom prst="line">
              <a:avLst/>
            </a:prstGeom>
            <a:noFill/>
            <a:ln w="25400">
              <a:solidFill>
                <a:schemeClr val="bg2"/>
              </a:solidFill>
              <a:round/>
              <a:headEnd/>
              <a:tailEnd type="triangle" w="med" len="med"/>
            </a:ln>
          </p:spPr>
          <p:txBody>
            <a:bodyPr wrap="none" anchor="ctr"/>
            <a:lstStyle/>
            <a:p>
              <a:endParaRPr lang="zh-CN" altLang="en-US"/>
            </a:p>
          </p:txBody>
        </p:sp>
      </p:grpSp>
    </p:spTree>
    <p:extLst>
      <p:ext uri="{BB962C8B-B14F-4D97-AF65-F5344CB8AC3E}">
        <p14:creationId xmlns:p14="http://schemas.microsoft.com/office/powerpoint/2010/main" val="16506540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lIns="90488" tIns="44450" rIns="90488" bIns="44450"/>
          <a:lstStyle/>
          <a:p>
            <a:pPr eaLnBrk="1" hangingPunct="1"/>
            <a:r>
              <a:rPr lang="zh-CN" altLang="en-US" smtClean="0"/>
              <a:t>顺序同一性的存储器模型</a:t>
            </a:r>
            <a:endParaRPr lang="en-US" altLang="zh-CN" sz="1600" i="1" smtClean="0"/>
          </a:p>
        </p:txBody>
      </p:sp>
      <p:sp>
        <p:nvSpPr>
          <p:cNvPr id="23" name="日期占位符 22"/>
          <p:cNvSpPr>
            <a:spLocks noGrp="1"/>
          </p:cNvSpPr>
          <p:nvPr>
            <p:ph type="dt" sz="half" idx="10"/>
          </p:nvPr>
        </p:nvSpPr>
        <p:spPr/>
        <p:txBody>
          <a:bodyPr/>
          <a:lstStyle/>
          <a:p>
            <a:pPr>
              <a:defRPr/>
            </a:pPr>
            <a:fld id="{AADE5E70-E0B5-4311-BE95-4D3E3BBDDD75}" type="datetime1">
              <a:rPr lang="zh-CN" altLang="en-US"/>
              <a:t>2020/5/17</a:t>
            </a:fld>
            <a:endParaRPr lang="zh-CN" altLang="en-US"/>
          </a:p>
        </p:txBody>
      </p:sp>
      <p:sp>
        <p:nvSpPr>
          <p:cNvPr id="24" name="页脚占位符 23"/>
          <p:cNvSpPr>
            <a:spLocks noGrp="1"/>
          </p:cNvSpPr>
          <p:nvPr>
            <p:ph type="ftr" sz="quarter" idx="11"/>
          </p:nvPr>
        </p:nvSpPr>
        <p:spPr/>
        <p:txBody>
          <a:bodyPr/>
          <a:lstStyle/>
          <a:p>
            <a:pPr>
              <a:defRPr/>
            </a:pPr>
            <a:r>
              <a:rPr lang="zh-CN" altLang="en-US" smtClean="0"/>
              <a:t>计算机体系结构</a:t>
            </a:r>
            <a:endParaRPr lang="zh-CN" altLang="en-US"/>
          </a:p>
        </p:txBody>
      </p:sp>
      <p:sp>
        <p:nvSpPr>
          <p:cNvPr id="136195" name="Slide Number Placeholder 4"/>
          <p:cNvSpPr>
            <a:spLocks noGrp="1"/>
          </p:cNvSpPr>
          <p:nvPr>
            <p:ph type="sldNum" sz="quarter" idx="12"/>
          </p:nvPr>
        </p:nvSpPr>
        <p:spPr bwMode="auto">
          <a:noFill/>
          <a:ln>
            <a:miter lim="800000"/>
          </a:ln>
        </p:spPr>
        <p:txBody>
          <a:bodyPr/>
          <a:lstStyle/>
          <a:p>
            <a:fld id="{3CC07CA3-0AAE-4190-B9FD-E141B61BFBAA}" type="slidenum">
              <a:rPr lang="en-US" altLang="zh-CN"/>
              <a:t>2</a:t>
            </a:fld>
            <a:endParaRPr lang="en-US" altLang="zh-CN">
              <a:solidFill>
                <a:srgbClr val="FBBA03"/>
              </a:solidFill>
            </a:endParaRPr>
          </a:p>
        </p:txBody>
      </p:sp>
      <p:sp>
        <p:nvSpPr>
          <p:cNvPr id="136196" name="Rectangle 3"/>
          <p:cNvSpPr>
            <a:spLocks noChangeArrowheads="1"/>
          </p:cNvSpPr>
          <p:nvPr/>
        </p:nvSpPr>
        <p:spPr bwMode="auto">
          <a:xfrm>
            <a:off x="838200" y="2590800"/>
            <a:ext cx="7620000" cy="4152900"/>
          </a:xfrm>
          <a:prstGeom prst="rect">
            <a:avLst/>
          </a:prstGeom>
          <a:noFill/>
          <a:ln w="25400">
            <a:noFill/>
            <a:miter lim="800000"/>
          </a:ln>
        </p:spPr>
        <p:txBody>
          <a:bodyPr lIns="90488" tIns="44450" rIns="90488" bIns="44450">
            <a:spAutoFit/>
          </a:bodyPr>
          <a:lstStyle/>
          <a:p>
            <a:pPr eaLnBrk="1" hangingPunct="1"/>
            <a:r>
              <a:rPr lang="en-US" altLang="zh-CN" sz="2400">
                <a:solidFill>
                  <a:srgbClr val="56127A"/>
                </a:solidFill>
              </a:rPr>
              <a:t>“ A system is </a:t>
            </a:r>
            <a:r>
              <a:rPr lang="en-US" altLang="zh-CN" sz="2400" i="1">
                <a:solidFill>
                  <a:srgbClr val="56127A"/>
                </a:solidFill>
              </a:rPr>
              <a:t>sequentially consistent </a:t>
            </a:r>
            <a:r>
              <a:rPr lang="en-US" altLang="zh-CN" sz="2400">
                <a:solidFill>
                  <a:srgbClr val="56127A"/>
                </a:solidFill>
              </a:rPr>
              <a:t>if the result of any execution is the same as if the operations of all the processors were executed in some sequential order, and the operations of each individual processor appear in the order specified by the program”</a:t>
            </a:r>
          </a:p>
          <a:p>
            <a:pPr eaLnBrk="1" hangingPunct="1"/>
            <a:r>
              <a:rPr lang="en-US" altLang="zh-CN" sz="2400">
                <a:solidFill>
                  <a:srgbClr val="56127A"/>
                </a:solidFill>
              </a:rPr>
              <a:t>					 </a:t>
            </a:r>
            <a:r>
              <a:rPr lang="en-US" altLang="zh-CN" sz="2400" i="1">
                <a:solidFill>
                  <a:srgbClr val="56127A"/>
                </a:solidFill>
              </a:rPr>
              <a:t>Leslie Lamport</a:t>
            </a:r>
            <a:endParaRPr lang="en-US" altLang="zh-CN" sz="2400">
              <a:solidFill>
                <a:srgbClr val="56127A"/>
              </a:solidFill>
            </a:endParaRPr>
          </a:p>
          <a:p>
            <a:pPr eaLnBrk="1" hangingPunct="1"/>
            <a:endParaRPr lang="en-US" altLang="zh-CN" sz="2400">
              <a:solidFill>
                <a:srgbClr val="56127A"/>
              </a:solidFill>
            </a:endParaRPr>
          </a:p>
          <a:p>
            <a:pPr eaLnBrk="1" hangingPunct="1"/>
            <a:r>
              <a:rPr lang="en-US" altLang="zh-CN" sz="2400"/>
              <a:t>Sequential Consistency = </a:t>
            </a:r>
          </a:p>
          <a:p>
            <a:pPr eaLnBrk="1" hangingPunct="1"/>
            <a:r>
              <a:rPr lang="en-US" altLang="zh-CN" sz="2400"/>
              <a:t>	</a:t>
            </a:r>
            <a:r>
              <a:rPr lang="zh-CN" altLang="en-US" sz="2400"/>
              <a:t>多个进程之间的存储器操作可以任意交叉</a:t>
            </a:r>
            <a:endParaRPr lang="en-US" altLang="zh-CN" sz="2400"/>
          </a:p>
          <a:p>
            <a:pPr eaLnBrk="1" hangingPunct="1"/>
            <a:r>
              <a:rPr lang="en-US" altLang="zh-CN" sz="2400"/>
              <a:t>              </a:t>
            </a:r>
            <a:r>
              <a:rPr lang="zh-CN" altLang="en-US" sz="2400"/>
              <a:t>每个进程的存储器操作按照程序序</a:t>
            </a:r>
            <a:endParaRPr lang="en-US" altLang="zh-CN" sz="2400"/>
          </a:p>
          <a:p>
            <a:pPr eaLnBrk="1" hangingPunct="1"/>
            <a:r>
              <a:rPr lang="en-US" altLang="zh-CN" sz="2400"/>
              <a:t>	</a:t>
            </a:r>
          </a:p>
        </p:txBody>
      </p:sp>
      <p:grpSp>
        <p:nvGrpSpPr>
          <p:cNvPr id="2" name="Group 4"/>
          <p:cNvGrpSpPr/>
          <p:nvPr/>
        </p:nvGrpSpPr>
        <p:grpSpPr bwMode="auto">
          <a:xfrm>
            <a:off x="2955925" y="1206500"/>
            <a:ext cx="3074988" cy="1254125"/>
            <a:chOff x="1862" y="872"/>
            <a:chExt cx="1937" cy="790"/>
          </a:xfrm>
          <a:solidFill>
            <a:srgbClr val="FFFFFF"/>
          </a:solidFill>
        </p:grpSpPr>
        <p:sp>
          <p:nvSpPr>
            <p:cNvPr id="1475589" name="Rectangle 5"/>
            <p:cNvSpPr>
              <a:spLocks noChangeArrowheads="1"/>
            </p:cNvSpPr>
            <p:nvPr/>
          </p:nvSpPr>
          <p:spPr bwMode="auto">
            <a:xfrm>
              <a:off x="2664" y="1425"/>
              <a:ext cx="243" cy="237"/>
            </a:xfrm>
            <a:prstGeom prst="rect">
              <a:avLst/>
            </a:prstGeom>
            <a:grpFill/>
            <a:ln w="12700">
              <a:solidFill>
                <a:srgbClr val="000000"/>
              </a:solidFill>
              <a:miter lim="800000"/>
            </a:ln>
            <a:effectLst/>
          </p:spPr>
          <p:txBody>
            <a:bodyPr wrap="none" lIns="90488" tIns="44450" rIns="90488" bIns="44450">
              <a:spAutoFit/>
            </a:bodyPr>
            <a:lstStyle/>
            <a:p>
              <a:pPr eaLnBrk="1" fontAlgn="auto" hangingPunct="1">
                <a:spcAft>
                  <a:spcPts val="0"/>
                </a:spcAft>
                <a:defRPr/>
              </a:pPr>
              <a:r>
                <a:rPr lang="en-US">
                  <a:latin typeface="Verdana" panose="020B0604030504040204" pitchFamily="34" charset="0"/>
                  <a:ea typeface="+mn-ea"/>
                </a:rPr>
                <a:t>M</a:t>
              </a:r>
            </a:p>
          </p:txBody>
        </p:sp>
        <p:sp>
          <p:nvSpPr>
            <p:cNvPr id="1475590" name="Rectangle 6"/>
            <p:cNvSpPr>
              <a:spLocks noChangeArrowheads="1"/>
            </p:cNvSpPr>
            <p:nvPr/>
          </p:nvSpPr>
          <p:spPr bwMode="auto">
            <a:xfrm>
              <a:off x="1864" y="872"/>
              <a:ext cx="207" cy="235"/>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a:solidFill>
                    <a:srgbClr val="56127A"/>
                  </a:solidFill>
                  <a:latin typeface="Verdana" panose="020B0604030504040204" pitchFamily="34" charset="0"/>
                  <a:ea typeface="+mn-ea"/>
                </a:rPr>
                <a:t>P</a:t>
              </a:r>
            </a:p>
          </p:txBody>
        </p:sp>
        <p:grpSp>
          <p:nvGrpSpPr>
            <p:cNvPr id="3" name="Group 7"/>
            <p:cNvGrpSpPr/>
            <p:nvPr/>
          </p:nvGrpSpPr>
          <p:grpSpPr bwMode="auto">
            <a:xfrm>
              <a:off x="1862" y="1097"/>
              <a:ext cx="1904" cy="330"/>
              <a:chOff x="1894" y="1041"/>
              <a:chExt cx="1840" cy="330"/>
            </a:xfrm>
            <a:grpFill/>
          </p:grpSpPr>
          <p:sp>
            <p:nvSpPr>
              <p:cNvPr id="1475592" name="Line 8"/>
              <p:cNvSpPr>
                <a:spLocks noChangeShapeType="1"/>
              </p:cNvSpPr>
              <p:nvPr/>
            </p:nvSpPr>
            <p:spPr bwMode="auto">
              <a:xfrm>
                <a:off x="1894" y="1206"/>
                <a:ext cx="1840" cy="0"/>
              </a:xfrm>
              <a:prstGeom prst="line">
                <a:avLst/>
              </a:prstGeom>
              <a:grpFill/>
              <a:ln w="508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75593" name="Line 9"/>
              <p:cNvSpPr>
                <a:spLocks noChangeShapeType="1"/>
              </p:cNvSpPr>
              <p:nvPr/>
            </p:nvSpPr>
            <p:spPr bwMode="auto">
              <a:xfrm>
                <a:off x="2790" y="1214"/>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75594" name="Line 10"/>
              <p:cNvSpPr>
                <a:spLocks noChangeShapeType="1"/>
              </p:cNvSpPr>
              <p:nvPr/>
            </p:nvSpPr>
            <p:spPr bwMode="auto">
              <a:xfrm>
                <a:off x="1974"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75595" name="Line 11"/>
              <p:cNvSpPr>
                <a:spLocks noChangeShapeType="1"/>
              </p:cNvSpPr>
              <p:nvPr/>
            </p:nvSpPr>
            <p:spPr bwMode="auto">
              <a:xfrm>
                <a:off x="3654"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75596" name="Line 12"/>
              <p:cNvSpPr>
                <a:spLocks noChangeShapeType="1"/>
              </p:cNvSpPr>
              <p:nvPr/>
            </p:nvSpPr>
            <p:spPr bwMode="auto">
              <a:xfrm>
                <a:off x="3318"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75597" name="Line 13"/>
              <p:cNvSpPr>
                <a:spLocks noChangeShapeType="1"/>
              </p:cNvSpPr>
              <p:nvPr/>
            </p:nvSpPr>
            <p:spPr bwMode="auto">
              <a:xfrm>
                <a:off x="2646"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75598" name="Line 14"/>
              <p:cNvSpPr>
                <a:spLocks noChangeShapeType="1"/>
              </p:cNvSpPr>
              <p:nvPr/>
            </p:nvSpPr>
            <p:spPr bwMode="auto">
              <a:xfrm>
                <a:off x="2982"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75599" name="Line 15"/>
              <p:cNvSpPr>
                <a:spLocks noChangeShapeType="1"/>
              </p:cNvSpPr>
              <p:nvPr/>
            </p:nvSpPr>
            <p:spPr bwMode="auto">
              <a:xfrm>
                <a:off x="2310"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grpSp>
        <p:sp>
          <p:nvSpPr>
            <p:cNvPr id="1475600" name="Rectangle 16"/>
            <p:cNvSpPr>
              <a:spLocks noChangeArrowheads="1"/>
            </p:cNvSpPr>
            <p:nvPr/>
          </p:nvSpPr>
          <p:spPr bwMode="auto">
            <a:xfrm>
              <a:off x="2209" y="872"/>
              <a:ext cx="207" cy="235"/>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a:solidFill>
                    <a:srgbClr val="56127A"/>
                  </a:solidFill>
                  <a:latin typeface="Verdana" panose="020B0604030504040204" pitchFamily="34" charset="0"/>
                  <a:ea typeface="+mn-ea"/>
                </a:rPr>
                <a:t>P</a:t>
              </a:r>
            </a:p>
          </p:txBody>
        </p:sp>
        <p:sp>
          <p:nvSpPr>
            <p:cNvPr id="1475601" name="Rectangle 17"/>
            <p:cNvSpPr>
              <a:spLocks noChangeArrowheads="1"/>
            </p:cNvSpPr>
            <p:nvPr/>
          </p:nvSpPr>
          <p:spPr bwMode="auto">
            <a:xfrm>
              <a:off x="2555" y="872"/>
              <a:ext cx="207" cy="235"/>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a:solidFill>
                    <a:srgbClr val="56127A"/>
                  </a:solidFill>
                  <a:latin typeface="Verdana" panose="020B0604030504040204" pitchFamily="34" charset="0"/>
                  <a:ea typeface="+mn-ea"/>
                </a:rPr>
                <a:t>P</a:t>
              </a:r>
            </a:p>
          </p:txBody>
        </p:sp>
        <p:sp>
          <p:nvSpPr>
            <p:cNvPr id="1475602" name="Rectangle 18"/>
            <p:cNvSpPr>
              <a:spLocks noChangeArrowheads="1"/>
            </p:cNvSpPr>
            <p:nvPr/>
          </p:nvSpPr>
          <p:spPr bwMode="auto">
            <a:xfrm>
              <a:off x="2900" y="872"/>
              <a:ext cx="207" cy="235"/>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a:solidFill>
                    <a:srgbClr val="56127A"/>
                  </a:solidFill>
                  <a:latin typeface="Verdana" panose="020B0604030504040204" pitchFamily="34" charset="0"/>
                  <a:ea typeface="+mn-ea"/>
                </a:rPr>
                <a:t>P</a:t>
              </a:r>
            </a:p>
          </p:txBody>
        </p:sp>
        <p:sp>
          <p:nvSpPr>
            <p:cNvPr id="1475603" name="Rectangle 19"/>
            <p:cNvSpPr>
              <a:spLocks noChangeArrowheads="1"/>
            </p:cNvSpPr>
            <p:nvPr/>
          </p:nvSpPr>
          <p:spPr bwMode="auto">
            <a:xfrm>
              <a:off x="3246" y="872"/>
              <a:ext cx="207" cy="235"/>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a:solidFill>
                    <a:srgbClr val="56127A"/>
                  </a:solidFill>
                  <a:latin typeface="Verdana" panose="020B0604030504040204" pitchFamily="34" charset="0"/>
                  <a:ea typeface="+mn-ea"/>
                </a:rPr>
                <a:t>P</a:t>
              </a:r>
            </a:p>
          </p:txBody>
        </p:sp>
        <p:sp>
          <p:nvSpPr>
            <p:cNvPr id="1475604" name="Rectangle 20"/>
            <p:cNvSpPr>
              <a:spLocks noChangeArrowheads="1"/>
            </p:cNvSpPr>
            <p:nvPr/>
          </p:nvSpPr>
          <p:spPr bwMode="auto">
            <a:xfrm>
              <a:off x="3592" y="872"/>
              <a:ext cx="207" cy="235"/>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a:solidFill>
                    <a:srgbClr val="56127A"/>
                  </a:solidFill>
                  <a:latin typeface="Verdana" panose="020B0604030504040204" pitchFamily="34" charset="0"/>
                  <a:ea typeface="+mn-ea"/>
                </a:rPr>
                <a:t>P</a:t>
              </a:r>
            </a:p>
          </p:txBody>
        </p:sp>
      </p:gr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type="title"/>
          </p:nvPr>
        </p:nvSpPr>
        <p:spPr/>
        <p:txBody>
          <a:bodyPr>
            <a:normAutofit/>
          </a:bodyPr>
          <a:lstStyle/>
          <a:p>
            <a:pPr eaLnBrk="1" hangingPunct="1"/>
            <a:r>
              <a:rPr lang="en-US" altLang="zh-CN" smtClean="0"/>
              <a:t>Multiple Consumer Example</a:t>
            </a:r>
          </a:p>
        </p:txBody>
      </p:sp>
      <p:sp>
        <p:nvSpPr>
          <p:cNvPr id="46" name="日期占位符 45"/>
          <p:cNvSpPr>
            <a:spLocks noGrp="1"/>
          </p:cNvSpPr>
          <p:nvPr>
            <p:ph type="dt" sz="half" idx="10"/>
          </p:nvPr>
        </p:nvSpPr>
        <p:spPr/>
        <p:txBody>
          <a:bodyPr/>
          <a:lstStyle/>
          <a:p>
            <a:pPr>
              <a:defRPr/>
            </a:pPr>
            <a:fld id="{04BBCF87-2A90-4D2E-B233-F7D28E211923}" type="datetime1">
              <a:rPr lang="zh-CN" altLang="en-US"/>
              <a:pPr>
                <a:defRPr/>
              </a:pPr>
              <a:t>2020/5/17</a:t>
            </a:fld>
            <a:endParaRPr lang="zh-CN" altLang="en-US"/>
          </a:p>
        </p:txBody>
      </p:sp>
      <p:sp>
        <p:nvSpPr>
          <p:cNvPr id="47" name="页脚占位符 46"/>
          <p:cNvSpPr>
            <a:spLocks noGrp="1"/>
          </p:cNvSpPr>
          <p:nvPr>
            <p:ph type="ftr" sz="quarter" idx="11"/>
          </p:nvPr>
        </p:nvSpPr>
        <p:spPr/>
        <p:txBody>
          <a:bodyPr/>
          <a:lstStyle/>
          <a:p>
            <a:pPr>
              <a:defRPr/>
            </a:pPr>
            <a:r>
              <a:rPr lang="zh-CN" altLang="en-US" smtClean="0"/>
              <a:t>计算机体系结构</a:t>
            </a:r>
            <a:endParaRPr lang="zh-CN" altLang="en-US"/>
          </a:p>
        </p:txBody>
      </p:sp>
      <p:sp>
        <p:nvSpPr>
          <p:cNvPr id="164867" name="Slide Number Placeholder 4"/>
          <p:cNvSpPr>
            <a:spLocks noGrp="1"/>
          </p:cNvSpPr>
          <p:nvPr>
            <p:ph type="sldNum" sz="quarter" idx="12"/>
          </p:nvPr>
        </p:nvSpPr>
        <p:spPr bwMode="auto">
          <a:noFill/>
          <a:ln>
            <a:miter lim="800000"/>
            <a:headEnd/>
            <a:tailEnd/>
          </a:ln>
        </p:spPr>
        <p:txBody>
          <a:bodyPr/>
          <a:lstStyle/>
          <a:p>
            <a:fld id="{E380F0FE-F4AB-48AA-A313-8AEB7542A632}" type="slidenum">
              <a:rPr lang="en-US" altLang="zh-CN"/>
              <a:pPr/>
              <a:t>20</a:t>
            </a:fld>
            <a:endParaRPr lang="en-US" altLang="zh-CN">
              <a:solidFill>
                <a:srgbClr val="FBBA03"/>
              </a:solidFill>
            </a:endParaRPr>
          </a:p>
        </p:txBody>
      </p:sp>
      <p:sp>
        <p:nvSpPr>
          <p:cNvPr id="1481730" name="Rectangle 2"/>
          <p:cNvSpPr>
            <a:spLocks noChangeArrowheads="1"/>
          </p:cNvSpPr>
          <p:nvPr/>
        </p:nvSpPr>
        <p:spPr bwMode="auto">
          <a:xfrm>
            <a:off x="5765800" y="3468688"/>
            <a:ext cx="3225800" cy="1892300"/>
          </a:xfrm>
          <a:prstGeom prst="rect">
            <a:avLst/>
          </a:prstGeom>
          <a:solidFill>
            <a:srgbClr val="CFBDC8"/>
          </a:solidFill>
          <a:ln w="9525">
            <a:noFill/>
            <a:miter lim="800000"/>
            <a:headEnd/>
            <a:tailEnd/>
          </a:ln>
        </p:spPr>
        <p:txBody>
          <a:bodyPr wrap="none" anchor="ctr"/>
          <a:lstStyle/>
          <a:p>
            <a:pPr eaLnBrk="1" hangingPunct="1"/>
            <a:endParaRPr lang="en-US" altLang="zh-CN"/>
          </a:p>
        </p:txBody>
      </p:sp>
      <p:sp>
        <p:nvSpPr>
          <p:cNvPr id="164869" name="Text Box 4"/>
          <p:cNvSpPr txBox="1">
            <a:spLocks noChangeArrowheads="1"/>
          </p:cNvSpPr>
          <p:nvPr/>
        </p:nvSpPr>
        <p:spPr bwMode="auto">
          <a:xfrm>
            <a:off x="388938" y="3262313"/>
            <a:ext cx="3382962" cy="1616075"/>
          </a:xfrm>
          <a:prstGeom prst="rect">
            <a:avLst/>
          </a:prstGeom>
          <a:noFill/>
          <a:ln w="25400">
            <a:noFill/>
            <a:miter lim="800000"/>
            <a:headEnd/>
            <a:tailEnd/>
          </a:ln>
        </p:spPr>
        <p:txBody>
          <a:bodyPr wrap="none">
            <a:spAutoFit/>
          </a:bodyPr>
          <a:lstStyle/>
          <a:p>
            <a:pPr eaLnBrk="1" hangingPunct="1"/>
            <a:r>
              <a:rPr lang="en-US" altLang="zh-CN" sz="2000">
                <a:latin typeface="Verdana" pitchFamily="34" charset="0"/>
              </a:rPr>
              <a:t>Producer posting Item x:</a:t>
            </a:r>
          </a:p>
          <a:p>
            <a:pPr eaLnBrk="1" hangingPunct="1"/>
            <a:r>
              <a:rPr lang="en-US" altLang="zh-CN" sz="2000">
                <a:solidFill>
                  <a:srgbClr val="56127A"/>
                </a:solidFill>
                <a:latin typeface="Verdana" pitchFamily="34" charset="0"/>
              </a:rPr>
              <a:t>	Load R</a:t>
            </a:r>
            <a:r>
              <a:rPr lang="en-US" altLang="zh-CN" sz="2000" baseline="-25000">
                <a:solidFill>
                  <a:srgbClr val="56127A"/>
                </a:solidFill>
                <a:latin typeface="Verdana" pitchFamily="34" charset="0"/>
              </a:rPr>
              <a:t>tail</a:t>
            </a:r>
            <a:r>
              <a:rPr lang="en-US" altLang="zh-CN" sz="2000">
                <a:solidFill>
                  <a:srgbClr val="56127A"/>
                </a:solidFill>
                <a:latin typeface="Verdana" pitchFamily="34" charset="0"/>
              </a:rPr>
              <a:t>, (tail)</a:t>
            </a:r>
          </a:p>
          <a:p>
            <a:pPr eaLnBrk="1" hangingPunct="1"/>
            <a:r>
              <a:rPr lang="en-US" altLang="zh-CN" sz="2000">
                <a:solidFill>
                  <a:srgbClr val="56127A"/>
                </a:solidFill>
                <a:latin typeface="Verdana" pitchFamily="34" charset="0"/>
              </a:rPr>
              <a:t>	Store (R</a:t>
            </a:r>
            <a:r>
              <a:rPr lang="en-US" altLang="zh-CN" sz="2000" baseline="-25000">
                <a:solidFill>
                  <a:srgbClr val="56127A"/>
                </a:solidFill>
                <a:latin typeface="Verdana" pitchFamily="34" charset="0"/>
              </a:rPr>
              <a:t>tail</a:t>
            </a:r>
            <a:r>
              <a:rPr lang="en-US" altLang="zh-CN" sz="2000">
                <a:solidFill>
                  <a:srgbClr val="56127A"/>
                </a:solidFill>
                <a:latin typeface="Verdana" pitchFamily="34" charset="0"/>
              </a:rPr>
              <a:t>), x</a:t>
            </a:r>
          </a:p>
          <a:p>
            <a:pPr eaLnBrk="1" hangingPunct="1"/>
            <a:r>
              <a:rPr lang="en-US" altLang="zh-CN" sz="2000">
                <a:solidFill>
                  <a:srgbClr val="56127A"/>
                </a:solidFill>
                <a:latin typeface="Verdana" pitchFamily="34" charset="0"/>
              </a:rPr>
              <a:t>	R</a:t>
            </a:r>
            <a:r>
              <a:rPr lang="en-US" altLang="zh-CN" sz="2000" baseline="-25000">
                <a:solidFill>
                  <a:srgbClr val="56127A"/>
                </a:solidFill>
                <a:latin typeface="Verdana" pitchFamily="34" charset="0"/>
              </a:rPr>
              <a:t>tail</a:t>
            </a:r>
            <a:r>
              <a:rPr lang="en-US" altLang="zh-CN" sz="2000">
                <a:solidFill>
                  <a:srgbClr val="56127A"/>
                </a:solidFill>
                <a:latin typeface="Verdana" pitchFamily="34" charset="0"/>
              </a:rPr>
              <a:t>=R</a:t>
            </a:r>
            <a:r>
              <a:rPr lang="en-US" altLang="zh-CN" sz="2000" baseline="-25000">
                <a:solidFill>
                  <a:srgbClr val="56127A"/>
                </a:solidFill>
                <a:latin typeface="Verdana" pitchFamily="34" charset="0"/>
              </a:rPr>
              <a:t>tail</a:t>
            </a:r>
            <a:r>
              <a:rPr lang="en-US" altLang="zh-CN" sz="2000">
                <a:solidFill>
                  <a:srgbClr val="56127A"/>
                </a:solidFill>
                <a:latin typeface="Verdana" pitchFamily="34" charset="0"/>
              </a:rPr>
              <a:t>+1</a:t>
            </a:r>
          </a:p>
          <a:p>
            <a:pPr eaLnBrk="1" hangingPunct="1"/>
            <a:r>
              <a:rPr lang="en-US" altLang="zh-CN" sz="2000">
                <a:solidFill>
                  <a:srgbClr val="56127A"/>
                </a:solidFill>
                <a:latin typeface="Verdana" pitchFamily="34" charset="0"/>
              </a:rPr>
              <a:t>	Store (tail), R</a:t>
            </a:r>
            <a:r>
              <a:rPr lang="en-US" altLang="zh-CN" sz="2000" baseline="-25000">
                <a:solidFill>
                  <a:srgbClr val="56127A"/>
                </a:solidFill>
                <a:latin typeface="Verdana" pitchFamily="34" charset="0"/>
              </a:rPr>
              <a:t>tail</a:t>
            </a:r>
            <a:endParaRPr lang="en-US" altLang="zh-CN" sz="2000">
              <a:solidFill>
                <a:srgbClr val="56127A"/>
              </a:solidFill>
              <a:latin typeface="Verdana" pitchFamily="34" charset="0"/>
            </a:endParaRPr>
          </a:p>
        </p:txBody>
      </p:sp>
      <p:sp>
        <p:nvSpPr>
          <p:cNvPr id="164870" name="Text Box 5"/>
          <p:cNvSpPr txBox="1">
            <a:spLocks noChangeArrowheads="1"/>
          </p:cNvSpPr>
          <p:nvPr/>
        </p:nvSpPr>
        <p:spPr bwMode="auto">
          <a:xfrm>
            <a:off x="4897438" y="3148013"/>
            <a:ext cx="4010025" cy="2530475"/>
          </a:xfrm>
          <a:prstGeom prst="rect">
            <a:avLst/>
          </a:prstGeom>
          <a:noFill/>
          <a:ln w="25400">
            <a:noFill/>
            <a:miter lim="800000"/>
            <a:headEnd/>
            <a:tailEnd/>
          </a:ln>
        </p:spPr>
        <p:txBody>
          <a:bodyPr wrap="none">
            <a:spAutoFit/>
          </a:bodyPr>
          <a:lstStyle/>
          <a:p>
            <a:pPr eaLnBrk="1" hangingPunct="1"/>
            <a:r>
              <a:rPr lang="en-US" altLang="zh-CN" sz="2000">
                <a:latin typeface="Verdana" pitchFamily="34" charset="0"/>
              </a:rPr>
              <a:t>Consumer:</a:t>
            </a:r>
          </a:p>
          <a:p>
            <a:pPr eaLnBrk="1" hangingPunct="1"/>
            <a:r>
              <a:rPr lang="en-US" altLang="zh-CN" sz="2000">
                <a:solidFill>
                  <a:srgbClr val="56127A"/>
                </a:solidFill>
                <a:latin typeface="Verdana" pitchFamily="34" charset="0"/>
              </a:rPr>
              <a:t>	Load R</a:t>
            </a:r>
            <a:r>
              <a:rPr lang="en-US" altLang="zh-CN" sz="2000" baseline="-25000">
                <a:solidFill>
                  <a:srgbClr val="56127A"/>
                </a:solidFill>
                <a:latin typeface="Verdana" pitchFamily="34" charset="0"/>
              </a:rPr>
              <a:t>head</a:t>
            </a:r>
            <a:r>
              <a:rPr lang="en-US" altLang="zh-CN" sz="2000">
                <a:solidFill>
                  <a:srgbClr val="56127A"/>
                </a:solidFill>
                <a:latin typeface="Verdana" pitchFamily="34" charset="0"/>
              </a:rPr>
              <a:t>, (head)</a:t>
            </a:r>
          </a:p>
          <a:p>
            <a:pPr eaLnBrk="1" hangingPunct="1"/>
            <a:r>
              <a:rPr lang="en-US" altLang="zh-CN" sz="2000">
                <a:solidFill>
                  <a:srgbClr val="56127A"/>
                </a:solidFill>
                <a:latin typeface="Verdana" pitchFamily="34" charset="0"/>
              </a:rPr>
              <a:t>spin:	Load R</a:t>
            </a:r>
            <a:r>
              <a:rPr lang="en-US" altLang="zh-CN" sz="2000" baseline="-25000">
                <a:solidFill>
                  <a:srgbClr val="56127A"/>
                </a:solidFill>
                <a:latin typeface="Verdana" pitchFamily="34" charset="0"/>
              </a:rPr>
              <a:t>tail</a:t>
            </a:r>
            <a:r>
              <a:rPr lang="en-US" altLang="zh-CN" sz="2000">
                <a:solidFill>
                  <a:srgbClr val="56127A"/>
                </a:solidFill>
                <a:latin typeface="Verdana" pitchFamily="34" charset="0"/>
              </a:rPr>
              <a:t>, (tail)</a:t>
            </a:r>
          </a:p>
          <a:p>
            <a:pPr eaLnBrk="1" hangingPunct="1"/>
            <a:r>
              <a:rPr lang="en-US" altLang="zh-CN" sz="2000">
                <a:solidFill>
                  <a:srgbClr val="56127A"/>
                </a:solidFill>
                <a:latin typeface="Verdana" pitchFamily="34" charset="0"/>
              </a:rPr>
              <a:t>	if R</a:t>
            </a:r>
            <a:r>
              <a:rPr lang="en-US" altLang="zh-CN" sz="2000" baseline="-25000">
                <a:solidFill>
                  <a:srgbClr val="56127A"/>
                </a:solidFill>
                <a:latin typeface="Verdana" pitchFamily="34" charset="0"/>
              </a:rPr>
              <a:t>head</a:t>
            </a:r>
            <a:r>
              <a:rPr lang="en-US" altLang="zh-CN" sz="2000">
                <a:solidFill>
                  <a:srgbClr val="56127A"/>
                </a:solidFill>
                <a:latin typeface="Verdana" pitchFamily="34" charset="0"/>
              </a:rPr>
              <a:t>==R</a:t>
            </a:r>
            <a:r>
              <a:rPr lang="en-US" altLang="zh-CN" sz="2000" baseline="-25000">
                <a:solidFill>
                  <a:srgbClr val="56127A"/>
                </a:solidFill>
                <a:latin typeface="Verdana" pitchFamily="34" charset="0"/>
              </a:rPr>
              <a:t>tail </a:t>
            </a:r>
            <a:r>
              <a:rPr lang="en-US" altLang="zh-CN" sz="2000">
                <a:solidFill>
                  <a:srgbClr val="56127A"/>
                </a:solidFill>
                <a:latin typeface="Verdana" pitchFamily="34" charset="0"/>
              </a:rPr>
              <a:t>goto spin</a:t>
            </a:r>
          </a:p>
          <a:p>
            <a:pPr eaLnBrk="1" hangingPunct="1"/>
            <a:r>
              <a:rPr lang="en-US" altLang="zh-CN" sz="2000">
                <a:solidFill>
                  <a:srgbClr val="56127A"/>
                </a:solidFill>
                <a:latin typeface="Verdana" pitchFamily="34" charset="0"/>
              </a:rPr>
              <a:t>	Load R, (R</a:t>
            </a:r>
            <a:r>
              <a:rPr lang="en-US" altLang="zh-CN" sz="2000" baseline="-25000">
                <a:solidFill>
                  <a:srgbClr val="56127A"/>
                </a:solidFill>
                <a:latin typeface="Verdana" pitchFamily="34" charset="0"/>
              </a:rPr>
              <a:t>head</a:t>
            </a:r>
            <a:r>
              <a:rPr lang="en-US" altLang="zh-CN" sz="2000">
                <a:solidFill>
                  <a:srgbClr val="56127A"/>
                </a:solidFill>
                <a:latin typeface="Verdana" pitchFamily="34" charset="0"/>
              </a:rPr>
              <a:t>)</a:t>
            </a:r>
          </a:p>
          <a:p>
            <a:pPr eaLnBrk="1" hangingPunct="1"/>
            <a:r>
              <a:rPr lang="en-US" altLang="zh-CN" sz="2000">
                <a:solidFill>
                  <a:srgbClr val="56127A"/>
                </a:solidFill>
                <a:latin typeface="Verdana" pitchFamily="34" charset="0"/>
              </a:rPr>
              <a:t>	R</a:t>
            </a:r>
            <a:r>
              <a:rPr lang="en-US" altLang="zh-CN" sz="2000" baseline="-25000">
                <a:solidFill>
                  <a:srgbClr val="56127A"/>
                </a:solidFill>
                <a:latin typeface="Verdana" pitchFamily="34" charset="0"/>
              </a:rPr>
              <a:t>head</a:t>
            </a:r>
            <a:r>
              <a:rPr lang="en-US" altLang="zh-CN" sz="2000">
                <a:solidFill>
                  <a:srgbClr val="56127A"/>
                </a:solidFill>
                <a:latin typeface="Verdana" pitchFamily="34" charset="0"/>
              </a:rPr>
              <a:t>=R</a:t>
            </a:r>
            <a:r>
              <a:rPr lang="en-US" altLang="zh-CN" sz="2000" baseline="-25000">
                <a:solidFill>
                  <a:srgbClr val="56127A"/>
                </a:solidFill>
                <a:latin typeface="Verdana" pitchFamily="34" charset="0"/>
              </a:rPr>
              <a:t>head</a:t>
            </a:r>
            <a:r>
              <a:rPr lang="en-US" altLang="zh-CN" sz="2000">
                <a:solidFill>
                  <a:srgbClr val="56127A"/>
                </a:solidFill>
                <a:latin typeface="Verdana" pitchFamily="34" charset="0"/>
              </a:rPr>
              <a:t>+1</a:t>
            </a:r>
          </a:p>
          <a:p>
            <a:pPr eaLnBrk="1" hangingPunct="1"/>
            <a:r>
              <a:rPr lang="en-US" altLang="zh-CN" sz="2000">
                <a:solidFill>
                  <a:srgbClr val="56127A"/>
                </a:solidFill>
                <a:latin typeface="Verdana" pitchFamily="34" charset="0"/>
              </a:rPr>
              <a:t>	Store (head), R</a:t>
            </a:r>
            <a:r>
              <a:rPr lang="en-US" altLang="zh-CN" sz="2000" baseline="-25000">
                <a:solidFill>
                  <a:srgbClr val="56127A"/>
                </a:solidFill>
                <a:latin typeface="Verdana" pitchFamily="34" charset="0"/>
              </a:rPr>
              <a:t>head</a:t>
            </a:r>
            <a:endParaRPr lang="en-US" altLang="zh-CN" sz="2000">
              <a:solidFill>
                <a:srgbClr val="56127A"/>
              </a:solidFill>
              <a:latin typeface="Verdana" pitchFamily="34" charset="0"/>
            </a:endParaRPr>
          </a:p>
          <a:p>
            <a:pPr eaLnBrk="1" hangingPunct="1"/>
            <a:r>
              <a:rPr lang="en-US" altLang="zh-CN" sz="2000">
                <a:solidFill>
                  <a:srgbClr val="56127A"/>
                </a:solidFill>
                <a:latin typeface="Verdana" pitchFamily="34" charset="0"/>
              </a:rPr>
              <a:t>	process(R)</a:t>
            </a:r>
          </a:p>
        </p:txBody>
      </p:sp>
      <p:sp>
        <p:nvSpPr>
          <p:cNvPr id="1481734" name="Text Box 6"/>
          <p:cNvSpPr txBox="1">
            <a:spLocks noChangeArrowheads="1"/>
          </p:cNvSpPr>
          <p:nvPr/>
        </p:nvSpPr>
        <p:spPr bwMode="auto">
          <a:xfrm>
            <a:off x="4889500" y="5827713"/>
            <a:ext cx="4022725" cy="396875"/>
          </a:xfrm>
          <a:prstGeom prst="rect">
            <a:avLst/>
          </a:prstGeom>
          <a:noFill/>
          <a:ln w="25400">
            <a:noFill/>
            <a:miter lim="800000"/>
            <a:headEnd/>
            <a:tailEnd/>
          </a:ln>
        </p:spPr>
        <p:txBody>
          <a:bodyPr wrap="none">
            <a:spAutoFit/>
          </a:bodyPr>
          <a:lstStyle/>
          <a:p>
            <a:pPr eaLnBrk="1" hangingPunct="1"/>
            <a:r>
              <a:rPr lang="en-US" altLang="zh-CN" sz="2000" i="1">
                <a:latin typeface="Verdana" pitchFamily="34" charset="0"/>
              </a:rPr>
              <a:t>What is wrong with this code?</a:t>
            </a:r>
          </a:p>
        </p:txBody>
      </p:sp>
      <p:grpSp>
        <p:nvGrpSpPr>
          <p:cNvPr id="2" name="Group 7"/>
          <p:cNvGrpSpPr>
            <a:grpSpLocks/>
          </p:cNvGrpSpPr>
          <p:nvPr/>
        </p:nvGrpSpPr>
        <p:grpSpPr bwMode="auto">
          <a:xfrm>
            <a:off x="352425" y="4637088"/>
            <a:ext cx="5413375" cy="1530350"/>
            <a:chOff x="222" y="3080"/>
            <a:chExt cx="3410" cy="964"/>
          </a:xfrm>
        </p:grpSpPr>
        <p:sp>
          <p:nvSpPr>
            <p:cNvPr id="164909" name="Text Box 8"/>
            <p:cNvSpPr txBox="1">
              <a:spLocks noChangeArrowheads="1"/>
            </p:cNvSpPr>
            <p:nvPr/>
          </p:nvSpPr>
          <p:spPr bwMode="auto">
            <a:xfrm>
              <a:off x="222" y="3404"/>
              <a:ext cx="2800" cy="640"/>
            </a:xfrm>
            <a:prstGeom prst="rect">
              <a:avLst/>
            </a:prstGeom>
            <a:noFill/>
            <a:ln w="9525">
              <a:solidFill>
                <a:srgbClr val="FF0000"/>
              </a:solidFill>
              <a:miter lim="800000"/>
              <a:headEnd/>
              <a:tailEnd/>
            </a:ln>
          </p:spPr>
          <p:txBody>
            <a:bodyPr>
              <a:spAutoFit/>
            </a:bodyPr>
            <a:lstStyle/>
            <a:p>
              <a:pPr eaLnBrk="1" hangingPunct="1"/>
              <a:r>
                <a:rPr lang="en-US" altLang="zh-CN" sz="2000" i="1">
                  <a:latin typeface="Verdana" pitchFamily="34" charset="0"/>
                </a:rPr>
                <a:t>Critical section:</a:t>
              </a:r>
            </a:p>
            <a:p>
              <a:pPr eaLnBrk="1" hangingPunct="1"/>
              <a:r>
                <a:rPr lang="en-US" altLang="zh-CN" sz="2000" i="1">
                  <a:latin typeface="Verdana" pitchFamily="34" charset="0"/>
                </a:rPr>
                <a:t>Needs to be executed atomically by one consumer</a:t>
              </a:r>
            </a:p>
          </p:txBody>
        </p:sp>
        <p:sp>
          <p:nvSpPr>
            <p:cNvPr id="164910" name="Line 9"/>
            <p:cNvSpPr>
              <a:spLocks noChangeShapeType="1"/>
            </p:cNvSpPr>
            <p:nvPr/>
          </p:nvSpPr>
          <p:spPr bwMode="auto">
            <a:xfrm flipV="1">
              <a:off x="3016" y="3080"/>
              <a:ext cx="616" cy="320"/>
            </a:xfrm>
            <a:prstGeom prst="line">
              <a:avLst/>
            </a:prstGeom>
            <a:noFill/>
            <a:ln w="9525">
              <a:solidFill>
                <a:srgbClr val="FF0000"/>
              </a:solidFill>
              <a:round/>
              <a:headEnd/>
              <a:tailEnd type="triangle" w="med" len="med"/>
            </a:ln>
          </p:spPr>
          <p:txBody>
            <a:bodyPr wrap="none" anchor="ctr"/>
            <a:lstStyle/>
            <a:p>
              <a:endParaRPr lang="zh-CN" altLang="en-US"/>
            </a:p>
          </p:txBody>
        </p:sp>
      </p:grpSp>
      <p:grpSp>
        <p:nvGrpSpPr>
          <p:cNvPr id="3" name="Group 10"/>
          <p:cNvGrpSpPr>
            <a:grpSpLocks/>
          </p:cNvGrpSpPr>
          <p:nvPr/>
        </p:nvGrpSpPr>
        <p:grpSpPr bwMode="auto">
          <a:xfrm>
            <a:off x="1320800" y="1106488"/>
            <a:ext cx="7115175" cy="1993900"/>
            <a:chOff x="832" y="856"/>
            <a:chExt cx="4482" cy="1256"/>
          </a:xfrm>
        </p:grpSpPr>
        <p:grpSp>
          <p:nvGrpSpPr>
            <p:cNvPr id="4" name="Group 11"/>
            <p:cNvGrpSpPr>
              <a:grpSpLocks/>
            </p:cNvGrpSpPr>
            <p:nvPr/>
          </p:nvGrpSpPr>
          <p:grpSpPr bwMode="auto">
            <a:xfrm>
              <a:off x="1752" y="856"/>
              <a:ext cx="1488" cy="1256"/>
              <a:chOff x="1752" y="856"/>
              <a:chExt cx="1488" cy="1256"/>
            </a:xfrm>
          </p:grpSpPr>
          <p:sp>
            <p:nvSpPr>
              <p:cNvPr id="164894" name="Rectangle 12"/>
              <p:cNvSpPr>
                <a:spLocks noChangeArrowheads="1"/>
              </p:cNvSpPr>
              <p:nvPr/>
            </p:nvSpPr>
            <p:spPr bwMode="auto">
              <a:xfrm>
                <a:off x="1752" y="856"/>
                <a:ext cx="1488" cy="1256"/>
              </a:xfrm>
              <a:prstGeom prst="rect">
                <a:avLst/>
              </a:prstGeom>
              <a:solidFill>
                <a:schemeClr val="accent1"/>
              </a:solidFill>
              <a:ln w="3175">
                <a:solidFill>
                  <a:srgbClr val="FF0000"/>
                </a:solidFill>
                <a:miter lim="800000"/>
                <a:headEnd/>
                <a:tailEnd/>
              </a:ln>
            </p:spPr>
            <p:txBody>
              <a:bodyPr wrap="none" anchor="ctr"/>
              <a:lstStyle/>
              <a:p>
                <a:pPr eaLnBrk="1" hangingPunct="1"/>
                <a:endParaRPr lang="en-US" altLang="zh-CN"/>
              </a:p>
            </p:txBody>
          </p:sp>
          <p:sp>
            <p:nvSpPr>
              <p:cNvPr id="164895" name="Rectangle 13" descr="75%"/>
              <p:cNvSpPr>
                <a:spLocks noChangeArrowheads="1"/>
              </p:cNvSpPr>
              <p:nvPr/>
            </p:nvSpPr>
            <p:spPr bwMode="auto">
              <a:xfrm>
                <a:off x="2328" y="1488"/>
                <a:ext cx="480" cy="528"/>
              </a:xfrm>
              <a:prstGeom prst="rect">
                <a:avLst/>
              </a:prstGeom>
              <a:pattFill prst="pct75">
                <a:fgClr>
                  <a:srgbClr val="FF0000"/>
                </a:fgClr>
                <a:bgClr>
                  <a:srgbClr val="FFFFFF"/>
                </a:bgClr>
              </a:pattFill>
              <a:ln w="25400">
                <a:noFill/>
                <a:miter lim="800000"/>
                <a:headEnd/>
                <a:tailEnd/>
              </a:ln>
            </p:spPr>
            <p:txBody>
              <a:bodyPr wrap="none" anchor="ctr"/>
              <a:lstStyle/>
              <a:p>
                <a:pPr eaLnBrk="1" hangingPunct="1"/>
                <a:endParaRPr lang="en-US" altLang="zh-CN"/>
              </a:p>
            </p:txBody>
          </p:sp>
          <p:sp>
            <p:nvSpPr>
              <p:cNvPr id="164896" name="Line 14"/>
              <p:cNvSpPr>
                <a:spLocks noChangeShapeType="1"/>
              </p:cNvSpPr>
              <p:nvPr/>
            </p:nvSpPr>
            <p:spPr bwMode="auto">
              <a:xfrm>
                <a:off x="1992" y="1488"/>
                <a:ext cx="1056" cy="0"/>
              </a:xfrm>
              <a:prstGeom prst="line">
                <a:avLst/>
              </a:prstGeom>
              <a:noFill/>
              <a:ln w="25400">
                <a:solidFill>
                  <a:schemeClr val="tx1"/>
                </a:solidFill>
                <a:round/>
                <a:headEnd/>
                <a:tailEnd/>
              </a:ln>
            </p:spPr>
            <p:txBody>
              <a:bodyPr wrap="none" anchor="ctr"/>
              <a:lstStyle/>
              <a:p>
                <a:endParaRPr lang="zh-CN" altLang="en-US"/>
              </a:p>
            </p:txBody>
          </p:sp>
          <p:sp>
            <p:nvSpPr>
              <p:cNvPr id="164897" name="Line 15"/>
              <p:cNvSpPr>
                <a:spLocks noChangeShapeType="1"/>
              </p:cNvSpPr>
              <p:nvPr/>
            </p:nvSpPr>
            <p:spPr bwMode="auto">
              <a:xfrm>
                <a:off x="1992" y="2016"/>
                <a:ext cx="1056" cy="0"/>
              </a:xfrm>
              <a:prstGeom prst="line">
                <a:avLst/>
              </a:prstGeom>
              <a:noFill/>
              <a:ln w="25400">
                <a:solidFill>
                  <a:schemeClr val="tx1"/>
                </a:solidFill>
                <a:round/>
                <a:headEnd/>
                <a:tailEnd/>
              </a:ln>
            </p:spPr>
            <p:txBody>
              <a:bodyPr wrap="none" anchor="ctr"/>
              <a:lstStyle/>
              <a:p>
                <a:endParaRPr lang="zh-CN" altLang="en-US"/>
              </a:p>
            </p:txBody>
          </p:sp>
          <p:sp>
            <p:nvSpPr>
              <p:cNvPr id="164898" name="Line 16"/>
              <p:cNvSpPr>
                <a:spLocks noChangeShapeType="1"/>
              </p:cNvSpPr>
              <p:nvPr/>
            </p:nvSpPr>
            <p:spPr bwMode="auto">
              <a:xfrm>
                <a:off x="2328" y="1488"/>
                <a:ext cx="0" cy="528"/>
              </a:xfrm>
              <a:prstGeom prst="line">
                <a:avLst/>
              </a:prstGeom>
              <a:noFill/>
              <a:ln w="25400">
                <a:solidFill>
                  <a:schemeClr val="tx1"/>
                </a:solidFill>
                <a:round/>
                <a:headEnd/>
                <a:tailEnd/>
              </a:ln>
            </p:spPr>
            <p:txBody>
              <a:bodyPr wrap="none" anchor="ctr"/>
              <a:lstStyle/>
              <a:p>
                <a:endParaRPr lang="zh-CN" altLang="en-US"/>
              </a:p>
            </p:txBody>
          </p:sp>
          <p:sp>
            <p:nvSpPr>
              <p:cNvPr id="164899" name="Line 17"/>
              <p:cNvSpPr>
                <a:spLocks noChangeShapeType="1"/>
              </p:cNvSpPr>
              <p:nvPr/>
            </p:nvSpPr>
            <p:spPr bwMode="auto">
              <a:xfrm>
                <a:off x="2424" y="1488"/>
                <a:ext cx="0" cy="528"/>
              </a:xfrm>
              <a:prstGeom prst="line">
                <a:avLst/>
              </a:prstGeom>
              <a:noFill/>
              <a:ln w="25400">
                <a:solidFill>
                  <a:schemeClr val="tx1"/>
                </a:solidFill>
                <a:round/>
                <a:headEnd/>
                <a:tailEnd/>
              </a:ln>
            </p:spPr>
            <p:txBody>
              <a:bodyPr wrap="none" anchor="ctr"/>
              <a:lstStyle/>
              <a:p>
                <a:endParaRPr lang="zh-CN" altLang="en-US"/>
              </a:p>
            </p:txBody>
          </p:sp>
          <p:sp>
            <p:nvSpPr>
              <p:cNvPr id="164900" name="Line 18"/>
              <p:cNvSpPr>
                <a:spLocks noChangeShapeType="1"/>
              </p:cNvSpPr>
              <p:nvPr/>
            </p:nvSpPr>
            <p:spPr bwMode="auto">
              <a:xfrm>
                <a:off x="2520" y="1488"/>
                <a:ext cx="0" cy="528"/>
              </a:xfrm>
              <a:prstGeom prst="line">
                <a:avLst/>
              </a:prstGeom>
              <a:noFill/>
              <a:ln w="25400">
                <a:solidFill>
                  <a:schemeClr val="tx1"/>
                </a:solidFill>
                <a:round/>
                <a:headEnd/>
                <a:tailEnd/>
              </a:ln>
            </p:spPr>
            <p:txBody>
              <a:bodyPr wrap="none" anchor="ctr"/>
              <a:lstStyle/>
              <a:p>
                <a:endParaRPr lang="zh-CN" altLang="en-US"/>
              </a:p>
            </p:txBody>
          </p:sp>
          <p:sp>
            <p:nvSpPr>
              <p:cNvPr id="164901" name="Line 19"/>
              <p:cNvSpPr>
                <a:spLocks noChangeShapeType="1"/>
              </p:cNvSpPr>
              <p:nvPr/>
            </p:nvSpPr>
            <p:spPr bwMode="auto">
              <a:xfrm>
                <a:off x="2616" y="1488"/>
                <a:ext cx="0" cy="528"/>
              </a:xfrm>
              <a:prstGeom prst="line">
                <a:avLst/>
              </a:prstGeom>
              <a:noFill/>
              <a:ln w="25400">
                <a:solidFill>
                  <a:schemeClr val="tx1"/>
                </a:solidFill>
                <a:round/>
                <a:headEnd/>
                <a:tailEnd/>
              </a:ln>
            </p:spPr>
            <p:txBody>
              <a:bodyPr wrap="none" anchor="ctr"/>
              <a:lstStyle/>
              <a:p>
                <a:endParaRPr lang="zh-CN" altLang="en-US"/>
              </a:p>
            </p:txBody>
          </p:sp>
          <p:sp>
            <p:nvSpPr>
              <p:cNvPr id="164902" name="Line 20"/>
              <p:cNvSpPr>
                <a:spLocks noChangeShapeType="1"/>
              </p:cNvSpPr>
              <p:nvPr/>
            </p:nvSpPr>
            <p:spPr bwMode="auto">
              <a:xfrm>
                <a:off x="2712" y="1488"/>
                <a:ext cx="0" cy="528"/>
              </a:xfrm>
              <a:prstGeom prst="line">
                <a:avLst/>
              </a:prstGeom>
              <a:noFill/>
              <a:ln w="25400">
                <a:solidFill>
                  <a:schemeClr val="tx1"/>
                </a:solidFill>
                <a:round/>
                <a:headEnd/>
                <a:tailEnd/>
              </a:ln>
            </p:spPr>
            <p:txBody>
              <a:bodyPr wrap="none" anchor="ctr"/>
              <a:lstStyle/>
              <a:p>
                <a:endParaRPr lang="zh-CN" altLang="en-US"/>
              </a:p>
            </p:txBody>
          </p:sp>
          <p:sp>
            <p:nvSpPr>
              <p:cNvPr id="164903" name="Line 21"/>
              <p:cNvSpPr>
                <a:spLocks noChangeShapeType="1"/>
              </p:cNvSpPr>
              <p:nvPr/>
            </p:nvSpPr>
            <p:spPr bwMode="auto">
              <a:xfrm>
                <a:off x="2808" y="1488"/>
                <a:ext cx="0" cy="528"/>
              </a:xfrm>
              <a:prstGeom prst="line">
                <a:avLst/>
              </a:prstGeom>
              <a:noFill/>
              <a:ln w="25400">
                <a:solidFill>
                  <a:schemeClr val="tx1"/>
                </a:solidFill>
                <a:round/>
                <a:headEnd/>
                <a:tailEnd/>
              </a:ln>
            </p:spPr>
            <p:txBody>
              <a:bodyPr wrap="none" anchor="ctr"/>
              <a:lstStyle/>
              <a:p>
                <a:endParaRPr lang="zh-CN" altLang="en-US"/>
              </a:p>
            </p:txBody>
          </p:sp>
          <p:sp>
            <p:nvSpPr>
              <p:cNvPr id="164904" name="Rectangle 22"/>
              <p:cNvSpPr>
                <a:spLocks noChangeArrowheads="1"/>
              </p:cNvSpPr>
              <p:nvPr/>
            </p:nvSpPr>
            <p:spPr bwMode="auto">
              <a:xfrm>
                <a:off x="1896" y="912"/>
                <a:ext cx="384" cy="240"/>
              </a:xfrm>
              <a:prstGeom prst="rect">
                <a:avLst/>
              </a:prstGeom>
              <a:solidFill>
                <a:schemeClr val="bg1"/>
              </a:solidFill>
              <a:ln w="25400">
                <a:solidFill>
                  <a:schemeClr val="tx1"/>
                </a:solidFill>
                <a:miter lim="800000"/>
                <a:headEnd/>
                <a:tailEnd/>
              </a:ln>
            </p:spPr>
            <p:txBody>
              <a:bodyPr wrap="none" anchor="ctr"/>
              <a:lstStyle/>
              <a:p>
                <a:pPr eaLnBrk="1" hangingPunct="1"/>
                <a:r>
                  <a:rPr lang="en-US" altLang="zh-CN" sz="2000">
                    <a:latin typeface="Verdana" pitchFamily="34" charset="0"/>
                  </a:rPr>
                  <a:t>tail</a:t>
                </a:r>
              </a:p>
            </p:txBody>
          </p:sp>
          <p:sp>
            <p:nvSpPr>
              <p:cNvPr id="164905" name="Line 23"/>
              <p:cNvSpPr>
                <a:spLocks noChangeShapeType="1"/>
              </p:cNvSpPr>
              <p:nvPr/>
            </p:nvSpPr>
            <p:spPr bwMode="auto">
              <a:xfrm>
                <a:off x="2088" y="1152"/>
                <a:ext cx="192" cy="336"/>
              </a:xfrm>
              <a:prstGeom prst="line">
                <a:avLst/>
              </a:prstGeom>
              <a:noFill/>
              <a:ln w="25400">
                <a:solidFill>
                  <a:schemeClr val="tx1"/>
                </a:solidFill>
                <a:round/>
                <a:headEnd/>
                <a:tailEnd type="triangle" w="med" len="med"/>
              </a:ln>
            </p:spPr>
            <p:txBody>
              <a:bodyPr wrap="none" anchor="ctr"/>
              <a:lstStyle/>
              <a:p>
                <a:endParaRPr lang="zh-CN" altLang="en-US"/>
              </a:p>
            </p:txBody>
          </p:sp>
          <p:sp>
            <p:nvSpPr>
              <p:cNvPr id="164906" name="Rectangle 24"/>
              <p:cNvSpPr>
                <a:spLocks noChangeArrowheads="1"/>
              </p:cNvSpPr>
              <p:nvPr/>
            </p:nvSpPr>
            <p:spPr bwMode="auto">
              <a:xfrm>
                <a:off x="2736" y="912"/>
                <a:ext cx="440" cy="240"/>
              </a:xfrm>
              <a:prstGeom prst="rect">
                <a:avLst/>
              </a:prstGeom>
              <a:solidFill>
                <a:schemeClr val="bg1"/>
              </a:solidFill>
              <a:ln w="25400">
                <a:solidFill>
                  <a:schemeClr val="tx1"/>
                </a:solidFill>
                <a:miter lim="800000"/>
                <a:headEnd/>
                <a:tailEnd/>
              </a:ln>
            </p:spPr>
            <p:txBody>
              <a:bodyPr wrap="none" anchor="ctr"/>
              <a:lstStyle/>
              <a:p>
                <a:pPr eaLnBrk="1" hangingPunct="1"/>
                <a:r>
                  <a:rPr lang="en-US" altLang="zh-CN" sz="2000">
                    <a:latin typeface="Verdana" pitchFamily="34" charset="0"/>
                  </a:rPr>
                  <a:t>head</a:t>
                </a:r>
              </a:p>
            </p:txBody>
          </p:sp>
          <p:sp>
            <p:nvSpPr>
              <p:cNvPr id="164907" name="Line 25"/>
              <p:cNvSpPr>
                <a:spLocks noChangeShapeType="1"/>
              </p:cNvSpPr>
              <p:nvPr/>
            </p:nvSpPr>
            <p:spPr bwMode="auto">
              <a:xfrm>
                <a:off x="2232" y="1488"/>
                <a:ext cx="0" cy="528"/>
              </a:xfrm>
              <a:prstGeom prst="line">
                <a:avLst/>
              </a:prstGeom>
              <a:noFill/>
              <a:ln w="25400">
                <a:solidFill>
                  <a:schemeClr val="tx1"/>
                </a:solidFill>
                <a:round/>
                <a:headEnd/>
                <a:tailEnd/>
              </a:ln>
            </p:spPr>
            <p:txBody>
              <a:bodyPr wrap="none" anchor="ctr"/>
              <a:lstStyle/>
              <a:p>
                <a:endParaRPr lang="zh-CN" altLang="en-US"/>
              </a:p>
            </p:txBody>
          </p:sp>
          <p:sp>
            <p:nvSpPr>
              <p:cNvPr id="164908" name="Line 26"/>
              <p:cNvSpPr>
                <a:spLocks noChangeShapeType="1"/>
              </p:cNvSpPr>
              <p:nvPr/>
            </p:nvSpPr>
            <p:spPr bwMode="auto">
              <a:xfrm flipH="1">
                <a:off x="2760" y="1152"/>
                <a:ext cx="192" cy="336"/>
              </a:xfrm>
              <a:prstGeom prst="line">
                <a:avLst/>
              </a:prstGeom>
              <a:noFill/>
              <a:ln w="25400">
                <a:solidFill>
                  <a:schemeClr val="tx1"/>
                </a:solidFill>
                <a:round/>
                <a:headEnd/>
                <a:tailEnd type="triangle" w="med" len="med"/>
              </a:ln>
            </p:spPr>
            <p:txBody>
              <a:bodyPr wrap="none" anchor="ctr"/>
              <a:lstStyle/>
              <a:p>
                <a:endParaRPr lang="zh-CN" altLang="en-US"/>
              </a:p>
            </p:txBody>
          </p:sp>
        </p:grpSp>
        <p:grpSp>
          <p:nvGrpSpPr>
            <p:cNvPr id="5" name="Group 27"/>
            <p:cNvGrpSpPr>
              <a:grpSpLocks/>
            </p:cNvGrpSpPr>
            <p:nvPr/>
          </p:nvGrpSpPr>
          <p:grpSpPr bwMode="auto">
            <a:xfrm>
              <a:off x="832" y="864"/>
              <a:ext cx="872" cy="924"/>
              <a:chOff x="832" y="864"/>
              <a:chExt cx="872" cy="924"/>
            </a:xfrm>
          </p:grpSpPr>
          <p:sp>
            <p:nvSpPr>
              <p:cNvPr id="164892" name="Oval 28"/>
              <p:cNvSpPr>
                <a:spLocks noChangeArrowheads="1"/>
              </p:cNvSpPr>
              <p:nvPr/>
            </p:nvSpPr>
            <p:spPr bwMode="auto">
              <a:xfrm>
                <a:off x="832" y="864"/>
                <a:ext cx="872" cy="609"/>
              </a:xfrm>
              <a:prstGeom prst="ellipse">
                <a:avLst/>
              </a:prstGeom>
              <a:solidFill>
                <a:schemeClr val="bg1"/>
              </a:solidFill>
              <a:ln w="25400">
                <a:solidFill>
                  <a:schemeClr val="tx1"/>
                </a:solidFill>
                <a:round/>
                <a:headEnd/>
                <a:tailEnd/>
              </a:ln>
            </p:spPr>
            <p:txBody>
              <a:bodyPr wrap="none" anchor="ctr"/>
              <a:lstStyle/>
              <a:p>
                <a:pPr eaLnBrk="1" hangingPunct="1"/>
                <a:r>
                  <a:rPr lang="en-US" altLang="zh-CN" sz="1600">
                    <a:latin typeface="Verdana" pitchFamily="34" charset="0"/>
                  </a:rPr>
                  <a:t>Producer</a:t>
                </a:r>
              </a:p>
            </p:txBody>
          </p:sp>
          <p:sp>
            <p:nvSpPr>
              <p:cNvPr id="164893" name="Rectangle 29"/>
              <p:cNvSpPr>
                <a:spLocks noChangeArrowheads="1"/>
              </p:cNvSpPr>
              <p:nvPr/>
            </p:nvSpPr>
            <p:spPr bwMode="auto">
              <a:xfrm>
                <a:off x="978" y="1541"/>
                <a:ext cx="507" cy="247"/>
              </a:xfrm>
              <a:prstGeom prst="rect">
                <a:avLst/>
              </a:prstGeom>
              <a:noFill/>
              <a:ln w="25400">
                <a:solidFill>
                  <a:schemeClr val="tx1"/>
                </a:solidFill>
                <a:miter lim="800000"/>
                <a:headEnd/>
                <a:tailEnd/>
              </a:ln>
            </p:spPr>
            <p:txBody>
              <a:bodyPr>
                <a:spAutoFit/>
              </a:bodyPr>
              <a:lstStyle/>
              <a:p>
                <a:pPr eaLnBrk="1" hangingPunct="1"/>
                <a:r>
                  <a:rPr lang="en-US" altLang="zh-CN">
                    <a:latin typeface="Verdana" pitchFamily="34" charset="0"/>
                  </a:rPr>
                  <a:t>  R</a:t>
                </a:r>
                <a:r>
                  <a:rPr lang="en-US" altLang="zh-CN" baseline="-25000">
                    <a:latin typeface="Verdana" pitchFamily="34" charset="0"/>
                  </a:rPr>
                  <a:t>tail</a:t>
                </a:r>
              </a:p>
            </p:txBody>
          </p:sp>
        </p:grpSp>
        <p:grpSp>
          <p:nvGrpSpPr>
            <p:cNvPr id="6" name="Group 30"/>
            <p:cNvGrpSpPr>
              <a:grpSpLocks/>
            </p:cNvGrpSpPr>
            <p:nvPr/>
          </p:nvGrpSpPr>
          <p:grpSpPr bwMode="auto">
            <a:xfrm>
              <a:off x="3320" y="857"/>
              <a:ext cx="1994" cy="556"/>
              <a:chOff x="3296" y="857"/>
              <a:chExt cx="1994" cy="556"/>
            </a:xfrm>
          </p:grpSpPr>
          <p:sp>
            <p:nvSpPr>
              <p:cNvPr id="164886" name="Oval 31"/>
              <p:cNvSpPr>
                <a:spLocks noChangeArrowheads="1"/>
              </p:cNvSpPr>
              <p:nvPr/>
            </p:nvSpPr>
            <p:spPr bwMode="auto">
              <a:xfrm>
                <a:off x="3296" y="864"/>
                <a:ext cx="907" cy="549"/>
              </a:xfrm>
              <a:prstGeom prst="ellipse">
                <a:avLst/>
              </a:prstGeom>
              <a:solidFill>
                <a:schemeClr val="bg1"/>
              </a:solidFill>
              <a:ln w="25400">
                <a:solidFill>
                  <a:schemeClr val="tx1"/>
                </a:solidFill>
                <a:round/>
                <a:headEnd/>
                <a:tailEnd/>
              </a:ln>
            </p:spPr>
            <p:txBody>
              <a:bodyPr wrap="none" anchor="ctr"/>
              <a:lstStyle/>
              <a:p>
                <a:pPr eaLnBrk="1" hangingPunct="1"/>
                <a:endParaRPr lang="en-US" altLang="zh-CN" sz="1600">
                  <a:latin typeface="Verdana" pitchFamily="34" charset="0"/>
                </a:endParaRPr>
              </a:p>
              <a:p>
                <a:pPr eaLnBrk="1" hangingPunct="1"/>
                <a:r>
                  <a:rPr lang="en-US" altLang="zh-CN" sz="1600">
                    <a:latin typeface="Verdana" pitchFamily="34" charset="0"/>
                  </a:rPr>
                  <a:t>Consumer</a:t>
                </a:r>
              </a:p>
              <a:p>
                <a:pPr eaLnBrk="1" hangingPunct="1"/>
                <a:r>
                  <a:rPr lang="en-US" altLang="zh-CN" sz="1600">
                    <a:latin typeface="Verdana" pitchFamily="34" charset="0"/>
                  </a:rPr>
                  <a:t>1</a:t>
                </a:r>
              </a:p>
            </p:txBody>
          </p:sp>
          <p:grpSp>
            <p:nvGrpSpPr>
              <p:cNvPr id="7" name="Group 32"/>
              <p:cNvGrpSpPr>
                <a:grpSpLocks/>
              </p:cNvGrpSpPr>
              <p:nvPr/>
            </p:nvGrpSpPr>
            <p:grpSpPr bwMode="auto">
              <a:xfrm>
                <a:off x="4300" y="857"/>
                <a:ext cx="990" cy="527"/>
                <a:chOff x="4300" y="857"/>
                <a:chExt cx="990" cy="527"/>
              </a:xfrm>
            </p:grpSpPr>
            <p:sp>
              <p:nvSpPr>
                <p:cNvPr id="164888" name="Rectangle 33"/>
                <p:cNvSpPr>
                  <a:spLocks noChangeArrowheads="1"/>
                </p:cNvSpPr>
                <p:nvPr/>
              </p:nvSpPr>
              <p:spPr bwMode="auto">
                <a:xfrm>
                  <a:off x="4805" y="857"/>
                  <a:ext cx="485" cy="247"/>
                </a:xfrm>
                <a:prstGeom prst="rect">
                  <a:avLst/>
                </a:prstGeom>
                <a:noFill/>
                <a:ln w="25400">
                  <a:solidFill>
                    <a:schemeClr val="tx1"/>
                  </a:solidFill>
                  <a:miter lim="800000"/>
                  <a:headEnd/>
                  <a:tailEnd/>
                </a:ln>
              </p:spPr>
              <p:txBody>
                <a:bodyPr wrap="none">
                  <a:spAutoFit/>
                </a:bodyPr>
                <a:lstStyle/>
                <a:p>
                  <a:pPr eaLnBrk="1" hangingPunct="1"/>
                  <a:r>
                    <a:rPr lang="en-US" altLang="zh-CN">
                      <a:latin typeface="Verdana" pitchFamily="34" charset="0"/>
                    </a:rPr>
                    <a:t>  R   </a:t>
                  </a:r>
                  <a:endParaRPr lang="en-US" altLang="zh-CN" baseline="-25000">
                    <a:latin typeface="Verdana" pitchFamily="34" charset="0"/>
                  </a:endParaRPr>
                </a:p>
              </p:txBody>
            </p:sp>
            <p:grpSp>
              <p:nvGrpSpPr>
                <p:cNvPr id="8" name="Group 34"/>
                <p:cNvGrpSpPr>
                  <a:grpSpLocks/>
                </p:cNvGrpSpPr>
                <p:nvPr/>
              </p:nvGrpSpPr>
              <p:grpSpPr bwMode="auto">
                <a:xfrm>
                  <a:off x="4300" y="857"/>
                  <a:ext cx="471" cy="527"/>
                  <a:chOff x="4300" y="857"/>
                  <a:chExt cx="471" cy="527"/>
                </a:xfrm>
              </p:grpSpPr>
              <p:sp>
                <p:nvSpPr>
                  <p:cNvPr id="164890" name="Rectangle 35"/>
                  <p:cNvSpPr>
                    <a:spLocks noChangeArrowheads="1"/>
                  </p:cNvSpPr>
                  <p:nvPr/>
                </p:nvSpPr>
                <p:spPr bwMode="auto">
                  <a:xfrm>
                    <a:off x="4300" y="857"/>
                    <a:ext cx="471" cy="247"/>
                  </a:xfrm>
                  <a:prstGeom prst="rect">
                    <a:avLst/>
                  </a:prstGeom>
                  <a:noFill/>
                  <a:ln w="25400">
                    <a:solidFill>
                      <a:schemeClr val="tx1"/>
                    </a:solidFill>
                    <a:miter lim="800000"/>
                    <a:headEnd/>
                    <a:tailEnd/>
                  </a:ln>
                </p:spPr>
                <p:txBody>
                  <a:bodyPr>
                    <a:spAutoFit/>
                  </a:bodyPr>
                  <a:lstStyle/>
                  <a:p>
                    <a:pPr eaLnBrk="1" hangingPunct="1"/>
                    <a:r>
                      <a:rPr lang="en-US" altLang="zh-CN">
                        <a:latin typeface="Verdana" pitchFamily="34" charset="0"/>
                      </a:rPr>
                      <a:t>R</a:t>
                    </a:r>
                    <a:r>
                      <a:rPr lang="en-US" altLang="zh-CN" baseline="-25000">
                        <a:latin typeface="Verdana" pitchFamily="34" charset="0"/>
                      </a:rPr>
                      <a:t>head</a:t>
                    </a:r>
                  </a:p>
                </p:txBody>
              </p:sp>
              <p:sp>
                <p:nvSpPr>
                  <p:cNvPr id="164891" name="Rectangle 36"/>
                  <p:cNvSpPr>
                    <a:spLocks noChangeArrowheads="1"/>
                  </p:cNvSpPr>
                  <p:nvPr/>
                </p:nvSpPr>
                <p:spPr bwMode="auto">
                  <a:xfrm>
                    <a:off x="4300" y="1137"/>
                    <a:ext cx="471" cy="247"/>
                  </a:xfrm>
                  <a:prstGeom prst="rect">
                    <a:avLst/>
                  </a:prstGeom>
                  <a:noFill/>
                  <a:ln w="25400">
                    <a:solidFill>
                      <a:schemeClr val="tx1"/>
                    </a:solidFill>
                    <a:miter lim="800000"/>
                    <a:headEnd/>
                    <a:tailEnd/>
                  </a:ln>
                </p:spPr>
                <p:txBody>
                  <a:bodyPr>
                    <a:spAutoFit/>
                  </a:bodyPr>
                  <a:lstStyle/>
                  <a:p>
                    <a:pPr eaLnBrk="1" hangingPunct="1"/>
                    <a:r>
                      <a:rPr lang="en-US" altLang="zh-CN">
                        <a:latin typeface="Verdana" pitchFamily="34" charset="0"/>
                      </a:rPr>
                      <a:t>R</a:t>
                    </a:r>
                    <a:r>
                      <a:rPr lang="en-US" altLang="zh-CN" baseline="-25000">
                        <a:latin typeface="Verdana" pitchFamily="34" charset="0"/>
                      </a:rPr>
                      <a:t>tail   </a:t>
                    </a:r>
                  </a:p>
                </p:txBody>
              </p:sp>
            </p:grpSp>
          </p:grpSp>
        </p:grpSp>
        <p:grpSp>
          <p:nvGrpSpPr>
            <p:cNvPr id="9" name="Group 37"/>
            <p:cNvGrpSpPr>
              <a:grpSpLocks/>
            </p:cNvGrpSpPr>
            <p:nvPr/>
          </p:nvGrpSpPr>
          <p:grpSpPr bwMode="auto">
            <a:xfrm>
              <a:off x="3316" y="1505"/>
              <a:ext cx="1998" cy="556"/>
              <a:chOff x="3292" y="857"/>
              <a:chExt cx="1998" cy="556"/>
            </a:xfrm>
          </p:grpSpPr>
          <p:sp>
            <p:nvSpPr>
              <p:cNvPr id="164880" name="Oval 38"/>
              <p:cNvSpPr>
                <a:spLocks noChangeArrowheads="1"/>
              </p:cNvSpPr>
              <p:nvPr/>
            </p:nvSpPr>
            <p:spPr bwMode="auto">
              <a:xfrm>
                <a:off x="3292" y="864"/>
                <a:ext cx="911" cy="549"/>
              </a:xfrm>
              <a:prstGeom prst="ellipse">
                <a:avLst/>
              </a:prstGeom>
              <a:solidFill>
                <a:schemeClr val="bg1"/>
              </a:solidFill>
              <a:ln w="25400">
                <a:solidFill>
                  <a:schemeClr val="tx1"/>
                </a:solidFill>
                <a:round/>
                <a:headEnd/>
                <a:tailEnd/>
              </a:ln>
            </p:spPr>
            <p:txBody>
              <a:bodyPr wrap="none" anchor="ctr"/>
              <a:lstStyle/>
              <a:p>
                <a:pPr eaLnBrk="1" hangingPunct="1"/>
                <a:endParaRPr lang="en-US" altLang="zh-CN" sz="1600">
                  <a:latin typeface="Verdana" pitchFamily="34" charset="0"/>
                </a:endParaRPr>
              </a:p>
              <a:p>
                <a:pPr eaLnBrk="1" hangingPunct="1"/>
                <a:r>
                  <a:rPr lang="en-US" altLang="zh-CN" sz="1600">
                    <a:latin typeface="Verdana" pitchFamily="34" charset="0"/>
                  </a:rPr>
                  <a:t>Consumer</a:t>
                </a:r>
              </a:p>
              <a:p>
                <a:pPr eaLnBrk="1" hangingPunct="1"/>
                <a:r>
                  <a:rPr lang="en-US" altLang="zh-CN" sz="1600">
                    <a:latin typeface="Verdana" pitchFamily="34" charset="0"/>
                  </a:rPr>
                  <a:t>2</a:t>
                </a:r>
              </a:p>
            </p:txBody>
          </p:sp>
          <p:grpSp>
            <p:nvGrpSpPr>
              <p:cNvPr id="10" name="Group 39"/>
              <p:cNvGrpSpPr>
                <a:grpSpLocks/>
              </p:cNvGrpSpPr>
              <p:nvPr/>
            </p:nvGrpSpPr>
            <p:grpSpPr bwMode="auto">
              <a:xfrm>
                <a:off x="4300" y="857"/>
                <a:ext cx="990" cy="527"/>
                <a:chOff x="4300" y="857"/>
                <a:chExt cx="990" cy="527"/>
              </a:xfrm>
            </p:grpSpPr>
            <p:sp>
              <p:nvSpPr>
                <p:cNvPr id="164882" name="Rectangle 40"/>
                <p:cNvSpPr>
                  <a:spLocks noChangeArrowheads="1"/>
                </p:cNvSpPr>
                <p:nvPr/>
              </p:nvSpPr>
              <p:spPr bwMode="auto">
                <a:xfrm>
                  <a:off x="4805" y="857"/>
                  <a:ext cx="485" cy="247"/>
                </a:xfrm>
                <a:prstGeom prst="rect">
                  <a:avLst/>
                </a:prstGeom>
                <a:noFill/>
                <a:ln w="25400">
                  <a:solidFill>
                    <a:schemeClr val="tx1"/>
                  </a:solidFill>
                  <a:miter lim="800000"/>
                  <a:headEnd/>
                  <a:tailEnd/>
                </a:ln>
              </p:spPr>
              <p:txBody>
                <a:bodyPr wrap="none">
                  <a:spAutoFit/>
                </a:bodyPr>
                <a:lstStyle/>
                <a:p>
                  <a:pPr eaLnBrk="1" hangingPunct="1"/>
                  <a:r>
                    <a:rPr lang="en-US" altLang="zh-CN">
                      <a:latin typeface="Verdana" pitchFamily="34" charset="0"/>
                    </a:rPr>
                    <a:t>  R   </a:t>
                  </a:r>
                  <a:endParaRPr lang="en-US" altLang="zh-CN" baseline="-25000">
                    <a:latin typeface="Verdana" pitchFamily="34" charset="0"/>
                  </a:endParaRPr>
                </a:p>
              </p:txBody>
            </p:sp>
            <p:grpSp>
              <p:nvGrpSpPr>
                <p:cNvPr id="11" name="Group 41"/>
                <p:cNvGrpSpPr>
                  <a:grpSpLocks/>
                </p:cNvGrpSpPr>
                <p:nvPr/>
              </p:nvGrpSpPr>
              <p:grpSpPr bwMode="auto">
                <a:xfrm>
                  <a:off x="4300" y="857"/>
                  <a:ext cx="471" cy="527"/>
                  <a:chOff x="4300" y="857"/>
                  <a:chExt cx="471" cy="527"/>
                </a:xfrm>
              </p:grpSpPr>
              <p:sp>
                <p:nvSpPr>
                  <p:cNvPr id="164884" name="Rectangle 42"/>
                  <p:cNvSpPr>
                    <a:spLocks noChangeArrowheads="1"/>
                  </p:cNvSpPr>
                  <p:nvPr/>
                </p:nvSpPr>
                <p:spPr bwMode="auto">
                  <a:xfrm>
                    <a:off x="4300" y="857"/>
                    <a:ext cx="471" cy="247"/>
                  </a:xfrm>
                  <a:prstGeom prst="rect">
                    <a:avLst/>
                  </a:prstGeom>
                  <a:noFill/>
                  <a:ln w="25400">
                    <a:solidFill>
                      <a:schemeClr val="tx1"/>
                    </a:solidFill>
                    <a:miter lim="800000"/>
                    <a:headEnd/>
                    <a:tailEnd/>
                  </a:ln>
                </p:spPr>
                <p:txBody>
                  <a:bodyPr>
                    <a:spAutoFit/>
                  </a:bodyPr>
                  <a:lstStyle/>
                  <a:p>
                    <a:pPr eaLnBrk="1" hangingPunct="1"/>
                    <a:r>
                      <a:rPr lang="en-US" altLang="zh-CN">
                        <a:latin typeface="Verdana" pitchFamily="34" charset="0"/>
                      </a:rPr>
                      <a:t>R</a:t>
                    </a:r>
                    <a:r>
                      <a:rPr lang="en-US" altLang="zh-CN" baseline="-25000">
                        <a:latin typeface="Verdana" pitchFamily="34" charset="0"/>
                      </a:rPr>
                      <a:t>head</a:t>
                    </a:r>
                  </a:p>
                </p:txBody>
              </p:sp>
              <p:sp>
                <p:nvSpPr>
                  <p:cNvPr id="164885" name="Rectangle 43"/>
                  <p:cNvSpPr>
                    <a:spLocks noChangeArrowheads="1"/>
                  </p:cNvSpPr>
                  <p:nvPr/>
                </p:nvSpPr>
                <p:spPr bwMode="auto">
                  <a:xfrm>
                    <a:off x="4300" y="1137"/>
                    <a:ext cx="471" cy="247"/>
                  </a:xfrm>
                  <a:prstGeom prst="rect">
                    <a:avLst/>
                  </a:prstGeom>
                  <a:noFill/>
                  <a:ln w="25400">
                    <a:solidFill>
                      <a:schemeClr val="tx1"/>
                    </a:solidFill>
                    <a:miter lim="800000"/>
                    <a:headEnd/>
                    <a:tailEnd/>
                  </a:ln>
                </p:spPr>
                <p:txBody>
                  <a:bodyPr>
                    <a:spAutoFit/>
                  </a:bodyPr>
                  <a:lstStyle/>
                  <a:p>
                    <a:pPr eaLnBrk="1" hangingPunct="1"/>
                    <a:r>
                      <a:rPr lang="en-US" altLang="zh-CN">
                        <a:latin typeface="Verdana" pitchFamily="34" charset="0"/>
                      </a:rPr>
                      <a:t>R</a:t>
                    </a:r>
                    <a:r>
                      <a:rPr lang="en-US" altLang="zh-CN" baseline="-25000">
                        <a:latin typeface="Verdana" pitchFamily="34" charset="0"/>
                      </a:rPr>
                      <a:t>tail   </a:t>
                    </a:r>
                  </a:p>
                </p:txBody>
              </p:sp>
            </p:grpSp>
          </p:grpSp>
        </p:grpSp>
      </p:grpSp>
    </p:spTree>
    <p:extLst>
      <p:ext uri="{BB962C8B-B14F-4D97-AF65-F5344CB8AC3E}">
        <p14:creationId xmlns:p14="http://schemas.microsoft.com/office/powerpoint/2010/main" val="4022200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17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481730"/>
                                        </p:tgtEl>
                                        <p:attrNameLst>
                                          <p:attrName>style.visibility</p:attrName>
                                        </p:attrNameLst>
                                      </p:cBhvr>
                                      <p:to>
                                        <p:strVal val="visible"/>
                                      </p:to>
                                    </p:set>
                                    <p:animEffect transition="in" filter="dissolve">
                                      <p:cBhvr>
                                        <p:cTn id="11" dur="500"/>
                                        <p:tgtEl>
                                          <p:spTgt spid="148173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1730" grpId="0" animBg="1"/>
      <p:bldP spid="148173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lIns="90488" tIns="44450" rIns="90488" bIns="44450">
            <a:normAutofit/>
          </a:bodyPr>
          <a:lstStyle/>
          <a:p>
            <a:pPr eaLnBrk="1" hangingPunct="1"/>
            <a:r>
              <a:rPr lang="en-US" altLang="zh-CN" smtClean="0"/>
              <a:t>Mutual Exclusion Using Load/Store </a:t>
            </a:r>
          </a:p>
        </p:txBody>
      </p:sp>
      <p:sp>
        <p:nvSpPr>
          <p:cNvPr id="13" name="日期占位符 12"/>
          <p:cNvSpPr>
            <a:spLocks noGrp="1"/>
          </p:cNvSpPr>
          <p:nvPr>
            <p:ph type="dt" sz="half" idx="10"/>
          </p:nvPr>
        </p:nvSpPr>
        <p:spPr/>
        <p:txBody>
          <a:bodyPr/>
          <a:lstStyle/>
          <a:p>
            <a:pPr>
              <a:defRPr/>
            </a:pPr>
            <a:fld id="{03445296-7FEC-4EF8-8A63-6B96C8C26E6F}" type="datetime1">
              <a:rPr lang="zh-CN" altLang="en-US"/>
              <a:pPr>
                <a:defRPr/>
              </a:pPr>
              <a:t>2020/5/17</a:t>
            </a:fld>
            <a:endParaRPr lang="zh-CN" altLang="en-US"/>
          </a:p>
        </p:txBody>
      </p:sp>
      <p:sp>
        <p:nvSpPr>
          <p:cNvPr id="14" name="页脚占位符 13"/>
          <p:cNvSpPr>
            <a:spLocks noGrp="1"/>
          </p:cNvSpPr>
          <p:nvPr>
            <p:ph type="ftr" sz="quarter" idx="11"/>
          </p:nvPr>
        </p:nvSpPr>
        <p:spPr/>
        <p:txBody>
          <a:bodyPr/>
          <a:lstStyle/>
          <a:p>
            <a:pPr>
              <a:defRPr/>
            </a:pPr>
            <a:r>
              <a:rPr lang="zh-CN" altLang="en-US" smtClean="0"/>
              <a:t>计算机体系结构</a:t>
            </a:r>
            <a:endParaRPr lang="zh-CN" altLang="en-US"/>
          </a:p>
        </p:txBody>
      </p:sp>
      <p:sp>
        <p:nvSpPr>
          <p:cNvPr id="166915" name="Slide Number Placeholder 4"/>
          <p:cNvSpPr>
            <a:spLocks noGrp="1"/>
          </p:cNvSpPr>
          <p:nvPr>
            <p:ph type="sldNum" sz="quarter" idx="12"/>
          </p:nvPr>
        </p:nvSpPr>
        <p:spPr bwMode="auto">
          <a:noFill/>
          <a:ln>
            <a:miter lim="800000"/>
            <a:headEnd/>
            <a:tailEnd/>
          </a:ln>
        </p:spPr>
        <p:txBody>
          <a:bodyPr/>
          <a:lstStyle/>
          <a:p>
            <a:fld id="{CFCB1E10-A12B-4F44-9290-4A37C3AB5807}" type="slidenum">
              <a:rPr lang="en-US" altLang="zh-CN"/>
              <a:pPr/>
              <a:t>21</a:t>
            </a:fld>
            <a:endParaRPr lang="en-US" altLang="zh-CN">
              <a:solidFill>
                <a:srgbClr val="FBBA03"/>
              </a:solidFill>
            </a:endParaRPr>
          </a:p>
        </p:txBody>
      </p:sp>
      <p:sp>
        <p:nvSpPr>
          <p:cNvPr id="166916" name="Rectangle 3"/>
          <p:cNvSpPr>
            <a:spLocks noChangeArrowheads="1"/>
          </p:cNvSpPr>
          <p:nvPr/>
        </p:nvSpPr>
        <p:spPr bwMode="auto">
          <a:xfrm>
            <a:off x="698500" y="1398588"/>
            <a:ext cx="7264400" cy="396875"/>
          </a:xfrm>
          <a:prstGeom prst="rect">
            <a:avLst/>
          </a:prstGeom>
          <a:noFill/>
          <a:ln w="25400">
            <a:noFill/>
            <a:miter lim="800000"/>
            <a:headEnd/>
            <a:tailEnd/>
          </a:ln>
        </p:spPr>
        <p:txBody>
          <a:bodyPr wrap="none" lIns="90488" tIns="44450" rIns="90488" bIns="44450">
            <a:spAutoFit/>
          </a:bodyPr>
          <a:lstStyle/>
          <a:p>
            <a:pPr eaLnBrk="1" hangingPunct="1"/>
            <a:r>
              <a:rPr lang="zh-CN" altLang="en-US" sz="2000">
                <a:latin typeface="Verdana" pitchFamily="34" charset="0"/>
              </a:rPr>
              <a:t>基于两个共享变量</a:t>
            </a:r>
            <a:r>
              <a:rPr lang="en-US" altLang="zh-CN" sz="2000">
                <a:latin typeface="Verdana" pitchFamily="34" charset="0"/>
              </a:rPr>
              <a:t>c1</a:t>
            </a:r>
            <a:r>
              <a:rPr lang="zh-CN" altLang="en-US" sz="2000">
                <a:latin typeface="Verdana" pitchFamily="34" charset="0"/>
              </a:rPr>
              <a:t>和</a:t>
            </a:r>
            <a:r>
              <a:rPr lang="en-US" altLang="zh-CN" sz="2000">
                <a:latin typeface="Verdana" pitchFamily="34" charset="0"/>
              </a:rPr>
              <a:t>c2</a:t>
            </a:r>
            <a:r>
              <a:rPr lang="zh-CN" altLang="en-US" sz="2000">
                <a:latin typeface="Verdana" pitchFamily="34" charset="0"/>
              </a:rPr>
              <a:t>的同步协议。初始状态</a:t>
            </a:r>
            <a:r>
              <a:rPr lang="en-US" altLang="zh-CN" sz="2000">
                <a:latin typeface="Verdana" pitchFamily="34" charset="0"/>
              </a:rPr>
              <a:t>c1</a:t>
            </a:r>
            <a:r>
              <a:rPr lang="zh-CN" altLang="en-US" sz="2000">
                <a:latin typeface="Verdana" pitchFamily="34" charset="0"/>
              </a:rPr>
              <a:t>和</a:t>
            </a:r>
            <a:r>
              <a:rPr lang="en-US" altLang="zh-CN" sz="2000">
                <a:latin typeface="Verdana" pitchFamily="34" charset="0"/>
              </a:rPr>
              <a:t>c2</a:t>
            </a:r>
            <a:r>
              <a:rPr lang="zh-CN" altLang="en-US" sz="2000">
                <a:latin typeface="Verdana" pitchFamily="34" charset="0"/>
              </a:rPr>
              <a:t>均为</a:t>
            </a:r>
            <a:r>
              <a:rPr lang="en-US" altLang="zh-CN" sz="2000">
                <a:latin typeface="Verdana" pitchFamily="34" charset="0"/>
              </a:rPr>
              <a:t>0 </a:t>
            </a:r>
          </a:p>
        </p:txBody>
      </p:sp>
      <p:sp>
        <p:nvSpPr>
          <p:cNvPr id="166917" name="Rectangle 4"/>
          <p:cNvSpPr>
            <a:spLocks noChangeArrowheads="1"/>
          </p:cNvSpPr>
          <p:nvPr/>
        </p:nvSpPr>
        <p:spPr bwMode="auto">
          <a:xfrm>
            <a:off x="776288" y="4937125"/>
            <a:ext cx="2154237" cy="393700"/>
          </a:xfrm>
          <a:prstGeom prst="rect">
            <a:avLst/>
          </a:prstGeom>
          <a:noFill/>
          <a:ln w="25400">
            <a:noFill/>
            <a:miter lim="800000"/>
            <a:headEnd/>
            <a:tailEnd/>
          </a:ln>
        </p:spPr>
        <p:txBody>
          <a:bodyPr wrap="none" lIns="90488" tIns="44450" rIns="90488" bIns="44450">
            <a:spAutoFit/>
          </a:bodyPr>
          <a:lstStyle/>
          <a:p>
            <a:pPr eaLnBrk="1" hangingPunct="1"/>
            <a:r>
              <a:rPr lang="en-US" altLang="zh-CN" sz="2000">
                <a:latin typeface="Verdana" pitchFamily="34" charset="0"/>
              </a:rPr>
              <a:t>What is wrong?</a:t>
            </a:r>
          </a:p>
        </p:txBody>
      </p:sp>
      <p:grpSp>
        <p:nvGrpSpPr>
          <p:cNvPr id="2" name="Group 5"/>
          <p:cNvGrpSpPr>
            <a:grpSpLocks/>
          </p:cNvGrpSpPr>
          <p:nvPr/>
        </p:nvGrpSpPr>
        <p:grpSpPr bwMode="auto">
          <a:xfrm>
            <a:off x="952500" y="2344738"/>
            <a:ext cx="7432675" cy="2001837"/>
            <a:chOff x="600" y="1477"/>
            <a:chExt cx="4682" cy="1261"/>
          </a:xfrm>
        </p:grpSpPr>
        <p:sp>
          <p:nvSpPr>
            <p:cNvPr id="166922" name="Rectangle 6"/>
            <p:cNvSpPr>
              <a:spLocks noChangeArrowheads="1"/>
            </p:cNvSpPr>
            <p:nvPr/>
          </p:nvSpPr>
          <p:spPr bwMode="auto">
            <a:xfrm>
              <a:off x="654" y="1491"/>
              <a:ext cx="1994" cy="1208"/>
            </a:xfrm>
            <a:prstGeom prst="rect">
              <a:avLst/>
            </a:prstGeom>
            <a:noFill/>
            <a:ln w="25400">
              <a:noFill/>
              <a:miter lim="800000"/>
              <a:headEnd/>
              <a:tailEnd/>
            </a:ln>
          </p:spPr>
          <p:txBody>
            <a:bodyPr wrap="none" lIns="90488" tIns="44450" rIns="90488" bIns="44450">
              <a:spAutoFit/>
            </a:bodyPr>
            <a:lstStyle/>
            <a:p>
              <a:pPr eaLnBrk="1" hangingPunct="1"/>
              <a:r>
                <a:rPr lang="en-US" altLang="zh-CN" sz="2000" i="1">
                  <a:latin typeface="Verdana" pitchFamily="34" charset="0"/>
                </a:rPr>
                <a:t>Process 1</a:t>
              </a:r>
              <a:endParaRPr lang="en-US" altLang="zh-CN" sz="2000">
                <a:latin typeface="Verdana" pitchFamily="34" charset="0"/>
              </a:endParaRPr>
            </a:p>
            <a:p>
              <a:pPr lvl="1" eaLnBrk="1" hangingPunct="1"/>
              <a:r>
                <a:rPr lang="en-US" altLang="zh-CN" sz="2000">
                  <a:latin typeface="Verdana" pitchFamily="34" charset="0"/>
                </a:rPr>
                <a:t> </a:t>
              </a:r>
              <a:r>
                <a:rPr lang="en-US" altLang="zh-CN" sz="2000">
                  <a:solidFill>
                    <a:srgbClr val="56127A"/>
                  </a:solidFill>
                  <a:latin typeface="Verdana" pitchFamily="34" charset="0"/>
                </a:rPr>
                <a:t>...</a:t>
              </a:r>
            </a:p>
            <a:p>
              <a:pPr lvl="1" eaLnBrk="1" hangingPunct="1"/>
              <a:r>
                <a:rPr lang="en-US" altLang="zh-CN" sz="2000">
                  <a:solidFill>
                    <a:srgbClr val="56127A"/>
                  </a:solidFill>
                  <a:latin typeface="Verdana" pitchFamily="34" charset="0"/>
                </a:rPr>
                <a:t>c1=1;</a:t>
              </a:r>
            </a:p>
            <a:p>
              <a:pPr eaLnBrk="1" hangingPunct="1"/>
              <a:r>
                <a:rPr lang="en-US" altLang="zh-CN" sz="2000">
                  <a:solidFill>
                    <a:srgbClr val="56127A"/>
                  </a:solidFill>
                  <a:latin typeface="Verdana" pitchFamily="34" charset="0"/>
                </a:rPr>
                <a:t>L:  </a:t>
              </a:r>
              <a:r>
                <a:rPr lang="en-US" altLang="zh-CN" sz="2000" i="1">
                  <a:solidFill>
                    <a:srgbClr val="56127A"/>
                  </a:solidFill>
                  <a:latin typeface="Verdana" pitchFamily="34" charset="0"/>
                </a:rPr>
                <a:t>if</a:t>
              </a:r>
              <a:r>
                <a:rPr lang="en-US" altLang="zh-CN" sz="2000">
                  <a:solidFill>
                    <a:srgbClr val="56127A"/>
                  </a:solidFill>
                  <a:latin typeface="Verdana" pitchFamily="34" charset="0"/>
                </a:rPr>
                <a:t> c2=1 </a:t>
              </a:r>
              <a:r>
                <a:rPr lang="en-US" altLang="zh-CN" sz="2000" i="1">
                  <a:solidFill>
                    <a:srgbClr val="56127A"/>
                  </a:solidFill>
                  <a:latin typeface="Verdana" pitchFamily="34" charset="0"/>
                </a:rPr>
                <a:t>then go to </a:t>
              </a:r>
              <a:r>
                <a:rPr lang="en-US" altLang="zh-CN" sz="2000">
                  <a:solidFill>
                    <a:srgbClr val="56127A"/>
                  </a:solidFill>
                  <a:latin typeface="Verdana" pitchFamily="34" charset="0"/>
                </a:rPr>
                <a:t>L</a:t>
              </a:r>
            </a:p>
            <a:p>
              <a:pPr lvl="1" eaLnBrk="1" hangingPunct="1"/>
              <a:r>
                <a:rPr lang="en-US" altLang="zh-CN" sz="2000">
                  <a:solidFill>
                    <a:srgbClr val="56127A"/>
                  </a:solidFill>
                  <a:latin typeface="Verdana" pitchFamily="34" charset="0"/>
                </a:rPr>
                <a:t>  &lt; critical section&gt;</a:t>
              </a:r>
            </a:p>
            <a:p>
              <a:pPr lvl="1" eaLnBrk="1" hangingPunct="1"/>
              <a:r>
                <a:rPr lang="en-US" altLang="zh-CN" sz="2000">
                  <a:solidFill>
                    <a:srgbClr val="56127A"/>
                  </a:solidFill>
                  <a:latin typeface="Verdana" pitchFamily="34" charset="0"/>
                </a:rPr>
                <a:t>c1=0;</a:t>
              </a:r>
            </a:p>
          </p:txBody>
        </p:sp>
        <p:sp>
          <p:nvSpPr>
            <p:cNvPr id="166923" name="Rectangle 7"/>
            <p:cNvSpPr>
              <a:spLocks noChangeArrowheads="1"/>
            </p:cNvSpPr>
            <p:nvPr/>
          </p:nvSpPr>
          <p:spPr bwMode="auto">
            <a:xfrm>
              <a:off x="3118" y="1477"/>
              <a:ext cx="1994" cy="1208"/>
            </a:xfrm>
            <a:prstGeom prst="rect">
              <a:avLst/>
            </a:prstGeom>
            <a:noFill/>
            <a:ln w="25400">
              <a:noFill/>
              <a:miter lim="800000"/>
              <a:headEnd/>
              <a:tailEnd/>
            </a:ln>
          </p:spPr>
          <p:txBody>
            <a:bodyPr wrap="none" lIns="90488" tIns="44450" rIns="90488" bIns="44450">
              <a:spAutoFit/>
            </a:bodyPr>
            <a:lstStyle/>
            <a:p>
              <a:pPr eaLnBrk="1" hangingPunct="1"/>
              <a:r>
                <a:rPr lang="en-US" altLang="zh-CN" sz="2000" i="1">
                  <a:latin typeface="Verdana" pitchFamily="34" charset="0"/>
                </a:rPr>
                <a:t>Process 2</a:t>
              </a:r>
              <a:endParaRPr lang="en-US" altLang="zh-CN" sz="2000">
                <a:latin typeface="Verdana" pitchFamily="34" charset="0"/>
              </a:endParaRPr>
            </a:p>
            <a:p>
              <a:pPr lvl="1" eaLnBrk="1" hangingPunct="1"/>
              <a:r>
                <a:rPr lang="en-US" altLang="zh-CN" sz="2000">
                  <a:latin typeface="Verdana" pitchFamily="34" charset="0"/>
                </a:rPr>
                <a:t> ...</a:t>
              </a:r>
            </a:p>
            <a:p>
              <a:pPr lvl="1" eaLnBrk="1" hangingPunct="1"/>
              <a:r>
                <a:rPr lang="en-US" altLang="zh-CN" sz="2000">
                  <a:solidFill>
                    <a:srgbClr val="56127A"/>
                  </a:solidFill>
                  <a:latin typeface="Verdana" pitchFamily="34" charset="0"/>
                </a:rPr>
                <a:t>c2=1;</a:t>
              </a:r>
            </a:p>
            <a:p>
              <a:pPr eaLnBrk="1" hangingPunct="1"/>
              <a:r>
                <a:rPr lang="en-US" altLang="zh-CN" sz="2000">
                  <a:solidFill>
                    <a:srgbClr val="56127A"/>
                  </a:solidFill>
                  <a:latin typeface="Verdana" pitchFamily="34" charset="0"/>
                </a:rPr>
                <a:t>L:  </a:t>
              </a:r>
              <a:r>
                <a:rPr lang="en-US" altLang="zh-CN" sz="2000" i="1">
                  <a:solidFill>
                    <a:srgbClr val="56127A"/>
                  </a:solidFill>
                  <a:latin typeface="Verdana" pitchFamily="34" charset="0"/>
                </a:rPr>
                <a:t>if</a:t>
              </a:r>
              <a:r>
                <a:rPr lang="en-US" altLang="zh-CN" sz="2000">
                  <a:solidFill>
                    <a:srgbClr val="56127A"/>
                  </a:solidFill>
                  <a:latin typeface="Verdana" pitchFamily="34" charset="0"/>
                </a:rPr>
                <a:t> c1=1 </a:t>
              </a:r>
              <a:r>
                <a:rPr lang="en-US" altLang="zh-CN" sz="2000" i="1">
                  <a:solidFill>
                    <a:srgbClr val="56127A"/>
                  </a:solidFill>
                  <a:latin typeface="Verdana" pitchFamily="34" charset="0"/>
                </a:rPr>
                <a:t>then go to </a:t>
              </a:r>
              <a:r>
                <a:rPr lang="en-US" altLang="zh-CN" sz="2000">
                  <a:solidFill>
                    <a:srgbClr val="56127A"/>
                  </a:solidFill>
                  <a:latin typeface="Verdana" pitchFamily="34" charset="0"/>
                </a:rPr>
                <a:t>L</a:t>
              </a:r>
            </a:p>
            <a:p>
              <a:pPr lvl="1" eaLnBrk="1" hangingPunct="1"/>
              <a:r>
                <a:rPr lang="en-US" altLang="zh-CN" sz="2000">
                  <a:solidFill>
                    <a:srgbClr val="56127A"/>
                  </a:solidFill>
                  <a:latin typeface="Verdana" pitchFamily="34" charset="0"/>
                </a:rPr>
                <a:t>  &lt; critical section&gt;</a:t>
              </a:r>
            </a:p>
            <a:p>
              <a:pPr lvl="1" eaLnBrk="1" hangingPunct="1"/>
              <a:r>
                <a:rPr lang="en-US" altLang="zh-CN" sz="2000">
                  <a:solidFill>
                    <a:srgbClr val="56127A"/>
                  </a:solidFill>
                  <a:latin typeface="Verdana" pitchFamily="34" charset="0"/>
                </a:rPr>
                <a:t>c2=0;</a:t>
              </a:r>
            </a:p>
          </p:txBody>
        </p:sp>
        <p:sp>
          <p:nvSpPr>
            <p:cNvPr id="166924" name="Rectangle 8"/>
            <p:cNvSpPr>
              <a:spLocks noChangeArrowheads="1"/>
            </p:cNvSpPr>
            <p:nvPr/>
          </p:nvSpPr>
          <p:spPr bwMode="auto">
            <a:xfrm>
              <a:off x="600" y="1750"/>
              <a:ext cx="2194" cy="988"/>
            </a:xfrm>
            <a:prstGeom prst="rect">
              <a:avLst/>
            </a:prstGeom>
            <a:noFill/>
            <a:ln w="12700">
              <a:solidFill>
                <a:srgbClr val="FF0000"/>
              </a:solidFill>
              <a:miter lim="800000"/>
              <a:headEnd/>
              <a:tailEnd/>
            </a:ln>
          </p:spPr>
          <p:txBody>
            <a:bodyPr wrap="none" anchor="ctr"/>
            <a:lstStyle/>
            <a:p>
              <a:pPr eaLnBrk="1" hangingPunct="1"/>
              <a:endParaRPr lang="en-US" altLang="zh-CN"/>
            </a:p>
          </p:txBody>
        </p:sp>
        <p:sp>
          <p:nvSpPr>
            <p:cNvPr id="166925" name="Rectangle 9"/>
            <p:cNvSpPr>
              <a:spLocks noChangeArrowheads="1"/>
            </p:cNvSpPr>
            <p:nvPr/>
          </p:nvSpPr>
          <p:spPr bwMode="auto">
            <a:xfrm>
              <a:off x="3088" y="1750"/>
              <a:ext cx="2194" cy="988"/>
            </a:xfrm>
            <a:prstGeom prst="rect">
              <a:avLst/>
            </a:prstGeom>
            <a:noFill/>
            <a:ln w="12700">
              <a:solidFill>
                <a:srgbClr val="FF0000"/>
              </a:solidFill>
              <a:miter lim="800000"/>
              <a:headEnd/>
              <a:tailEnd/>
            </a:ln>
          </p:spPr>
          <p:txBody>
            <a:bodyPr wrap="none" anchor="ctr"/>
            <a:lstStyle/>
            <a:p>
              <a:pPr eaLnBrk="1" hangingPunct="1"/>
              <a:endParaRPr lang="en-US" altLang="zh-CN"/>
            </a:p>
          </p:txBody>
        </p:sp>
      </p:grpSp>
      <p:sp>
        <p:nvSpPr>
          <p:cNvPr id="1506314" name="Text Box 10"/>
          <p:cNvSpPr txBox="1">
            <a:spLocks noChangeArrowheads="1"/>
          </p:cNvSpPr>
          <p:nvPr/>
        </p:nvSpPr>
        <p:spPr bwMode="auto">
          <a:xfrm>
            <a:off x="3505200" y="4953000"/>
            <a:ext cx="1446213" cy="396875"/>
          </a:xfrm>
          <a:prstGeom prst="rect">
            <a:avLst/>
          </a:prstGeom>
          <a:noFill/>
          <a:ln w="9525">
            <a:noFill/>
            <a:miter lim="800000"/>
            <a:headEnd/>
            <a:tailEnd/>
          </a:ln>
        </p:spPr>
        <p:txBody>
          <a:bodyPr wrap="none">
            <a:spAutoFit/>
          </a:bodyPr>
          <a:lstStyle/>
          <a:p>
            <a:pPr eaLnBrk="1" hangingPunct="1"/>
            <a:r>
              <a:rPr lang="en-US" altLang="zh-CN" sz="2000" i="1">
                <a:solidFill>
                  <a:schemeClr val="hlink"/>
                </a:solidFill>
                <a:latin typeface="Verdana" pitchFamily="34" charset="0"/>
              </a:rPr>
              <a:t>Deadlock!</a:t>
            </a:r>
          </a:p>
        </p:txBody>
      </p:sp>
    </p:spTree>
    <p:extLst>
      <p:ext uri="{BB962C8B-B14F-4D97-AF65-F5344CB8AC3E}">
        <p14:creationId xmlns:p14="http://schemas.microsoft.com/office/powerpoint/2010/main" val="4238195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06314"/>
                                        </p:tgtEl>
                                        <p:attrNameLst>
                                          <p:attrName>style.visibility</p:attrName>
                                        </p:attrNameLst>
                                      </p:cBhvr>
                                      <p:to>
                                        <p:strVal val="visible"/>
                                      </p:to>
                                    </p:set>
                                    <p:animEffect transition="in" filter="checkerboard(across)">
                                      <p:cBhvr>
                                        <p:cTn id="7" dur="500"/>
                                        <p:tgtEl>
                                          <p:spTgt spid="1506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63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smtClean="0"/>
              <a:t>Mutual Exclusion: second attempt</a:t>
            </a:r>
          </a:p>
        </p:txBody>
      </p:sp>
      <p:sp>
        <p:nvSpPr>
          <p:cNvPr id="12" name="日期占位符 11"/>
          <p:cNvSpPr>
            <a:spLocks noGrp="1"/>
          </p:cNvSpPr>
          <p:nvPr>
            <p:ph type="dt" sz="half" idx="10"/>
          </p:nvPr>
        </p:nvSpPr>
        <p:spPr/>
        <p:txBody>
          <a:bodyPr/>
          <a:lstStyle/>
          <a:p>
            <a:fld id="{4D545F37-0EDF-47AB-B411-96F1FD575D48}" type="datetime1">
              <a:rPr lang="zh-CN" altLang="en-US" smtClean="0"/>
              <a:pPr/>
              <a:t>2020/5/17</a:t>
            </a:fld>
            <a:endParaRPr lang="zh-CN" altLang="en-US"/>
          </a:p>
        </p:txBody>
      </p:sp>
      <p:sp>
        <p:nvSpPr>
          <p:cNvPr id="13" name="页脚占位符 12"/>
          <p:cNvSpPr>
            <a:spLocks noGrp="1"/>
          </p:cNvSpPr>
          <p:nvPr>
            <p:ph type="ftr" sz="quarter" idx="11"/>
          </p:nvPr>
        </p:nvSpPr>
        <p:spPr/>
        <p:txBody>
          <a:bodyPr/>
          <a:lstStyle/>
          <a:p>
            <a:r>
              <a:rPr lang="zh-CN" altLang="en-US" smtClean="0"/>
              <a:t>计算机体系结构</a:t>
            </a:r>
            <a:endParaRPr lang="zh-CN" altLang="en-US"/>
          </a:p>
        </p:txBody>
      </p:sp>
      <p:sp>
        <p:nvSpPr>
          <p:cNvPr id="168966" name="Slide Number Placeholder 4"/>
          <p:cNvSpPr>
            <a:spLocks noGrp="1"/>
          </p:cNvSpPr>
          <p:nvPr>
            <p:ph type="sldNum" sz="quarter" idx="12"/>
          </p:nvPr>
        </p:nvSpPr>
        <p:spPr/>
        <p:txBody>
          <a:bodyPr/>
          <a:lstStyle/>
          <a:p>
            <a:fld id="{17744049-8864-44CD-B4E6-70B882223262}" type="slidenum">
              <a:rPr lang="en-US" altLang="zh-CN" smtClean="0"/>
              <a:pPr/>
              <a:t>22</a:t>
            </a:fld>
            <a:endParaRPr lang="en-US" altLang="zh-CN"/>
          </a:p>
        </p:txBody>
      </p:sp>
      <p:sp>
        <p:nvSpPr>
          <p:cNvPr id="168963" name="内容占位符 5"/>
          <p:cNvSpPr>
            <a:spLocks noGrp="1"/>
          </p:cNvSpPr>
          <p:nvPr>
            <p:ph idx="4294967295"/>
          </p:nvPr>
        </p:nvSpPr>
        <p:spPr>
          <a:xfrm>
            <a:off x="714102" y="3964782"/>
            <a:ext cx="7886700" cy="1643062"/>
          </a:xfrm>
        </p:spPr>
        <p:txBody>
          <a:bodyPr>
            <a:normAutofit fontScale="92500" lnSpcReduction="10000"/>
          </a:bodyPr>
          <a:lstStyle/>
          <a:p>
            <a:pPr eaLnBrk="1" hangingPunct="1">
              <a:lnSpc>
                <a:spcPct val="100000"/>
              </a:lnSpc>
              <a:spcBef>
                <a:spcPct val="0"/>
              </a:spcBef>
            </a:pPr>
            <a:r>
              <a:rPr lang="zh-CN" altLang="en-US" sz="2000" dirty="0" smtClean="0">
                <a:latin typeface="Verdana" pitchFamily="34" charset="0"/>
                <a:ea typeface="宋体" pitchFamily="2" charset="-122"/>
              </a:rPr>
              <a:t>为避免死锁，我们让一进程等待时放弃</a:t>
            </a:r>
            <a:r>
              <a:rPr lang="en-US" altLang="zh-CN" sz="2000" dirty="0" smtClean="0">
                <a:latin typeface="Verdana" pitchFamily="34" charset="0"/>
                <a:ea typeface="宋体" pitchFamily="2" charset="-122"/>
              </a:rPr>
              <a:t>reservation</a:t>
            </a:r>
            <a:r>
              <a:rPr lang="zh-CN" altLang="en-US" sz="2000" dirty="0" smtClean="0">
                <a:latin typeface="Verdana" pitchFamily="34" charset="0"/>
                <a:ea typeface="宋体" pitchFamily="2" charset="-122"/>
              </a:rPr>
              <a:t>（预订）</a:t>
            </a:r>
            <a:endParaRPr lang="en-US" altLang="zh-CN" sz="2000" dirty="0" smtClean="0">
              <a:latin typeface="Verdana" pitchFamily="34" charset="0"/>
              <a:ea typeface="宋体" pitchFamily="2" charset="-122"/>
            </a:endParaRPr>
          </a:p>
          <a:p>
            <a:pPr lvl="1" eaLnBrk="1" hangingPunct="1">
              <a:lnSpc>
                <a:spcPct val="100000"/>
              </a:lnSpc>
              <a:spcBef>
                <a:spcPct val="0"/>
              </a:spcBef>
            </a:pPr>
            <a:r>
              <a:rPr lang="en-US" altLang="zh-CN" sz="1600" dirty="0" smtClean="0">
                <a:latin typeface="Verdana" pitchFamily="34" charset="0"/>
                <a:ea typeface="宋体" pitchFamily="2" charset="-122"/>
              </a:rPr>
              <a:t>Process 1 sets c1 to 0.</a:t>
            </a:r>
          </a:p>
          <a:p>
            <a:pPr eaLnBrk="1" hangingPunct="1">
              <a:lnSpc>
                <a:spcPct val="100000"/>
              </a:lnSpc>
              <a:spcBef>
                <a:spcPct val="0"/>
              </a:spcBef>
            </a:pPr>
            <a:r>
              <a:rPr lang="zh-CN" altLang="en-US" sz="2000" dirty="0" smtClean="0">
                <a:latin typeface="Verdana" pitchFamily="34" charset="0"/>
                <a:ea typeface="宋体" pitchFamily="2" charset="-122"/>
              </a:rPr>
              <a:t>死锁显然是没有了，但有可能会发生 活锁</a:t>
            </a:r>
            <a:r>
              <a:rPr lang="en-US" altLang="zh-CN" sz="2000" i="1" dirty="0" smtClean="0">
                <a:solidFill>
                  <a:schemeClr val="accent1"/>
                </a:solidFill>
                <a:latin typeface="Verdana" pitchFamily="34" charset="0"/>
                <a:ea typeface="宋体" pitchFamily="2" charset="-122"/>
              </a:rPr>
              <a:t>(</a:t>
            </a:r>
            <a:r>
              <a:rPr lang="en-US" altLang="zh-CN" sz="2000" i="1" dirty="0" err="1" smtClean="0">
                <a:solidFill>
                  <a:schemeClr val="accent1"/>
                </a:solidFill>
                <a:latin typeface="Verdana" pitchFamily="34" charset="0"/>
                <a:ea typeface="宋体" pitchFamily="2" charset="-122"/>
              </a:rPr>
              <a:t>livelock</a:t>
            </a:r>
            <a:r>
              <a:rPr lang="en-US" altLang="zh-CN" sz="2000" i="1" dirty="0" smtClean="0">
                <a:solidFill>
                  <a:schemeClr val="accent1"/>
                </a:solidFill>
                <a:latin typeface="Verdana" pitchFamily="34" charset="0"/>
                <a:ea typeface="宋体" pitchFamily="2" charset="-122"/>
              </a:rPr>
              <a:t>)</a:t>
            </a:r>
            <a:r>
              <a:rPr lang="zh-CN" altLang="en-US" sz="2000" i="1" dirty="0" smtClean="0">
                <a:solidFill>
                  <a:schemeClr val="accent1"/>
                </a:solidFill>
                <a:latin typeface="Verdana" pitchFamily="34" charset="0"/>
                <a:ea typeface="宋体" pitchFamily="2" charset="-122"/>
              </a:rPr>
              <a:t> </a:t>
            </a:r>
            <a:r>
              <a:rPr lang="zh-CN" altLang="en-US" sz="2000" dirty="0" smtClean="0">
                <a:latin typeface="Verdana" pitchFamily="34" charset="0"/>
                <a:ea typeface="宋体" pitchFamily="2" charset="-122"/>
              </a:rPr>
              <a:t>现象</a:t>
            </a:r>
            <a:endParaRPr lang="en-US" altLang="zh-CN" sz="2000" dirty="0" smtClean="0">
              <a:latin typeface="Verdana" pitchFamily="34" charset="0"/>
              <a:ea typeface="宋体" pitchFamily="2" charset="-122"/>
            </a:endParaRPr>
          </a:p>
          <a:p>
            <a:pPr lvl="1" eaLnBrk="1" hangingPunct="1">
              <a:lnSpc>
                <a:spcPct val="100000"/>
              </a:lnSpc>
              <a:spcBef>
                <a:spcPct val="0"/>
              </a:spcBef>
            </a:pPr>
            <a:r>
              <a:rPr lang="en-US" altLang="zh-CN" sz="1200" dirty="0" smtClean="0">
                <a:latin typeface="Verdana" pitchFamily="34" charset="0"/>
                <a:ea typeface="宋体" pitchFamily="2" charset="-122"/>
              </a:rPr>
              <a:t>C1 = 1, C2=1, Read C2, Read C1, C1 =0, C2 = 0, C1=1, C2=1, C1=0, C2=0</a:t>
            </a:r>
          </a:p>
          <a:p>
            <a:pPr eaLnBrk="1" hangingPunct="1">
              <a:lnSpc>
                <a:spcPct val="100000"/>
              </a:lnSpc>
              <a:spcBef>
                <a:spcPct val="0"/>
              </a:spcBef>
            </a:pPr>
            <a:r>
              <a:rPr lang="en-US" altLang="zh-CN" sz="2000" dirty="0" smtClean="0">
                <a:latin typeface="Verdana" pitchFamily="34" charset="0"/>
                <a:ea typeface="宋体" pitchFamily="2" charset="-122"/>
              </a:rPr>
              <a:t> </a:t>
            </a:r>
            <a:r>
              <a:rPr lang="zh-CN" altLang="en-US" sz="2000" dirty="0" smtClean="0">
                <a:latin typeface="Verdana" pitchFamily="34" charset="0"/>
                <a:ea typeface="宋体" pitchFamily="2" charset="-122"/>
              </a:rPr>
              <a:t>可能还会出现某个进程始终无法进入临界区</a:t>
            </a:r>
            <a:r>
              <a:rPr lang="en-US" altLang="zh-CN" sz="2000" dirty="0" smtClean="0">
                <a:latin typeface="Verdana" pitchFamily="34" charset="0"/>
                <a:ea typeface="宋体" pitchFamily="2" charset="-122"/>
              </a:rPr>
              <a:t> </a:t>
            </a:r>
            <a:r>
              <a:rPr lang="en-US" altLang="zh-CN" sz="2000" dirty="0" smtClean="0">
                <a:latin typeface="Symbol" pitchFamily="18" charset="2"/>
                <a:ea typeface="宋体" pitchFamily="2" charset="-122"/>
              </a:rPr>
              <a:t></a:t>
            </a:r>
            <a:r>
              <a:rPr lang="en-US" altLang="zh-CN" sz="2000" i="1" dirty="0" smtClean="0">
                <a:solidFill>
                  <a:schemeClr val="accent1"/>
                </a:solidFill>
                <a:latin typeface="Verdana" pitchFamily="34" charset="0"/>
                <a:ea typeface="宋体" pitchFamily="2" charset="-122"/>
              </a:rPr>
              <a:t>starvation</a:t>
            </a:r>
          </a:p>
          <a:p>
            <a:pPr lvl="1" eaLnBrk="1" hangingPunct="1">
              <a:lnSpc>
                <a:spcPct val="100000"/>
              </a:lnSpc>
              <a:spcBef>
                <a:spcPct val="0"/>
              </a:spcBef>
            </a:pPr>
            <a:r>
              <a:rPr lang="zh-CN" altLang="en-US" sz="1600" i="1" dirty="0" smtClean="0">
                <a:solidFill>
                  <a:schemeClr val="accent1"/>
                </a:solidFill>
                <a:latin typeface="Verdana" pitchFamily="34" charset="0"/>
                <a:ea typeface="宋体" pitchFamily="2" charset="-122"/>
              </a:rPr>
              <a:t>例如： </a:t>
            </a:r>
            <a:r>
              <a:rPr lang="en-US" altLang="zh-CN" sz="1600" i="1" dirty="0" smtClean="0">
                <a:solidFill>
                  <a:schemeClr val="accent1"/>
                </a:solidFill>
                <a:latin typeface="Verdana" pitchFamily="34" charset="0"/>
                <a:ea typeface="宋体" pitchFamily="2" charset="-122"/>
              </a:rPr>
              <a:t>C1=1</a:t>
            </a:r>
            <a:r>
              <a:rPr lang="zh-CN" altLang="en-US" sz="1600" i="1" dirty="0" smtClean="0">
                <a:solidFill>
                  <a:schemeClr val="accent1"/>
                </a:solidFill>
                <a:latin typeface="Verdana" pitchFamily="34" charset="0"/>
                <a:ea typeface="宋体" pitchFamily="2" charset="-122"/>
              </a:rPr>
              <a:t>，</a:t>
            </a:r>
            <a:r>
              <a:rPr lang="en-US" altLang="zh-CN" sz="1600" i="1" dirty="0" smtClean="0">
                <a:solidFill>
                  <a:schemeClr val="accent1"/>
                </a:solidFill>
                <a:latin typeface="Verdana" pitchFamily="34" charset="0"/>
                <a:ea typeface="宋体" pitchFamily="2" charset="-122"/>
              </a:rPr>
              <a:t>C2= 1</a:t>
            </a:r>
            <a:r>
              <a:rPr lang="zh-CN" altLang="en-US" sz="1600" i="1" dirty="0" smtClean="0">
                <a:solidFill>
                  <a:schemeClr val="accent1"/>
                </a:solidFill>
                <a:latin typeface="Verdana" pitchFamily="34" charset="0"/>
                <a:ea typeface="宋体" pitchFamily="2" charset="-122"/>
              </a:rPr>
              <a:t>，</a:t>
            </a:r>
            <a:r>
              <a:rPr lang="en-US" altLang="zh-CN" sz="1600" i="1" dirty="0" smtClean="0">
                <a:solidFill>
                  <a:schemeClr val="accent1"/>
                </a:solidFill>
                <a:latin typeface="Verdana" pitchFamily="34" charset="0"/>
                <a:ea typeface="宋体" pitchFamily="2" charset="-122"/>
              </a:rPr>
              <a:t>C1=0</a:t>
            </a:r>
            <a:r>
              <a:rPr lang="zh-CN" altLang="en-US" sz="1600" i="1" dirty="0" smtClean="0">
                <a:solidFill>
                  <a:schemeClr val="accent1"/>
                </a:solidFill>
                <a:latin typeface="Verdana" pitchFamily="34" charset="0"/>
                <a:ea typeface="宋体" pitchFamily="2" charset="-122"/>
              </a:rPr>
              <a:t>，</a:t>
            </a:r>
            <a:r>
              <a:rPr lang="en-US" altLang="zh-CN" sz="1600" i="1" dirty="0" smtClean="0">
                <a:solidFill>
                  <a:schemeClr val="accent1"/>
                </a:solidFill>
                <a:latin typeface="Verdana" pitchFamily="34" charset="0"/>
                <a:ea typeface="宋体" pitchFamily="2" charset="-122"/>
              </a:rPr>
              <a:t>Read C1 </a:t>
            </a:r>
            <a:r>
              <a:rPr lang="zh-CN" altLang="en-US" sz="1600" i="1" dirty="0" smtClean="0">
                <a:solidFill>
                  <a:schemeClr val="accent1"/>
                </a:solidFill>
                <a:latin typeface="Verdana" pitchFamily="34" charset="0"/>
                <a:ea typeface="宋体" pitchFamily="2" charset="-122"/>
              </a:rPr>
              <a:t>进入临界区 ， </a:t>
            </a:r>
            <a:r>
              <a:rPr lang="en-US" altLang="zh-CN" sz="1600" i="1" dirty="0" smtClean="0">
                <a:solidFill>
                  <a:schemeClr val="accent1"/>
                </a:solidFill>
                <a:latin typeface="Verdana" pitchFamily="34" charset="0"/>
                <a:ea typeface="宋体" pitchFamily="2" charset="-122"/>
              </a:rPr>
              <a:t>P1</a:t>
            </a:r>
            <a:r>
              <a:rPr lang="zh-CN" altLang="en-US" sz="1600" i="1" dirty="0" smtClean="0">
                <a:solidFill>
                  <a:schemeClr val="accent1"/>
                </a:solidFill>
                <a:latin typeface="Verdana" pitchFamily="34" charset="0"/>
                <a:ea typeface="宋体" pitchFamily="2" charset="-122"/>
              </a:rPr>
              <a:t>和</a:t>
            </a:r>
            <a:r>
              <a:rPr lang="en-US" altLang="zh-CN" sz="1600" i="1" dirty="0" smtClean="0">
                <a:solidFill>
                  <a:schemeClr val="accent1"/>
                </a:solidFill>
                <a:latin typeface="Verdana" pitchFamily="34" charset="0"/>
                <a:ea typeface="宋体" pitchFamily="2" charset="-122"/>
              </a:rPr>
              <a:t>P2</a:t>
            </a:r>
            <a:r>
              <a:rPr lang="zh-CN" altLang="en-US" sz="1600" i="1" dirty="0" smtClean="0">
                <a:solidFill>
                  <a:schemeClr val="accent1"/>
                </a:solidFill>
                <a:latin typeface="Verdana" pitchFamily="34" charset="0"/>
                <a:ea typeface="宋体" pitchFamily="2" charset="-122"/>
              </a:rPr>
              <a:t>竞争 </a:t>
            </a:r>
            <a:r>
              <a:rPr lang="en-US" altLang="zh-CN" sz="1600" i="1" dirty="0" smtClean="0">
                <a:solidFill>
                  <a:schemeClr val="accent1"/>
                </a:solidFill>
                <a:latin typeface="Verdana" pitchFamily="34" charset="0"/>
                <a:ea typeface="宋体" pitchFamily="2" charset="-122"/>
              </a:rPr>
              <a:t>P2</a:t>
            </a:r>
            <a:r>
              <a:rPr lang="zh-CN" altLang="en-US" sz="1600" i="1" dirty="0" smtClean="0">
                <a:solidFill>
                  <a:schemeClr val="accent1"/>
                </a:solidFill>
                <a:latin typeface="Verdana" pitchFamily="34" charset="0"/>
                <a:ea typeface="宋体" pitchFamily="2" charset="-122"/>
              </a:rPr>
              <a:t>始终胜出</a:t>
            </a:r>
            <a:r>
              <a:rPr lang="en-US" altLang="zh-CN" sz="1600" i="1" dirty="0" smtClean="0">
                <a:solidFill>
                  <a:schemeClr val="accent1"/>
                </a:solidFill>
                <a:latin typeface="Verdana" pitchFamily="34" charset="0"/>
                <a:ea typeface="宋体" pitchFamily="2" charset="-122"/>
              </a:rPr>
              <a:t> </a:t>
            </a:r>
          </a:p>
          <a:p>
            <a:pPr eaLnBrk="1" hangingPunct="1">
              <a:lnSpc>
                <a:spcPct val="100000"/>
              </a:lnSpc>
              <a:spcBef>
                <a:spcPct val="0"/>
              </a:spcBef>
              <a:buFontTx/>
              <a:buNone/>
            </a:pPr>
            <a:endParaRPr lang="en-US" altLang="zh-CN" sz="2000" dirty="0" smtClean="0">
              <a:latin typeface="Verdana" pitchFamily="34" charset="0"/>
              <a:ea typeface="宋体" pitchFamily="2" charset="-122"/>
            </a:endParaRPr>
          </a:p>
          <a:p>
            <a:endParaRPr lang="zh-CN" altLang="en-US" sz="2000" dirty="0" smtClean="0"/>
          </a:p>
        </p:txBody>
      </p:sp>
      <p:grpSp>
        <p:nvGrpSpPr>
          <p:cNvPr id="2" name="Group 5"/>
          <p:cNvGrpSpPr>
            <a:grpSpLocks/>
          </p:cNvGrpSpPr>
          <p:nvPr/>
        </p:nvGrpSpPr>
        <p:grpSpPr bwMode="auto">
          <a:xfrm>
            <a:off x="830263" y="955675"/>
            <a:ext cx="7483475" cy="2286000"/>
            <a:chOff x="720" y="1412"/>
            <a:chExt cx="4713" cy="1440"/>
          </a:xfrm>
        </p:grpSpPr>
        <p:sp>
          <p:nvSpPr>
            <p:cNvPr id="168968" name="Rectangle 6"/>
            <p:cNvSpPr>
              <a:spLocks noChangeArrowheads="1"/>
            </p:cNvSpPr>
            <p:nvPr/>
          </p:nvSpPr>
          <p:spPr bwMode="auto">
            <a:xfrm>
              <a:off x="720" y="1412"/>
              <a:ext cx="2054" cy="1400"/>
            </a:xfrm>
            <a:prstGeom prst="rect">
              <a:avLst/>
            </a:prstGeom>
            <a:noFill/>
            <a:ln w="25400">
              <a:noFill/>
              <a:miter lim="800000"/>
              <a:headEnd/>
              <a:tailEnd/>
            </a:ln>
          </p:spPr>
          <p:txBody>
            <a:bodyPr wrap="none" lIns="90488" tIns="44450" rIns="90488" bIns="44450">
              <a:spAutoFit/>
            </a:bodyPr>
            <a:lstStyle/>
            <a:p>
              <a:pPr eaLnBrk="1" hangingPunct="1"/>
              <a:r>
                <a:rPr lang="en-US" altLang="zh-CN" sz="2000" i="1">
                  <a:latin typeface="Verdana" pitchFamily="34" charset="0"/>
                </a:rPr>
                <a:t>Process 1</a:t>
              </a:r>
              <a:endParaRPr lang="en-US" altLang="zh-CN" sz="2000">
                <a:latin typeface="Verdana" pitchFamily="34" charset="0"/>
              </a:endParaRPr>
            </a:p>
            <a:p>
              <a:pPr lvl="1" eaLnBrk="1" hangingPunct="1"/>
              <a:r>
                <a:rPr lang="en-US" altLang="zh-CN" sz="2000">
                  <a:latin typeface="Verdana" pitchFamily="34" charset="0"/>
                </a:rPr>
                <a:t> </a:t>
              </a:r>
              <a:r>
                <a:rPr lang="en-US" altLang="zh-CN" sz="2000">
                  <a:solidFill>
                    <a:srgbClr val="56127A"/>
                  </a:solidFill>
                  <a:latin typeface="Verdana" pitchFamily="34" charset="0"/>
                </a:rPr>
                <a:t>...</a:t>
              </a:r>
            </a:p>
            <a:p>
              <a:pPr eaLnBrk="1" hangingPunct="1"/>
              <a:r>
                <a:rPr lang="en-US" altLang="zh-CN" sz="2000">
                  <a:solidFill>
                    <a:srgbClr val="56127A"/>
                  </a:solidFill>
                  <a:latin typeface="Verdana" pitchFamily="34" charset="0"/>
                </a:rPr>
                <a:t>L:  c1=1;</a:t>
              </a:r>
            </a:p>
            <a:p>
              <a:pPr lvl="1" eaLnBrk="1" hangingPunct="1"/>
              <a:r>
                <a:rPr lang="en-US" altLang="zh-CN" sz="2000" i="1">
                  <a:solidFill>
                    <a:srgbClr val="56127A"/>
                  </a:solidFill>
                  <a:latin typeface="Verdana" pitchFamily="34" charset="0"/>
                </a:rPr>
                <a:t>if</a:t>
              </a:r>
              <a:r>
                <a:rPr lang="en-US" altLang="zh-CN" sz="2000">
                  <a:solidFill>
                    <a:srgbClr val="56127A"/>
                  </a:solidFill>
                  <a:latin typeface="Verdana" pitchFamily="34" charset="0"/>
                </a:rPr>
                <a:t> c2=1 </a:t>
              </a:r>
              <a:r>
                <a:rPr lang="en-US" altLang="zh-CN" sz="2000" i="1">
                  <a:solidFill>
                    <a:srgbClr val="56127A"/>
                  </a:solidFill>
                  <a:latin typeface="Verdana" pitchFamily="34" charset="0"/>
                </a:rPr>
                <a:t>then </a:t>
              </a:r>
            </a:p>
            <a:p>
              <a:pPr eaLnBrk="1" hangingPunct="1"/>
              <a:r>
                <a:rPr lang="en-US" altLang="zh-CN" sz="2000">
                  <a:solidFill>
                    <a:srgbClr val="56127A"/>
                  </a:solidFill>
                  <a:latin typeface="Verdana" pitchFamily="34" charset="0"/>
                </a:rPr>
                <a:t>	{ c1=0; </a:t>
              </a:r>
              <a:r>
                <a:rPr lang="en-US" altLang="zh-CN" sz="2000" i="1">
                  <a:solidFill>
                    <a:srgbClr val="56127A"/>
                  </a:solidFill>
                  <a:latin typeface="Verdana" pitchFamily="34" charset="0"/>
                </a:rPr>
                <a:t>go to </a:t>
              </a:r>
              <a:r>
                <a:rPr lang="en-US" altLang="zh-CN" sz="2000">
                  <a:solidFill>
                    <a:srgbClr val="56127A"/>
                  </a:solidFill>
                  <a:latin typeface="Verdana" pitchFamily="34" charset="0"/>
                </a:rPr>
                <a:t>L}</a:t>
              </a:r>
            </a:p>
            <a:p>
              <a:pPr lvl="1" eaLnBrk="1" hangingPunct="1"/>
              <a:r>
                <a:rPr lang="en-US" altLang="zh-CN" sz="2000">
                  <a:solidFill>
                    <a:srgbClr val="56127A"/>
                  </a:solidFill>
                  <a:latin typeface="Verdana" pitchFamily="34" charset="0"/>
                </a:rPr>
                <a:t>  &lt; critical section&gt;</a:t>
              </a:r>
            </a:p>
            <a:p>
              <a:pPr lvl="1" eaLnBrk="1" hangingPunct="1"/>
              <a:r>
                <a:rPr lang="en-US" altLang="zh-CN" sz="2000">
                  <a:solidFill>
                    <a:srgbClr val="56127A"/>
                  </a:solidFill>
                  <a:latin typeface="Verdana" pitchFamily="34" charset="0"/>
                </a:rPr>
                <a:t>c1=0</a:t>
              </a:r>
            </a:p>
          </p:txBody>
        </p:sp>
        <p:sp>
          <p:nvSpPr>
            <p:cNvPr id="168969" name="Rectangle 7"/>
            <p:cNvSpPr>
              <a:spLocks noChangeArrowheads="1"/>
            </p:cNvSpPr>
            <p:nvPr/>
          </p:nvSpPr>
          <p:spPr bwMode="auto">
            <a:xfrm>
              <a:off x="3224" y="1418"/>
              <a:ext cx="2054" cy="1400"/>
            </a:xfrm>
            <a:prstGeom prst="rect">
              <a:avLst/>
            </a:prstGeom>
            <a:noFill/>
            <a:ln w="25400">
              <a:noFill/>
              <a:miter lim="800000"/>
              <a:headEnd/>
              <a:tailEnd/>
            </a:ln>
          </p:spPr>
          <p:txBody>
            <a:bodyPr wrap="none" lIns="90488" tIns="44450" rIns="90488" bIns="44450">
              <a:spAutoFit/>
            </a:bodyPr>
            <a:lstStyle/>
            <a:p>
              <a:pPr eaLnBrk="1" hangingPunct="1"/>
              <a:r>
                <a:rPr lang="en-US" altLang="zh-CN" sz="2000" i="1">
                  <a:latin typeface="Verdana" pitchFamily="34" charset="0"/>
                </a:rPr>
                <a:t>Process 2</a:t>
              </a:r>
              <a:endParaRPr lang="en-US" altLang="zh-CN" sz="2000">
                <a:latin typeface="Verdana" pitchFamily="34" charset="0"/>
              </a:endParaRPr>
            </a:p>
            <a:p>
              <a:pPr lvl="1" eaLnBrk="1" hangingPunct="1"/>
              <a:r>
                <a:rPr lang="en-US" altLang="zh-CN" sz="2000">
                  <a:latin typeface="Verdana" pitchFamily="34" charset="0"/>
                </a:rPr>
                <a:t> </a:t>
              </a:r>
              <a:r>
                <a:rPr lang="en-US" altLang="zh-CN" sz="2000">
                  <a:solidFill>
                    <a:srgbClr val="56127A"/>
                  </a:solidFill>
                  <a:latin typeface="Verdana" pitchFamily="34" charset="0"/>
                </a:rPr>
                <a:t>...</a:t>
              </a:r>
            </a:p>
            <a:p>
              <a:pPr eaLnBrk="1" hangingPunct="1"/>
              <a:r>
                <a:rPr lang="en-US" altLang="zh-CN" sz="2000">
                  <a:solidFill>
                    <a:srgbClr val="56127A"/>
                  </a:solidFill>
                  <a:latin typeface="Verdana" pitchFamily="34" charset="0"/>
                </a:rPr>
                <a:t>L:  c2=1;</a:t>
              </a:r>
            </a:p>
            <a:p>
              <a:pPr lvl="1" eaLnBrk="1" hangingPunct="1"/>
              <a:r>
                <a:rPr lang="en-US" altLang="zh-CN" sz="2000" i="1">
                  <a:solidFill>
                    <a:srgbClr val="56127A"/>
                  </a:solidFill>
                  <a:latin typeface="Verdana" pitchFamily="34" charset="0"/>
                </a:rPr>
                <a:t>if</a:t>
              </a:r>
              <a:r>
                <a:rPr lang="en-US" altLang="zh-CN" sz="2000">
                  <a:solidFill>
                    <a:srgbClr val="56127A"/>
                  </a:solidFill>
                  <a:latin typeface="Verdana" pitchFamily="34" charset="0"/>
                </a:rPr>
                <a:t> c1=1 </a:t>
              </a:r>
              <a:r>
                <a:rPr lang="en-US" altLang="zh-CN" sz="2000" i="1">
                  <a:solidFill>
                    <a:srgbClr val="56127A"/>
                  </a:solidFill>
                  <a:latin typeface="Verdana" pitchFamily="34" charset="0"/>
                </a:rPr>
                <a:t>then </a:t>
              </a:r>
            </a:p>
            <a:p>
              <a:pPr eaLnBrk="1" hangingPunct="1"/>
              <a:r>
                <a:rPr lang="en-US" altLang="zh-CN" sz="2000">
                  <a:solidFill>
                    <a:srgbClr val="56127A"/>
                  </a:solidFill>
                  <a:latin typeface="Verdana" pitchFamily="34" charset="0"/>
                </a:rPr>
                <a:t>	{ c2=0; </a:t>
              </a:r>
              <a:r>
                <a:rPr lang="en-US" altLang="zh-CN" sz="2000" i="1">
                  <a:solidFill>
                    <a:srgbClr val="56127A"/>
                  </a:solidFill>
                  <a:latin typeface="Verdana" pitchFamily="34" charset="0"/>
                </a:rPr>
                <a:t>go to </a:t>
              </a:r>
              <a:r>
                <a:rPr lang="en-US" altLang="zh-CN" sz="2000">
                  <a:solidFill>
                    <a:srgbClr val="56127A"/>
                  </a:solidFill>
                  <a:latin typeface="Verdana" pitchFamily="34" charset="0"/>
                </a:rPr>
                <a:t>L}</a:t>
              </a:r>
            </a:p>
            <a:p>
              <a:pPr lvl="1" eaLnBrk="1" hangingPunct="1"/>
              <a:r>
                <a:rPr lang="en-US" altLang="zh-CN" sz="2000">
                  <a:solidFill>
                    <a:srgbClr val="56127A"/>
                  </a:solidFill>
                  <a:latin typeface="Verdana" pitchFamily="34" charset="0"/>
                </a:rPr>
                <a:t>  &lt; critical section&gt;</a:t>
              </a:r>
            </a:p>
            <a:p>
              <a:pPr lvl="1" eaLnBrk="1" hangingPunct="1"/>
              <a:r>
                <a:rPr lang="en-US" altLang="zh-CN" sz="2000">
                  <a:solidFill>
                    <a:srgbClr val="56127A"/>
                  </a:solidFill>
                  <a:latin typeface="Verdana" pitchFamily="34" charset="0"/>
                </a:rPr>
                <a:t>c2=0</a:t>
              </a:r>
            </a:p>
          </p:txBody>
        </p:sp>
        <p:sp>
          <p:nvSpPr>
            <p:cNvPr id="168970" name="Rectangle 8"/>
            <p:cNvSpPr>
              <a:spLocks noChangeArrowheads="1"/>
            </p:cNvSpPr>
            <p:nvPr/>
          </p:nvSpPr>
          <p:spPr bwMode="auto">
            <a:xfrm>
              <a:off x="755" y="1699"/>
              <a:ext cx="2210" cy="1145"/>
            </a:xfrm>
            <a:prstGeom prst="rect">
              <a:avLst/>
            </a:prstGeom>
            <a:noFill/>
            <a:ln w="12700">
              <a:solidFill>
                <a:srgbClr val="FF0000"/>
              </a:solidFill>
              <a:miter lim="800000"/>
              <a:headEnd/>
              <a:tailEnd/>
            </a:ln>
          </p:spPr>
          <p:txBody>
            <a:bodyPr wrap="none" anchor="ctr"/>
            <a:lstStyle/>
            <a:p>
              <a:pPr eaLnBrk="1" hangingPunct="1"/>
              <a:endParaRPr lang="en-US" altLang="zh-CN"/>
            </a:p>
          </p:txBody>
        </p:sp>
        <p:sp>
          <p:nvSpPr>
            <p:cNvPr id="168971" name="Rectangle 9"/>
            <p:cNvSpPr>
              <a:spLocks noChangeArrowheads="1"/>
            </p:cNvSpPr>
            <p:nvPr/>
          </p:nvSpPr>
          <p:spPr bwMode="auto">
            <a:xfrm>
              <a:off x="3219" y="1703"/>
              <a:ext cx="2214" cy="1149"/>
            </a:xfrm>
            <a:prstGeom prst="rect">
              <a:avLst/>
            </a:prstGeom>
            <a:noFill/>
            <a:ln w="12700">
              <a:solidFill>
                <a:srgbClr val="FF0000"/>
              </a:solidFill>
              <a:miter lim="800000"/>
              <a:headEnd/>
              <a:tailEnd/>
            </a:ln>
          </p:spPr>
          <p:txBody>
            <a:bodyPr wrap="none" anchor="ctr"/>
            <a:lstStyle/>
            <a:p>
              <a:pPr eaLnBrk="1" hangingPunct="1"/>
              <a:endParaRPr lang="en-US" altLang="zh-CN"/>
            </a:p>
          </p:txBody>
        </p:sp>
      </p:grpSp>
    </p:spTree>
    <p:extLst>
      <p:ext uri="{BB962C8B-B14F-4D97-AF65-F5344CB8AC3E}">
        <p14:creationId xmlns:p14="http://schemas.microsoft.com/office/powerpoint/2010/main" val="10737660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00038" y="76200"/>
            <a:ext cx="8118475" cy="944563"/>
          </a:xfrm>
        </p:spPr>
        <p:txBody>
          <a:bodyPr lIns="90488" tIns="44450" rIns="90488" bIns="44450"/>
          <a:lstStyle/>
          <a:p>
            <a:pPr eaLnBrk="1" hangingPunct="1"/>
            <a:r>
              <a:rPr lang="en-US" altLang="zh-CN" smtClean="0"/>
              <a:t>A Protocol for Mutual Exclusion</a:t>
            </a:r>
            <a:r>
              <a:rPr lang="en-US" altLang="zh-CN" sz="1600" smtClean="0"/>
              <a:t/>
            </a:r>
            <a:br>
              <a:rPr lang="en-US" altLang="zh-CN" sz="1600" smtClean="0"/>
            </a:br>
            <a:r>
              <a:rPr lang="en-US" altLang="zh-CN" sz="1600" i="1" smtClean="0"/>
              <a:t>T. Dekker, 1966</a:t>
            </a:r>
          </a:p>
        </p:txBody>
      </p:sp>
      <p:sp>
        <p:nvSpPr>
          <p:cNvPr id="171011" name="Slide Number Placeholder 4"/>
          <p:cNvSpPr>
            <a:spLocks noGrp="1"/>
          </p:cNvSpPr>
          <p:nvPr>
            <p:ph type="sldNum" sz="quarter" idx="12"/>
          </p:nvPr>
        </p:nvSpPr>
        <p:spPr bwMode="auto">
          <a:noFill/>
          <a:ln>
            <a:miter lim="800000"/>
            <a:headEnd/>
            <a:tailEnd/>
          </a:ln>
        </p:spPr>
        <p:txBody>
          <a:bodyPr/>
          <a:lstStyle/>
          <a:p>
            <a:fld id="{0543ADF5-C582-4433-9528-D7C9A692F3E8}" type="slidenum">
              <a:rPr lang="en-US" altLang="zh-CN"/>
              <a:pPr/>
              <a:t>23</a:t>
            </a:fld>
            <a:endParaRPr lang="en-US" altLang="zh-CN">
              <a:solidFill>
                <a:srgbClr val="FBBA03"/>
              </a:solidFill>
            </a:endParaRPr>
          </a:p>
        </p:txBody>
      </p:sp>
      <p:sp>
        <p:nvSpPr>
          <p:cNvPr id="171012" name="Rectangle 3"/>
          <p:cNvSpPr>
            <a:spLocks noChangeArrowheads="1"/>
          </p:cNvSpPr>
          <p:nvPr/>
        </p:nvSpPr>
        <p:spPr bwMode="auto">
          <a:xfrm>
            <a:off x="1130300" y="1966913"/>
            <a:ext cx="3557588" cy="2527300"/>
          </a:xfrm>
          <a:prstGeom prst="rect">
            <a:avLst/>
          </a:prstGeom>
          <a:noFill/>
          <a:ln w="25400">
            <a:noFill/>
            <a:miter lim="800000"/>
            <a:headEnd/>
            <a:tailEnd/>
          </a:ln>
        </p:spPr>
        <p:txBody>
          <a:bodyPr wrap="none" lIns="90488" tIns="44450" rIns="90488" bIns="44450">
            <a:spAutoFit/>
          </a:bodyPr>
          <a:lstStyle/>
          <a:p>
            <a:pPr eaLnBrk="1" hangingPunct="1"/>
            <a:r>
              <a:rPr lang="en-US" altLang="zh-CN" sz="2000" i="1">
                <a:latin typeface="Verdana" pitchFamily="34" charset="0"/>
              </a:rPr>
              <a:t>Process 1</a:t>
            </a:r>
            <a:endParaRPr lang="en-US" altLang="zh-CN" sz="2000">
              <a:latin typeface="Verdana" pitchFamily="34" charset="0"/>
            </a:endParaRPr>
          </a:p>
          <a:p>
            <a:pPr lvl="1" eaLnBrk="1" hangingPunct="1"/>
            <a:r>
              <a:rPr lang="en-US" altLang="zh-CN" sz="2000">
                <a:solidFill>
                  <a:srgbClr val="56127A"/>
                </a:solidFill>
                <a:latin typeface="Verdana" pitchFamily="34" charset="0"/>
              </a:rPr>
              <a:t>...</a:t>
            </a:r>
          </a:p>
          <a:p>
            <a:pPr lvl="1" eaLnBrk="1" hangingPunct="1"/>
            <a:r>
              <a:rPr lang="en-US" altLang="zh-CN" sz="2000">
                <a:solidFill>
                  <a:srgbClr val="56127A"/>
                </a:solidFill>
                <a:latin typeface="Verdana" pitchFamily="34" charset="0"/>
              </a:rPr>
              <a:t>c1=1;</a:t>
            </a:r>
          </a:p>
          <a:p>
            <a:pPr lvl="1" eaLnBrk="1" hangingPunct="1"/>
            <a:r>
              <a:rPr lang="en-US" altLang="zh-CN" sz="2000">
                <a:solidFill>
                  <a:srgbClr val="56127A"/>
                </a:solidFill>
                <a:latin typeface="Verdana" pitchFamily="34" charset="0"/>
              </a:rPr>
              <a:t>turn = 1;</a:t>
            </a:r>
          </a:p>
          <a:p>
            <a:pPr eaLnBrk="1" hangingPunct="1"/>
            <a:r>
              <a:rPr lang="en-US" altLang="zh-CN" sz="2000">
                <a:solidFill>
                  <a:srgbClr val="56127A"/>
                </a:solidFill>
                <a:latin typeface="Verdana" pitchFamily="34" charset="0"/>
              </a:rPr>
              <a:t>L: </a:t>
            </a:r>
            <a:r>
              <a:rPr lang="en-US" altLang="zh-CN" sz="2000" i="1">
                <a:solidFill>
                  <a:srgbClr val="56127A"/>
                </a:solidFill>
                <a:latin typeface="Verdana" pitchFamily="34" charset="0"/>
              </a:rPr>
              <a:t>if</a:t>
            </a:r>
            <a:r>
              <a:rPr lang="en-US" altLang="zh-CN" sz="2000">
                <a:solidFill>
                  <a:srgbClr val="56127A"/>
                </a:solidFill>
                <a:latin typeface="Verdana" pitchFamily="34" charset="0"/>
              </a:rPr>
              <a:t> c2=1 &amp; turn=1 </a:t>
            </a:r>
          </a:p>
          <a:p>
            <a:pPr lvl="2" eaLnBrk="1" hangingPunct="1"/>
            <a:r>
              <a:rPr lang="en-US" altLang="zh-CN" sz="2000" i="1">
                <a:solidFill>
                  <a:srgbClr val="56127A"/>
                </a:solidFill>
                <a:latin typeface="Verdana" pitchFamily="34" charset="0"/>
              </a:rPr>
              <a:t>	then go to </a:t>
            </a:r>
            <a:r>
              <a:rPr lang="en-US" altLang="zh-CN" sz="2000">
                <a:solidFill>
                  <a:srgbClr val="56127A"/>
                </a:solidFill>
                <a:latin typeface="Verdana" pitchFamily="34" charset="0"/>
              </a:rPr>
              <a:t>L</a:t>
            </a:r>
          </a:p>
          <a:p>
            <a:pPr lvl="1" eaLnBrk="1" hangingPunct="1"/>
            <a:r>
              <a:rPr lang="en-US" altLang="zh-CN" sz="2000">
                <a:solidFill>
                  <a:srgbClr val="56127A"/>
                </a:solidFill>
                <a:latin typeface="Verdana" pitchFamily="34" charset="0"/>
              </a:rPr>
              <a:t>  &lt; critical section&gt;</a:t>
            </a:r>
          </a:p>
          <a:p>
            <a:pPr lvl="1" eaLnBrk="1" hangingPunct="1"/>
            <a:r>
              <a:rPr lang="en-US" altLang="zh-CN" sz="2000">
                <a:solidFill>
                  <a:srgbClr val="56127A"/>
                </a:solidFill>
                <a:latin typeface="Verdana" pitchFamily="34" charset="0"/>
              </a:rPr>
              <a:t>c1=0;</a:t>
            </a:r>
          </a:p>
        </p:txBody>
      </p:sp>
      <p:sp>
        <p:nvSpPr>
          <p:cNvPr id="171013" name="Rectangle 4"/>
          <p:cNvSpPr>
            <a:spLocks noChangeArrowheads="1"/>
          </p:cNvSpPr>
          <p:nvPr/>
        </p:nvSpPr>
        <p:spPr bwMode="auto">
          <a:xfrm>
            <a:off x="793750" y="1241425"/>
            <a:ext cx="8248650" cy="396875"/>
          </a:xfrm>
          <a:prstGeom prst="rect">
            <a:avLst/>
          </a:prstGeom>
          <a:noFill/>
          <a:ln w="25400">
            <a:noFill/>
            <a:miter lim="800000"/>
            <a:headEnd/>
            <a:tailEnd/>
          </a:ln>
        </p:spPr>
        <p:txBody>
          <a:bodyPr wrap="none" lIns="90488" tIns="44450" rIns="90488" bIns="44450">
            <a:spAutoFit/>
          </a:bodyPr>
          <a:lstStyle/>
          <a:p>
            <a:pPr eaLnBrk="1" hangingPunct="1"/>
            <a:r>
              <a:rPr lang="zh-CN" altLang="en-US" sz="2000">
                <a:latin typeface="Verdana" pitchFamily="34" charset="0"/>
              </a:rPr>
              <a:t>基于</a:t>
            </a:r>
            <a:r>
              <a:rPr lang="en-US" altLang="zh-CN" sz="2000">
                <a:latin typeface="Verdana" pitchFamily="34" charset="0"/>
              </a:rPr>
              <a:t>3</a:t>
            </a:r>
            <a:r>
              <a:rPr lang="zh-CN" altLang="en-US" sz="2000">
                <a:latin typeface="Verdana" pitchFamily="34" charset="0"/>
              </a:rPr>
              <a:t>个共享变量</a:t>
            </a:r>
            <a:r>
              <a:rPr lang="en-US" altLang="zh-CN" sz="2000">
                <a:latin typeface="Verdana" pitchFamily="34" charset="0"/>
              </a:rPr>
              <a:t>c1, c2 </a:t>
            </a:r>
            <a:r>
              <a:rPr lang="zh-CN" altLang="en-US" sz="2000">
                <a:latin typeface="Verdana" pitchFamily="34" charset="0"/>
              </a:rPr>
              <a:t>和</a:t>
            </a:r>
            <a:r>
              <a:rPr lang="en-US" altLang="zh-CN" sz="2000">
                <a:latin typeface="Verdana" pitchFamily="34" charset="0"/>
              </a:rPr>
              <a:t>turn</a:t>
            </a:r>
            <a:r>
              <a:rPr lang="zh-CN" altLang="en-US" sz="2000">
                <a:latin typeface="Verdana" pitchFamily="34" charset="0"/>
              </a:rPr>
              <a:t>的互斥协议，初始状态三个变量均为</a:t>
            </a:r>
            <a:r>
              <a:rPr lang="en-US" altLang="zh-CN" sz="2000">
                <a:latin typeface="Verdana" pitchFamily="34" charset="0"/>
              </a:rPr>
              <a:t>0. </a:t>
            </a:r>
          </a:p>
        </p:txBody>
      </p:sp>
      <p:sp>
        <p:nvSpPr>
          <p:cNvPr id="171014" name="Rectangle 5"/>
          <p:cNvSpPr>
            <a:spLocks noChangeArrowheads="1"/>
          </p:cNvSpPr>
          <p:nvPr/>
        </p:nvSpPr>
        <p:spPr bwMode="auto">
          <a:xfrm>
            <a:off x="1089025" y="4751388"/>
            <a:ext cx="7637463" cy="1012825"/>
          </a:xfrm>
          <a:prstGeom prst="rect">
            <a:avLst/>
          </a:prstGeom>
          <a:noFill/>
          <a:ln w="25400">
            <a:noFill/>
            <a:miter lim="800000"/>
            <a:headEnd/>
            <a:tailEnd/>
          </a:ln>
        </p:spPr>
        <p:txBody>
          <a:bodyPr lIns="90488" tIns="44450" rIns="90488" bIns="44450">
            <a:spAutoFit/>
          </a:bodyPr>
          <a:lstStyle/>
          <a:p>
            <a:pPr eaLnBrk="1" hangingPunct="1">
              <a:buFontTx/>
              <a:buChar char="•"/>
            </a:pPr>
            <a:r>
              <a:rPr lang="en-US" altLang="zh-CN" sz="2000">
                <a:latin typeface="Verdana" pitchFamily="34" charset="0"/>
              </a:rPr>
              <a:t> turn =</a:t>
            </a:r>
            <a:r>
              <a:rPr lang="en-US" altLang="zh-CN" sz="2000" i="1">
                <a:latin typeface="Verdana" pitchFamily="34" charset="0"/>
              </a:rPr>
              <a:t> i </a:t>
            </a:r>
            <a:r>
              <a:rPr lang="zh-CN" altLang="en-US" sz="2000" i="1">
                <a:latin typeface="Verdana" pitchFamily="34" charset="0"/>
              </a:rPr>
              <a:t>保证仅仅进程  </a:t>
            </a:r>
            <a:r>
              <a:rPr lang="en-US" altLang="zh-CN" sz="2000" i="1">
                <a:latin typeface="Verdana" pitchFamily="34" charset="0"/>
              </a:rPr>
              <a:t>i  </a:t>
            </a:r>
            <a:r>
              <a:rPr lang="zh-CN" altLang="en-US" sz="2000" i="1">
                <a:latin typeface="Verdana" pitchFamily="34" charset="0"/>
              </a:rPr>
              <a:t>等待</a:t>
            </a:r>
            <a:r>
              <a:rPr lang="en-US" altLang="zh-CN" sz="2000">
                <a:latin typeface="Verdana" pitchFamily="34" charset="0"/>
              </a:rPr>
              <a:t> </a:t>
            </a:r>
          </a:p>
          <a:p>
            <a:pPr eaLnBrk="1" hangingPunct="1">
              <a:buFontTx/>
              <a:buChar char="•"/>
            </a:pPr>
            <a:r>
              <a:rPr lang="en-US" altLang="zh-CN" sz="2000">
                <a:latin typeface="Verdana" pitchFamily="34" charset="0"/>
              </a:rPr>
              <a:t> </a:t>
            </a:r>
            <a:r>
              <a:rPr lang="zh-CN" altLang="en-US" sz="2000">
                <a:latin typeface="Verdana" pitchFamily="34" charset="0"/>
              </a:rPr>
              <a:t>变量</a:t>
            </a:r>
            <a:r>
              <a:rPr lang="en-US" altLang="zh-CN" sz="2000">
                <a:latin typeface="Verdana" pitchFamily="34" charset="0"/>
              </a:rPr>
              <a:t> c1 </a:t>
            </a:r>
            <a:r>
              <a:rPr lang="zh-CN" altLang="en-US" sz="2000">
                <a:latin typeface="Verdana" pitchFamily="34" charset="0"/>
              </a:rPr>
              <a:t>和</a:t>
            </a:r>
            <a:r>
              <a:rPr lang="en-US" altLang="zh-CN" sz="2000">
                <a:latin typeface="Verdana" pitchFamily="34" charset="0"/>
              </a:rPr>
              <a:t> c2 </a:t>
            </a:r>
            <a:r>
              <a:rPr lang="zh-CN" altLang="en-US" sz="2000">
                <a:latin typeface="Verdana" pitchFamily="34" charset="0"/>
              </a:rPr>
              <a:t>保证</a:t>
            </a:r>
            <a:r>
              <a:rPr lang="en-US" altLang="zh-CN" sz="2000">
                <a:latin typeface="Verdana" pitchFamily="34" charset="0"/>
              </a:rPr>
              <a:t>n</a:t>
            </a:r>
            <a:r>
              <a:rPr lang="zh-CN" altLang="en-US" sz="2000">
                <a:latin typeface="Verdana" pitchFamily="34" charset="0"/>
              </a:rPr>
              <a:t>个进程互斥地访问临界区，该算法由</a:t>
            </a:r>
            <a:r>
              <a:rPr lang="en-US" altLang="zh-CN" sz="2000" i="1">
                <a:latin typeface="Verdana" pitchFamily="34" charset="0"/>
              </a:rPr>
              <a:t> Dijkstra</a:t>
            </a:r>
            <a:r>
              <a:rPr lang="zh-CN" altLang="en-US" sz="2000" i="1">
                <a:latin typeface="Verdana" pitchFamily="34" charset="0"/>
              </a:rPr>
              <a:t>给出，相当精巧</a:t>
            </a:r>
            <a:r>
              <a:rPr lang="en-US" altLang="zh-CN" sz="2000" i="1">
                <a:latin typeface="Verdana" pitchFamily="34" charset="0"/>
              </a:rPr>
              <a:t> </a:t>
            </a:r>
          </a:p>
        </p:txBody>
      </p:sp>
      <p:sp>
        <p:nvSpPr>
          <p:cNvPr id="171015" name="Rectangle 6"/>
          <p:cNvSpPr>
            <a:spLocks noChangeArrowheads="1"/>
          </p:cNvSpPr>
          <p:nvPr/>
        </p:nvSpPr>
        <p:spPr bwMode="auto">
          <a:xfrm>
            <a:off x="5168900" y="1966913"/>
            <a:ext cx="3557588" cy="2527300"/>
          </a:xfrm>
          <a:prstGeom prst="rect">
            <a:avLst/>
          </a:prstGeom>
          <a:noFill/>
          <a:ln w="25400">
            <a:noFill/>
            <a:miter lim="800000"/>
            <a:headEnd/>
            <a:tailEnd/>
          </a:ln>
        </p:spPr>
        <p:txBody>
          <a:bodyPr wrap="none" lIns="90488" tIns="44450" rIns="90488" bIns="44450">
            <a:spAutoFit/>
          </a:bodyPr>
          <a:lstStyle/>
          <a:p>
            <a:pPr eaLnBrk="1" hangingPunct="1"/>
            <a:r>
              <a:rPr lang="en-US" altLang="zh-CN" sz="2000" i="1">
                <a:latin typeface="Verdana" pitchFamily="34" charset="0"/>
              </a:rPr>
              <a:t>Process 2</a:t>
            </a:r>
            <a:endParaRPr lang="en-US" altLang="zh-CN" sz="2000">
              <a:latin typeface="Verdana" pitchFamily="34" charset="0"/>
            </a:endParaRPr>
          </a:p>
          <a:p>
            <a:pPr lvl="1" eaLnBrk="1" hangingPunct="1"/>
            <a:r>
              <a:rPr lang="en-US" altLang="zh-CN" sz="2000">
                <a:solidFill>
                  <a:srgbClr val="56127A"/>
                </a:solidFill>
                <a:latin typeface="Verdana" pitchFamily="34" charset="0"/>
              </a:rPr>
              <a:t>...</a:t>
            </a:r>
          </a:p>
          <a:p>
            <a:pPr lvl="1" eaLnBrk="1" hangingPunct="1"/>
            <a:r>
              <a:rPr lang="en-US" altLang="zh-CN" sz="2000">
                <a:solidFill>
                  <a:srgbClr val="56127A"/>
                </a:solidFill>
                <a:latin typeface="Verdana" pitchFamily="34" charset="0"/>
              </a:rPr>
              <a:t>c2=1;</a:t>
            </a:r>
          </a:p>
          <a:p>
            <a:pPr lvl="1" eaLnBrk="1" hangingPunct="1"/>
            <a:r>
              <a:rPr lang="en-US" altLang="zh-CN" sz="2000">
                <a:solidFill>
                  <a:srgbClr val="56127A"/>
                </a:solidFill>
                <a:latin typeface="Verdana" pitchFamily="34" charset="0"/>
              </a:rPr>
              <a:t>turn = 2;</a:t>
            </a:r>
          </a:p>
          <a:p>
            <a:pPr eaLnBrk="1" hangingPunct="1"/>
            <a:r>
              <a:rPr lang="en-US" altLang="zh-CN" sz="2000">
                <a:solidFill>
                  <a:srgbClr val="56127A"/>
                </a:solidFill>
                <a:latin typeface="Verdana" pitchFamily="34" charset="0"/>
              </a:rPr>
              <a:t>L: </a:t>
            </a:r>
            <a:r>
              <a:rPr lang="en-US" altLang="zh-CN" sz="2000" i="1">
                <a:solidFill>
                  <a:srgbClr val="56127A"/>
                </a:solidFill>
                <a:latin typeface="Verdana" pitchFamily="34" charset="0"/>
              </a:rPr>
              <a:t>if</a:t>
            </a:r>
            <a:r>
              <a:rPr lang="en-US" altLang="zh-CN" sz="2000">
                <a:solidFill>
                  <a:srgbClr val="56127A"/>
                </a:solidFill>
                <a:latin typeface="Verdana" pitchFamily="34" charset="0"/>
              </a:rPr>
              <a:t> c1=1 &amp; turn=2 </a:t>
            </a:r>
          </a:p>
          <a:p>
            <a:pPr eaLnBrk="1" hangingPunct="1"/>
            <a:r>
              <a:rPr lang="en-US" altLang="zh-CN" sz="2000" i="1">
                <a:solidFill>
                  <a:srgbClr val="56127A"/>
                </a:solidFill>
                <a:latin typeface="Verdana" pitchFamily="34" charset="0"/>
              </a:rPr>
              <a:t>		then go to </a:t>
            </a:r>
            <a:r>
              <a:rPr lang="en-US" altLang="zh-CN" sz="2000">
                <a:solidFill>
                  <a:srgbClr val="56127A"/>
                </a:solidFill>
                <a:latin typeface="Verdana" pitchFamily="34" charset="0"/>
              </a:rPr>
              <a:t>L</a:t>
            </a:r>
          </a:p>
          <a:p>
            <a:pPr lvl="1" eaLnBrk="1" hangingPunct="1"/>
            <a:r>
              <a:rPr lang="en-US" altLang="zh-CN" sz="2000">
                <a:solidFill>
                  <a:srgbClr val="56127A"/>
                </a:solidFill>
                <a:latin typeface="Verdana" pitchFamily="34" charset="0"/>
              </a:rPr>
              <a:t>  &lt; critical section&gt;</a:t>
            </a:r>
          </a:p>
          <a:p>
            <a:pPr lvl="1" eaLnBrk="1" hangingPunct="1"/>
            <a:r>
              <a:rPr lang="en-US" altLang="zh-CN" sz="2000">
                <a:solidFill>
                  <a:srgbClr val="56127A"/>
                </a:solidFill>
                <a:latin typeface="Verdana" pitchFamily="34" charset="0"/>
              </a:rPr>
              <a:t>c2=0;</a:t>
            </a:r>
          </a:p>
        </p:txBody>
      </p:sp>
      <p:sp>
        <p:nvSpPr>
          <p:cNvPr id="171016" name="Rectangle 7"/>
          <p:cNvSpPr>
            <a:spLocks noChangeArrowheads="1"/>
          </p:cNvSpPr>
          <p:nvPr/>
        </p:nvSpPr>
        <p:spPr bwMode="auto">
          <a:xfrm>
            <a:off x="1095375" y="2420938"/>
            <a:ext cx="3822700" cy="2043112"/>
          </a:xfrm>
          <a:prstGeom prst="rect">
            <a:avLst/>
          </a:prstGeom>
          <a:noFill/>
          <a:ln w="12700">
            <a:solidFill>
              <a:srgbClr val="FF0000"/>
            </a:solidFill>
            <a:miter lim="800000"/>
            <a:headEnd/>
            <a:tailEnd/>
          </a:ln>
        </p:spPr>
        <p:txBody>
          <a:bodyPr wrap="none" anchor="ctr"/>
          <a:lstStyle/>
          <a:p>
            <a:pPr eaLnBrk="1" hangingPunct="1"/>
            <a:endParaRPr lang="en-US" altLang="zh-CN"/>
          </a:p>
        </p:txBody>
      </p:sp>
      <p:sp>
        <p:nvSpPr>
          <p:cNvPr id="171017" name="Rectangle 8"/>
          <p:cNvSpPr>
            <a:spLocks noChangeArrowheads="1"/>
          </p:cNvSpPr>
          <p:nvPr/>
        </p:nvSpPr>
        <p:spPr bwMode="auto">
          <a:xfrm>
            <a:off x="5083175" y="2420938"/>
            <a:ext cx="3822700" cy="2043112"/>
          </a:xfrm>
          <a:prstGeom prst="rect">
            <a:avLst/>
          </a:prstGeom>
          <a:noFill/>
          <a:ln w="12700">
            <a:solidFill>
              <a:srgbClr val="FF0000"/>
            </a:solidFill>
            <a:miter lim="800000"/>
            <a:headEnd/>
            <a:tailEnd/>
          </a:ln>
        </p:spPr>
        <p:txBody>
          <a:bodyPr wrap="none" anchor="ctr"/>
          <a:lstStyle/>
          <a:p>
            <a:pPr eaLnBrk="1" hangingPunct="1"/>
            <a:endParaRPr lang="en-US" altLang="zh-CN"/>
          </a:p>
        </p:txBody>
      </p:sp>
      <p:sp>
        <p:nvSpPr>
          <p:cNvPr id="11" name="日期占位符 10"/>
          <p:cNvSpPr>
            <a:spLocks noGrp="1"/>
          </p:cNvSpPr>
          <p:nvPr>
            <p:ph type="dt" sz="quarter" idx="10"/>
          </p:nvPr>
        </p:nvSpPr>
        <p:spPr/>
        <p:txBody>
          <a:bodyPr/>
          <a:lstStyle/>
          <a:p>
            <a:pPr>
              <a:defRPr/>
            </a:pPr>
            <a:fld id="{03B3A426-EA8B-4CB2-850C-DB33B4828C25}" type="datetime1">
              <a:rPr lang="zh-CN" altLang="en-US"/>
              <a:pPr>
                <a:defRPr/>
              </a:pPr>
              <a:t>2020/5/17</a:t>
            </a:fld>
            <a:endParaRPr lang="zh-CN" altLang="en-US"/>
          </a:p>
        </p:txBody>
      </p:sp>
      <p:sp>
        <p:nvSpPr>
          <p:cNvPr id="12" name="页脚占位符 11"/>
          <p:cNvSpPr>
            <a:spLocks noGrp="1"/>
          </p:cNvSpPr>
          <p:nvPr>
            <p:ph type="ftr" sz="quarter" idx="11"/>
          </p:nvPr>
        </p:nvSpPr>
        <p:spPr/>
        <p:txBody>
          <a:bodyPr/>
          <a:lstStyle/>
          <a:p>
            <a:pPr>
              <a:defRPr/>
            </a:pPr>
            <a:r>
              <a:rPr lang="zh-CN" altLang="en-US" smtClean="0"/>
              <a:t>计算机体系结构</a:t>
            </a:r>
            <a:endParaRPr lang="zh-CN" altLang="en-US"/>
          </a:p>
        </p:txBody>
      </p:sp>
    </p:spTree>
    <p:extLst>
      <p:ext uri="{BB962C8B-B14F-4D97-AF65-F5344CB8AC3E}">
        <p14:creationId xmlns:p14="http://schemas.microsoft.com/office/powerpoint/2010/main" val="228003611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lIns="90488" tIns="44450" rIns="90488" bIns="44450">
            <a:normAutofit fontScale="90000"/>
          </a:bodyPr>
          <a:lstStyle/>
          <a:p>
            <a:pPr eaLnBrk="1" hangingPunct="1"/>
            <a:r>
              <a:rPr lang="en-US" altLang="zh-CN" smtClean="0"/>
              <a:t>Locks or Semaphores</a:t>
            </a:r>
            <a:r>
              <a:rPr lang="en-US" altLang="zh-CN" sz="2000" smtClean="0"/>
              <a:t/>
            </a:r>
            <a:br>
              <a:rPr lang="en-US" altLang="zh-CN" sz="2000" smtClean="0"/>
            </a:br>
            <a:r>
              <a:rPr lang="en-US" altLang="zh-CN" sz="2000" i="1" smtClean="0"/>
              <a:t>E. W. Dijkstra, 1965</a:t>
            </a:r>
          </a:p>
        </p:txBody>
      </p:sp>
      <p:sp>
        <p:nvSpPr>
          <p:cNvPr id="8" name="日期占位符 7"/>
          <p:cNvSpPr>
            <a:spLocks noGrp="1"/>
          </p:cNvSpPr>
          <p:nvPr>
            <p:ph type="dt" sz="half" idx="10"/>
          </p:nvPr>
        </p:nvSpPr>
        <p:spPr/>
        <p:txBody>
          <a:bodyPr/>
          <a:lstStyle/>
          <a:p>
            <a:pPr>
              <a:defRPr/>
            </a:pPr>
            <a:fld id="{E751BBF1-EFD2-49D8-B156-412393AC0760}" type="datetime1">
              <a:rPr lang="zh-CN" altLang="en-US"/>
              <a:pPr>
                <a:defRPr/>
              </a:pPr>
              <a:t>2020/5/17</a:t>
            </a:fld>
            <a:endParaRPr lang="zh-CN" altLang="en-US"/>
          </a:p>
        </p:txBody>
      </p:sp>
      <p:sp>
        <p:nvSpPr>
          <p:cNvPr id="9" name="页脚占位符 8"/>
          <p:cNvSpPr>
            <a:spLocks noGrp="1"/>
          </p:cNvSpPr>
          <p:nvPr>
            <p:ph type="ftr" sz="quarter" idx="11"/>
          </p:nvPr>
        </p:nvSpPr>
        <p:spPr/>
        <p:txBody>
          <a:bodyPr/>
          <a:lstStyle/>
          <a:p>
            <a:pPr>
              <a:defRPr/>
            </a:pPr>
            <a:r>
              <a:rPr lang="zh-CN" altLang="en-US" smtClean="0"/>
              <a:t>计算机体系结构</a:t>
            </a:r>
            <a:endParaRPr lang="zh-CN" altLang="en-US"/>
          </a:p>
        </p:txBody>
      </p:sp>
      <p:sp>
        <p:nvSpPr>
          <p:cNvPr id="173059" name="Slide Number Placeholder 4"/>
          <p:cNvSpPr>
            <a:spLocks noGrp="1"/>
          </p:cNvSpPr>
          <p:nvPr>
            <p:ph type="sldNum" sz="quarter" idx="12"/>
          </p:nvPr>
        </p:nvSpPr>
        <p:spPr bwMode="auto">
          <a:noFill/>
          <a:ln>
            <a:miter lim="800000"/>
            <a:headEnd/>
            <a:tailEnd/>
          </a:ln>
        </p:spPr>
        <p:txBody>
          <a:bodyPr/>
          <a:lstStyle/>
          <a:p>
            <a:fld id="{E4440562-A2C2-45DB-8003-715086DA4035}" type="slidenum">
              <a:rPr lang="en-US" altLang="zh-CN"/>
              <a:pPr/>
              <a:t>24</a:t>
            </a:fld>
            <a:endParaRPr lang="en-US" altLang="zh-CN">
              <a:solidFill>
                <a:srgbClr val="FBBA03"/>
              </a:solidFill>
            </a:endParaRPr>
          </a:p>
        </p:txBody>
      </p:sp>
      <p:sp>
        <p:nvSpPr>
          <p:cNvPr id="173060" name="Rectangle 3"/>
          <p:cNvSpPr>
            <a:spLocks noChangeArrowheads="1"/>
          </p:cNvSpPr>
          <p:nvPr/>
        </p:nvSpPr>
        <p:spPr bwMode="auto">
          <a:xfrm>
            <a:off x="877888" y="1255713"/>
            <a:ext cx="7427912" cy="2859087"/>
          </a:xfrm>
          <a:prstGeom prst="rect">
            <a:avLst/>
          </a:prstGeom>
          <a:noFill/>
          <a:ln w="25400">
            <a:noFill/>
            <a:miter lim="800000"/>
            <a:headEnd/>
            <a:tailEnd/>
          </a:ln>
        </p:spPr>
        <p:txBody>
          <a:bodyPr lIns="90488" tIns="44450" rIns="90488" bIns="44450">
            <a:spAutoFit/>
          </a:bodyPr>
          <a:lstStyle/>
          <a:p>
            <a:pPr eaLnBrk="1" hangingPunct="1"/>
            <a:r>
              <a:rPr lang="zh-CN" altLang="en-US" sz="2000">
                <a:latin typeface="Verdana" pitchFamily="34" charset="0"/>
              </a:rPr>
              <a:t>信号量（</a:t>
            </a:r>
            <a:r>
              <a:rPr lang="en-US" altLang="zh-CN" sz="2000">
                <a:latin typeface="Verdana" pitchFamily="34" charset="0"/>
              </a:rPr>
              <a:t>A </a:t>
            </a:r>
            <a:r>
              <a:rPr lang="en-US" altLang="zh-CN" sz="2000" i="1">
                <a:latin typeface="Verdana" pitchFamily="34" charset="0"/>
              </a:rPr>
              <a:t>semaphore</a:t>
            </a:r>
            <a:r>
              <a:rPr lang="zh-CN" altLang="en-US" sz="2000" i="1">
                <a:latin typeface="Verdana" pitchFamily="34" charset="0"/>
              </a:rPr>
              <a:t>）</a:t>
            </a:r>
            <a:r>
              <a:rPr lang="en-US" altLang="zh-CN" sz="2000">
                <a:latin typeface="Verdana" pitchFamily="34" charset="0"/>
              </a:rPr>
              <a:t> </a:t>
            </a:r>
            <a:r>
              <a:rPr lang="zh-CN" altLang="en-US" sz="2000">
                <a:latin typeface="Verdana" pitchFamily="34" charset="0"/>
              </a:rPr>
              <a:t>是一非负整数</a:t>
            </a:r>
            <a:r>
              <a:rPr lang="en-US" altLang="zh-CN" sz="2000">
                <a:latin typeface="Verdana" pitchFamily="34" charset="0"/>
              </a:rPr>
              <a:t>, </a:t>
            </a:r>
            <a:r>
              <a:rPr lang="zh-CN" altLang="en-US" sz="2000">
                <a:latin typeface="Verdana" pitchFamily="34" charset="0"/>
              </a:rPr>
              <a:t>具有如下操作</a:t>
            </a:r>
            <a:r>
              <a:rPr lang="en-US" altLang="zh-CN" sz="2000">
                <a:latin typeface="Verdana" pitchFamily="34" charset="0"/>
              </a:rPr>
              <a:t>:</a:t>
            </a:r>
          </a:p>
          <a:p>
            <a:pPr eaLnBrk="1" hangingPunct="1"/>
            <a:endParaRPr lang="en-US" altLang="zh-CN" sz="2000" i="1">
              <a:latin typeface="Verdana" pitchFamily="34" charset="0"/>
            </a:endParaRPr>
          </a:p>
          <a:p>
            <a:pPr lvl="1" eaLnBrk="1" hangingPunct="1"/>
            <a:r>
              <a:rPr lang="en-US" altLang="zh-CN" sz="2000">
                <a:solidFill>
                  <a:srgbClr val="56127A"/>
                </a:solidFill>
                <a:latin typeface="Verdana" pitchFamily="34" charset="0"/>
              </a:rPr>
              <a:t>P(s): </a:t>
            </a:r>
            <a:r>
              <a:rPr lang="en-US" altLang="zh-CN" sz="2000" i="1">
                <a:solidFill>
                  <a:srgbClr val="56127A"/>
                </a:solidFill>
                <a:latin typeface="Verdana" pitchFamily="34" charset="0"/>
              </a:rPr>
              <a:t>if s&gt;0, decrement s by 1, otherwise wait</a:t>
            </a:r>
          </a:p>
          <a:p>
            <a:pPr lvl="1" eaLnBrk="1" hangingPunct="1"/>
            <a:endParaRPr lang="en-US" altLang="zh-CN" sz="2000">
              <a:solidFill>
                <a:srgbClr val="56127A"/>
              </a:solidFill>
              <a:latin typeface="Verdana" pitchFamily="34" charset="0"/>
            </a:endParaRPr>
          </a:p>
          <a:p>
            <a:pPr lvl="1" eaLnBrk="1" hangingPunct="1"/>
            <a:r>
              <a:rPr lang="en-US" altLang="zh-CN" sz="2000">
                <a:solidFill>
                  <a:srgbClr val="56127A"/>
                </a:solidFill>
                <a:latin typeface="Verdana" pitchFamily="34" charset="0"/>
              </a:rPr>
              <a:t>V(s): </a:t>
            </a:r>
            <a:r>
              <a:rPr lang="en-US" altLang="zh-CN" sz="2000" i="1">
                <a:solidFill>
                  <a:srgbClr val="56127A"/>
                </a:solidFill>
                <a:latin typeface="Verdana" pitchFamily="34" charset="0"/>
              </a:rPr>
              <a:t>increment s by 1 and wake up one of </a:t>
            </a:r>
          </a:p>
          <a:p>
            <a:pPr lvl="1" eaLnBrk="1" hangingPunct="1"/>
            <a:r>
              <a:rPr lang="en-US" altLang="zh-CN" sz="2000" i="1">
                <a:solidFill>
                  <a:srgbClr val="56127A"/>
                </a:solidFill>
                <a:latin typeface="Verdana" pitchFamily="34" charset="0"/>
              </a:rPr>
              <a:t>	   the waiting processes</a:t>
            </a:r>
            <a:endParaRPr lang="en-US" altLang="zh-CN" sz="2000">
              <a:solidFill>
                <a:srgbClr val="56127A"/>
              </a:solidFill>
              <a:latin typeface="Verdana" pitchFamily="34" charset="0"/>
            </a:endParaRPr>
          </a:p>
          <a:p>
            <a:pPr eaLnBrk="1" hangingPunct="1"/>
            <a:endParaRPr lang="en-US" altLang="zh-CN" sz="2000">
              <a:latin typeface="Verdana" pitchFamily="34" charset="0"/>
            </a:endParaRPr>
          </a:p>
          <a:p>
            <a:pPr eaLnBrk="1" hangingPunct="1"/>
            <a:r>
              <a:rPr lang="en-US" altLang="zh-CN" sz="2000">
                <a:latin typeface="Verdana" pitchFamily="34" charset="0"/>
              </a:rPr>
              <a:t>P(s)</a:t>
            </a:r>
            <a:r>
              <a:rPr lang="zh-CN" altLang="en-US" sz="2000">
                <a:latin typeface="Verdana" pitchFamily="34" charset="0"/>
              </a:rPr>
              <a:t>和</a:t>
            </a:r>
            <a:r>
              <a:rPr lang="en-US" altLang="zh-CN" sz="2000">
                <a:latin typeface="Verdana" pitchFamily="34" charset="0"/>
              </a:rPr>
              <a:t>V(s) </a:t>
            </a:r>
            <a:r>
              <a:rPr lang="zh-CN" altLang="en-US" sz="2000">
                <a:latin typeface="Verdana" pitchFamily="34" charset="0"/>
              </a:rPr>
              <a:t>必须是原子操作</a:t>
            </a:r>
            <a:r>
              <a:rPr lang="en-US" altLang="zh-CN" sz="2000">
                <a:latin typeface="Verdana" pitchFamily="34" charset="0"/>
              </a:rPr>
              <a:t>, i.e., </a:t>
            </a:r>
            <a:r>
              <a:rPr lang="zh-CN" altLang="en-US" sz="2000">
                <a:latin typeface="Verdana" pitchFamily="34" charset="0"/>
              </a:rPr>
              <a:t>不能被中断，不能由多个处理器交叉访问</a:t>
            </a:r>
            <a:r>
              <a:rPr lang="en-US" altLang="zh-CN" sz="2000">
                <a:latin typeface="Verdana" pitchFamily="34" charset="0"/>
              </a:rPr>
              <a:t>s</a:t>
            </a:r>
          </a:p>
        </p:txBody>
      </p:sp>
      <p:sp>
        <p:nvSpPr>
          <p:cNvPr id="1483780" name="Text Box 4"/>
          <p:cNvSpPr txBox="1">
            <a:spLocks noChangeArrowheads="1"/>
          </p:cNvSpPr>
          <p:nvPr/>
        </p:nvSpPr>
        <p:spPr bwMode="auto">
          <a:xfrm>
            <a:off x="4629150" y="4995863"/>
            <a:ext cx="4057650" cy="708025"/>
          </a:xfrm>
          <a:prstGeom prst="rect">
            <a:avLst/>
          </a:prstGeom>
          <a:noFill/>
          <a:ln w="25400">
            <a:noFill/>
            <a:miter lim="800000"/>
            <a:headEnd/>
            <a:tailEnd/>
          </a:ln>
        </p:spPr>
        <p:txBody>
          <a:bodyPr>
            <a:spAutoFit/>
          </a:bodyPr>
          <a:lstStyle/>
          <a:p>
            <a:pPr eaLnBrk="1" hangingPunct="1"/>
            <a:r>
              <a:rPr lang="en-US" altLang="zh-CN" sz="2000" i="1">
                <a:latin typeface="Verdana" pitchFamily="34" charset="0"/>
              </a:rPr>
              <a:t>s</a:t>
            </a:r>
            <a:r>
              <a:rPr lang="zh-CN" altLang="en-US" sz="2000" i="1">
                <a:latin typeface="Verdana" pitchFamily="34" charset="0"/>
              </a:rPr>
              <a:t>的初始值设置为可访问临界区的最大进程数</a:t>
            </a:r>
            <a:endParaRPr lang="en-US" altLang="zh-CN" sz="2000" i="1">
              <a:latin typeface="Verdana" pitchFamily="34" charset="0"/>
            </a:endParaRPr>
          </a:p>
        </p:txBody>
      </p:sp>
      <p:sp>
        <p:nvSpPr>
          <p:cNvPr id="1483781" name="Text Box 5"/>
          <p:cNvSpPr txBox="1">
            <a:spLocks noChangeArrowheads="1"/>
          </p:cNvSpPr>
          <p:nvPr/>
        </p:nvSpPr>
        <p:spPr bwMode="auto">
          <a:xfrm>
            <a:off x="873125" y="4857750"/>
            <a:ext cx="3248025" cy="1320800"/>
          </a:xfrm>
          <a:prstGeom prst="rect">
            <a:avLst/>
          </a:prstGeom>
          <a:noFill/>
          <a:ln w="9525">
            <a:solidFill>
              <a:srgbClr val="FF0000"/>
            </a:solidFill>
            <a:miter lim="800000"/>
            <a:headEnd/>
            <a:tailEnd/>
          </a:ln>
        </p:spPr>
        <p:txBody>
          <a:bodyPr wrap="none">
            <a:spAutoFit/>
          </a:bodyPr>
          <a:lstStyle/>
          <a:p>
            <a:pPr eaLnBrk="1" hangingPunct="1"/>
            <a:r>
              <a:rPr lang="en-US" altLang="zh-CN" sz="2000" i="1">
                <a:latin typeface="Verdana" pitchFamily="34" charset="0"/>
              </a:rPr>
              <a:t>Process i	</a:t>
            </a:r>
          </a:p>
          <a:p>
            <a:pPr lvl="1" eaLnBrk="1" hangingPunct="1"/>
            <a:r>
              <a:rPr lang="en-US" altLang="zh-CN" sz="2000">
                <a:latin typeface="Verdana" pitchFamily="34" charset="0"/>
              </a:rPr>
              <a:t>P(s)</a:t>
            </a:r>
          </a:p>
          <a:p>
            <a:pPr lvl="1" eaLnBrk="1" hangingPunct="1"/>
            <a:r>
              <a:rPr lang="en-US" altLang="zh-CN" sz="2000">
                <a:latin typeface="Verdana" pitchFamily="34" charset="0"/>
              </a:rPr>
              <a:t>    &lt;critical section&gt;</a:t>
            </a:r>
          </a:p>
          <a:p>
            <a:pPr lvl="1" eaLnBrk="1" hangingPunct="1"/>
            <a:r>
              <a:rPr lang="en-US" altLang="zh-CN" sz="2000">
                <a:latin typeface="Verdana" pitchFamily="34" charset="0"/>
              </a:rPr>
              <a:t>V(s)</a:t>
            </a:r>
          </a:p>
        </p:txBody>
      </p:sp>
    </p:spTree>
    <p:extLst>
      <p:ext uri="{BB962C8B-B14F-4D97-AF65-F5344CB8AC3E}">
        <p14:creationId xmlns:p14="http://schemas.microsoft.com/office/powerpoint/2010/main" val="28785604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37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83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780" grpId="0" autoUpdateAnimBg="0"/>
      <p:bldP spid="1483781"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en-US" altLang="zh-CN" dirty="0" smtClean="0"/>
              <a:t>Atomic Operations</a:t>
            </a:r>
          </a:p>
        </p:txBody>
      </p:sp>
      <p:sp>
        <p:nvSpPr>
          <p:cNvPr id="1397763" name="Rectangle 3"/>
          <p:cNvSpPr>
            <a:spLocks noGrp="1" noChangeArrowheads="1"/>
          </p:cNvSpPr>
          <p:nvPr>
            <p:ph idx="1"/>
          </p:nvPr>
        </p:nvSpPr>
        <p:spPr/>
        <p:txBody>
          <a:bodyPr rtlCol="0">
            <a:normAutofit fontScale="92500" lnSpcReduction="20000"/>
          </a:bodyPr>
          <a:lstStyle/>
          <a:p>
            <a:pPr>
              <a:defRPr/>
            </a:pPr>
            <a:r>
              <a:rPr lang="zh-CN" altLang="en-US" dirty="0" smtClean="0"/>
              <a:t>顺序一致性并不保证操作的原子性</a:t>
            </a:r>
            <a:endParaRPr lang="en-US" altLang="zh-CN" dirty="0"/>
          </a:p>
          <a:p>
            <a:pPr>
              <a:defRPr/>
            </a:pPr>
            <a:r>
              <a:rPr lang="zh-CN" altLang="en-US" dirty="0" smtClean="0"/>
              <a:t>原子性：存储器操作使用原子性操作，操作序列一次全部</a:t>
            </a:r>
            <a:r>
              <a:rPr lang="zh-CN" altLang="en-US" dirty="0"/>
              <a:t>完成。例如</a:t>
            </a:r>
            <a:r>
              <a:rPr lang="en-US" altLang="zh-CN" dirty="0"/>
              <a:t>exchange</a:t>
            </a:r>
            <a:r>
              <a:rPr lang="zh-CN" altLang="en-US" dirty="0"/>
              <a:t>（交换操作）。</a:t>
            </a:r>
            <a:endParaRPr lang="en-US" altLang="zh-CN" dirty="0"/>
          </a:p>
          <a:p>
            <a:pPr marL="457200" lvl="1" indent="0">
              <a:buNone/>
              <a:defRPr/>
            </a:pPr>
            <a:r>
              <a:rPr lang="en-US" altLang="zh-CN" dirty="0">
                <a:solidFill>
                  <a:srgbClr val="FF6600"/>
                </a:solidFill>
              </a:rPr>
              <a:t>exchange(</a:t>
            </a:r>
            <a:r>
              <a:rPr lang="en-US" altLang="zh-CN" dirty="0" err="1">
                <a:solidFill>
                  <a:srgbClr val="FF6600"/>
                </a:solidFill>
              </a:rPr>
              <a:t>r,M</a:t>
            </a:r>
            <a:r>
              <a:rPr lang="en-US" altLang="zh-CN" dirty="0">
                <a:solidFill>
                  <a:srgbClr val="FF6600"/>
                </a:solidFill>
              </a:rPr>
              <a:t>):</a:t>
            </a:r>
            <a:r>
              <a:rPr lang="en-US" altLang="zh-CN" dirty="0"/>
              <a:t> </a:t>
            </a:r>
            <a:r>
              <a:rPr lang="zh-CN" altLang="en-US" dirty="0" smtClean="0"/>
              <a:t>互换寄存器</a:t>
            </a:r>
            <a:r>
              <a:rPr lang="en-US" altLang="zh-CN" dirty="0" smtClean="0"/>
              <a:t>r</a:t>
            </a:r>
            <a:r>
              <a:rPr lang="zh-CN" altLang="en-US" dirty="0" smtClean="0"/>
              <a:t>与存储单元</a:t>
            </a:r>
            <a:r>
              <a:rPr lang="en-US" altLang="zh-CN" dirty="0" smtClean="0"/>
              <a:t>M</a:t>
            </a:r>
            <a:r>
              <a:rPr lang="zh-CN" altLang="en-US" dirty="0" smtClean="0"/>
              <a:t>的内容</a:t>
            </a:r>
            <a:endParaRPr lang="en-US" altLang="zh-CN" dirty="0"/>
          </a:p>
          <a:p>
            <a:pPr marL="457200" lvl="1" indent="0">
              <a:buNone/>
              <a:defRPr/>
            </a:pPr>
            <a:r>
              <a:rPr lang="en-US" altLang="zh-CN" dirty="0" smtClean="0"/>
              <a:t>       </a:t>
            </a:r>
            <a:r>
              <a:rPr lang="en-US" altLang="zh-CN" dirty="0">
                <a:solidFill>
                  <a:srgbClr val="6699FF"/>
                </a:solidFill>
              </a:rPr>
              <a:t>r0 = 1;</a:t>
            </a:r>
          </a:p>
          <a:p>
            <a:pPr marL="457200" lvl="1" indent="0">
              <a:buNone/>
              <a:defRPr/>
            </a:pPr>
            <a:r>
              <a:rPr lang="en-US" altLang="zh-CN" dirty="0" smtClean="0">
                <a:solidFill>
                  <a:srgbClr val="6699FF"/>
                </a:solidFill>
              </a:rPr>
              <a:t>       </a:t>
            </a:r>
            <a:r>
              <a:rPr lang="en-US" altLang="zh-CN" dirty="0">
                <a:solidFill>
                  <a:srgbClr val="6699FF"/>
                </a:solidFill>
              </a:rPr>
              <a:t>do exchange(r0,S) while (r0 != 0); </a:t>
            </a:r>
            <a:endParaRPr lang="en-US" altLang="zh-CN" dirty="0" smtClean="0">
              <a:solidFill>
                <a:srgbClr val="6699FF"/>
              </a:solidFill>
            </a:endParaRPr>
          </a:p>
          <a:p>
            <a:pPr marL="457200" lvl="1" indent="0">
              <a:buNone/>
              <a:defRPr/>
            </a:pPr>
            <a:r>
              <a:rPr lang="en-US" altLang="zh-CN" dirty="0">
                <a:solidFill>
                  <a:srgbClr val="6699FF"/>
                </a:solidFill>
              </a:rPr>
              <a:t> </a:t>
            </a:r>
            <a:r>
              <a:rPr lang="en-US" altLang="zh-CN" dirty="0" smtClean="0">
                <a:solidFill>
                  <a:srgbClr val="6699FF"/>
                </a:solidFill>
              </a:rPr>
              <a:t>                                            //</a:t>
            </a:r>
            <a:r>
              <a:rPr lang="en-US" altLang="zh-CN" dirty="0">
                <a:solidFill>
                  <a:srgbClr val="6699FF"/>
                </a:solidFill>
              </a:rPr>
              <a:t>S is memory location</a:t>
            </a:r>
          </a:p>
          <a:p>
            <a:pPr marL="457200" lvl="1" indent="0">
              <a:buNone/>
              <a:defRPr/>
            </a:pPr>
            <a:r>
              <a:rPr lang="en-US" altLang="zh-CN" dirty="0">
                <a:solidFill>
                  <a:srgbClr val="6699FF"/>
                </a:solidFill>
              </a:rPr>
              <a:t>         //enter critical section</a:t>
            </a:r>
          </a:p>
          <a:p>
            <a:pPr marL="457200" lvl="1" indent="0">
              <a:buNone/>
              <a:defRPr/>
            </a:pPr>
            <a:r>
              <a:rPr lang="en-US" altLang="zh-CN" dirty="0">
                <a:solidFill>
                  <a:srgbClr val="6699FF"/>
                </a:solidFill>
              </a:rPr>
              <a:t>         …..</a:t>
            </a:r>
          </a:p>
          <a:p>
            <a:pPr marL="457200" lvl="1" indent="0">
              <a:buNone/>
              <a:defRPr/>
            </a:pPr>
            <a:r>
              <a:rPr lang="en-US" altLang="zh-CN" dirty="0">
                <a:solidFill>
                  <a:srgbClr val="6699FF"/>
                </a:solidFill>
              </a:rPr>
              <a:t>         //exit critical section</a:t>
            </a:r>
          </a:p>
          <a:p>
            <a:pPr marL="457200" lvl="1" indent="0">
              <a:buNone/>
              <a:defRPr/>
            </a:pPr>
            <a:r>
              <a:rPr lang="en-US" altLang="zh-CN" dirty="0">
                <a:solidFill>
                  <a:srgbClr val="6699FF"/>
                </a:solidFill>
              </a:rPr>
              <a:t>         S = 0;</a:t>
            </a:r>
          </a:p>
          <a:p>
            <a:pPr>
              <a:defRPr/>
            </a:pPr>
            <a:endParaRPr lang="en-US" altLang="zh-CN" dirty="0">
              <a:solidFill>
                <a:srgbClr val="6699FF"/>
              </a:solidFill>
            </a:endParaRPr>
          </a:p>
        </p:txBody>
      </p:sp>
      <p:sp>
        <p:nvSpPr>
          <p:cNvPr id="2" name="日期占位符 1"/>
          <p:cNvSpPr>
            <a:spLocks noGrp="1"/>
          </p:cNvSpPr>
          <p:nvPr>
            <p:ph type="dt" sz="half" idx="10"/>
          </p:nvPr>
        </p:nvSpPr>
        <p:spPr/>
        <p:txBody>
          <a:bodyPr/>
          <a:lstStyle/>
          <a:p>
            <a:pPr>
              <a:defRPr/>
            </a:pPr>
            <a:fld id="{734BB72E-E182-45B7-B953-95C40F723836}" type="datetime1">
              <a:rPr lang="zh-CN" altLang="en-US"/>
              <a:pPr>
                <a:defRPr/>
              </a:pPr>
              <a:t>2020/5/17</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75110" name="灯片编号占位符 3"/>
          <p:cNvSpPr>
            <a:spLocks noGrp="1"/>
          </p:cNvSpPr>
          <p:nvPr>
            <p:ph type="sldNum" sz="quarter" idx="12"/>
          </p:nvPr>
        </p:nvSpPr>
        <p:spPr bwMode="auto">
          <a:noFill/>
          <a:ln>
            <a:miter lim="800000"/>
            <a:headEnd/>
            <a:tailEnd/>
          </a:ln>
        </p:spPr>
        <p:txBody>
          <a:bodyPr/>
          <a:lstStyle/>
          <a:p>
            <a:fld id="{F106A242-1E6E-49D3-9226-3C1C50DA62EA}" type="slidenum">
              <a:rPr lang="zh-CN" altLang="en-US"/>
              <a:pPr/>
              <a:t>25</a:t>
            </a:fld>
            <a:endParaRPr lang="zh-CN" altLang="en-US"/>
          </a:p>
        </p:txBody>
      </p:sp>
    </p:spTree>
    <p:extLst>
      <p:ext uri="{BB962C8B-B14F-4D97-AF65-F5344CB8AC3E}">
        <p14:creationId xmlns:p14="http://schemas.microsoft.com/office/powerpoint/2010/main" val="1014883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lIns="90488" tIns="44450" rIns="90488" bIns="44450">
            <a:normAutofit/>
          </a:bodyPr>
          <a:lstStyle/>
          <a:p>
            <a:pPr eaLnBrk="1" hangingPunct="1"/>
            <a:r>
              <a:rPr lang="en-US" altLang="zh-CN" smtClean="0"/>
              <a:t>Implementation of Semaphores</a:t>
            </a:r>
            <a:endParaRPr lang="en-US" altLang="zh-CN" sz="2000" i="1" smtClean="0"/>
          </a:p>
        </p:txBody>
      </p:sp>
      <p:sp>
        <p:nvSpPr>
          <p:cNvPr id="10" name="日期占位符 9"/>
          <p:cNvSpPr>
            <a:spLocks noGrp="1"/>
          </p:cNvSpPr>
          <p:nvPr>
            <p:ph type="dt" sz="half" idx="10"/>
          </p:nvPr>
        </p:nvSpPr>
        <p:spPr/>
        <p:txBody>
          <a:bodyPr/>
          <a:lstStyle/>
          <a:p>
            <a:pPr>
              <a:defRPr/>
            </a:pPr>
            <a:fld id="{E3685D80-1EC7-44C1-9E59-400CF2BE6C23}" type="datetime1">
              <a:rPr lang="zh-CN" altLang="en-US"/>
              <a:pPr>
                <a:defRPr/>
              </a:pPr>
              <a:t>2020/5/17</a:t>
            </a:fld>
            <a:endParaRPr lang="zh-CN" altLang="en-US"/>
          </a:p>
        </p:txBody>
      </p:sp>
      <p:sp>
        <p:nvSpPr>
          <p:cNvPr id="11" name="页脚占位符 10"/>
          <p:cNvSpPr>
            <a:spLocks noGrp="1"/>
          </p:cNvSpPr>
          <p:nvPr>
            <p:ph type="ftr" sz="quarter" idx="11"/>
          </p:nvPr>
        </p:nvSpPr>
        <p:spPr/>
        <p:txBody>
          <a:bodyPr/>
          <a:lstStyle/>
          <a:p>
            <a:pPr>
              <a:defRPr/>
            </a:pPr>
            <a:r>
              <a:rPr lang="zh-CN" altLang="en-US" smtClean="0"/>
              <a:t>计算机体系结构</a:t>
            </a:r>
            <a:endParaRPr lang="zh-CN" altLang="en-US"/>
          </a:p>
        </p:txBody>
      </p:sp>
      <p:sp>
        <p:nvSpPr>
          <p:cNvPr id="177155" name="Slide Number Placeholder 4"/>
          <p:cNvSpPr>
            <a:spLocks noGrp="1"/>
          </p:cNvSpPr>
          <p:nvPr>
            <p:ph type="sldNum" sz="quarter" idx="12"/>
          </p:nvPr>
        </p:nvSpPr>
        <p:spPr bwMode="auto">
          <a:noFill/>
          <a:ln>
            <a:miter lim="800000"/>
            <a:headEnd/>
            <a:tailEnd/>
          </a:ln>
        </p:spPr>
        <p:txBody>
          <a:bodyPr/>
          <a:lstStyle/>
          <a:p>
            <a:fld id="{D53896A1-F68A-4C31-909F-49AB85F2CA27}" type="slidenum">
              <a:rPr lang="en-US" altLang="zh-CN"/>
              <a:pPr/>
              <a:t>26</a:t>
            </a:fld>
            <a:endParaRPr lang="en-US" altLang="zh-CN">
              <a:solidFill>
                <a:srgbClr val="FBBA03"/>
              </a:solidFill>
            </a:endParaRPr>
          </a:p>
        </p:txBody>
      </p:sp>
      <p:sp>
        <p:nvSpPr>
          <p:cNvPr id="1485827" name="Rectangle 3"/>
          <p:cNvSpPr>
            <a:spLocks noChangeArrowheads="1"/>
          </p:cNvSpPr>
          <p:nvPr/>
        </p:nvSpPr>
        <p:spPr bwMode="auto">
          <a:xfrm>
            <a:off x="642938" y="1393825"/>
            <a:ext cx="7315200" cy="1566863"/>
          </a:xfrm>
          <a:prstGeom prst="rect">
            <a:avLst/>
          </a:prstGeom>
          <a:noFill/>
          <a:ln w="25400">
            <a:noFill/>
            <a:miter lim="800000"/>
            <a:headEnd/>
            <a:tailEnd/>
          </a:ln>
          <a:effectLst/>
        </p:spPr>
        <p:txBody>
          <a:bodyPr lIns="90488" tIns="44450" rIns="90488" bIns="44450">
            <a:spAutoFit/>
          </a:bodyPr>
          <a:lstStyle/>
          <a:p>
            <a:pPr eaLnBrk="1" fontAlgn="auto" hangingPunct="1">
              <a:spcAft>
                <a:spcPts val="0"/>
              </a:spcAft>
              <a:defRPr/>
            </a:pPr>
            <a:r>
              <a:rPr lang="zh-CN" altLang="en-US" sz="2400" dirty="0">
                <a:latin typeface="Calibri"/>
                <a:ea typeface="+mn-ea"/>
                <a:cs typeface="Calibri"/>
              </a:rPr>
              <a:t>在顺序同一性模型中，信号量</a:t>
            </a:r>
            <a:r>
              <a:rPr lang="en-US" sz="2400" dirty="0">
                <a:latin typeface="Calibri"/>
                <a:ea typeface="+mn-ea"/>
                <a:cs typeface="Calibri"/>
              </a:rPr>
              <a:t> (mutual exclusion) </a:t>
            </a:r>
            <a:r>
              <a:rPr lang="zh-CN" altLang="en-US" sz="2400" dirty="0">
                <a:latin typeface="Calibri"/>
                <a:ea typeface="+mn-ea"/>
                <a:cs typeface="Calibri"/>
              </a:rPr>
              <a:t>可以用常规的</a:t>
            </a:r>
            <a:r>
              <a:rPr lang="en-US" sz="2400" dirty="0">
                <a:latin typeface="Calibri"/>
                <a:ea typeface="+mn-ea"/>
                <a:cs typeface="Calibri"/>
              </a:rPr>
              <a:t> Load </a:t>
            </a:r>
            <a:r>
              <a:rPr lang="zh-CN" altLang="en-US" sz="2400" dirty="0">
                <a:latin typeface="Calibri"/>
                <a:ea typeface="+mn-ea"/>
                <a:cs typeface="Calibri"/>
              </a:rPr>
              <a:t>和</a:t>
            </a:r>
            <a:r>
              <a:rPr lang="en-US" sz="2400" dirty="0">
                <a:latin typeface="Calibri"/>
                <a:ea typeface="+mn-ea"/>
                <a:cs typeface="Calibri"/>
              </a:rPr>
              <a:t> Store </a:t>
            </a:r>
            <a:r>
              <a:rPr lang="zh-CN" altLang="en-US" sz="2400" dirty="0">
                <a:latin typeface="Calibri"/>
                <a:ea typeface="+mn-ea"/>
                <a:cs typeface="Calibri"/>
              </a:rPr>
              <a:t>指令实现，但是互斥的协议很难设计。一种简单的解决方案是提供</a:t>
            </a:r>
            <a:r>
              <a:rPr lang="en-US" sz="2400" dirty="0">
                <a:latin typeface="Calibri"/>
                <a:ea typeface="+mn-ea"/>
                <a:cs typeface="Calibri"/>
              </a:rPr>
              <a:t>:</a:t>
            </a:r>
          </a:p>
          <a:p>
            <a:pPr eaLnBrk="1" fontAlgn="auto" hangingPunct="1">
              <a:spcAft>
                <a:spcPts val="0"/>
              </a:spcAft>
              <a:defRPr/>
            </a:pPr>
            <a:r>
              <a:rPr lang="en-US" sz="2400" dirty="0">
                <a:latin typeface="Calibri"/>
                <a:ea typeface="+mn-ea"/>
                <a:cs typeface="Calibri"/>
              </a:rPr>
              <a:t>		</a:t>
            </a:r>
            <a:r>
              <a:rPr lang="en-US" sz="2400" i="1" dirty="0">
                <a:latin typeface="Calibri"/>
                <a:ea typeface="+mn-ea"/>
                <a:cs typeface="Calibri"/>
              </a:rPr>
              <a:t>atomic read-modify-write instructions</a:t>
            </a:r>
            <a:endParaRPr lang="en-US" sz="1050" dirty="0">
              <a:latin typeface="Calibri"/>
              <a:ea typeface="+mn-ea"/>
              <a:cs typeface="Calibri"/>
            </a:endParaRPr>
          </a:p>
        </p:txBody>
      </p:sp>
      <p:sp>
        <p:nvSpPr>
          <p:cNvPr id="1485828" name="Rectangle 4"/>
          <p:cNvSpPr>
            <a:spLocks noChangeArrowheads="1"/>
          </p:cNvSpPr>
          <p:nvPr/>
        </p:nvSpPr>
        <p:spPr bwMode="auto">
          <a:xfrm>
            <a:off x="255588" y="4383088"/>
            <a:ext cx="2582862" cy="1320800"/>
          </a:xfrm>
          <a:prstGeom prst="rect">
            <a:avLst/>
          </a:prstGeom>
          <a:noFill/>
          <a:ln w="9525">
            <a:solidFill>
              <a:srgbClr val="FF0000"/>
            </a:solidFill>
            <a:miter lim="800000"/>
            <a:headEnd/>
            <a:tailEnd/>
          </a:ln>
        </p:spPr>
        <p:txBody>
          <a:bodyPr wrap="none">
            <a:spAutoFit/>
          </a:bodyPr>
          <a:lstStyle/>
          <a:p>
            <a:pPr eaLnBrk="1" hangingPunct="1"/>
            <a:r>
              <a:rPr lang="en-US" altLang="zh-CN" sz="2000">
                <a:solidFill>
                  <a:srgbClr val="56127A"/>
                </a:solidFill>
                <a:latin typeface="Verdana" pitchFamily="34" charset="0"/>
              </a:rPr>
              <a:t>Test&amp;Set (m), R: </a:t>
            </a:r>
          </a:p>
          <a:p>
            <a:pPr lvl="1" eaLnBrk="1" hangingPunct="1"/>
            <a:r>
              <a:rPr lang="en-US" altLang="zh-CN" sz="2000">
                <a:solidFill>
                  <a:srgbClr val="56127A"/>
                </a:solidFill>
                <a:latin typeface="Verdana" pitchFamily="34" charset="0"/>
              </a:rPr>
              <a:t>R </a:t>
            </a:r>
            <a:r>
              <a:rPr lang="en-US" altLang="zh-CN" sz="2000">
                <a:solidFill>
                  <a:srgbClr val="56127A"/>
                </a:solidFill>
                <a:latin typeface="Symbol" pitchFamily="18" charset="2"/>
              </a:rPr>
              <a:t></a:t>
            </a:r>
            <a:r>
              <a:rPr lang="en-US" altLang="zh-CN" sz="2000">
                <a:solidFill>
                  <a:srgbClr val="56127A"/>
                </a:solidFill>
                <a:latin typeface="Verdana" pitchFamily="34" charset="0"/>
              </a:rPr>
              <a:t> M[m];</a:t>
            </a:r>
          </a:p>
          <a:p>
            <a:pPr lvl="1" eaLnBrk="1" hangingPunct="1"/>
            <a:r>
              <a:rPr lang="en-US" altLang="zh-CN" sz="2000" i="1">
                <a:solidFill>
                  <a:srgbClr val="56127A"/>
                </a:solidFill>
                <a:latin typeface="Verdana" pitchFamily="34" charset="0"/>
              </a:rPr>
              <a:t>if</a:t>
            </a:r>
            <a:r>
              <a:rPr lang="en-US" altLang="zh-CN" sz="2000">
                <a:solidFill>
                  <a:srgbClr val="56127A"/>
                </a:solidFill>
                <a:latin typeface="Verdana" pitchFamily="34" charset="0"/>
              </a:rPr>
              <a:t>  R==0 </a:t>
            </a:r>
            <a:r>
              <a:rPr lang="en-US" altLang="zh-CN" sz="2000" i="1">
                <a:solidFill>
                  <a:srgbClr val="56127A"/>
                </a:solidFill>
                <a:latin typeface="Verdana" pitchFamily="34" charset="0"/>
              </a:rPr>
              <a:t>then</a:t>
            </a:r>
            <a:r>
              <a:rPr lang="en-US" altLang="zh-CN" sz="2000">
                <a:solidFill>
                  <a:srgbClr val="56127A"/>
                </a:solidFill>
                <a:latin typeface="Verdana" pitchFamily="34" charset="0"/>
              </a:rPr>
              <a:t>  </a:t>
            </a:r>
          </a:p>
          <a:p>
            <a:pPr eaLnBrk="1" hangingPunct="1"/>
            <a:r>
              <a:rPr lang="en-US" altLang="zh-CN" sz="2000">
                <a:solidFill>
                  <a:srgbClr val="56127A"/>
                </a:solidFill>
                <a:latin typeface="Verdana" pitchFamily="34" charset="0"/>
              </a:rPr>
              <a:t>	M[m] </a:t>
            </a:r>
            <a:r>
              <a:rPr lang="en-US" altLang="zh-CN" sz="2000">
                <a:solidFill>
                  <a:srgbClr val="56127A"/>
                </a:solidFill>
                <a:latin typeface="Symbol" pitchFamily="18" charset="2"/>
              </a:rPr>
              <a:t></a:t>
            </a:r>
            <a:r>
              <a:rPr lang="en-US" altLang="zh-CN" sz="2000">
                <a:solidFill>
                  <a:srgbClr val="56127A"/>
                </a:solidFill>
                <a:latin typeface="Verdana" pitchFamily="34" charset="0"/>
              </a:rPr>
              <a:t>1;</a:t>
            </a:r>
          </a:p>
        </p:txBody>
      </p:sp>
      <p:sp>
        <p:nvSpPr>
          <p:cNvPr id="1485829" name="Rectangle 5"/>
          <p:cNvSpPr>
            <a:spLocks noChangeArrowheads="1"/>
          </p:cNvSpPr>
          <p:nvPr/>
        </p:nvSpPr>
        <p:spPr bwMode="auto">
          <a:xfrm>
            <a:off x="6529388" y="4383088"/>
            <a:ext cx="2192337" cy="1320800"/>
          </a:xfrm>
          <a:prstGeom prst="rect">
            <a:avLst/>
          </a:prstGeom>
          <a:noFill/>
          <a:ln w="9525">
            <a:solidFill>
              <a:srgbClr val="FF0000"/>
            </a:solidFill>
            <a:miter lim="800000"/>
            <a:headEnd/>
            <a:tailEnd/>
          </a:ln>
        </p:spPr>
        <p:txBody>
          <a:bodyPr wrap="none">
            <a:spAutoFit/>
          </a:bodyPr>
          <a:lstStyle/>
          <a:p>
            <a:pPr eaLnBrk="1" hangingPunct="1"/>
            <a:r>
              <a:rPr lang="en-US" altLang="zh-CN" sz="2000">
                <a:solidFill>
                  <a:srgbClr val="56127A"/>
                </a:solidFill>
                <a:latin typeface="Verdana" pitchFamily="34" charset="0"/>
              </a:rPr>
              <a:t>Swap (m), R:	</a:t>
            </a:r>
          </a:p>
          <a:p>
            <a:pPr lvl="1" eaLnBrk="1" hangingPunct="1"/>
            <a:r>
              <a:rPr lang="en-US" altLang="zh-CN" sz="2000">
                <a:solidFill>
                  <a:srgbClr val="56127A"/>
                </a:solidFill>
                <a:latin typeface="Verdana" pitchFamily="34" charset="0"/>
              </a:rPr>
              <a:t>R</a:t>
            </a:r>
            <a:r>
              <a:rPr lang="en-US" altLang="zh-CN" sz="2000" baseline="-25000">
                <a:solidFill>
                  <a:srgbClr val="56127A"/>
                </a:solidFill>
                <a:latin typeface="Verdana" pitchFamily="34" charset="0"/>
              </a:rPr>
              <a:t>t</a:t>
            </a:r>
            <a:r>
              <a:rPr lang="en-US" altLang="zh-CN" sz="2000">
                <a:solidFill>
                  <a:srgbClr val="56127A"/>
                </a:solidFill>
                <a:latin typeface="Verdana" pitchFamily="34" charset="0"/>
              </a:rPr>
              <a:t> </a:t>
            </a:r>
            <a:r>
              <a:rPr lang="en-US" altLang="zh-CN" sz="2000">
                <a:solidFill>
                  <a:srgbClr val="56127A"/>
                </a:solidFill>
                <a:latin typeface="Symbol" pitchFamily="18" charset="2"/>
              </a:rPr>
              <a:t></a:t>
            </a:r>
            <a:r>
              <a:rPr lang="en-US" altLang="zh-CN" sz="2000">
                <a:solidFill>
                  <a:srgbClr val="56127A"/>
                </a:solidFill>
                <a:latin typeface="Verdana" pitchFamily="34" charset="0"/>
              </a:rPr>
              <a:t> M[m];</a:t>
            </a:r>
          </a:p>
          <a:p>
            <a:pPr lvl="1" eaLnBrk="1" hangingPunct="1"/>
            <a:r>
              <a:rPr lang="en-US" altLang="zh-CN" sz="2000">
                <a:solidFill>
                  <a:srgbClr val="56127A"/>
                </a:solidFill>
                <a:latin typeface="Verdana" pitchFamily="34" charset="0"/>
              </a:rPr>
              <a:t>M[m] </a:t>
            </a:r>
            <a:r>
              <a:rPr lang="en-US" altLang="zh-CN" sz="2000">
                <a:solidFill>
                  <a:srgbClr val="56127A"/>
                </a:solidFill>
                <a:latin typeface="Symbol" pitchFamily="18" charset="2"/>
              </a:rPr>
              <a:t></a:t>
            </a:r>
            <a:r>
              <a:rPr lang="en-US" altLang="zh-CN" sz="2000">
                <a:solidFill>
                  <a:srgbClr val="56127A"/>
                </a:solidFill>
                <a:latin typeface="Verdana" pitchFamily="34" charset="0"/>
              </a:rPr>
              <a:t>R;</a:t>
            </a:r>
          </a:p>
          <a:p>
            <a:pPr lvl="1" eaLnBrk="1" hangingPunct="1"/>
            <a:r>
              <a:rPr lang="en-US" altLang="zh-CN" sz="2000">
                <a:solidFill>
                  <a:srgbClr val="56127A"/>
                </a:solidFill>
                <a:latin typeface="Verdana" pitchFamily="34" charset="0"/>
              </a:rPr>
              <a:t>R </a:t>
            </a:r>
            <a:r>
              <a:rPr lang="en-US" altLang="zh-CN" sz="2000">
                <a:solidFill>
                  <a:srgbClr val="56127A"/>
                </a:solidFill>
                <a:latin typeface="Symbol" pitchFamily="18" charset="2"/>
              </a:rPr>
              <a:t> </a:t>
            </a:r>
            <a:r>
              <a:rPr lang="en-US" altLang="zh-CN" sz="2000">
                <a:solidFill>
                  <a:srgbClr val="56127A"/>
                </a:solidFill>
                <a:latin typeface="Verdana" pitchFamily="34" charset="0"/>
              </a:rPr>
              <a:t>R</a:t>
            </a:r>
            <a:r>
              <a:rPr lang="en-US" altLang="zh-CN" sz="2000" baseline="-25000">
                <a:solidFill>
                  <a:srgbClr val="56127A"/>
                </a:solidFill>
                <a:latin typeface="Verdana" pitchFamily="34" charset="0"/>
              </a:rPr>
              <a:t>t</a:t>
            </a:r>
            <a:r>
              <a:rPr lang="en-US" altLang="zh-CN" sz="2000">
                <a:solidFill>
                  <a:srgbClr val="56127A"/>
                </a:solidFill>
                <a:latin typeface="Verdana" pitchFamily="34" charset="0"/>
              </a:rPr>
              <a:t>;</a:t>
            </a:r>
          </a:p>
        </p:txBody>
      </p:sp>
      <p:sp>
        <p:nvSpPr>
          <p:cNvPr id="1485830" name="Rectangle 6"/>
          <p:cNvSpPr>
            <a:spLocks noChangeArrowheads="1"/>
          </p:cNvSpPr>
          <p:nvPr/>
        </p:nvSpPr>
        <p:spPr bwMode="auto">
          <a:xfrm>
            <a:off x="3184525" y="4383088"/>
            <a:ext cx="3070225" cy="1016000"/>
          </a:xfrm>
          <a:prstGeom prst="rect">
            <a:avLst/>
          </a:prstGeom>
          <a:noFill/>
          <a:ln w="9525">
            <a:solidFill>
              <a:srgbClr val="FF0000"/>
            </a:solidFill>
            <a:miter lim="800000"/>
            <a:headEnd/>
            <a:tailEnd/>
          </a:ln>
        </p:spPr>
        <p:txBody>
          <a:bodyPr wrap="none">
            <a:spAutoFit/>
          </a:bodyPr>
          <a:lstStyle/>
          <a:p>
            <a:pPr eaLnBrk="1" hangingPunct="1"/>
            <a:r>
              <a:rPr lang="en-US" altLang="zh-CN" sz="2000">
                <a:solidFill>
                  <a:srgbClr val="56127A"/>
                </a:solidFill>
                <a:latin typeface="Verdana" pitchFamily="34" charset="0"/>
              </a:rPr>
              <a:t>Fetch&amp;Add (m), R</a:t>
            </a:r>
            <a:r>
              <a:rPr lang="en-US" altLang="zh-CN" sz="2000" baseline="-25000">
                <a:solidFill>
                  <a:srgbClr val="56127A"/>
                </a:solidFill>
                <a:latin typeface="Verdana" pitchFamily="34" charset="0"/>
              </a:rPr>
              <a:t>V</a:t>
            </a:r>
            <a:r>
              <a:rPr lang="en-US" altLang="zh-CN" sz="2000">
                <a:solidFill>
                  <a:srgbClr val="56127A"/>
                </a:solidFill>
                <a:latin typeface="Verdana" pitchFamily="34" charset="0"/>
              </a:rPr>
              <a:t>, R:</a:t>
            </a:r>
          </a:p>
          <a:p>
            <a:pPr lvl="1" eaLnBrk="1" hangingPunct="1"/>
            <a:r>
              <a:rPr lang="en-US" altLang="zh-CN" sz="2000">
                <a:solidFill>
                  <a:srgbClr val="56127A"/>
                </a:solidFill>
                <a:latin typeface="Verdana" pitchFamily="34" charset="0"/>
              </a:rPr>
              <a:t>R </a:t>
            </a:r>
            <a:r>
              <a:rPr lang="en-US" altLang="zh-CN" sz="2000">
                <a:solidFill>
                  <a:srgbClr val="56127A"/>
                </a:solidFill>
                <a:latin typeface="Symbol" pitchFamily="18" charset="2"/>
              </a:rPr>
              <a:t></a:t>
            </a:r>
            <a:r>
              <a:rPr lang="en-US" altLang="zh-CN" sz="2000">
                <a:solidFill>
                  <a:srgbClr val="56127A"/>
                </a:solidFill>
                <a:latin typeface="Verdana" pitchFamily="34" charset="0"/>
              </a:rPr>
              <a:t> M[m];</a:t>
            </a:r>
          </a:p>
          <a:p>
            <a:pPr lvl="1" eaLnBrk="1" hangingPunct="1"/>
            <a:r>
              <a:rPr lang="en-US" altLang="zh-CN" sz="2000">
                <a:solidFill>
                  <a:srgbClr val="56127A"/>
                </a:solidFill>
                <a:latin typeface="Verdana" pitchFamily="34" charset="0"/>
              </a:rPr>
              <a:t>M[m] </a:t>
            </a:r>
            <a:r>
              <a:rPr lang="en-US" altLang="zh-CN" sz="2000">
                <a:solidFill>
                  <a:srgbClr val="56127A"/>
                </a:solidFill>
                <a:latin typeface="Symbol" pitchFamily="18" charset="2"/>
              </a:rPr>
              <a:t></a:t>
            </a:r>
            <a:r>
              <a:rPr lang="en-US" altLang="zh-CN" sz="2000">
                <a:solidFill>
                  <a:srgbClr val="56127A"/>
                </a:solidFill>
                <a:latin typeface="Verdana" pitchFamily="34" charset="0"/>
              </a:rPr>
              <a:t>R + R</a:t>
            </a:r>
            <a:r>
              <a:rPr lang="en-US" altLang="zh-CN" sz="2000" baseline="-25000">
                <a:solidFill>
                  <a:srgbClr val="56127A"/>
                </a:solidFill>
                <a:latin typeface="Verdana" pitchFamily="34" charset="0"/>
              </a:rPr>
              <a:t>V</a:t>
            </a:r>
            <a:r>
              <a:rPr lang="en-US" altLang="zh-CN" sz="2000">
                <a:solidFill>
                  <a:srgbClr val="56127A"/>
                </a:solidFill>
                <a:latin typeface="Verdana" pitchFamily="34" charset="0"/>
              </a:rPr>
              <a:t>;</a:t>
            </a:r>
          </a:p>
        </p:txBody>
      </p:sp>
      <p:sp>
        <p:nvSpPr>
          <p:cNvPr id="1485831" name="Text Box 7"/>
          <p:cNvSpPr txBox="1">
            <a:spLocks noChangeArrowheads="1"/>
          </p:cNvSpPr>
          <p:nvPr/>
        </p:nvSpPr>
        <p:spPr bwMode="auto">
          <a:xfrm>
            <a:off x="1066800" y="3733800"/>
            <a:ext cx="6262688" cy="461963"/>
          </a:xfrm>
          <a:prstGeom prst="rect">
            <a:avLst/>
          </a:prstGeom>
          <a:noFill/>
          <a:ln w="9525">
            <a:noFill/>
            <a:miter lim="800000"/>
            <a:headEnd/>
            <a:tailEnd/>
          </a:ln>
        </p:spPr>
        <p:txBody>
          <a:bodyPr wrap="none">
            <a:spAutoFit/>
          </a:bodyPr>
          <a:lstStyle/>
          <a:p>
            <a:pPr eaLnBrk="1" hangingPunct="1"/>
            <a:r>
              <a:rPr lang="en-US" altLang="zh-CN" sz="2400"/>
              <a:t>Examples: </a:t>
            </a:r>
            <a:r>
              <a:rPr lang="en-US" altLang="zh-CN" sz="2400" i="1"/>
              <a:t>m is a memory location, R is a register</a:t>
            </a:r>
            <a:endParaRPr lang="en-US" altLang="zh-CN" sz="2400" b="1"/>
          </a:p>
        </p:txBody>
      </p:sp>
    </p:spTree>
    <p:extLst>
      <p:ext uri="{BB962C8B-B14F-4D97-AF65-F5344CB8AC3E}">
        <p14:creationId xmlns:p14="http://schemas.microsoft.com/office/powerpoint/2010/main" val="7617818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58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485828"/>
                                        </p:tgtEl>
                                        <p:attrNameLst>
                                          <p:attrName>style.visibility</p:attrName>
                                        </p:attrNameLst>
                                      </p:cBhvr>
                                      <p:to>
                                        <p:strVal val="visible"/>
                                      </p:to>
                                    </p:set>
                                    <p:animEffect transition="in" filter="dissolve">
                                      <p:cBhvr>
                                        <p:cTn id="11" dur="500"/>
                                        <p:tgtEl>
                                          <p:spTgt spid="148582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485830"/>
                                        </p:tgtEl>
                                        <p:attrNameLst>
                                          <p:attrName>style.visibility</p:attrName>
                                        </p:attrNameLst>
                                      </p:cBhvr>
                                      <p:to>
                                        <p:strVal val="visible"/>
                                      </p:to>
                                    </p:set>
                                    <p:animEffect transition="in" filter="dissolve">
                                      <p:cBhvr>
                                        <p:cTn id="16" dur="500"/>
                                        <p:tgtEl>
                                          <p:spTgt spid="148583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85829"/>
                                        </p:tgtEl>
                                        <p:attrNameLst>
                                          <p:attrName>style.visibility</p:attrName>
                                        </p:attrNameLst>
                                      </p:cBhvr>
                                      <p:to>
                                        <p:strVal val="visible"/>
                                      </p:to>
                                    </p:set>
                                    <p:animEffect transition="in" filter="dissolve">
                                      <p:cBhvr>
                                        <p:cTn id="21" dur="500"/>
                                        <p:tgtEl>
                                          <p:spTgt spid="1485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828" grpId="0" animBg="1" autoUpdateAnimBg="0"/>
      <p:bldP spid="1485829" grpId="0" animBg="1" autoUpdateAnimBg="0"/>
      <p:bldP spid="1485830" grpId="0" animBg="1" autoUpdateAnimBg="0"/>
      <p:bldP spid="148583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8"/>
          <p:cNvSpPr>
            <a:spLocks noGrp="1" noChangeArrowheads="1"/>
          </p:cNvSpPr>
          <p:nvPr>
            <p:ph type="title"/>
          </p:nvPr>
        </p:nvSpPr>
        <p:spPr/>
        <p:txBody>
          <a:bodyPr lIns="90488" tIns="44450" rIns="90488" bIns="44450">
            <a:normAutofit/>
          </a:bodyPr>
          <a:lstStyle/>
          <a:p>
            <a:pPr eaLnBrk="1" hangingPunct="1"/>
            <a:r>
              <a:rPr lang="en-US" altLang="zh-CN" smtClean="0"/>
              <a:t>Multiple Consumers Example</a:t>
            </a:r>
            <a:br>
              <a:rPr lang="en-US" altLang="zh-CN" smtClean="0"/>
            </a:br>
            <a:r>
              <a:rPr lang="en-US" altLang="zh-CN" sz="1600" i="1" smtClean="0"/>
              <a:t>using the Test&amp;Set Instruction</a:t>
            </a:r>
          </a:p>
        </p:txBody>
      </p:sp>
      <p:sp>
        <p:nvSpPr>
          <p:cNvPr id="11" name="日期占位符 10"/>
          <p:cNvSpPr>
            <a:spLocks noGrp="1"/>
          </p:cNvSpPr>
          <p:nvPr>
            <p:ph type="dt" sz="half" idx="10"/>
          </p:nvPr>
        </p:nvSpPr>
        <p:spPr/>
        <p:txBody>
          <a:bodyPr/>
          <a:lstStyle/>
          <a:p>
            <a:pPr>
              <a:defRPr/>
            </a:pPr>
            <a:fld id="{26B4C632-5745-4F67-9BB3-208281838D50}" type="datetime1">
              <a:rPr lang="zh-CN" altLang="en-US"/>
              <a:pPr>
                <a:defRPr/>
              </a:pPr>
              <a:t>2020/5/17</a:t>
            </a:fld>
            <a:endParaRPr lang="zh-CN" altLang="en-US"/>
          </a:p>
        </p:txBody>
      </p:sp>
      <p:sp>
        <p:nvSpPr>
          <p:cNvPr id="13" name="页脚占位符 12"/>
          <p:cNvSpPr>
            <a:spLocks noGrp="1"/>
          </p:cNvSpPr>
          <p:nvPr>
            <p:ph type="ftr" sz="quarter" idx="11"/>
          </p:nvPr>
        </p:nvSpPr>
        <p:spPr/>
        <p:txBody>
          <a:bodyPr/>
          <a:lstStyle/>
          <a:p>
            <a:pPr>
              <a:defRPr/>
            </a:pPr>
            <a:r>
              <a:rPr lang="zh-CN" altLang="en-US" smtClean="0"/>
              <a:t>计算机体系结构</a:t>
            </a:r>
            <a:endParaRPr lang="zh-CN" altLang="en-US"/>
          </a:p>
        </p:txBody>
      </p:sp>
      <p:sp>
        <p:nvSpPr>
          <p:cNvPr id="179203" name="Slide Number Placeholder 4"/>
          <p:cNvSpPr>
            <a:spLocks noGrp="1"/>
          </p:cNvSpPr>
          <p:nvPr>
            <p:ph type="sldNum" sz="quarter" idx="12"/>
          </p:nvPr>
        </p:nvSpPr>
        <p:spPr bwMode="auto">
          <a:noFill/>
          <a:ln>
            <a:miter lim="800000"/>
            <a:headEnd/>
            <a:tailEnd/>
          </a:ln>
        </p:spPr>
        <p:txBody>
          <a:bodyPr/>
          <a:lstStyle/>
          <a:p>
            <a:fld id="{EE88434E-05A6-4966-A653-8CB2AC83072E}" type="slidenum">
              <a:rPr lang="en-US" altLang="zh-CN"/>
              <a:pPr/>
              <a:t>27</a:t>
            </a:fld>
            <a:endParaRPr lang="en-US" altLang="zh-CN">
              <a:solidFill>
                <a:srgbClr val="FBBA03"/>
              </a:solidFill>
            </a:endParaRPr>
          </a:p>
        </p:txBody>
      </p:sp>
      <p:grpSp>
        <p:nvGrpSpPr>
          <p:cNvPr id="2" name="Group 2"/>
          <p:cNvGrpSpPr>
            <a:grpSpLocks/>
          </p:cNvGrpSpPr>
          <p:nvPr/>
        </p:nvGrpSpPr>
        <p:grpSpPr bwMode="auto">
          <a:xfrm>
            <a:off x="2728913" y="1889125"/>
            <a:ext cx="5108575" cy="1827213"/>
            <a:chOff x="1719" y="1342"/>
            <a:chExt cx="3218" cy="1151"/>
          </a:xfrm>
        </p:grpSpPr>
        <p:grpSp>
          <p:nvGrpSpPr>
            <p:cNvPr id="3" name="Group 3"/>
            <p:cNvGrpSpPr>
              <a:grpSpLocks/>
            </p:cNvGrpSpPr>
            <p:nvPr/>
          </p:nvGrpSpPr>
          <p:grpSpPr bwMode="auto">
            <a:xfrm>
              <a:off x="1719" y="1342"/>
              <a:ext cx="3218" cy="1151"/>
              <a:chOff x="1719" y="1342"/>
              <a:chExt cx="3218" cy="1151"/>
            </a:xfrm>
          </p:grpSpPr>
          <p:sp>
            <p:nvSpPr>
              <p:cNvPr id="179211" name="Rectangle 4"/>
              <p:cNvSpPr>
                <a:spLocks noChangeArrowheads="1"/>
              </p:cNvSpPr>
              <p:nvPr/>
            </p:nvSpPr>
            <p:spPr bwMode="auto">
              <a:xfrm>
                <a:off x="1719" y="1342"/>
                <a:ext cx="2073" cy="1151"/>
              </a:xfrm>
              <a:prstGeom prst="rect">
                <a:avLst/>
              </a:prstGeom>
              <a:solidFill>
                <a:srgbClr val="CFBDC8"/>
              </a:solidFill>
              <a:ln w="25400">
                <a:noFill/>
                <a:miter lim="800000"/>
                <a:headEnd/>
                <a:tailEnd/>
              </a:ln>
            </p:spPr>
            <p:txBody>
              <a:bodyPr wrap="none" anchor="ctr"/>
              <a:lstStyle/>
              <a:p>
                <a:pPr eaLnBrk="1" hangingPunct="1"/>
                <a:endParaRPr lang="en-US" altLang="zh-CN"/>
              </a:p>
            </p:txBody>
          </p:sp>
          <p:sp>
            <p:nvSpPr>
              <p:cNvPr id="179212" name="Text Box 5"/>
              <p:cNvSpPr txBox="1">
                <a:spLocks noChangeArrowheads="1"/>
              </p:cNvSpPr>
              <p:nvPr/>
            </p:nvSpPr>
            <p:spPr bwMode="auto">
              <a:xfrm>
                <a:off x="4287" y="1599"/>
                <a:ext cx="650" cy="404"/>
              </a:xfrm>
              <a:prstGeom prst="rect">
                <a:avLst/>
              </a:prstGeom>
              <a:noFill/>
              <a:ln w="25400">
                <a:noFill/>
                <a:miter lim="800000"/>
                <a:headEnd/>
                <a:tailEnd/>
              </a:ln>
            </p:spPr>
            <p:txBody>
              <a:bodyPr wrap="none">
                <a:spAutoFit/>
              </a:bodyPr>
              <a:lstStyle/>
              <a:p>
                <a:pPr eaLnBrk="1" hangingPunct="1"/>
                <a:r>
                  <a:rPr lang="en-US" altLang="zh-CN" i="1">
                    <a:latin typeface="Verdana" pitchFamily="34" charset="0"/>
                  </a:rPr>
                  <a:t>Critical</a:t>
                </a:r>
              </a:p>
              <a:p>
                <a:pPr eaLnBrk="1" hangingPunct="1"/>
                <a:r>
                  <a:rPr lang="en-US" altLang="zh-CN" i="1">
                    <a:latin typeface="Verdana" pitchFamily="34" charset="0"/>
                  </a:rPr>
                  <a:t>Section</a:t>
                </a:r>
              </a:p>
            </p:txBody>
          </p:sp>
        </p:grpSp>
        <p:sp>
          <p:nvSpPr>
            <p:cNvPr id="179210" name="Line 6"/>
            <p:cNvSpPr>
              <a:spLocks noChangeShapeType="1"/>
            </p:cNvSpPr>
            <p:nvPr/>
          </p:nvSpPr>
          <p:spPr bwMode="auto">
            <a:xfrm flipH="1">
              <a:off x="3791" y="1781"/>
              <a:ext cx="450" cy="84"/>
            </a:xfrm>
            <a:prstGeom prst="line">
              <a:avLst/>
            </a:prstGeom>
            <a:noFill/>
            <a:ln w="25400">
              <a:solidFill>
                <a:schemeClr val="tx1"/>
              </a:solidFill>
              <a:round/>
              <a:headEnd/>
              <a:tailEnd type="triangle" w="med" len="med"/>
            </a:ln>
          </p:spPr>
          <p:txBody>
            <a:bodyPr wrap="none" anchor="ctr"/>
            <a:lstStyle/>
            <a:p>
              <a:endParaRPr lang="zh-CN" altLang="en-US"/>
            </a:p>
          </p:txBody>
        </p:sp>
      </p:grpSp>
      <p:sp>
        <p:nvSpPr>
          <p:cNvPr id="179205" name="Rectangle 7"/>
          <p:cNvSpPr>
            <a:spLocks noChangeArrowheads="1"/>
          </p:cNvSpPr>
          <p:nvPr/>
        </p:nvSpPr>
        <p:spPr bwMode="auto">
          <a:xfrm>
            <a:off x="1968500" y="1206500"/>
            <a:ext cx="4073525" cy="3140075"/>
          </a:xfrm>
          <a:prstGeom prst="rect">
            <a:avLst/>
          </a:prstGeom>
          <a:noFill/>
          <a:ln w="25400">
            <a:noFill/>
            <a:miter lim="800000"/>
            <a:headEnd/>
            <a:tailEnd/>
          </a:ln>
        </p:spPr>
        <p:txBody>
          <a:bodyPr wrap="none">
            <a:spAutoFit/>
          </a:bodyPr>
          <a:lstStyle/>
          <a:p>
            <a:pPr eaLnBrk="1" hangingPunct="1"/>
            <a:r>
              <a:rPr lang="en-US" altLang="zh-CN" sz="2000">
                <a:solidFill>
                  <a:srgbClr val="56127A"/>
                </a:solidFill>
                <a:latin typeface="Verdana" pitchFamily="34" charset="0"/>
              </a:rPr>
              <a:t>P:  	Test&amp;Set (mutex),R</a:t>
            </a:r>
            <a:r>
              <a:rPr lang="en-US" altLang="zh-CN" sz="2000" baseline="-25000">
                <a:solidFill>
                  <a:srgbClr val="56127A"/>
                </a:solidFill>
                <a:latin typeface="Verdana" pitchFamily="34" charset="0"/>
              </a:rPr>
              <a:t>temp</a:t>
            </a:r>
            <a:endParaRPr lang="en-US" altLang="zh-CN" sz="2000">
              <a:solidFill>
                <a:srgbClr val="56127A"/>
              </a:solidFill>
              <a:latin typeface="Verdana" pitchFamily="34" charset="0"/>
            </a:endParaRPr>
          </a:p>
          <a:p>
            <a:pPr eaLnBrk="1" hangingPunct="1"/>
            <a:r>
              <a:rPr lang="en-US" altLang="zh-CN" sz="2000">
                <a:solidFill>
                  <a:srgbClr val="56127A"/>
                </a:solidFill>
                <a:latin typeface="Verdana" pitchFamily="34" charset="0"/>
              </a:rPr>
              <a:t>	if (R</a:t>
            </a:r>
            <a:r>
              <a:rPr lang="en-US" altLang="zh-CN" sz="2000" baseline="-25000">
                <a:solidFill>
                  <a:srgbClr val="56127A"/>
                </a:solidFill>
                <a:latin typeface="Verdana" pitchFamily="34" charset="0"/>
              </a:rPr>
              <a:t>temp</a:t>
            </a:r>
            <a:r>
              <a:rPr lang="en-US" altLang="zh-CN" sz="2000">
                <a:solidFill>
                  <a:srgbClr val="56127A"/>
                </a:solidFill>
                <a:latin typeface="Verdana" pitchFamily="34" charset="0"/>
              </a:rPr>
              <a:t>!=0) goto P</a:t>
            </a:r>
          </a:p>
          <a:p>
            <a:pPr eaLnBrk="1" hangingPunct="1"/>
            <a:r>
              <a:rPr lang="en-US" altLang="zh-CN" sz="2000">
                <a:solidFill>
                  <a:srgbClr val="56127A"/>
                </a:solidFill>
                <a:latin typeface="Verdana" pitchFamily="34" charset="0"/>
              </a:rPr>
              <a:t>	Load R</a:t>
            </a:r>
            <a:r>
              <a:rPr lang="en-US" altLang="zh-CN" sz="2000" baseline="-25000">
                <a:solidFill>
                  <a:srgbClr val="56127A"/>
                </a:solidFill>
                <a:latin typeface="Verdana" pitchFamily="34" charset="0"/>
              </a:rPr>
              <a:t>head</a:t>
            </a:r>
            <a:r>
              <a:rPr lang="en-US" altLang="zh-CN" sz="2000">
                <a:solidFill>
                  <a:srgbClr val="56127A"/>
                </a:solidFill>
                <a:latin typeface="Verdana" pitchFamily="34" charset="0"/>
              </a:rPr>
              <a:t>, (head)</a:t>
            </a:r>
          </a:p>
          <a:p>
            <a:pPr eaLnBrk="1" hangingPunct="1"/>
            <a:r>
              <a:rPr lang="en-US" altLang="zh-CN" sz="2000">
                <a:solidFill>
                  <a:srgbClr val="56127A"/>
                </a:solidFill>
                <a:latin typeface="Verdana" pitchFamily="34" charset="0"/>
              </a:rPr>
              <a:t>spin:	Load R</a:t>
            </a:r>
            <a:r>
              <a:rPr lang="en-US" altLang="zh-CN" sz="2000" baseline="-25000">
                <a:solidFill>
                  <a:srgbClr val="56127A"/>
                </a:solidFill>
                <a:latin typeface="Verdana" pitchFamily="34" charset="0"/>
              </a:rPr>
              <a:t>tail</a:t>
            </a:r>
            <a:r>
              <a:rPr lang="en-US" altLang="zh-CN" sz="2000">
                <a:solidFill>
                  <a:srgbClr val="56127A"/>
                </a:solidFill>
                <a:latin typeface="Verdana" pitchFamily="34" charset="0"/>
              </a:rPr>
              <a:t>, (tail)</a:t>
            </a:r>
          </a:p>
          <a:p>
            <a:pPr eaLnBrk="1" hangingPunct="1"/>
            <a:r>
              <a:rPr lang="en-US" altLang="zh-CN" sz="2000">
                <a:solidFill>
                  <a:srgbClr val="56127A"/>
                </a:solidFill>
                <a:latin typeface="Verdana" pitchFamily="34" charset="0"/>
              </a:rPr>
              <a:t>	if R</a:t>
            </a:r>
            <a:r>
              <a:rPr lang="en-US" altLang="zh-CN" sz="2000" baseline="-25000">
                <a:solidFill>
                  <a:srgbClr val="56127A"/>
                </a:solidFill>
                <a:latin typeface="Verdana" pitchFamily="34" charset="0"/>
              </a:rPr>
              <a:t>head</a:t>
            </a:r>
            <a:r>
              <a:rPr lang="en-US" altLang="zh-CN" sz="2000">
                <a:solidFill>
                  <a:srgbClr val="56127A"/>
                </a:solidFill>
                <a:latin typeface="Verdana" pitchFamily="34" charset="0"/>
              </a:rPr>
              <a:t>==R</a:t>
            </a:r>
            <a:r>
              <a:rPr lang="en-US" altLang="zh-CN" sz="2000" baseline="-25000">
                <a:solidFill>
                  <a:srgbClr val="56127A"/>
                </a:solidFill>
                <a:latin typeface="Verdana" pitchFamily="34" charset="0"/>
              </a:rPr>
              <a:t>tail </a:t>
            </a:r>
            <a:r>
              <a:rPr lang="en-US" altLang="zh-CN" sz="2000">
                <a:solidFill>
                  <a:srgbClr val="56127A"/>
                </a:solidFill>
                <a:latin typeface="Verdana" pitchFamily="34" charset="0"/>
              </a:rPr>
              <a:t>goto spin</a:t>
            </a:r>
          </a:p>
          <a:p>
            <a:pPr eaLnBrk="1" hangingPunct="1"/>
            <a:r>
              <a:rPr lang="en-US" altLang="zh-CN" sz="2000">
                <a:solidFill>
                  <a:srgbClr val="56127A"/>
                </a:solidFill>
                <a:latin typeface="Verdana" pitchFamily="34" charset="0"/>
              </a:rPr>
              <a:t>	Load R, (R</a:t>
            </a:r>
            <a:r>
              <a:rPr lang="en-US" altLang="zh-CN" sz="2000" baseline="-25000">
                <a:solidFill>
                  <a:srgbClr val="56127A"/>
                </a:solidFill>
                <a:latin typeface="Verdana" pitchFamily="34" charset="0"/>
              </a:rPr>
              <a:t>head</a:t>
            </a:r>
            <a:r>
              <a:rPr lang="en-US" altLang="zh-CN" sz="2000">
                <a:solidFill>
                  <a:srgbClr val="56127A"/>
                </a:solidFill>
                <a:latin typeface="Verdana" pitchFamily="34" charset="0"/>
              </a:rPr>
              <a:t>)</a:t>
            </a:r>
          </a:p>
          <a:p>
            <a:pPr eaLnBrk="1" hangingPunct="1"/>
            <a:r>
              <a:rPr lang="en-US" altLang="zh-CN" sz="2000">
                <a:solidFill>
                  <a:srgbClr val="56127A"/>
                </a:solidFill>
                <a:latin typeface="Verdana" pitchFamily="34" charset="0"/>
              </a:rPr>
              <a:t>	R</a:t>
            </a:r>
            <a:r>
              <a:rPr lang="en-US" altLang="zh-CN" sz="2000" baseline="-25000">
                <a:solidFill>
                  <a:srgbClr val="56127A"/>
                </a:solidFill>
                <a:latin typeface="Verdana" pitchFamily="34" charset="0"/>
              </a:rPr>
              <a:t>head</a:t>
            </a:r>
            <a:r>
              <a:rPr lang="en-US" altLang="zh-CN" sz="2000">
                <a:solidFill>
                  <a:srgbClr val="56127A"/>
                </a:solidFill>
                <a:latin typeface="Verdana" pitchFamily="34" charset="0"/>
              </a:rPr>
              <a:t>=R</a:t>
            </a:r>
            <a:r>
              <a:rPr lang="en-US" altLang="zh-CN" sz="2000" baseline="-25000">
                <a:solidFill>
                  <a:srgbClr val="56127A"/>
                </a:solidFill>
                <a:latin typeface="Verdana" pitchFamily="34" charset="0"/>
              </a:rPr>
              <a:t>head</a:t>
            </a:r>
            <a:r>
              <a:rPr lang="en-US" altLang="zh-CN" sz="2000">
                <a:solidFill>
                  <a:srgbClr val="56127A"/>
                </a:solidFill>
                <a:latin typeface="Verdana" pitchFamily="34" charset="0"/>
              </a:rPr>
              <a:t>+1</a:t>
            </a:r>
          </a:p>
          <a:p>
            <a:pPr eaLnBrk="1" hangingPunct="1"/>
            <a:r>
              <a:rPr lang="en-US" altLang="zh-CN" sz="2000">
                <a:solidFill>
                  <a:srgbClr val="56127A"/>
                </a:solidFill>
                <a:latin typeface="Verdana" pitchFamily="34" charset="0"/>
              </a:rPr>
              <a:t>	Store (head), R</a:t>
            </a:r>
            <a:r>
              <a:rPr lang="en-US" altLang="zh-CN" sz="2000" baseline="-25000">
                <a:solidFill>
                  <a:srgbClr val="56127A"/>
                </a:solidFill>
                <a:latin typeface="Verdana" pitchFamily="34" charset="0"/>
              </a:rPr>
              <a:t>head</a:t>
            </a:r>
            <a:r>
              <a:rPr lang="en-US" altLang="zh-CN" sz="2000">
                <a:solidFill>
                  <a:srgbClr val="56127A"/>
                </a:solidFill>
                <a:latin typeface="Verdana" pitchFamily="34" charset="0"/>
              </a:rPr>
              <a:t> </a:t>
            </a:r>
          </a:p>
          <a:p>
            <a:pPr eaLnBrk="1" hangingPunct="1"/>
            <a:r>
              <a:rPr lang="en-US" altLang="zh-CN" sz="2000">
                <a:solidFill>
                  <a:srgbClr val="56127A"/>
                </a:solidFill>
                <a:latin typeface="Verdana" pitchFamily="34" charset="0"/>
              </a:rPr>
              <a:t>V: 	Store (mutex),0</a:t>
            </a:r>
          </a:p>
          <a:p>
            <a:pPr eaLnBrk="1" hangingPunct="1"/>
            <a:r>
              <a:rPr lang="en-US" altLang="zh-CN" sz="2000">
                <a:solidFill>
                  <a:srgbClr val="56127A"/>
                </a:solidFill>
                <a:latin typeface="Verdana" pitchFamily="34" charset="0"/>
              </a:rPr>
              <a:t>	process(R)</a:t>
            </a:r>
            <a:endParaRPr lang="en-US" altLang="zh-CN">
              <a:solidFill>
                <a:srgbClr val="56127A"/>
              </a:solidFill>
              <a:latin typeface="Verdana" pitchFamily="34" charset="0"/>
            </a:endParaRPr>
          </a:p>
        </p:txBody>
      </p:sp>
      <p:sp>
        <p:nvSpPr>
          <p:cNvPr id="1487881" name="Text Box 9"/>
          <p:cNvSpPr txBox="1">
            <a:spLocks noChangeArrowheads="1"/>
          </p:cNvSpPr>
          <p:nvPr/>
        </p:nvSpPr>
        <p:spPr bwMode="auto">
          <a:xfrm>
            <a:off x="933450" y="5018088"/>
            <a:ext cx="7581900" cy="831850"/>
          </a:xfrm>
          <a:prstGeom prst="rect">
            <a:avLst/>
          </a:prstGeom>
          <a:noFill/>
          <a:ln w="9525">
            <a:noFill/>
            <a:miter lim="800000"/>
            <a:headEnd/>
            <a:tailEnd/>
          </a:ln>
        </p:spPr>
        <p:txBody>
          <a:bodyPr>
            <a:spAutoFit/>
          </a:bodyPr>
          <a:lstStyle/>
          <a:p>
            <a:pPr eaLnBrk="1" hangingPunct="1"/>
            <a:r>
              <a:rPr lang="zh-CN" altLang="en-US" sz="2400">
                <a:latin typeface="Verdana" pitchFamily="34" charset="0"/>
              </a:rPr>
              <a:t>其他原子的</a:t>
            </a:r>
            <a:r>
              <a:rPr lang="en-US" altLang="zh-CN" sz="2400">
                <a:latin typeface="Verdana" pitchFamily="34" charset="0"/>
              </a:rPr>
              <a:t>read-modify-write </a:t>
            </a:r>
            <a:r>
              <a:rPr lang="zh-CN" altLang="en-US" sz="2400">
                <a:latin typeface="Verdana" pitchFamily="34" charset="0"/>
              </a:rPr>
              <a:t>指令</a:t>
            </a:r>
            <a:r>
              <a:rPr lang="en-US" altLang="zh-CN" sz="2400">
                <a:latin typeface="Verdana" pitchFamily="34" charset="0"/>
              </a:rPr>
              <a:t> (Swap, Fetch&amp;Add,  etc.) </a:t>
            </a:r>
            <a:r>
              <a:rPr lang="zh-CN" altLang="en-US" sz="2400">
                <a:latin typeface="Verdana" pitchFamily="34" charset="0"/>
              </a:rPr>
              <a:t>也能实现</a:t>
            </a:r>
            <a:r>
              <a:rPr lang="en-US" altLang="zh-CN" sz="2400">
                <a:latin typeface="Verdana" pitchFamily="34" charset="0"/>
              </a:rPr>
              <a:t> P(s)</a:t>
            </a:r>
            <a:r>
              <a:rPr lang="zh-CN" altLang="en-US" sz="2400">
                <a:latin typeface="Verdana" pitchFamily="34" charset="0"/>
              </a:rPr>
              <a:t>和</a:t>
            </a:r>
            <a:r>
              <a:rPr lang="en-US" altLang="zh-CN" sz="2400">
                <a:latin typeface="Verdana" pitchFamily="34" charset="0"/>
              </a:rPr>
              <a:t> V(s)</a:t>
            </a:r>
            <a:r>
              <a:rPr lang="zh-CN" altLang="en-US" sz="2400">
                <a:latin typeface="Verdana" pitchFamily="34" charset="0"/>
              </a:rPr>
              <a:t>操作</a:t>
            </a:r>
            <a:endParaRPr lang="en-US" altLang="zh-CN" sz="2400" b="1">
              <a:latin typeface="Courier New" pitchFamily="49" charset="0"/>
            </a:endParaRPr>
          </a:p>
        </p:txBody>
      </p:sp>
    </p:spTree>
    <p:extLst>
      <p:ext uri="{BB962C8B-B14F-4D97-AF65-F5344CB8AC3E}">
        <p14:creationId xmlns:p14="http://schemas.microsoft.com/office/powerpoint/2010/main" val="34011860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87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8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3"/>
          <p:cNvSpPr>
            <a:spLocks noGrp="1" noChangeArrowheads="1"/>
          </p:cNvSpPr>
          <p:nvPr>
            <p:ph type="title"/>
          </p:nvPr>
        </p:nvSpPr>
        <p:spPr/>
        <p:txBody>
          <a:bodyPr lIns="90488" tIns="44450" rIns="90488" bIns="44450"/>
          <a:lstStyle/>
          <a:p>
            <a:pPr eaLnBrk="1" hangingPunct="1"/>
            <a:r>
              <a:rPr lang="en-US" altLang="zh-CN" smtClean="0"/>
              <a:t>Nonblocking Synchronization</a:t>
            </a:r>
          </a:p>
        </p:txBody>
      </p:sp>
      <p:sp>
        <p:nvSpPr>
          <p:cNvPr id="9" name="日期占位符 8"/>
          <p:cNvSpPr>
            <a:spLocks noGrp="1"/>
          </p:cNvSpPr>
          <p:nvPr>
            <p:ph type="dt" sz="half" idx="10"/>
          </p:nvPr>
        </p:nvSpPr>
        <p:spPr/>
        <p:txBody>
          <a:bodyPr/>
          <a:lstStyle/>
          <a:p>
            <a:pPr>
              <a:defRPr/>
            </a:pPr>
            <a:fld id="{FB15B71B-5343-448F-B2C3-3D486C1F38FF}" type="datetime1">
              <a:rPr lang="zh-CN" altLang="en-US"/>
              <a:pPr>
                <a:defRPr/>
              </a:pPr>
              <a:t>2020/5/17</a:t>
            </a:fld>
            <a:endParaRPr lang="zh-CN" altLang="en-US"/>
          </a:p>
        </p:txBody>
      </p:sp>
      <p:sp>
        <p:nvSpPr>
          <p:cNvPr id="10" name="页脚占位符 9"/>
          <p:cNvSpPr>
            <a:spLocks noGrp="1"/>
          </p:cNvSpPr>
          <p:nvPr>
            <p:ph type="ftr" sz="quarter" idx="11"/>
          </p:nvPr>
        </p:nvSpPr>
        <p:spPr/>
        <p:txBody>
          <a:bodyPr/>
          <a:lstStyle/>
          <a:p>
            <a:pPr>
              <a:defRPr/>
            </a:pPr>
            <a:r>
              <a:rPr lang="zh-CN" altLang="en-US" smtClean="0"/>
              <a:t>计算机体系结构</a:t>
            </a:r>
            <a:endParaRPr lang="zh-CN" altLang="en-US"/>
          </a:p>
        </p:txBody>
      </p:sp>
      <p:sp>
        <p:nvSpPr>
          <p:cNvPr id="181251" name="Slide Number Placeholder 4"/>
          <p:cNvSpPr>
            <a:spLocks noGrp="1"/>
          </p:cNvSpPr>
          <p:nvPr>
            <p:ph type="sldNum" sz="quarter" idx="12"/>
          </p:nvPr>
        </p:nvSpPr>
        <p:spPr bwMode="auto">
          <a:noFill/>
          <a:ln>
            <a:miter lim="800000"/>
            <a:headEnd/>
            <a:tailEnd/>
          </a:ln>
        </p:spPr>
        <p:txBody>
          <a:bodyPr/>
          <a:lstStyle/>
          <a:p>
            <a:fld id="{50797675-319F-4561-8462-D509AD0C58E1}" type="slidenum">
              <a:rPr lang="en-US" altLang="zh-CN"/>
              <a:pPr/>
              <a:t>28</a:t>
            </a:fld>
            <a:endParaRPr lang="en-US" altLang="zh-CN">
              <a:solidFill>
                <a:srgbClr val="FBBA03"/>
              </a:solidFill>
            </a:endParaRPr>
          </a:p>
        </p:txBody>
      </p:sp>
      <p:sp>
        <p:nvSpPr>
          <p:cNvPr id="1489922" name="Rectangle 2"/>
          <p:cNvSpPr>
            <a:spLocks noChangeArrowheads="1"/>
          </p:cNvSpPr>
          <p:nvPr/>
        </p:nvSpPr>
        <p:spPr bwMode="auto">
          <a:xfrm>
            <a:off x="2003425" y="3575050"/>
            <a:ext cx="5083175" cy="2173288"/>
          </a:xfrm>
          <a:prstGeom prst="rect">
            <a:avLst/>
          </a:prstGeom>
          <a:solidFill>
            <a:srgbClr val="CFBDC8"/>
          </a:solidFill>
          <a:ln w="25400">
            <a:noFill/>
            <a:miter lim="800000"/>
            <a:headEnd/>
            <a:tailEnd/>
          </a:ln>
        </p:spPr>
        <p:txBody>
          <a:bodyPr wrap="none" anchor="ctr"/>
          <a:lstStyle/>
          <a:p>
            <a:pPr eaLnBrk="1" hangingPunct="1"/>
            <a:endParaRPr lang="en-US" altLang="zh-CN"/>
          </a:p>
        </p:txBody>
      </p:sp>
      <p:sp>
        <p:nvSpPr>
          <p:cNvPr id="181253" name="Rectangle 4"/>
          <p:cNvSpPr>
            <a:spLocks noChangeArrowheads="1"/>
          </p:cNvSpPr>
          <p:nvPr/>
        </p:nvSpPr>
        <p:spPr bwMode="auto">
          <a:xfrm>
            <a:off x="1428750" y="1038225"/>
            <a:ext cx="5199063" cy="1927225"/>
          </a:xfrm>
          <a:prstGeom prst="rect">
            <a:avLst/>
          </a:prstGeom>
          <a:noFill/>
          <a:ln w="9525">
            <a:solidFill>
              <a:srgbClr val="FF0000"/>
            </a:solidFill>
            <a:miter lim="800000"/>
            <a:headEnd/>
            <a:tailEnd/>
          </a:ln>
        </p:spPr>
        <p:txBody>
          <a:bodyPr lIns="90488" tIns="44450" rIns="90488" bIns="44450">
            <a:spAutoFit/>
          </a:bodyPr>
          <a:lstStyle/>
          <a:p>
            <a:pPr marL="174625" indent="-174625" defTabSz="627063" eaLnBrk="1" hangingPunct="1"/>
            <a:r>
              <a:rPr lang="en-US" altLang="zh-CN" sz="2000">
                <a:solidFill>
                  <a:srgbClr val="56127A"/>
                </a:solidFill>
                <a:latin typeface="Verdana" pitchFamily="34" charset="0"/>
              </a:rPr>
              <a:t>Compare&amp;Swap(m), R</a:t>
            </a:r>
            <a:r>
              <a:rPr lang="en-US" altLang="zh-CN" sz="2000" baseline="-25000">
                <a:solidFill>
                  <a:srgbClr val="56127A"/>
                </a:solidFill>
                <a:latin typeface="Verdana" pitchFamily="34" charset="0"/>
              </a:rPr>
              <a:t>t</a:t>
            </a:r>
            <a:r>
              <a:rPr lang="en-US" altLang="zh-CN" sz="2000">
                <a:solidFill>
                  <a:srgbClr val="56127A"/>
                </a:solidFill>
                <a:latin typeface="Verdana" pitchFamily="34" charset="0"/>
              </a:rPr>
              <a:t>, R</a:t>
            </a:r>
            <a:r>
              <a:rPr lang="en-US" altLang="zh-CN" sz="2000" baseline="-25000">
                <a:solidFill>
                  <a:srgbClr val="56127A"/>
                </a:solidFill>
                <a:latin typeface="Verdana" pitchFamily="34" charset="0"/>
              </a:rPr>
              <a:t>s</a:t>
            </a:r>
            <a:r>
              <a:rPr lang="en-US" altLang="zh-CN" sz="2000">
                <a:solidFill>
                  <a:srgbClr val="56127A"/>
                </a:solidFill>
                <a:latin typeface="Verdana" pitchFamily="34" charset="0"/>
              </a:rPr>
              <a:t>:</a:t>
            </a:r>
          </a:p>
          <a:p>
            <a:pPr marL="174625" indent="-174625" defTabSz="627063" eaLnBrk="1" hangingPunct="1"/>
            <a:r>
              <a:rPr lang="en-US" altLang="zh-CN" sz="2000">
                <a:solidFill>
                  <a:srgbClr val="56127A"/>
                </a:solidFill>
                <a:latin typeface="Verdana" pitchFamily="34" charset="0"/>
              </a:rPr>
              <a:t>	if (R</a:t>
            </a:r>
            <a:r>
              <a:rPr lang="en-US" altLang="zh-CN" sz="2000" baseline="-25000">
                <a:solidFill>
                  <a:srgbClr val="56127A"/>
                </a:solidFill>
                <a:latin typeface="Verdana" pitchFamily="34" charset="0"/>
              </a:rPr>
              <a:t>t</a:t>
            </a:r>
            <a:r>
              <a:rPr lang="en-US" altLang="zh-CN" sz="2000">
                <a:solidFill>
                  <a:srgbClr val="56127A"/>
                </a:solidFill>
                <a:latin typeface="Verdana" pitchFamily="34" charset="0"/>
              </a:rPr>
              <a:t>==M[m])</a:t>
            </a:r>
          </a:p>
          <a:p>
            <a:pPr marL="174625" indent="-174625" defTabSz="627063" eaLnBrk="1" hangingPunct="1"/>
            <a:r>
              <a:rPr lang="en-US" altLang="zh-CN" sz="2000">
                <a:solidFill>
                  <a:srgbClr val="56127A"/>
                </a:solidFill>
                <a:latin typeface="Verdana" pitchFamily="34" charset="0"/>
              </a:rPr>
              <a:t>	    then 	M[m]=R</a:t>
            </a:r>
            <a:r>
              <a:rPr lang="en-US" altLang="zh-CN" sz="2000" baseline="-25000">
                <a:solidFill>
                  <a:srgbClr val="56127A"/>
                </a:solidFill>
                <a:latin typeface="Verdana" pitchFamily="34" charset="0"/>
              </a:rPr>
              <a:t>s</a:t>
            </a:r>
            <a:r>
              <a:rPr lang="en-US" altLang="zh-CN" sz="2000">
                <a:solidFill>
                  <a:srgbClr val="56127A"/>
                </a:solidFill>
                <a:latin typeface="Verdana" pitchFamily="34" charset="0"/>
              </a:rPr>
              <a:t>;</a:t>
            </a:r>
            <a:endParaRPr lang="en-US" altLang="zh-CN" sz="2000" baseline="-25000">
              <a:solidFill>
                <a:srgbClr val="56127A"/>
              </a:solidFill>
              <a:latin typeface="Verdana" pitchFamily="34" charset="0"/>
            </a:endParaRPr>
          </a:p>
          <a:p>
            <a:pPr marL="174625" indent="-174625" defTabSz="627063" eaLnBrk="1" hangingPunct="1"/>
            <a:r>
              <a:rPr lang="en-US" altLang="zh-CN" sz="2000" baseline="-25000">
                <a:solidFill>
                  <a:srgbClr val="56127A"/>
                </a:solidFill>
                <a:latin typeface="Verdana" pitchFamily="34" charset="0"/>
              </a:rPr>
              <a:t>			</a:t>
            </a:r>
            <a:r>
              <a:rPr lang="en-US" altLang="zh-CN" sz="2000">
                <a:solidFill>
                  <a:srgbClr val="56127A"/>
                </a:solidFill>
                <a:latin typeface="Verdana" pitchFamily="34" charset="0"/>
              </a:rPr>
              <a:t>R</a:t>
            </a:r>
            <a:r>
              <a:rPr lang="en-US" altLang="zh-CN" sz="2000" baseline="-25000">
                <a:solidFill>
                  <a:srgbClr val="56127A"/>
                </a:solidFill>
                <a:latin typeface="Verdana" pitchFamily="34" charset="0"/>
              </a:rPr>
              <a:t>s</a:t>
            </a:r>
            <a:r>
              <a:rPr lang="en-US" altLang="zh-CN" sz="2000">
                <a:solidFill>
                  <a:srgbClr val="56127A"/>
                </a:solidFill>
                <a:latin typeface="Verdana" pitchFamily="34" charset="0"/>
              </a:rPr>
              <a:t>=R</a:t>
            </a:r>
            <a:r>
              <a:rPr lang="en-US" altLang="zh-CN" sz="2000" baseline="-25000">
                <a:solidFill>
                  <a:srgbClr val="56127A"/>
                </a:solidFill>
                <a:latin typeface="Verdana" pitchFamily="34" charset="0"/>
              </a:rPr>
              <a:t>t </a:t>
            </a:r>
            <a:r>
              <a:rPr lang="en-US" altLang="zh-CN" sz="2000">
                <a:solidFill>
                  <a:srgbClr val="56127A"/>
                </a:solidFill>
                <a:latin typeface="Verdana" pitchFamily="34" charset="0"/>
              </a:rPr>
              <a:t>;</a:t>
            </a:r>
            <a:endParaRPr lang="en-US" altLang="zh-CN" sz="2000" baseline="-25000">
              <a:solidFill>
                <a:srgbClr val="56127A"/>
              </a:solidFill>
              <a:latin typeface="Verdana" pitchFamily="34" charset="0"/>
            </a:endParaRPr>
          </a:p>
          <a:p>
            <a:pPr marL="174625" indent="-174625" defTabSz="627063" eaLnBrk="1" hangingPunct="1"/>
            <a:r>
              <a:rPr lang="en-US" altLang="zh-CN" sz="2000" baseline="-25000">
                <a:solidFill>
                  <a:srgbClr val="56127A"/>
                </a:solidFill>
                <a:latin typeface="Verdana" pitchFamily="34" charset="0"/>
              </a:rPr>
              <a:t>			</a:t>
            </a:r>
            <a:r>
              <a:rPr lang="en-US" altLang="zh-CN" sz="2000">
                <a:solidFill>
                  <a:srgbClr val="56127A"/>
                </a:solidFill>
                <a:latin typeface="Verdana" pitchFamily="34" charset="0"/>
              </a:rPr>
              <a:t>status </a:t>
            </a:r>
            <a:r>
              <a:rPr lang="en-US" altLang="zh-CN" sz="2000">
                <a:solidFill>
                  <a:srgbClr val="56127A"/>
                </a:solidFill>
                <a:latin typeface="Symbol" pitchFamily="18" charset="2"/>
              </a:rPr>
              <a:t></a:t>
            </a:r>
            <a:r>
              <a:rPr lang="en-US" altLang="zh-CN" sz="2000">
                <a:solidFill>
                  <a:srgbClr val="56127A"/>
                </a:solidFill>
                <a:latin typeface="Verdana" pitchFamily="34" charset="0"/>
              </a:rPr>
              <a:t>success;</a:t>
            </a:r>
          </a:p>
          <a:p>
            <a:pPr marL="174625" indent="-174625" defTabSz="627063" eaLnBrk="1" hangingPunct="1"/>
            <a:r>
              <a:rPr lang="en-US" altLang="zh-CN" sz="2000">
                <a:solidFill>
                  <a:srgbClr val="56127A"/>
                </a:solidFill>
                <a:latin typeface="Verdana" pitchFamily="34" charset="0"/>
              </a:rPr>
              <a:t>	    else	status </a:t>
            </a:r>
            <a:r>
              <a:rPr lang="en-US" altLang="zh-CN" sz="2000">
                <a:solidFill>
                  <a:srgbClr val="56127A"/>
                </a:solidFill>
                <a:latin typeface="Symbol" pitchFamily="18" charset="2"/>
              </a:rPr>
              <a:t></a:t>
            </a:r>
            <a:r>
              <a:rPr lang="en-US" altLang="zh-CN" sz="2000">
                <a:solidFill>
                  <a:srgbClr val="56127A"/>
                </a:solidFill>
                <a:latin typeface="Verdana" pitchFamily="34" charset="0"/>
              </a:rPr>
              <a:t>fail;</a:t>
            </a:r>
          </a:p>
        </p:txBody>
      </p:sp>
      <p:sp>
        <p:nvSpPr>
          <p:cNvPr id="1489925" name="Rectangle 5"/>
          <p:cNvSpPr>
            <a:spLocks noChangeArrowheads="1"/>
          </p:cNvSpPr>
          <p:nvPr/>
        </p:nvSpPr>
        <p:spPr bwMode="auto">
          <a:xfrm>
            <a:off x="1174750" y="3540125"/>
            <a:ext cx="5838825" cy="2527300"/>
          </a:xfrm>
          <a:prstGeom prst="rect">
            <a:avLst/>
          </a:prstGeom>
          <a:noFill/>
          <a:ln w="25400">
            <a:noFill/>
            <a:miter lim="800000"/>
            <a:headEnd/>
            <a:tailEnd/>
          </a:ln>
        </p:spPr>
        <p:txBody>
          <a:bodyPr wrap="none" lIns="90488" tIns="44450" rIns="90488" bIns="44450">
            <a:spAutoFit/>
          </a:bodyPr>
          <a:lstStyle/>
          <a:p>
            <a:pPr eaLnBrk="1" hangingPunct="1"/>
            <a:r>
              <a:rPr lang="en-US" altLang="zh-CN" sz="2000">
                <a:solidFill>
                  <a:srgbClr val="56127A"/>
                </a:solidFill>
                <a:latin typeface="Verdana" pitchFamily="34" charset="0"/>
              </a:rPr>
              <a:t>try:  	Load R</a:t>
            </a:r>
            <a:r>
              <a:rPr lang="en-US" altLang="zh-CN" sz="2000" baseline="-25000">
                <a:solidFill>
                  <a:srgbClr val="56127A"/>
                </a:solidFill>
                <a:latin typeface="Verdana" pitchFamily="34" charset="0"/>
              </a:rPr>
              <a:t>head</a:t>
            </a:r>
            <a:r>
              <a:rPr lang="en-US" altLang="zh-CN" sz="2000">
                <a:solidFill>
                  <a:srgbClr val="56127A"/>
                </a:solidFill>
                <a:latin typeface="Verdana" pitchFamily="34" charset="0"/>
              </a:rPr>
              <a:t>, (head)</a:t>
            </a:r>
          </a:p>
          <a:p>
            <a:pPr eaLnBrk="1" hangingPunct="1"/>
            <a:r>
              <a:rPr lang="en-US" altLang="zh-CN" sz="2000">
                <a:solidFill>
                  <a:srgbClr val="56127A"/>
                </a:solidFill>
                <a:latin typeface="Verdana" pitchFamily="34" charset="0"/>
              </a:rPr>
              <a:t>spin:	Load R</a:t>
            </a:r>
            <a:r>
              <a:rPr lang="en-US" altLang="zh-CN" sz="2000" baseline="-25000">
                <a:solidFill>
                  <a:srgbClr val="56127A"/>
                </a:solidFill>
                <a:latin typeface="Verdana" pitchFamily="34" charset="0"/>
              </a:rPr>
              <a:t>tail</a:t>
            </a:r>
            <a:r>
              <a:rPr lang="en-US" altLang="zh-CN" sz="2000">
                <a:solidFill>
                  <a:srgbClr val="56127A"/>
                </a:solidFill>
                <a:latin typeface="Verdana" pitchFamily="34" charset="0"/>
              </a:rPr>
              <a:t>, (tail)</a:t>
            </a:r>
          </a:p>
          <a:p>
            <a:pPr eaLnBrk="1" hangingPunct="1"/>
            <a:r>
              <a:rPr lang="en-US" altLang="zh-CN" sz="2000">
                <a:solidFill>
                  <a:srgbClr val="56127A"/>
                </a:solidFill>
                <a:latin typeface="Verdana" pitchFamily="34" charset="0"/>
              </a:rPr>
              <a:t>	if R</a:t>
            </a:r>
            <a:r>
              <a:rPr lang="en-US" altLang="zh-CN" sz="2000" baseline="-25000">
                <a:solidFill>
                  <a:srgbClr val="56127A"/>
                </a:solidFill>
                <a:latin typeface="Verdana" pitchFamily="34" charset="0"/>
              </a:rPr>
              <a:t>head</a:t>
            </a:r>
            <a:r>
              <a:rPr lang="en-US" altLang="zh-CN" sz="2000">
                <a:solidFill>
                  <a:srgbClr val="56127A"/>
                </a:solidFill>
                <a:latin typeface="Verdana" pitchFamily="34" charset="0"/>
              </a:rPr>
              <a:t>==R</a:t>
            </a:r>
            <a:r>
              <a:rPr lang="en-US" altLang="zh-CN" sz="2000" baseline="-25000">
                <a:solidFill>
                  <a:srgbClr val="56127A"/>
                </a:solidFill>
                <a:latin typeface="Verdana" pitchFamily="34" charset="0"/>
              </a:rPr>
              <a:t>tail </a:t>
            </a:r>
            <a:r>
              <a:rPr lang="en-US" altLang="zh-CN" sz="2000">
                <a:solidFill>
                  <a:srgbClr val="56127A"/>
                </a:solidFill>
                <a:latin typeface="Verdana" pitchFamily="34" charset="0"/>
              </a:rPr>
              <a:t>goto spin</a:t>
            </a:r>
          </a:p>
          <a:p>
            <a:pPr eaLnBrk="1" hangingPunct="1"/>
            <a:r>
              <a:rPr lang="en-US" altLang="zh-CN" sz="2000">
                <a:solidFill>
                  <a:srgbClr val="56127A"/>
                </a:solidFill>
                <a:latin typeface="Verdana" pitchFamily="34" charset="0"/>
              </a:rPr>
              <a:t>	Load R, (R</a:t>
            </a:r>
            <a:r>
              <a:rPr lang="en-US" altLang="zh-CN" sz="2000" baseline="-25000">
                <a:solidFill>
                  <a:srgbClr val="56127A"/>
                </a:solidFill>
                <a:latin typeface="Verdana" pitchFamily="34" charset="0"/>
              </a:rPr>
              <a:t>head</a:t>
            </a:r>
            <a:r>
              <a:rPr lang="en-US" altLang="zh-CN" sz="2000">
                <a:solidFill>
                  <a:srgbClr val="56127A"/>
                </a:solidFill>
                <a:latin typeface="Verdana" pitchFamily="34" charset="0"/>
              </a:rPr>
              <a:t>)</a:t>
            </a:r>
          </a:p>
          <a:p>
            <a:pPr eaLnBrk="1" hangingPunct="1"/>
            <a:r>
              <a:rPr lang="en-US" altLang="zh-CN" sz="2000">
                <a:solidFill>
                  <a:srgbClr val="56127A"/>
                </a:solidFill>
                <a:latin typeface="Verdana" pitchFamily="34" charset="0"/>
              </a:rPr>
              <a:t>	R</a:t>
            </a:r>
            <a:r>
              <a:rPr lang="en-US" altLang="zh-CN" sz="2000" baseline="-25000">
                <a:solidFill>
                  <a:srgbClr val="56127A"/>
                </a:solidFill>
                <a:latin typeface="Verdana" pitchFamily="34" charset="0"/>
              </a:rPr>
              <a:t>newhead</a:t>
            </a:r>
            <a:r>
              <a:rPr lang="en-US" altLang="zh-CN" sz="2000">
                <a:solidFill>
                  <a:srgbClr val="56127A"/>
                </a:solidFill>
                <a:latin typeface="Verdana" pitchFamily="34" charset="0"/>
              </a:rPr>
              <a:t> = R</a:t>
            </a:r>
            <a:r>
              <a:rPr lang="en-US" altLang="zh-CN" sz="2000" baseline="-25000">
                <a:solidFill>
                  <a:srgbClr val="56127A"/>
                </a:solidFill>
                <a:latin typeface="Verdana" pitchFamily="34" charset="0"/>
              </a:rPr>
              <a:t>head</a:t>
            </a:r>
            <a:r>
              <a:rPr lang="en-US" altLang="zh-CN" sz="2000">
                <a:solidFill>
                  <a:srgbClr val="56127A"/>
                </a:solidFill>
                <a:latin typeface="Verdana" pitchFamily="34" charset="0"/>
              </a:rPr>
              <a:t>+1</a:t>
            </a:r>
          </a:p>
          <a:p>
            <a:pPr eaLnBrk="1" hangingPunct="1"/>
            <a:r>
              <a:rPr lang="en-US" altLang="zh-CN" sz="2000">
                <a:solidFill>
                  <a:srgbClr val="56127A"/>
                </a:solidFill>
                <a:latin typeface="Verdana" pitchFamily="34" charset="0"/>
              </a:rPr>
              <a:t>	Compare&amp;Swap(head), R</a:t>
            </a:r>
            <a:r>
              <a:rPr lang="en-US" altLang="zh-CN" sz="2000" baseline="-25000">
                <a:solidFill>
                  <a:srgbClr val="56127A"/>
                </a:solidFill>
                <a:latin typeface="Verdana" pitchFamily="34" charset="0"/>
              </a:rPr>
              <a:t>head</a:t>
            </a:r>
            <a:r>
              <a:rPr lang="en-US" altLang="zh-CN" sz="2000">
                <a:solidFill>
                  <a:srgbClr val="56127A"/>
                </a:solidFill>
                <a:latin typeface="Verdana" pitchFamily="34" charset="0"/>
              </a:rPr>
              <a:t>, R</a:t>
            </a:r>
            <a:r>
              <a:rPr lang="en-US" altLang="zh-CN" sz="2000" baseline="-25000">
                <a:solidFill>
                  <a:srgbClr val="56127A"/>
                </a:solidFill>
                <a:latin typeface="Verdana" pitchFamily="34" charset="0"/>
              </a:rPr>
              <a:t>newhead</a:t>
            </a:r>
            <a:endParaRPr lang="en-US" altLang="zh-CN" sz="2000">
              <a:solidFill>
                <a:srgbClr val="56127A"/>
              </a:solidFill>
              <a:latin typeface="Verdana" pitchFamily="34" charset="0"/>
            </a:endParaRPr>
          </a:p>
          <a:p>
            <a:pPr eaLnBrk="1" hangingPunct="1"/>
            <a:r>
              <a:rPr lang="en-US" altLang="zh-CN" sz="2000">
                <a:solidFill>
                  <a:srgbClr val="56127A"/>
                </a:solidFill>
                <a:latin typeface="Verdana" pitchFamily="34" charset="0"/>
              </a:rPr>
              <a:t>	if (status==fail) goto try</a:t>
            </a:r>
          </a:p>
          <a:p>
            <a:pPr eaLnBrk="1" hangingPunct="1"/>
            <a:r>
              <a:rPr lang="en-US" altLang="zh-CN" sz="2000">
                <a:solidFill>
                  <a:srgbClr val="56127A"/>
                </a:solidFill>
                <a:latin typeface="Verdana" pitchFamily="34" charset="0"/>
              </a:rPr>
              <a:t>	process(R)</a:t>
            </a:r>
          </a:p>
        </p:txBody>
      </p:sp>
      <p:sp>
        <p:nvSpPr>
          <p:cNvPr id="181255" name="Text Box 6"/>
          <p:cNvSpPr txBox="1">
            <a:spLocks noChangeArrowheads="1"/>
          </p:cNvSpPr>
          <p:nvPr/>
        </p:nvSpPr>
        <p:spPr bwMode="auto">
          <a:xfrm>
            <a:off x="6715125" y="1428750"/>
            <a:ext cx="2105025" cy="1006475"/>
          </a:xfrm>
          <a:prstGeom prst="rect">
            <a:avLst/>
          </a:prstGeom>
          <a:noFill/>
          <a:ln w="9525">
            <a:noFill/>
            <a:miter lim="800000"/>
            <a:headEnd/>
            <a:tailEnd/>
          </a:ln>
        </p:spPr>
        <p:txBody>
          <a:bodyPr>
            <a:spAutoFit/>
          </a:bodyPr>
          <a:lstStyle/>
          <a:p>
            <a:pPr eaLnBrk="1" hangingPunct="1"/>
            <a:r>
              <a:rPr lang="en-US" altLang="zh-CN" sz="2000">
                <a:solidFill>
                  <a:srgbClr val="004B00"/>
                </a:solidFill>
                <a:latin typeface="Verdana" pitchFamily="34" charset="0"/>
              </a:rPr>
              <a:t>status</a:t>
            </a:r>
            <a:r>
              <a:rPr lang="en-US" altLang="zh-CN" sz="2000" i="1">
                <a:solidFill>
                  <a:srgbClr val="004B00"/>
                </a:solidFill>
                <a:latin typeface="Verdana" pitchFamily="34" charset="0"/>
              </a:rPr>
              <a:t> </a:t>
            </a:r>
            <a:r>
              <a:rPr lang="en-US" altLang="zh-CN" sz="2000">
                <a:solidFill>
                  <a:srgbClr val="004B00"/>
                </a:solidFill>
                <a:latin typeface="Verdana" pitchFamily="34" charset="0"/>
              </a:rPr>
              <a:t>is an</a:t>
            </a:r>
            <a:r>
              <a:rPr lang="en-US" altLang="zh-CN" sz="2000" i="1">
                <a:solidFill>
                  <a:srgbClr val="004B00"/>
                </a:solidFill>
                <a:latin typeface="Verdana" pitchFamily="34" charset="0"/>
              </a:rPr>
              <a:t> implicit argument </a:t>
            </a:r>
          </a:p>
        </p:txBody>
      </p:sp>
    </p:spTree>
    <p:extLst>
      <p:ext uri="{BB962C8B-B14F-4D97-AF65-F5344CB8AC3E}">
        <p14:creationId xmlns:p14="http://schemas.microsoft.com/office/powerpoint/2010/main" val="40033469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99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489922"/>
                                        </p:tgtEl>
                                        <p:attrNameLst>
                                          <p:attrName>style.visibility</p:attrName>
                                        </p:attrNameLst>
                                      </p:cBhvr>
                                      <p:to>
                                        <p:strVal val="visible"/>
                                      </p:to>
                                    </p:set>
                                    <p:animEffect transition="in" filter="dissolve">
                                      <p:cBhvr>
                                        <p:cTn id="11" dur="500"/>
                                        <p:tgtEl>
                                          <p:spTgt spid="1489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922" grpId="0" animBg="1"/>
      <p:bldP spid="148992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r>
              <a:rPr lang="en-US" altLang="zh-CN" smtClean="0"/>
              <a:t>Performance of Locks</a:t>
            </a:r>
          </a:p>
        </p:txBody>
      </p:sp>
      <p:sp>
        <p:nvSpPr>
          <p:cNvPr id="6" name="日期占位符 5"/>
          <p:cNvSpPr>
            <a:spLocks noGrp="1"/>
          </p:cNvSpPr>
          <p:nvPr>
            <p:ph type="dt" sz="half" idx="10"/>
          </p:nvPr>
        </p:nvSpPr>
        <p:spPr/>
        <p:txBody>
          <a:bodyPr/>
          <a:lstStyle/>
          <a:p>
            <a:pPr>
              <a:defRPr/>
            </a:pPr>
            <a:fld id="{CB9DB16E-5EE5-4840-A502-774DB0013514}" type="datetime1">
              <a:rPr lang="zh-CN" altLang="en-US"/>
              <a:pPr>
                <a:defRPr/>
              </a:pPr>
              <a:t>2020/5/17</a:t>
            </a:fld>
            <a:endParaRPr lang="zh-CN" altLang="en-US"/>
          </a:p>
        </p:txBody>
      </p:sp>
      <p:sp>
        <p:nvSpPr>
          <p:cNvPr id="7" name="页脚占位符 6"/>
          <p:cNvSpPr>
            <a:spLocks noGrp="1"/>
          </p:cNvSpPr>
          <p:nvPr>
            <p:ph type="ftr" sz="quarter" idx="11"/>
          </p:nvPr>
        </p:nvSpPr>
        <p:spPr/>
        <p:txBody>
          <a:bodyPr/>
          <a:lstStyle/>
          <a:p>
            <a:pPr>
              <a:defRPr/>
            </a:pPr>
            <a:r>
              <a:rPr lang="zh-CN" altLang="en-US" smtClean="0"/>
              <a:t>计算机体系结构</a:t>
            </a:r>
            <a:endParaRPr lang="zh-CN" altLang="en-US"/>
          </a:p>
        </p:txBody>
      </p:sp>
      <p:sp>
        <p:nvSpPr>
          <p:cNvPr id="183299" name="Slide Number Placeholder 3"/>
          <p:cNvSpPr>
            <a:spLocks noGrp="1"/>
          </p:cNvSpPr>
          <p:nvPr>
            <p:ph type="sldNum" sz="quarter" idx="12"/>
          </p:nvPr>
        </p:nvSpPr>
        <p:spPr bwMode="auto">
          <a:noFill/>
          <a:ln>
            <a:miter lim="800000"/>
            <a:headEnd/>
            <a:tailEnd/>
          </a:ln>
        </p:spPr>
        <p:txBody>
          <a:bodyPr/>
          <a:lstStyle/>
          <a:p>
            <a:fld id="{939B3902-189D-47BE-ADB0-4DD66CD9232B}" type="slidenum">
              <a:rPr lang="en-US" altLang="zh-CN"/>
              <a:pPr/>
              <a:t>29</a:t>
            </a:fld>
            <a:endParaRPr lang="en-US" altLang="zh-CN">
              <a:solidFill>
                <a:srgbClr val="FBBA03"/>
              </a:solidFill>
            </a:endParaRPr>
          </a:p>
        </p:txBody>
      </p:sp>
      <p:sp>
        <p:nvSpPr>
          <p:cNvPr id="183300" name="Text Box 3"/>
          <p:cNvSpPr txBox="1">
            <a:spLocks noChangeArrowheads="1"/>
          </p:cNvSpPr>
          <p:nvPr/>
        </p:nvSpPr>
        <p:spPr bwMode="auto">
          <a:xfrm>
            <a:off x="835025" y="1114425"/>
            <a:ext cx="6888163" cy="4968875"/>
          </a:xfrm>
          <a:prstGeom prst="rect">
            <a:avLst/>
          </a:prstGeom>
          <a:noFill/>
          <a:ln w="25400">
            <a:noFill/>
            <a:miter lim="800000"/>
            <a:headEnd/>
            <a:tailEnd/>
          </a:ln>
        </p:spPr>
        <p:txBody>
          <a:bodyPr wrap="none">
            <a:spAutoFit/>
          </a:bodyPr>
          <a:lstStyle/>
          <a:p>
            <a:pPr eaLnBrk="1" hangingPunct="1"/>
            <a:r>
              <a:rPr lang="en-US" altLang="zh-CN" sz="2000">
                <a:latin typeface="Verdana" pitchFamily="34" charset="0"/>
              </a:rPr>
              <a:t>Blocking atomic read-modify-write instructions</a:t>
            </a:r>
          </a:p>
          <a:p>
            <a:pPr eaLnBrk="1" hangingPunct="1"/>
            <a:r>
              <a:rPr lang="en-US" altLang="zh-CN" sz="2000">
                <a:latin typeface="Verdana" pitchFamily="34" charset="0"/>
              </a:rPr>
              <a:t>	</a:t>
            </a:r>
            <a:r>
              <a:rPr lang="en-US" altLang="zh-CN" sz="2000" i="1">
                <a:solidFill>
                  <a:srgbClr val="56127A"/>
                </a:solidFill>
                <a:latin typeface="Verdana" pitchFamily="34" charset="0"/>
              </a:rPr>
              <a:t>e.g., Test&amp;Set, Fetch&amp;Add, Swap</a:t>
            </a:r>
            <a:r>
              <a:rPr lang="en-US" altLang="zh-CN" sz="2000">
                <a:solidFill>
                  <a:srgbClr val="56127A"/>
                </a:solidFill>
                <a:latin typeface="Verdana" pitchFamily="34" charset="0"/>
              </a:rPr>
              <a:t> </a:t>
            </a:r>
          </a:p>
          <a:p>
            <a:pPr eaLnBrk="1" hangingPunct="1"/>
            <a:r>
              <a:rPr lang="en-US" altLang="zh-CN" sz="2000">
                <a:latin typeface="Verdana" pitchFamily="34" charset="0"/>
              </a:rPr>
              <a:t>			vs</a:t>
            </a:r>
          </a:p>
          <a:p>
            <a:pPr eaLnBrk="1" hangingPunct="1"/>
            <a:r>
              <a:rPr lang="en-US" altLang="zh-CN" sz="2000">
                <a:latin typeface="Verdana" pitchFamily="34" charset="0"/>
              </a:rPr>
              <a:t>Non-blocking atomic read-modify-write instructions</a:t>
            </a:r>
          </a:p>
          <a:p>
            <a:pPr eaLnBrk="1" hangingPunct="1"/>
            <a:r>
              <a:rPr lang="en-US" altLang="zh-CN" sz="2000">
                <a:latin typeface="Verdana" pitchFamily="34" charset="0"/>
              </a:rPr>
              <a:t>	</a:t>
            </a:r>
            <a:r>
              <a:rPr lang="en-US" altLang="zh-CN" sz="2000" i="1">
                <a:solidFill>
                  <a:srgbClr val="56127A"/>
                </a:solidFill>
                <a:latin typeface="Verdana" pitchFamily="34" charset="0"/>
              </a:rPr>
              <a:t>e.g., Compare&amp;Swap, </a:t>
            </a:r>
          </a:p>
          <a:p>
            <a:pPr eaLnBrk="1" hangingPunct="1"/>
            <a:r>
              <a:rPr lang="en-US" altLang="zh-CN" sz="2000" i="1">
                <a:solidFill>
                  <a:srgbClr val="56127A"/>
                </a:solidFill>
                <a:latin typeface="Verdana" pitchFamily="34" charset="0"/>
              </a:rPr>
              <a:t>	        Load-reserve/Store-conditional</a:t>
            </a:r>
            <a:endParaRPr lang="en-US" altLang="zh-CN" sz="2000">
              <a:solidFill>
                <a:srgbClr val="56127A"/>
              </a:solidFill>
              <a:latin typeface="Verdana" pitchFamily="34" charset="0"/>
            </a:endParaRPr>
          </a:p>
          <a:p>
            <a:pPr eaLnBrk="1" hangingPunct="1"/>
            <a:r>
              <a:rPr lang="en-US" altLang="zh-CN" sz="2000">
                <a:latin typeface="Verdana" pitchFamily="34" charset="0"/>
              </a:rPr>
              <a:t>			vs</a:t>
            </a:r>
          </a:p>
          <a:p>
            <a:pPr eaLnBrk="1" hangingPunct="1"/>
            <a:r>
              <a:rPr lang="en-US" altLang="zh-CN" sz="2000">
                <a:latin typeface="Verdana" pitchFamily="34" charset="0"/>
              </a:rPr>
              <a:t>Protocols based on ordinary Loads and Stores</a:t>
            </a:r>
          </a:p>
          <a:p>
            <a:pPr eaLnBrk="1" hangingPunct="1"/>
            <a:endParaRPr lang="en-US" altLang="zh-CN" sz="2000">
              <a:latin typeface="Verdana" pitchFamily="34" charset="0"/>
            </a:endParaRPr>
          </a:p>
          <a:p>
            <a:pPr eaLnBrk="1" hangingPunct="1"/>
            <a:endParaRPr lang="en-US" altLang="zh-CN" sz="2000">
              <a:latin typeface="Verdana" pitchFamily="34" charset="0"/>
            </a:endParaRPr>
          </a:p>
          <a:p>
            <a:pPr eaLnBrk="1" hangingPunct="1"/>
            <a:r>
              <a:rPr lang="en-US" altLang="zh-CN" sz="2000" i="1">
                <a:latin typeface="Verdana" pitchFamily="34" charset="0"/>
              </a:rPr>
              <a:t>Performance depends on several interacting factors:</a:t>
            </a:r>
          </a:p>
          <a:p>
            <a:pPr eaLnBrk="1" hangingPunct="1"/>
            <a:r>
              <a:rPr lang="en-US" altLang="zh-CN" sz="2000">
                <a:latin typeface="Verdana" pitchFamily="34" charset="0"/>
              </a:rPr>
              <a:t>	degree of contention, </a:t>
            </a:r>
          </a:p>
          <a:p>
            <a:pPr eaLnBrk="1" hangingPunct="1"/>
            <a:r>
              <a:rPr lang="en-US" altLang="zh-CN" sz="2000">
                <a:latin typeface="Verdana" pitchFamily="34" charset="0"/>
              </a:rPr>
              <a:t>	caches, </a:t>
            </a:r>
          </a:p>
          <a:p>
            <a:pPr eaLnBrk="1" hangingPunct="1"/>
            <a:r>
              <a:rPr lang="en-US" altLang="zh-CN" sz="2000">
                <a:latin typeface="Verdana" pitchFamily="34" charset="0"/>
              </a:rPr>
              <a:t>	out-of-order execution of Loads and Stores</a:t>
            </a:r>
          </a:p>
          <a:p>
            <a:pPr eaLnBrk="1" hangingPunct="1"/>
            <a:endParaRPr lang="en-US" altLang="zh-CN" sz="2000">
              <a:latin typeface="Verdana" pitchFamily="34" charset="0"/>
            </a:endParaRPr>
          </a:p>
          <a:p>
            <a:pPr eaLnBrk="1" hangingPunct="1"/>
            <a:r>
              <a:rPr lang="en-US" altLang="zh-CN" sz="2000">
                <a:latin typeface="Verdana" pitchFamily="34" charset="0"/>
              </a:rPr>
              <a:t>			</a:t>
            </a:r>
            <a:r>
              <a:rPr lang="en-US" altLang="zh-CN" sz="2000" i="1">
                <a:solidFill>
                  <a:schemeClr val="bg2"/>
                </a:solidFill>
                <a:latin typeface="Verdana" pitchFamily="34" charset="0"/>
              </a:rPr>
              <a:t>later ...</a:t>
            </a:r>
          </a:p>
        </p:txBody>
      </p:sp>
    </p:spTree>
    <p:extLst>
      <p:ext uri="{BB962C8B-B14F-4D97-AF65-F5344CB8AC3E}">
        <p14:creationId xmlns:p14="http://schemas.microsoft.com/office/powerpoint/2010/main" val="1429447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026"/>
          <p:cNvSpPr>
            <a:spLocks noGrp="1" noChangeArrowheads="1"/>
          </p:cNvSpPr>
          <p:nvPr>
            <p:ph type="title"/>
          </p:nvPr>
        </p:nvSpPr>
        <p:spPr/>
        <p:txBody>
          <a:bodyPr/>
          <a:lstStyle/>
          <a:p>
            <a:pPr eaLnBrk="1" hangingPunct="1"/>
            <a:r>
              <a:rPr lang="zh-CN" altLang="en-US" smtClean="0"/>
              <a:t>顺序同一性的充分条件</a:t>
            </a:r>
            <a:endParaRPr lang="en-US" altLang="zh-CN" smtClean="0"/>
          </a:p>
        </p:txBody>
      </p:sp>
      <p:sp>
        <p:nvSpPr>
          <p:cNvPr id="1386499" name="Rectangle 1027"/>
          <p:cNvSpPr>
            <a:spLocks noGrp="1" noChangeArrowheads="1"/>
          </p:cNvSpPr>
          <p:nvPr>
            <p:ph idx="1"/>
          </p:nvPr>
        </p:nvSpPr>
        <p:spPr/>
        <p:txBody>
          <a:bodyPr rtlCol="0">
            <a:normAutofit lnSpcReduction="10000"/>
          </a:bodyPr>
          <a:lstStyle/>
          <a:p>
            <a:pPr eaLnBrk="1" fontAlgn="auto" hangingPunct="1">
              <a:spcBef>
                <a:spcPct val="20000"/>
              </a:spcBef>
              <a:spcAft>
                <a:spcPts val="0"/>
              </a:spcAft>
              <a:defRPr/>
            </a:pPr>
            <a:r>
              <a:rPr lang="zh-CN" altLang="en-US" dirty="0" smtClean="0"/>
              <a:t>多个进程可以交织执行，但顺序同一性模型没有定义具体的交织方式，满足每个进程程序序的总体执行序可能会很多。因此有下列定义：</a:t>
            </a:r>
            <a:endParaRPr lang="en-US" altLang="zh-CN" dirty="0" smtClean="0"/>
          </a:p>
          <a:p>
            <a:pPr lvl="1" eaLnBrk="1" fontAlgn="auto" hangingPunct="1">
              <a:spcBef>
                <a:spcPct val="20000"/>
              </a:spcBef>
              <a:spcAft>
                <a:spcPts val="0"/>
              </a:spcAft>
              <a:defRPr/>
            </a:pPr>
            <a:r>
              <a:rPr lang="zh-CN" altLang="en-US" dirty="0" smtClean="0"/>
              <a:t>顺序同一性的执行：如果程序的一次执行产生的结果与前面定义的任意一种可能的总体序产生的结果一致，那么程序的这次执行就称为是顺序同一的。</a:t>
            </a:r>
            <a:endParaRPr lang="en-US" altLang="zh-CN" dirty="0" smtClean="0"/>
          </a:p>
          <a:p>
            <a:pPr lvl="1" eaLnBrk="1" fontAlgn="auto" hangingPunct="1">
              <a:spcBef>
                <a:spcPct val="20000"/>
              </a:spcBef>
              <a:spcAft>
                <a:spcPts val="0"/>
              </a:spcAft>
              <a:defRPr/>
            </a:pPr>
            <a:r>
              <a:rPr lang="zh-CN" altLang="en-US" dirty="0" smtClean="0"/>
              <a:t>顺序同一性的系统：如果在一个系统上的任何可能的执行都是顺序同一的，那么这个系统就是顺序同一的</a:t>
            </a:r>
            <a:endParaRPr lang="en-US" altLang="zh-CN" dirty="0" smtClean="0"/>
          </a:p>
          <a:p>
            <a:pPr marL="0" indent="0" eaLnBrk="1" fontAlgn="auto" hangingPunct="1">
              <a:spcBef>
                <a:spcPct val="20000"/>
              </a:spcBef>
              <a:spcAft>
                <a:spcPts val="0"/>
              </a:spcAft>
              <a:buFont typeface="Arial" panose="020B0604020202020204" pitchFamily="34" charset="0"/>
              <a:buNone/>
              <a:defRPr/>
            </a:pPr>
            <a:endParaRPr lang="en-US" altLang="zh-CN" dirty="0"/>
          </a:p>
        </p:txBody>
      </p:sp>
      <p:sp>
        <p:nvSpPr>
          <p:cNvPr id="2" name="日期占位符 1"/>
          <p:cNvSpPr>
            <a:spLocks noGrp="1"/>
          </p:cNvSpPr>
          <p:nvPr>
            <p:ph type="dt" sz="half" idx="10"/>
          </p:nvPr>
        </p:nvSpPr>
        <p:spPr/>
        <p:txBody>
          <a:bodyPr/>
          <a:lstStyle/>
          <a:p>
            <a:pPr>
              <a:defRPr/>
            </a:pPr>
            <a:fld id="{39AA3DCC-7EC2-4B29-ABAB-053334EC6F7B}" type="datetime1">
              <a:rPr lang="zh-CN" altLang="en-US"/>
              <a:t>2020/5/17</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38246" name="灯片编号占位符 3"/>
          <p:cNvSpPr>
            <a:spLocks noGrp="1"/>
          </p:cNvSpPr>
          <p:nvPr>
            <p:ph type="sldNum" sz="quarter" idx="12"/>
          </p:nvPr>
        </p:nvSpPr>
        <p:spPr bwMode="auto">
          <a:noFill/>
          <a:ln>
            <a:miter lim="800000"/>
          </a:ln>
        </p:spPr>
        <p:txBody>
          <a:bodyPr/>
          <a:lstStyle/>
          <a:p>
            <a:fld id="{0C73C3F4-F06A-42DB-AEE9-A65CE1EC8056}" type="slidenum">
              <a:rPr lang="zh-CN" altLang="en-US"/>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dirty="0" smtClean="0">
                <a:solidFill>
                  <a:schemeClr val="tx1"/>
                </a:solidFill>
              </a:rPr>
              <a:t>本课程主要内容</a:t>
            </a:r>
            <a:endParaRPr lang="zh-CN" altLang="en-US" dirty="0">
              <a:solidFill>
                <a:schemeClr val="tx1"/>
              </a:solidFill>
            </a:endParaRPr>
          </a:p>
        </p:txBody>
      </p:sp>
      <p:sp>
        <p:nvSpPr>
          <p:cNvPr id="7" name="副标题 6"/>
          <p:cNvSpPr>
            <a:spLocks noGrp="1"/>
          </p:cNvSpPr>
          <p:nvPr>
            <p:ph type="subTitle" idx="1"/>
          </p:nvPr>
        </p:nvSpPr>
        <p:spPr/>
        <p:txBody>
          <a:bodyPr/>
          <a:lstStyle/>
          <a:p>
            <a:pPr algn="l"/>
            <a:r>
              <a:rPr lang="zh-CN" altLang="en-US" b="1" dirty="0" smtClean="0">
                <a:solidFill>
                  <a:schemeClr val="tx1"/>
                </a:solidFill>
              </a:rPr>
              <a:t>关键字：</a:t>
            </a:r>
            <a:endParaRPr lang="en-US" altLang="zh-CN" b="1" dirty="0" smtClean="0">
              <a:solidFill>
                <a:schemeClr val="tx1"/>
              </a:solidFill>
            </a:endParaRPr>
          </a:p>
          <a:p>
            <a:pPr algn="l"/>
            <a:r>
              <a:rPr lang="en-US" altLang="zh-CN" b="1" dirty="0">
                <a:solidFill>
                  <a:schemeClr val="tx1"/>
                </a:solidFill>
              </a:rPr>
              <a:t> </a:t>
            </a:r>
            <a:r>
              <a:rPr lang="en-US" altLang="zh-CN" b="1" dirty="0" smtClean="0">
                <a:solidFill>
                  <a:schemeClr val="tx1"/>
                </a:solidFill>
              </a:rPr>
              <a:t>      </a:t>
            </a:r>
            <a:r>
              <a:rPr lang="zh-CN" altLang="en-US" b="1" dirty="0" smtClean="0">
                <a:solidFill>
                  <a:schemeClr val="tx1"/>
                </a:solidFill>
              </a:rPr>
              <a:t>并行（并发）、评估、优化</a:t>
            </a:r>
            <a:endParaRPr lang="zh-CN" altLang="en-US" b="1" dirty="0">
              <a:solidFill>
                <a:schemeClr val="tx1"/>
              </a:solidFill>
            </a:endParaRPr>
          </a:p>
        </p:txBody>
      </p:sp>
      <p:sp>
        <p:nvSpPr>
          <p:cNvPr id="3" name="日期占位符 2"/>
          <p:cNvSpPr>
            <a:spLocks noGrp="1"/>
          </p:cNvSpPr>
          <p:nvPr>
            <p:ph type="dt" sz="half" idx="10"/>
          </p:nvPr>
        </p:nvSpPr>
        <p:spPr/>
        <p:txBody>
          <a:bodyPr/>
          <a:lstStyle/>
          <a:p>
            <a:fld id="{2D29EDBA-35B6-4701-87CC-FBE379DD7210}" type="datetime1">
              <a:rPr lang="en-US" altLang="zh-CN" smtClean="0"/>
              <a:t>5/17/2020</a:t>
            </a:fld>
            <a:endParaRPr lang="zh-CN" altLang="en-US"/>
          </a:p>
        </p:txBody>
      </p:sp>
      <p:sp>
        <p:nvSpPr>
          <p:cNvPr id="4" name="页脚占位符 3"/>
          <p:cNvSpPr>
            <a:spLocks noGrp="1"/>
          </p:cNvSpPr>
          <p:nvPr>
            <p:ph type="ftr" sz="quarter" idx="11"/>
          </p:nvPr>
        </p:nvSpPr>
        <p:spPr/>
        <p:txBody>
          <a:bodyPr/>
          <a:lstStyle/>
          <a:p>
            <a:r>
              <a:rPr lang="zh-CN" altLang="en-US" smtClean="0"/>
              <a:t>中国科学技术大学</a:t>
            </a:r>
            <a:endParaRPr lang="zh-CN" altLang="en-US" dirty="0"/>
          </a:p>
        </p:txBody>
      </p:sp>
      <p:sp>
        <p:nvSpPr>
          <p:cNvPr id="5" name="灯片编号占位符 4"/>
          <p:cNvSpPr>
            <a:spLocks noGrp="1"/>
          </p:cNvSpPr>
          <p:nvPr>
            <p:ph type="sldNum" sz="quarter" idx="12"/>
          </p:nvPr>
        </p:nvSpPr>
        <p:spPr/>
        <p:txBody>
          <a:bodyPr/>
          <a:lstStyle/>
          <a:p>
            <a:fld id="{8BD4F407-B401-4F27-B84C-F4D1FCFDF361}" type="slidenum">
              <a:rPr lang="zh-CN" altLang="en-US" smtClean="0"/>
              <a:t>30</a:t>
            </a:fld>
            <a:endParaRPr lang="zh-CN" altLang="en-US"/>
          </a:p>
        </p:txBody>
      </p:sp>
    </p:spTree>
    <p:extLst>
      <p:ext uri="{BB962C8B-B14F-4D97-AF65-F5344CB8AC3E}">
        <p14:creationId xmlns:p14="http://schemas.microsoft.com/office/powerpoint/2010/main" val="3386208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标题 1"/>
          <p:cNvSpPr>
            <a:spLocks noGrp="1" noChangeArrowheads="1"/>
          </p:cNvSpPr>
          <p:nvPr>
            <p:ph type="title"/>
          </p:nvPr>
        </p:nvSpPr>
        <p:spPr/>
        <p:txBody>
          <a:bodyPr/>
          <a:lstStyle/>
          <a:p>
            <a:r>
              <a:rPr lang="zh-CN" altLang="en-US" dirty="0" smtClean="0"/>
              <a:t>第</a:t>
            </a:r>
            <a:r>
              <a:rPr lang="en-US" altLang="zh-CN" dirty="0" smtClean="0"/>
              <a:t>1</a:t>
            </a:r>
            <a:r>
              <a:rPr lang="zh-CN" altLang="en-US" dirty="0" smtClean="0"/>
              <a:t>章</a:t>
            </a:r>
          </a:p>
        </p:txBody>
      </p:sp>
      <p:sp>
        <p:nvSpPr>
          <p:cNvPr id="175107" name="内容占位符 2"/>
          <p:cNvSpPr>
            <a:spLocks noGrp="1" noChangeArrowheads="1"/>
          </p:cNvSpPr>
          <p:nvPr>
            <p:ph idx="1"/>
          </p:nvPr>
        </p:nvSpPr>
        <p:spPr>
          <a:xfrm>
            <a:off x="188843" y="1073427"/>
            <a:ext cx="8686799" cy="5148470"/>
          </a:xfrm>
        </p:spPr>
        <p:txBody>
          <a:bodyPr>
            <a:normAutofit fontScale="60000" lnSpcReduction="20000"/>
          </a:bodyPr>
          <a:lstStyle/>
          <a:p>
            <a:r>
              <a:rPr lang="zh-CN" altLang="en-US" dirty="0" smtClean="0"/>
              <a:t>重点关注：  与性能度量、功耗（能耗）有关的问题</a:t>
            </a:r>
          </a:p>
          <a:p>
            <a:endParaRPr lang="zh-CN" altLang="en-US" dirty="0" smtClean="0"/>
          </a:p>
          <a:p>
            <a:r>
              <a:rPr lang="zh-CN" altLang="en-US" dirty="0" smtClean="0"/>
              <a:t>性能度量</a:t>
            </a:r>
            <a:endParaRPr lang="en-US" altLang="zh-CN" dirty="0" smtClean="0"/>
          </a:p>
          <a:p>
            <a:pPr lvl="1"/>
            <a:r>
              <a:rPr lang="zh-CN" altLang="en-US" dirty="0" smtClean="0"/>
              <a:t>响应时间</a:t>
            </a:r>
            <a:r>
              <a:rPr lang="en-US" altLang="zh-CN" dirty="0" smtClean="0"/>
              <a:t> (response time)</a:t>
            </a:r>
          </a:p>
          <a:p>
            <a:pPr lvl="1"/>
            <a:r>
              <a:rPr lang="zh-CN" altLang="en-US" dirty="0" smtClean="0"/>
              <a:t>吞吐率 </a:t>
            </a:r>
            <a:r>
              <a:rPr lang="en-US" altLang="zh-CN" dirty="0" smtClean="0"/>
              <a:t>(Throughput)</a:t>
            </a:r>
          </a:p>
          <a:p>
            <a:r>
              <a:rPr lang="en-US" altLang="zh-CN" dirty="0" smtClean="0"/>
              <a:t>CPU </a:t>
            </a:r>
            <a:r>
              <a:rPr lang="zh-CN" altLang="en-US" dirty="0" smtClean="0"/>
              <a:t>执行时间 </a:t>
            </a:r>
            <a:r>
              <a:rPr lang="en-US" altLang="zh-CN" dirty="0" smtClean="0"/>
              <a:t>= IC × CPI × T</a:t>
            </a:r>
          </a:p>
          <a:p>
            <a:pPr lvl="1"/>
            <a:r>
              <a:rPr lang="en-US" altLang="zh-CN" dirty="0" smtClean="0"/>
              <a:t>CPI  ( Cycles per Instruction)</a:t>
            </a:r>
          </a:p>
          <a:p>
            <a:r>
              <a:rPr lang="en-US" altLang="zh-CN" dirty="0" smtClean="0"/>
              <a:t>MIPS = Millions of Instructions Per Second</a:t>
            </a:r>
          </a:p>
          <a:p>
            <a:r>
              <a:rPr lang="en-US" altLang="zh-CN" dirty="0" smtClean="0"/>
              <a:t>Latency  versus Bandwidth</a:t>
            </a:r>
          </a:p>
          <a:p>
            <a:pPr lvl="1"/>
            <a:r>
              <a:rPr lang="en-US" altLang="zh-CN" dirty="0" smtClean="0"/>
              <a:t>Latency</a:t>
            </a:r>
            <a:r>
              <a:rPr lang="zh-CN" altLang="en-US" dirty="0" smtClean="0"/>
              <a:t>指单个任务的执行时间，</a:t>
            </a:r>
            <a:r>
              <a:rPr lang="en-US" altLang="zh-CN" dirty="0" smtClean="0"/>
              <a:t>Bandwidth </a:t>
            </a:r>
            <a:r>
              <a:rPr lang="zh-CN" altLang="en-US" dirty="0" smtClean="0"/>
              <a:t>指单位时间完成的任务量（</a:t>
            </a:r>
            <a:r>
              <a:rPr lang="en-US" altLang="zh-CN" dirty="0" smtClean="0"/>
              <a:t>rate</a:t>
            </a:r>
            <a:r>
              <a:rPr lang="zh-CN" altLang="en-US" dirty="0" smtClean="0"/>
              <a:t>）</a:t>
            </a:r>
            <a:endParaRPr lang="en-US" altLang="zh-CN" dirty="0" smtClean="0"/>
          </a:p>
          <a:p>
            <a:pPr lvl="1"/>
            <a:r>
              <a:rPr lang="en-US" altLang="zh-CN" dirty="0" smtClean="0"/>
              <a:t>Latency </a:t>
            </a:r>
            <a:r>
              <a:rPr lang="zh-CN" altLang="en-US" dirty="0" smtClean="0"/>
              <a:t>的提升滞后于带宽的提升</a:t>
            </a:r>
            <a:r>
              <a:rPr lang="en-US" altLang="zh-CN" dirty="0" smtClean="0"/>
              <a:t> (</a:t>
            </a:r>
            <a:r>
              <a:rPr lang="zh-CN" altLang="en-US" dirty="0" smtClean="0"/>
              <a:t>在过去的</a:t>
            </a:r>
            <a:r>
              <a:rPr lang="en-US" altLang="zh-CN" dirty="0" smtClean="0"/>
              <a:t>30</a:t>
            </a:r>
            <a:r>
              <a:rPr lang="zh-CN" altLang="en-US" dirty="0" smtClean="0"/>
              <a:t>年）</a:t>
            </a:r>
            <a:endParaRPr lang="en-US" altLang="zh-CN" dirty="0" smtClean="0"/>
          </a:p>
          <a:p>
            <a:r>
              <a:rPr lang="en-US" altLang="zh-CN" dirty="0" smtClean="0"/>
              <a:t>Amdahl’s Law </a:t>
            </a:r>
            <a:r>
              <a:rPr lang="zh-CN" altLang="en-US" dirty="0" smtClean="0"/>
              <a:t>用来度量加速比（</a:t>
            </a:r>
            <a:r>
              <a:rPr lang="en-US" altLang="zh-CN" dirty="0" smtClean="0"/>
              <a:t>speedup)</a:t>
            </a:r>
          </a:p>
          <a:p>
            <a:pPr lvl="1"/>
            <a:r>
              <a:rPr lang="zh-CN" altLang="en-US" dirty="0" smtClean="0"/>
              <a:t>性能提升受限于任务中可加速部分所占的比例</a:t>
            </a:r>
            <a:endParaRPr lang="en-US" altLang="zh-CN" dirty="0" smtClean="0"/>
          </a:p>
          <a:p>
            <a:pPr lvl="1"/>
            <a:r>
              <a:rPr lang="zh-CN" altLang="en-US" dirty="0" smtClean="0"/>
              <a:t>应用于多处理器系统的基本假设：在给定的问题规模下，研究随着处理器数目的增加性能的变化</a:t>
            </a:r>
            <a:endParaRPr lang="en-US" altLang="zh-CN" dirty="0" smtClean="0"/>
          </a:p>
          <a:p>
            <a:r>
              <a:rPr lang="en-US" altLang="zh-CN" dirty="0" smtClean="0"/>
              <a:t>Benchmarks</a:t>
            </a:r>
            <a:r>
              <a:rPr lang="zh-CN" altLang="en-US" dirty="0" smtClean="0"/>
              <a:t>：指一组用于测试的程序</a:t>
            </a:r>
            <a:endParaRPr lang="en-US" altLang="zh-CN" dirty="0" smtClean="0"/>
          </a:p>
          <a:p>
            <a:pPr lvl="1"/>
            <a:r>
              <a:rPr lang="zh-CN" altLang="en-US" dirty="0" smtClean="0"/>
              <a:t>比较计算机系统的性能</a:t>
            </a:r>
            <a:endParaRPr lang="en-US" altLang="zh-CN" dirty="0" smtClean="0"/>
          </a:p>
          <a:p>
            <a:pPr lvl="1"/>
            <a:r>
              <a:rPr lang="en-US" altLang="zh-CN" dirty="0" smtClean="0"/>
              <a:t>SPEC benchmark :  </a:t>
            </a:r>
            <a:r>
              <a:rPr lang="zh-CN" altLang="en-US" dirty="0" smtClean="0"/>
              <a:t>针对一组应用综合性能值采用</a:t>
            </a:r>
            <a:r>
              <a:rPr lang="en-US" altLang="zh-CN" dirty="0" smtClean="0"/>
              <a:t>SPEC ratios </a:t>
            </a:r>
            <a:r>
              <a:rPr lang="zh-CN" altLang="en-US" dirty="0" smtClean="0"/>
              <a:t>的几何平均</a:t>
            </a:r>
          </a:p>
        </p:txBody>
      </p:sp>
      <p:sp>
        <p:nvSpPr>
          <p:cNvPr id="175108" name="日期占位符 3"/>
          <p:cNvSpPr>
            <a:spLocks noGrp="1" noChangeArrowheads="1"/>
          </p:cNvSpPr>
          <p:nvPr>
            <p:ph type="dt" sz="half" idx="10"/>
          </p:nvPr>
        </p:nvSpPr>
        <p:spPr/>
        <p:txBody>
          <a:bodyPr/>
          <a:lstStyle/>
          <a:p>
            <a:fld id="{875A7462-A2CF-458F-A311-D0909496E5FF}" type="datetime1">
              <a:rPr lang="zh-CN" altLang="en-US" smtClean="0"/>
              <a:t>2020/5/17</a:t>
            </a:fld>
            <a:endParaRPr lang="en-US" altLang="zh-CN" smtClean="0"/>
          </a:p>
        </p:txBody>
      </p:sp>
      <p:sp>
        <p:nvSpPr>
          <p:cNvPr id="175110" name="灯片编号占位符 5"/>
          <p:cNvSpPr>
            <a:spLocks noGrp="1" noChangeArrowheads="1"/>
          </p:cNvSpPr>
          <p:nvPr>
            <p:ph type="sldNum" sz="quarter" idx="12"/>
          </p:nvPr>
        </p:nvSpPr>
        <p:spPr/>
        <p:txBody>
          <a:bodyPr/>
          <a:lstStyle/>
          <a:p>
            <a:fld id="{F2FD37E1-DE2E-467B-8F9C-74CC011603B5}" type="slidenum">
              <a:rPr lang="en-US" altLang="zh-CN" smtClean="0"/>
              <a:t>31</a:t>
            </a:fld>
            <a:endParaRPr lang="en-US" altLang="zh-CN"/>
          </a:p>
        </p:txBody>
      </p:sp>
    </p:spTree>
    <p:extLst>
      <p:ext uri="{BB962C8B-B14F-4D97-AF65-F5344CB8AC3E}">
        <p14:creationId xmlns:p14="http://schemas.microsoft.com/office/powerpoint/2010/main" val="269133656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2"/>
          <p:cNvSpPr>
            <a:spLocks noGrp="1" noChangeArrowheads="1"/>
          </p:cNvSpPr>
          <p:nvPr>
            <p:ph type="title"/>
          </p:nvPr>
        </p:nvSpPr>
        <p:spPr/>
        <p:txBody>
          <a:bodyPr/>
          <a:lstStyle/>
          <a:p>
            <a:pPr eaLnBrk="1" hangingPunct="1"/>
            <a:r>
              <a:rPr lang="en-US" altLang="zh-CN" sz="3200" smtClean="0"/>
              <a:t>Power &amp; Energy</a:t>
            </a:r>
          </a:p>
        </p:txBody>
      </p:sp>
      <p:sp>
        <p:nvSpPr>
          <p:cNvPr id="3" name="内容占位符 2"/>
          <p:cNvSpPr>
            <a:spLocks noGrp="1"/>
          </p:cNvSpPr>
          <p:nvPr>
            <p:ph idx="1"/>
          </p:nvPr>
        </p:nvSpPr>
        <p:spPr>
          <a:xfrm>
            <a:off x="457200" y="1188139"/>
            <a:ext cx="8229600" cy="5051833"/>
          </a:xfrm>
        </p:spPr>
        <p:txBody>
          <a:bodyPr>
            <a:normAutofit/>
          </a:bodyPr>
          <a:lstStyle/>
          <a:p>
            <a:r>
              <a:rPr lang="en-US" altLang="zh-CN" dirty="0"/>
              <a:t>Dynamic Energy ∝ </a:t>
            </a:r>
            <a:endParaRPr lang="en-US" altLang="zh-CN" dirty="0" smtClean="0"/>
          </a:p>
          <a:p>
            <a:pPr marL="0" indent="0">
              <a:buNone/>
            </a:pPr>
            <a:r>
              <a:rPr lang="en-US" altLang="zh-CN" sz="2400" dirty="0"/>
              <a:t> </a:t>
            </a:r>
            <a:r>
              <a:rPr lang="en-US" altLang="zh-CN" sz="2400" dirty="0" smtClean="0"/>
              <a:t>                      Capacitive </a:t>
            </a:r>
            <a:r>
              <a:rPr lang="en-US" altLang="zh-CN" sz="2400" dirty="0"/>
              <a:t>Load × Voltage</a:t>
            </a:r>
            <a:r>
              <a:rPr lang="en-US" altLang="zh-CN" sz="2400" baseline="30000" dirty="0"/>
              <a:t>2</a:t>
            </a:r>
          </a:p>
          <a:p>
            <a:pPr lvl="1"/>
            <a:r>
              <a:rPr lang="zh-CN" altLang="en-US" dirty="0" smtClean="0"/>
              <a:t>从</a:t>
            </a:r>
            <a:r>
              <a:rPr lang="en-US" altLang="zh-CN" dirty="0"/>
              <a:t>0-1-0 </a:t>
            </a:r>
            <a:r>
              <a:rPr lang="zh-CN" altLang="en-US" dirty="0"/>
              <a:t>或</a:t>
            </a:r>
            <a:r>
              <a:rPr lang="en-US" altLang="zh-CN" dirty="0" smtClean="0"/>
              <a:t> 1-0-1</a:t>
            </a:r>
            <a:r>
              <a:rPr lang="zh-CN" altLang="en-US" dirty="0"/>
              <a:t>逻辑跃迁的脉冲能量</a:t>
            </a:r>
            <a:endParaRPr lang="en-US" altLang="zh-CN" dirty="0"/>
          </a:p>
          <a:p>
            <a:pPr lvl="1"/>
            <a:r>
              <a:rPr lang="en-US" altLang="zh-CN" dirty="0" smtClean="0"/>
              <a:t>Capacitive </a:t>
            </a:r>
            <a:r>
              <a:rPr lang="en-US" altLang="zh-CN" dirty="0"/>
              <a:t>Load </a:t>
            </a:r>
            <a:r>
              <a:rPr lang="en-US" altLang="zh-CN" dirty="0" smtClean="0"/>
              <a:t>=</a:t>
            </a:r>
            <a:r>
              <a:rPr lang="zh-CN" altLang="en-US" dirty="0"/>
              <a:t>输出晶体管和导线的</a:t>
            </a:r>
            <a:r>
              <a:rPr lang="zh-CN" altLang="en-US" dirty="0" smtClean="0"/>
              <a:t>电容负载</a:t>
            </a:r>
            <a:endParaRPr lang="en-US" altLang="zh-CN" dirty="0" smtClean="0"/>
          </a:p>
          <a:p>
            <a:pPr lvl="1"/>
            <a:r>
              <a:rPr lang="en-US" altLang="zh-CN" dirty="0" smtClean="0"/>
              <a:t>20</a:t>
            </a:r>
            <a:r>
              <a:rPr lang="zh-CN" altLang="en-US" dirty="0" smtClean="0"/>
              <a:t>年来晶体管供电电压已经从</a:t>
            </a:r>
            <a:r>
              <a:rPr lang="en-US" altLang="zh-CN" dirty="0" smtClean="0"/>
              <a:t>5V</a:t>
            </a:r>
            <a:r>
              <a:rPr lang="zh-CN" altLang="en-US" dirty="0" smtClean="0"/>
              <a:t>降到</a:t>
            </a:r>
            <a:r>
              <a:rPr lang="en-US" altLang="zh-CN" dirty="0" smtClean="0"/>
              <a:t>1V</a:t>
            </a:r>
            <a:endParaRPr lang="en-US" altLang="zh-CN" dirty="0"/>
          </a:p>
          <a:p>
            <a:r>
              <a:rPr lang="en-US" altLang="zh-CN" dirty="0"/>
              <a:t>Dynamic Power ∝ </a:t>
            </a:r>
            <a:endParaRPr lang="en-US" altLang="zh-CN" dirty="0" smtClean="0"/>
          </a:p>
          <a:p>
            <a:pPr>
              <a:buNone/>
            </a:pPr>
            <a:r>
              <a:rPr lang="en-US" altLang="zh-CN" dirty="0" smtClean="0"/>
              <a:t>   </a:t>
            </a:r>
            <a:r>
              <a:rPr lang="en-US" altLang="zh-CN" sz="2400" dirty="0"/>
              <a:t>Capacitive Load × Voltage</a:t>
            </a:r>
            <a:r>
              <a:rPr lang="en-US" altLang="zh-CN" sz="2400" baseline="30000" dirty="0"/>
              <a:t>2</a:t>
            </a:r>
            <a:r>
              <a:rPr lang="en-US" altLang="zh-CN" sz="2400" dirty="0"/>
              <a:t>× Frequency </a:t>
            </a:r>
            <a:r>
              <a:rPr lang="en-US" altLang="zh-CN" sz="2400" dirty="0" smtClean="0"/>
              <a:t>Switched</a:t>
            </a:r>
            <a:endParaRPr lang="en-US" altLang="zh-CN" sz="2400" dirty="0"/>
          </a:p>
        </p:txBody>
      </p:sp>
      <p:sp>
        <p:nvSpPr>
          <p:cNvPr id="106498" name="日期占位符 3"/>
          <p:cNvSpPr>
            <a:spLocks noGrp="1" noChangeArrowheads="1"/>
          </p:cNvSpPr>
          <p:nvPr>
            <p:ph type="dt" sz="half" idx="10"/>
          </p:nvPr>
        </p:nvSpPr>
        <p:spPr>
          <a:noFill/>
        </p:spPr>
        <p:txBody>
          <a:bodyPr/>
          <a:lstStyle/>
          <a:p>
            <a:fld id="{191D49A3-FAA6-465B-8F9D-BC66B3916391}" type="datetime1">
              <a:rPr lang="en-US" altLang="zh-CN" smtClean="0"/>
              <a:t>5/17/2020</a:t>
            </a:fld>
            <a:endParaRPr lang="en-US" altLang="zh-CN" smtClean="0"/>
          </a:p>
        </p:txBody>
      </p:sp>
      <p:sp>
        <p:nvSpPr>
          <p:cNvPr id="106505" name="灯片编号占位符 1"/>
          <p:cNvSpPr>
            <a:spLocks noGrp="1" noChangeArrowheads="1"/>
          </p:cNvSpPr>
          <p:nvPr>
            <p:ph type="sldNum" sz="quarter" idx="12"/>
          </p:nvPr>
        </p:nvSpPr>
        <p:spPr>
          <a:noFill/>
        </p:spPr>
        <p:txBody>
          <a:bodyPr/>
          <a:lstStyle/>
          <a:p>
            <a:fld id="{3EEDACEC-3456-40BE-BA1D-5A3FAF197FB2}" type="slidenum">
              <a:rPr lang="en-US" altLang="zh-CN"/>
              <a:t>32</a:t>
            </a:fld>
            <a:endParaRPr lang="en-US" altLang="zh-CN"/>
          </a:p>
        </p:txBody>
      </p:sp>
      <p:sp>
        <p:nvSpPr>
          <p:cNvPr id="106501" name="Rectangle 3"/>
          <p:cNvSpPr>
            <a:spLocks noChangeArrowheads="1"/>
          </p:cNvSpPr>
          <p:nvPr/>
        </p:nvSpPr>
        <p:spPr bwMode="auto">
          <a:xfrm>
            <a:off x="0" y="3091934"/>
            <a:ext cx="184731" cy="369332"/>
          </a:xfrm>
          <a:prstGeom prst="rect">
            <a:avLst/>
          </a:prstGeom>
          <a:noFill/>
          <a:ln w="12700">
            <a:noFill/>
            <a:miter lim="800000"/>
          </a:ln>
        </p:spPr>
        <p:txBody>
          <a:bodyPr wrap="none" anchor="ctr">
            <a:spAutoFit/>
          </a:bodyPr>
          <a:lstStyle/>
          <a:p>
            <a:endParaRPr lang="zh-CN" altLang="en-US" dirty="0">
              <a:ea typeface="微软雅黑" panose="020B0503020204020204" pitchFamily="34" charset="-122"/>
            </a:endParaRPr>
          </a:p>
        </p:txBody>
      </p:sp>
      <p:sp>
        <p:nvSpPr>
          <p:cNvPr id="106503" name="Rectangle 5"/>
          <p:cNvSpPr>
            <a:spLocks noChangeArrowheads="1"/>
          </p:cNvSpPr>
          <p:nvPr/>
        </p:nvSpPr>
        <p:spPr bwMode="auto">
          <a:xfrm>
            <a:off x="0" y="3115747"/>
            <a:ext cx="184731" cy="369332"/>
          </a:xfrm>
          <a:prstGeom prst="rect">
            <a:avLst/>
          </a:prstGeom>
          <a:noFill/>
          <a:ln w="12700">
            <a:noFill/>
            <a:miter lim="800000"/>
          </a:ln>
        </p:spPr>
        <p:txBody>
          <a:bodyPr wrap="none" anchor="ctr">
            <a:spAutoFit/>
          </a:bodyPr>
          <a:lstStyle/>
          <a:p>
            <a:endParaRPr lang="zh-CN" altLang="en-US" dirty="0">
              <a:ea typeface="微软雅黑" panose="020B0503020204020204" pitchFamily="34" charset="-122"/>
            </a:endParaRPr>
          </a:p>
        </p:txBody>
      </p:sp>
    </p:spTree>
    <p:extLst>
      <p:ext uri="{BB962C8B-B14F-4D97-AF65-F5344CB8AC3E}">
        <p14:creationId xmlns:p14="http://schemas.microsoft.com/office/powerpoint/2010/main" val="54855220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标题 1"/>
          <p:cNvSpPr>
            <a:spLocks noGrp="1" noChangeArrowheads="1"/>
          </p:cNvSpPr>
          <p:nvPr>
            <p:ph type="title"/>
          </p:nvPr>
        </p:nvSpPr>
        <p:spPr/>
        <p:txBody>
          <a:bodyPr/>
          <a:lstStyle/>
          <a:p>
            <a:r>
              <a:rPr lang="zh-CN" altLang="en-US" smtClean="0"/>
              <a:t>减少动态功耗的技术</a:t>
            </a:r>
          </a:p>
        </p:txBody>
      </p:sp>
      <p:sp>
        <p:nvSpPr>
          <p:cNvPr id="188419" name="内容占位符 2"/>
          <p:cNvSpPr>
            <a:spLocks noGrp="1" noChangeArrowheads="1"/>
          </p:cNvSpPr>
          <p:nvPr>
            <p:ph idx="1"/>
          </p:nvPr>
        </p:nvSpPr>
        <p:spPr/>
        <p:txBody>
          <a:bodyPr>
            <a:normAutofit fontScale="77500" lnSpcReduction="20000"/>
          </a:bodyPr>
          <a:lstStyle/>
          <a:p>
            <a:r>
              <a:rPr lang="zh-CN" altLang="en-US" dirty="0" smtClean="0"/>
              <a:t>关闭不活动模块或处理器核的时钟 </a:t>
            </a:r>
            <a:r>
              <a:rPr lang="en-US" altLang="zh-CN" dirty="0" smtClean="0"/>
              <a:t>(Do nothing well)</a:t>
            </a:r>
          </a:p>
          <a:p>
            <a:pPr lvl="1"/>
            <a:r>
              <a:rPr lang="en-US" altLang="zh-CN" dirty="0" smtClean="0"/>
              <a:t>Such as a floating-point unit when there are no FP instructions</a:t>
            </a:r>
          </a:p>
          <a:p>
            <a:r>
              <a:rPr lang="en-US" altLang="zh-CN" dirty="0" smtClean="0"/>
              <a:t>Dynamic Voltage-Frequency Scaling (DVFS)</a:t>
            </a:r>
          </a:p>
          <a:p>
            <a:pPr lvl="1">
              <a:lnSpc>
                <a:spcPct val="120000"/>
              </a:lnSpc>
            </a:pPr>
            <a:r>
              <a:rPr lang="zh-CN" altLang="en-US" dirty="0" smtClean="0"/>
              <a:t>在有些场景不需要</a:t>
            </a:r>
            <a:r>
              <a:rPr lang="en-US" altLang="zh-CN" dirty="0" smtClean="0"/>
              <a:t>CPU</a:t>
            </a:r>
            <a:r>
              <a:rPr lang="zh-CN" altLang="en-US" dirty="0" smtClean="0"/>
              <a:t>全力运行</a:t>
            </a:r>
            <a:endParaRPr lang="en-US" altLang="zh-CN" dirty="0" smtClean="0"/>
          </a:p>
          <a:p>
            <a:pPr lvl="1"/>
            <a:r>
              <a:rPr lang="zh-CN" altLang="en-US" dirty="0" smtClean="0"/>
              <a:t>降低电压和频率可降低功耗</a:t>
            </a:r>
            <a:endParaRPr lang="en-US" altLang="zh-CN" dirty="0" smtClean="0"/>
          </a:p>
          <a:p>
            <a:r>
              <a:rPr lang="zh-CN" altLang="en-US" dirty="0" smtClean="0"/>
              <a:t>针对典型场景特殊设计 </a:t>
            </a:r>
            <a:r>
              <a:rPr lang="en-US" altLang="zh-CN" dirty="0" smtClean="0"/>
              <a:t>(Design for the typical case)</a:t>
            </a:r>
          </a:p>
          <a:p>
            <a:pPr lvl="1"/>
            <a:r>
              <a:rPr lang="zh-CN" altLang="en-US" dirty="0" smtClean="0"/>
              <a:t>电池供电的设备常处于</a:t>
            </a:r>
            <a:r>
              <a:rPr lang="en-US" altLang="zh-CN" dirty="0" smtClean="0"/>
              <a:t>idle</a:t>
            </a:r>
            <a:r>
              <a:rPr lang="zh-CN" altLang="en-US" dirty="0" smtClean="0"/>
              <a:t>状态，</a:t>
            </a:r>
            <a:r>
              <a:rPr lang="en-US" altLang="zh-CN" dirty="0" smtClean="0"/>
              <a:t>DRAM</a:t>
            </a:r>
            <a:r>
              <a:rPr lang="zh-CN" altLang="en-US" dirty="0" smtClean="0"/>
              <a:t>和外部存储采用低功耗模式工作以降低能耗</a:t>
            </a:r>
            <a:endParaRPr lang="en-US" altLang="zh-CN" dirty="0" smtClean="0"/>
          </a:p>
          <a:p>
            <a:r>
              <a:rPr lang="en-US" altLang="zh-CN" dirty="0" err="1" smtClean="0"/>
              <a:t>Overclocking</a:t>
            </a:r>
            <a:r>
              <a:rPr lang="en-US" altLang="zh-CN" dirty="0" smtClean="0"/>
              <a:t> (Turbo Mode)</a:t>
            </a:r>
          </a:p>
          <a:p>
            <a:pPr lvl="1"/>
            <a:r>
              <a:rPr lang="zh-CN" altLang="en-US" dirty="0" smtClean="0"/>
              <a:t>当在较高频率运行安全时，先以较高频率运行一段时间，直到温度开始上升至不安全区域</a:t>
            </a:r>
            <a:endParaRPr lang="en-US" altLang="zh-CN" dirty="0" smtClean="0"/>
          </a:p>
          <a:p>
            <a:pPr lvl="1"/>
            <a:r>
              <a:rPr lang="zh-CN" altLang="en-US" dirty="0" smtClean="0"/>
              <a:t>一个</a:t>
            </a:r>
            <a:r>
              <a:rPr lang="en-US" altLang="zh-CN" dirty="0" smtClean="0"/>
              <a:t>core</a:t>
            </a:r>
            <a:r>
              <a:rPr lang="zh-CN" altLang="en-US" dirty="0" smtClean="0"/>
              <a:t>以较高频率运行，同时关闭其他核</a:t>
            </a:r>
          </a:p>
        </p:txBody>
      </p:sp>
      <p:sp>
        <p:nvSpPr>
          <p:cNvPr id="188420" name="日期占位符 3"/>
          <p:cNvSpPr>
            <a:spLocks noGrp="1" noChangeArrowheads="1"/>
          </p:cNvSpPr>
          <p:nvPr>
            <p:ph type="dt" sz="half" idx="10"/>
          </p:nvPr>
        </p:nvSpPr>
        <p:spPr/>
        <p:txBody>
          <a:bodyPr/>
          <a:lstStyle/>
          <a:p>
            <a:fld id="{640D4843-919F-4F65-9EEB-3A8466406E85}" type="datetime1">
              <a:rPr lang="en-US" altLang="zh-CN" smtClean="0"/>
              <a:t>5/17/2020</a:t>
            </a:fld>
            <a:endParaRPr lang="en-US" altLang="zh-CN" smtClean="0"/>
          </a:p>
        </p:txBody>
      </p:sp>
      <p:sp>
        <p:nvSpPr>
          <p:cNvPr id="188422" name="灯片编号占位符 5"/>
          <p:cNvSpPr>
            <a:spLocks noGrp="1" noChangeArrowheads="1"/>
          </p:cNvSpPr>
          <p:nvPr>
            <p:ph type="sldNum" sz="quarter" idx="12"/>
          </p:nvPr>
        </p:nvSpPr>
        <p:spPr/>
        <p:txBody>
          <a:bodyPr/>
          <a:lstStyle/>
          <a:p>
            <a:fld id="{E3173149-B7B4-45BB-9EA5-771A856DCBE2}" type="slidenum">
              <a:rPr lang="en-US" altLang="zh-CN" smtClean="0"/>
              <a:t>33</a:t>
            </a:fld>
            <a:endParaRPr lang="en-US" altLang="zh-CN"/>
          </a:p>
        </p:txBody>
      </p:sp>
    </p:spTree>
    <p:extLst>
      <p:ext uri="{BB962C8B-B14F-4D97-AF65-F5344CB8AC3E}">
        <p14:creationId xmlns:p14="http://schemas.microsoft.com/office/powerpoint/2010/main" val="149043446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标题 1"/>
          <p:cNvSpPr>
            <a:spLocks noGrp="1" noChangeArrowheads="1"/>
          </p:cNvSpPr>
          <p:nvPr>
            <p:ph type="title"/>
          </p:nvPr>
        </p:nvSpPr>
        <p:spPr/>
        <p:txBody>
          <a:bodyPr/>
          <a:lstStyle/>
          <a:p>
            <a:r>
              <a:rPr lang="zh-CN" altLang="en-US" smtClean="0"/>
              <a:t>静态功耗（</a:t>
            </a:r>
            <a:r>
              <a:rPr lang="en-US" altLang="zh-CN" smtClean="0"/>
              <a:t>Static Power</a:t>
            </a:r>
            <a:r>
              <a:rPr lang="zh-CN" altLang="en-US" smtClean="0"/>
              <a:t>）</a:t>
            </a:r>
          </a:p>
        </p:txBody>
      </p:sp>
      <p:sp>
        <p:nvSpPr>
          <p:cNvPr id="191491" name="内容占位符 2"/>
          <p:cNvSpPr>
            <a:spLocks noGrp="1" noChangeArrowheads="1"/>
          </p:cNvSpPr>
          <p:nvPr>
            <p:ph idx="1"/>
          </p:nvPr>
        </p:nvSpPr>
        <p:spPr/>
        <p:txBody>
          <a:bodyPr>
            <a:normAutofit fontScale="92500" lnSpcReduction="20000"/>
          </a:bodyPr>
          <a:lstStyle/>
          <a:p>
            <a:pPr>
              <a:lnSpc>
                <a:spcPct val="120000"/>
              </a:lnSpc>
            </a:pPr>
            <a:r>
              <a:rPr lang="zh-CN" altLang="en-US" dirty="0" smtClean="0"/>
              <a:t>当晶体管处于</a:t>
            </a:r>
            <a:r>
              <a:rPr lang="en-US" altLang="zh-CN" dirty="0" smtClean="0"/>
              <a:t>off</a:t>
            </a:r>
            <a:r>
              <a:rPr lang="zh-CN" altLang="en-US" dirty="0" smtClean="0"/>
              <a:t>状态时</a:t>
            </a:r>
            <a:r>
              <a:rPr lang="en-US" altLang="zh-CN" dirty="0" smtClean="0"/>
              <a:t>,</a:t>
            </a:r>
            <a:r>
              <a:rPr lang="zh-CN" altLang="en-US" dirty="0" smtClean="0"/>
              <a:t>漏电流产生的功耗称为静态功耗</a:t>
            </a:r>
            <a:endParaRPr lang="en-US" altLang="zh-CN" dirty="0" smtClean="0"/>
          </a:p>
          <a:p>
            <a:r>
              <a:rPr lang="zh-CN" altLang="en-US" dirty="0" smtClean="0"/>
              <a:t>随着晶体管尺寸的减少漏电流的大小在增加</a:t>
            </a:r>
            <a:endParaRPr lang="en-US" altLang="zh-CN" dirty="0" smtClean="0"/>
          </a:p>
          <a:p>
            <a:r>
              <a:rPr lang="en-US" altLang="zh-CN" dirty="0" smtClean="0"/>
              <a:t>Static Power = Static Current × Voltage</a:t>
            </a:r>
          </a:p>
          <a:p>
            <a:pPr lvl="1"/>
            <a:r>
              <a:rPr lang="en-US" altLang="zh-CN" dirty="0" smtClean="0"/>
              <a:t>Static power increases with the number of transistors</a:t>
            </a:r>
          </a:p>
          <a:p>
            <a:r>
              <a:rPr lang="zh-CN" altLang="en-US" dirty="0" smtClean="0"/>
              <a:t>静态功耗有时会占到全部功耗的</a:t>
            </a:r>
            <a:r>
              <a:rPr lang="en-US" altLang="zh-CN" dirty="0" smtClean="0"/>
              <a:t>50%</a:t>
            </a:r>
          </a:p>
          <a:p>
            <a:pPr lvl="1"/>
            <a:r>
              <a:rPr lang="en-US" altLang="zh-CN" dirty="0" smtClean="0"/>
              <a:t>Large SRAM caches need static power to maintain their values</a:t>
            </a:r>
          </a:p>
          <a:p>
            <a:r>
              <a:rPr lang="en-US" altLang="zh-CN" dirty="0" smtClean="0"/>
              <a:t>Power Gating: </a:t>
            </a:r>
            <a:r>
              <a:rPr lang="zh-CN" altLang="en-US" dirty="0" smtClean="0"/>
              <a:t>通过切断供电减少漏电流</a:t>
            </a:r>
            <a:endParaRPr lang="en-US" altLang="zh-CN" dirty="0" smtClean="0"/>
          </a:p>
          <a:p>
            <a:pPr lvl="1"/>
            <a:r>
              <a:rPr lang="en-US" altLang="zh-CN" dirty="0" smtClean="0"/>
              <a:t>To inactive modules to control the loss of leakage current</a:t>
            </a:r>
            <a:endParaRPr lang="zh-CN" altLang="en-US" dirty="0" smtClean="0"/>
          </a:p>
        </p:txBody>
      </p:sp>
      <p:sp>
        <p:nvSpPr>
          <p:cNvPr id="191492" name="日期占位符 3"/>
          <p:cNvSpPr>
            <a:spLocks noGrp="1" noChangeArrowheads="1"/>
          </p:cNvSpPr>
          <p:nvPr>
            <p:ph type="dt" sz="half" idx="10"/>
          </p:nvPr>
        </p:nvSpPr>
        <p:spPr/>
        <p:txBody>
          <a:bodyPr/>
          <a:lstStyle/>
          <a:p>
            <a:fld id="{E751ED55-FEAE-4C86-BB4E-093765EB3C85}" type="datetime1">
              <a:rPr lang="en-US" altLang="zh-CN" smtClean="0"/>
              <a:t>5/17/2020</a:t>
            </a:fld>
            <a:endParaRPr lang="en-US" altLang="zh-CN" smtClean="0"/>
          </a:p>
        </p:txBody>
      </p:sp>
      <p:sp>
        <p:nvSpPr>
          <p:cNvPr id="191494" name="灯片编号占位符 5"/>
          <p:cNvSpPr>
            <a:spLocks noGrp="1" noChangeArrowheads="1"/>
          </p:cNvSpPr>
          <p:nvPr>
            <p:ph type="sldNum" sz="quarter" idx="12"/>
          </p:nvPr>
        </p:nvSpPr>
        <p:spPr/>
        <p:txBody>
          <a:bodyPr/>
          <a:lstStyle/>
          <a:p>
            <a:fld id="{151184FA-5805-45DA-943D-456B8796A3E1}" type="slidenum">
              <a:rPr lang="en-US" altLang="zh-CN" smtClean="0"/>
              <a:t>34</a:t>
            </a:fld>
            <a:endParaRPr lang="en-US" altLang="zh-CN"/>
          </a:p>
        </p:txBody>
      </p:sp>
    </p:spTree>
    <p:extLst>
      <p:ext uri="{BB962C8B-B14F-4D97-AF65-F5344CB8AC3E}">
        <p14:creationId xmlns:p14="http://schemas.microsoft.com/office/powerpoint/2010/main" val="273278200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标题 1"/>
          <p:cNvSpPr>
            <a:spLocks noGrp="1" noChangeArrowheads="1"/>
          </p:cNvSpPr>
          <p:nvPr>
            <p:ph type="title"/>
          </p:nvPr>
        </p:nvSpPr>
        <p:spPr/>
        <p:txBody>
          <a:bodyPr/>
          <a:lstStyle/>
          <a:p>
            <a:r>
              <a:rPr lang="zh-CN" altLang="en-US" smtClean="0"/>
              <a:t>有关功耗和能耗小结</a:t>
            </a:r>
          </a:p>
        </p:txBody>
      </p:sp>
      <p:sp>
        <p:nvSpPr>
          <p:cNvPr id="192515" name="内容占位符 2"/>
          <p:cNvSpPr>
            <a:spLocks noGrp="1" noChangeArrowheads="1"/>
          </p:cNvSpPr>
          <p:nvPr>
            <p:ph idx="1"/>
          </p:nvPr>
        </p:nvSpPr>
        <p:spPr/>
        <p:txBody>
          <a:bodyPr>
            <a:normAutofit fontScale="92500" lnSpcReduction="10000"/>
          </a:bodyPr>
          <a:lstStyle/>
          <a:p>
            <a:r>
              <a:rPr lang="zh-CN" altLang="en-US" dirty="0" smtClean="0"/>
              <a:t>给定负载情况下能耗越少，能效越高</a:t>
            </a:r>
            <a:r>
              <a:rPr lang="en-US" altLang="zh-CN" dirty="0" smtClean="0"/>
              <a:t>, </a:t>
            </a:r>
            <a:r>
              <a:rPr lang="zh-CN" altLang="en-US" dirty="0" smtClean="0"/>
              <a:t>特别是对电池供电的移动设备。</a:t>
            </a:r>
            <a:endParaRPr lang="en-US" altLang="zh-CN" dirty="0" smtClean="0"/>
          </a:p>
          <a:p>
            <a:r>
              <a:rPr lang="zh-CN" altLang="en-US" dirty="0" smtClean="0"/>
              <a:t>功耗应该被看作一个约束条件</a:t>
            </a:r>
            <a:endParaRPr lang="en-US" altLang="zh-CN" dirty="0" smtClean="0"/>
          </a:p>
          <a:p>
            <a:pPr lvl="1"/>
            <a:r>
              <a:rPr lang="en-US" altLang="zh-CN" dirty="0" smtClean="0"/>
              <a:t>A chip might be limited to 120 watts (cooling + power supply)</a:t>
            </a:r>
          </a:p>
          <a:p>
            <a:r>
              <a:rPr lang="en-US" altLang="zh-CN" dirty="0" smtClean="0"/>
              <a:t>Power Consumed = Dynamic Power + Static Power</a:t>
            </a:r>
          </a:p>
          <a:p>
            <a:pPr lvl="1"/>
            <a:r>
              <a:rPr lang="zh-CN" altLang="en-US" dirty="0" smtClean="0"/>
              <a:t>晶体管开和关的切换导致的功耗为动态功耗</a:t>
            </a:r>
            <a:endParaRPr lang="en-US" altLang="zh-CN" dirty="0" smtClean="0"/>
          </a:p>
          <a:p>
            <a:pPr lvl="1"/>
            <a:r>
              <a:rPr lang="zh-CN" altLang="en-US" dirty="0" smtClean="0"/>
              <a:t>由于晶体管静态漏电流导致的功耗称为静态功耗</a:t>
            </a:r>
            <a:endParaRPr lang="en-US" altLang="zh-CN" dirty="0" smtClean="0"/>
          </a:p>
          <a:p>
            <a:r>
              <a:rPr lang="zh-CN" altLang="en-US" dirty="0" smtClean="0"/>
              <a:t>通过降低频率可节省功耗</a:t>
            </a:r>
            <a:endParaRPr lang="en-US" altLang="zh-CN" dirty="0" smtClean="0"/>
          </a:p>
          <a:p>
            <a:r>
              <a:rPr lang="zh-CN" altLang="en-US" dirty="0" smtClean="0"/>
              <a:t>降低电压可降低功耗和能耗</a:t>
            </a:r>
          </a:p>
        </p:txBody>
      </p:sp>
      <p:sp>
        <p:nvSpPr>
          <p:cNvPr id="192516" name="日期占位符 3"/>
          <p:cNvSpPr>
            <a:spLocks noGrp="1" noChangeArrowheads="1"/>
          </p:cNvSpPr>
          <p:nvPr>
            <p:ph type="dt" sz="half" idx="10"/>
          </p:nvPr>
        </p:nvSpPr>
        <p:spPr/>
        <p:txBody>
          <a:bodyPr/>
          <a:lstStyle/>
          <a:p>
            <a:fld id="{5954B3E3-EAFE-4436-BEDE-3FDE169049D1}" type="datetime1">
              <a:rPr lang="en-US" altLang="zh-CN" smtClean="0"/>
              <a:t>5/17/2020</a:t>
            </a:fld>
            <a:endParaRPr lang="en-US" altLang="zh-CN" smtClean="0"/>
          </a:p>
        </p:txBody>
      </p:sp>
      <p:sp>
        <p:nvSpPr>
          <p:cNvPr id="192518" name="灯片编号占位符 5"/>
          <p:cNvSpPr>
            <a:spLocks noGrp="1" noChangeArrowheads="1"/>
          </p:cNvSpPr>
          <p:nvPr>
            <p:ph type="sldNum" sz="quarter" idx="12"/>
          </p:nvPr>
        </p:nvSpPr>
        <p:spPr/>
        <p:txBody>
          <a:bodyPr/>
          <a:lstStyle/>
          <a:p>
            <a:fld id="{A7AF042D-2E25-4E53-9CA9-5F60FD2F5B8F}" type="slidenum">
              <a:rPr lang="en-US" altLang="zh-CN" smtClean="0"/>
              <a:t>35</a:t>
            </a:fld>
            <a:endParaRPr lang="en-US" altLang="zh-CN"/>
          </a:p>
        </p:txBody>
      </p:sp>
    </p:spTree>
    <p:extLst>
      <p:ext uri="{BB962C8B-B14F-4D97-AF65-F5344CB8AC3E}">
        <p14:creationId xmlns:p14="http://schemas.microsoft.com/office/powerpoint/2010/main" val="359507851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r>
              <a:rPr lang="zh-CN" altLang="en-US" smtClean="0"/>
              <a:t>第</a:t>
            </a:r>
            <a:r>
              <a:rPr lang="en-US" altLang="zh-CN" smtClean="0"/>
              <a:t>2</a:t>
            </a:r>
            <a:r>
              <a:rPr lang="zh-CN" altLang="en-US" smtClean="0"/>
              <a:t>章 指令集架构</a:t>
            </a:r>
            <a:endParaRPr lang="en-US" altLang="zh-CN" dirty="0" smtClean="0"/>
          </a:p>
        </p:txBody>
      </p:sp>
      <p:sp>
        <p:nvSpPr>
          <p:cNvPr id="44038" name="Rectangle 3"/>
          <p:cNvSpPr>
            <a:spLocks noGrp="1" noChangeArrowheads="1"/>
          </p:cNvSpPr>
          <p:nvPr>
            <p:ph idx="1"/>
          </p:nvPr>
        </p:nvSpPr>
        <p:spPr>
          <a:xfrm>
            <a:off x="446183" y="1156772"/>
            <a:ext cx="8229600" cy="5230612"/>
          </a:xfrm>
        </p:spPr>
        <p:txBody>
          <a:bodyPr>
            <a:normAutofit fontScale="72500" lnSpcReduction="20000"/>
          </a:bodyPr>
          <a:lstStyle/>
          <a:p>
            <a:r>
              <a:rPr lang="zh-CN" altLang="en-US" dirty="0" smtClean="0"/>
              <a:t>重点关注：</a:t>
            </a:r>
            <a:r>
              <a:rPr lang="en-US" altLang="zh-CN" dirty="0" smtClean="0"/>
              <a:t>ISA</a:t>
            </a:r>
            <a:r>
              <a:rPr lang="zh-CN" altLang="en-US" dirty="0" smtClean="0"/>
              <a:t>设计的基本方法、</a:t>
            </a:r>
            <a:r>
              <a:rPr lang="en-US" altLang="zh-CN" dirty="0" smtClean="0"/>
              <a:t>RISC </a:t>
            </a:r>
          </a:p>
          <a:p>
            <a:endParaRPr lang="en-US" altLang="zh-CN" dirty="0" smtClean="0"/>
          </a:p>
          <a:p>
            <a:r>
              <a:rPr lang="en-US" altLang="zh-CN" dirty="0" smtClean="0"/>
              <a:t>ISA</a:t>
            </a:r>
            <a:r>
              <a:rPr lang="zh-CN" altLang="en-US" dirty="0" smtClean="0"/>
              <a:t>需考虑的问题：</a:t>
            </a:r>
          </a:p>
          <a:p>
            <a:pPr lvl="1"/>
            <a:r>
              <a:rPr lang="en-US" altLang="zh-CN" dirty="0" smtClean="0"/>
              <a:t>Class of ISA; Memory addressing; Types and sizes of operands ; Operations ; Control flow instructions ; Encoding an ISA</a:t>
            </a:r>
          </a:p>
          <a:p>
            <a:pPr lvl="1"/>
            <a:r>
              <a:rPr lang="en-US" altLang="zh-CN" dirty="0" smtClean="0"/>
              <a:t>……</a:t>
            </a:r>
            <a:endParaRPr lang="zh-CN" altLang="en-US" dirty="0" smtClean="0"/>
          </a:p>
          <a:p>
            <a:r>
              <a:rPr lang="en-US" altLang="zh-CN" dirty="0" smtClean="0"/>
              <a:t>ISA</a:t>
            </a:r>
            <a:r>
              <a:rPr lang="zh-CN" altLang="en-US" dirty="0" smtClean="0"/>
              <a:t>的类型</a:t>
            </a:r>
          </a:p>
          <a:p>
            <a:pPr lvl="1"/>
            <a:r>
              <a:rPr lang="zh-CN" altLang="en-US" dirty="0" smtClean="0"/>
              <a:t>通用寄存器型占主导地位</a:t>
            </a:r>
          </a:p>
          <a:p>
            <a:r>
              <a:rPr lang="zh-CN" altLang="en-US" dirty="0" smtClean="0"/>
              <a:t>寻址方式</a:t>
            </a:r>
          </a:p>
          <a:p>
            <a:pPr lvl="1"/>
            <a:r>
              <a:rPr lang="zh-CN" altLang="en-US" dirty="0" smtClean="0"/>
              <a:t>重要的寻址方式</a:t>
            </a:r>
            <a:r>
              <a:rPr lang="en-US" altLang="zh-CN" dirty="0" smtClean="0"/>
              <a:t>: </a:t>
            </a:r>
            <a:r>
              <a:rPr lang="zh-CN" altLang="en-US" dirty="0" smtClean="0"/>
              <a:t>偏移寻址方式, 立即数寻址方式</a:t>
            </a:r>
            <a:r>
              <a:rPr lang="en-US" altLang="zh-CN" dirty="0" smtClean="0"/>
              <a:t>, </a:t>
            </a:r>
            <a:r>
              <a:rPr lang="zh-CN" altLang="en-US" dirty="0" smtClean="0"/>
              <a:t>寄存器间址方式</a:t>
            </a:r>
          </a:p>
          <a:p>
            <a:pPr lvl="2"/>
            <a:r>
              <a:rPr lang="en-US" altLang="zh-CN" dirty="0" smtClean="0"/>
              <a:t>SPEC</a:t>
            </a:r>
            <a:r>
              <a:rPr lang="zh-CN" altLang="en-US" dirty="0" smtClean="0"/>
              <a:t>测试表明，使用频度达到 </a:t>
            </a:r>
            <a:r>
              <a:rPr lang="en-US" altLang="zh-CN" dirty="0" smtClean="0"/>
              <a:t>75%--99%</a:t>
            </a:r>
          </a:p>
          <a:p>
            <a:pPr lvl="1"/>
            <a:r>
              <a:rPr lang="zh-CN" altLang="en-US" dirty="0" smtClean="0"/>
              <a:t>偏移字段的大小应该在</a:t>
            </a:r>
            <a:r>
              <a:rPr lang="en-US" altLang="zh-CN" dirty="0" smtClean="0"/>
              <a:t> 12 - 16 bits, </a:t>
            </a:r>
            <a:r>
              <a:rPr lang="zh-CN" altLang="en-US" dirty="0" smtClean="0"/>
              <a:t>可满足</a:t>
            </a:r>
            <a:r>
              <a:rPr lang="en-US" altLang="zh-CN" dirty="0" smtClean="0"/>
              <a:t>75%-99%</a:t>
            </a:r>
            <a:r>
              <a:rPr lang="zh-CN" altLang="en-US" dirty="0" smtClean="0"/>
              <a:t>的需求</a:t>
            </a:r>
          </a:p>
          <a:p>
            <a:pPr lvl="1"/>
            <a:r>
              <a:rPr lang="zh-CN" altLang="en-US" dirty="0" smtClean="0"/>
              <a:t>立即数字段的大小应该在</a:t>
            </a:r>
            <a:r>
              <a:rPr lang="en-US" altLang="zh-CN" dirty="0" smtClean="0"/>
              <a:t> 8 -16 bits, </a:t>
            </a:r>
            <a:r>
              <a:rPr lang="zh-CN" altLang="en-US" dirty="0" smtClean="0"/>
              <a:t>可满足</a:t>
            </a:r>
            <a:r>
              <a:rPr lang="en-US" altLang="zh-CN" dirty="0" smtClean="0"/>
              <a:t>50%-80%</a:t>
            </a:r>
            <a:r>
              <a:rPr lang="zh-CN" altLang="en-US" dirty="0" smtClean="0"/>
              <a:t>的需求</a:t>
            </a:r>
            <a:endParaRPr lang="en-US" altLang="zh-CN" dirty="0" smtClean="0"/>
          </a:p>
          <a:p>
            <a:r>
              <a:rPr lang="zh-CN" altLang="en-US" dirty="0" smtClean="0"/>
              <a:t>操作数的类型和大小</a:t>
            </a:r>
            <a:endParaRPr lang="en-US" altLang="zh-CN" dirty="0" smtClean="0"/>
          </a:p>
          <a:p>
            <a:pPr lvl="1"/>
            <a:r>
              <a:rPr lang="zh-CN" altLang="en-US" dirty="0" smtClean="0"/>
              <a:t>对单字、双字的数据访问具有较高的频率</a:t>
            </a:r>
            <a:endParaRPr lang="en-US" altLang="zh-CN" dirty="0" smtClean="0"/>
          </a:p>
          <a:p>
            <a:pPr lvl="1"/>
            <a:r>
              <a:rPr lang="zh-CN" altLang="en-US" dirty="0" smtClean="0"/>
              <a:t>支持</a:t>
            </a:r>
            <a:r>
              <a:rPr lang="en-US" altLang="zh-CN" dirty="0" smtClean="0"/>
              <a:t>64</a:t>
            </a:r>
            <a:r>
              <a:rPr lang="zh-CN" altLang="en-US" dirty="0" smtClean="0"/>
              <a:t>位双字操作，更具有一般性</a:t>
            </a:r>
          </a:p>
          <a:p>
            <a:pPr lvl="1"/>
            <a:endParaRPr lang="en-US" altLang="zh-CN" dirty="0" smtClean="0"/>
          </a:p>
          <a:p>
            <a:pPr lvl="1"/>
            <a:endParaRPr lang="en-US" altLang="zh-CN" dirty="0" smtClean="0"/>
          </a:p>
          <a:p>
            <a:endParaRPr lang="zh-CN" altLang="en-US" dirty="0" smtClean="0"/>
          </a:p>
        </p:txBody>
      </p:sp>
      <p:sp>
        <p:nvSpPr>
          <p:cNvPr id="44034"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E4F526-B720-447C-93DF-84D8EC2179A1}" type="datetime1">
              <a:rPr lang="zh-CN" altLang="en-US" smtClean="0"/>
              <a:t>2020/5/17</a:t>
            </a:fld>
            <a:endParaRPr lang="en-US" altLang="zh-CN" smtClean="0"/>
          </a:p>
        </p:txBody>
      </p:sp>
      <p:sp>
        <p:nvSpPr>
          <p:cNvPr id="44036"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5485412-A505-45D6-BE18-AD12AA5E3ED2}" type="slidenum">
              <a:rPr lang="en-US" altLang="zh-CN" smtClean="0"/>
              <a:t>36</a:t>
            </a:fld>
            <a:endParaRPr lang="en-US" altLang="zh-CN" smtClean="0"/>
          </a:p>
        </p:txBody>
      </p:sp>
    </p:spTree>
    <p:extLst>
      <p:ext uri="{BB962C8B-B14F-4D97-AF65-F5344CB8AC3E}">
        <p14:creationId xmlns:p14="http://schemas.microsoft.com/office/powerpoint/2010/main" val="4275497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2"/>
          <p:cNvSpPr>
            <a:spLocks noGrp="1" noChangeArrowheads="1"/>
          </p:cNvSpPr>
          <p:nvPr>
            <p:ph type="title"/>
          </p:nvPr>
        </p:nvSpPr>
        <p:spPr/>
        <p:txBody>
          <a:bodyPr/>
          <a:lstStyle/>
          <a:p>
            <a:endParaRPr lang="zh-CN" altLang="en-US" dirty="0" smtClean="0"/>
          </a:p>
        </p:txBody>
      </p:sp>
      <p:sp>
        <p:nvSpPr>
          <p:cNvPr id="99334" name="Rectangle 3"/>
          <p:cNvSpPr>
            <a:spLocks noGrp="1" noChangeArrowheads="1"/>
          </p:cNvSpPr>
          <p:nvPr>
            <p:ph idx="1"/>
          </p:nvPr>
        </p:nvSpPr>
        <p:spPr/>
        <p:txBody>
          <a:bodyPr>
            <a:normAutofit fontScale="85000" lnSpcReduction="20000"/>
          </a:bodyPr>
          <a:lstStyle/>
          <a:p>
            <a:r>
              <a:rPr lang="en-US" altLang="zh-CN" dirty="0" smtClean="0"/>
              <a:t>ISA</a:t>
            </a:r>
            <a:r>
              <a:rPr lang="zh-CN" altLang="en-US" dirty="0" smtClean="0"/>
              <a:t>的功能设计：任务为确定硬件支持哪些操作。方法是统计的方法。存在</a:t>
            </a:r>
            <a:r>
              <a:rPr lang="en-US" altLang="zh-CN" dirty="0" smtClean="0"/>
              <a:t>CISC</a:t>
            </a:r>
            <a:r>
              <a:rPr lang="zh-CN" altLang="en-US" dirty="0" smtClean="0"/>
              <a:t>和</a:t>
            </a:r>
            <a:r>
              <a:rPr lang="en-US" altLang="zh-CN" dirty="0" smtClean="0"/>
              <a:t>RISC</a:t>
            </a:r>
            <a:r>
              <a:rPr lang="zh-CN" altLang="en-US" dirty="0" smtClean="0"/>
              <a:t>两种类型</a:t>
            </a:r>
            <a:endParaRPr lang="en-US" altLang="zh-CN" dirty="0" smtClean="0"/>
          </a:p>
          <a:p>
            <a:pPr lvl="1"/>
            <a:r>
              <a:rPr lang="en-US" altLang="zh-CN" dirty="0" smtClean="0"/>
              <a:t>CISC</a:t>
            </a:r>
            <a:r>
              <a:rPr lang="zh-CN" altLang="en-US" dirty="0" smtClean="0"/>
              <a:t>（</a:t>
            </a:r>
            <a:r>
              <a:rPr lang="en-US" altLang="zh-CN" dirty="0" smtClean="0"/>
              <a:t>Complex Instruction Set Computer</a:t>
            </a:r>
            <a:r>
              <a:rPr lang="zh-CN" altLang="en-US" dirty="0" smtClean="0"/>
              <a:t>）</a:t>
            </a:r>
            <a:endParaRPr lang="en-US" altLang="zh-CN" dirty="0" smtClean="0"/>
          </a:p>
          <a:p>
            <a:pPr lvl="2"/>
            <a:r>
              <a:rPr lang="zh-CN" altLang="en-US" dirty="0" smtClean="0"/>
              <a:t>目标：强化指令功能，减少指令的指令条数，以提高系统性能</a:t>
            </a:r>
          </a:p>
          <a:p>
            <a:pPr lvl="2"/>
            <a:r>
              <a:rPr lang="zh-CN" altLang="en-US" dirty="0" smtClean="0"/>
              <a:t>基本方法：面向目标程序的优化，面向高级语言和编译器的优化</a:t>
            </a:r>
          </a:p>
          <a:p>
            <a:pPr lvl="1">
              <a:lnSpc>
                <a:spcPct val="120000"/>
              </a:lnSpc>
            </a:pPr>
            <a:r>
              <a:rPr lang="en-US" altLang="zh-CN" dirty="0" smtClean="0"/>
              <a:t>RISC</a:t>
            </a:r>
            <a:r>
              <a:rPr lang="zh-CN" altLang="en-US" dirty="0" smtClean="0"/>
              <a:t>（</a:t>
            </a:r>
            <a:r>
              <a:rPr lang="en-US" altLang="zh-CN" dirty="0" smtClean="0"/>
              <a:t>Reduced Instruction Set Computer</a:t>
            </a:r>
            <a:r>
              <a:rPr lang="zh-CN" altLang="en-US" dirty="0" smtClean="0"/>
              <a:t>）</a:t>
            </a:r>
            <a:endParaRPr lang="en-US" altLang="zh-CN" dirty="0" smtClean="0"/>
          </a:p>
          <a:p>
            <a:pPr lvl="2"/>
            <a:r>
              <a:rPr lang="zh-CN" altLang="en-US" dirty="0" smtClean="0"/>
              <a:t>目标：通过简化指令系统，用最高效的方法实现最常用的指令</a:t>
            </a:r>
          </a:p>
          <a:p>
            <a:pPr lvl="2"/>
            <a:r>
              <a:rPr lang="zh-CN" altLang="en-US" dirty="0" smtClean="0"/>
              <a:t>主要手段：充分发挥流水线的效率，降低（优化）</a:t>
            </a:r>
            <a:r>
              <a:rPr lang="en-US" altLang="zh-CN" dirty="0" smtClean="0"/>
              <a:t>CPI</a:t>
            </a:r>
          </a:p>
          <a:p>
            <a:r>
              <a:rPr lang="zh-CN" altLang="en-US" dirty="0" smtClean="0"/>
              <a:t>控制转移类指令</a:t>
            </a:r>
            <a:endParaRPr lang="en-US" altLang="zh-CN" dirty="0" smtClean="0"/>
          </a:p>
          <a:p>
            <a:r>
              <a:rPr lang="zh-CN" altLang="en-US" dirty="0" smtClean="0"/>
              <a:t>指令编码（指令格式）</a:t>
            </a:r>
            <a:endParaRPr lang="en-US" altLang="zh-CN" dirty="0" smtClean="0"/>
          </a:p>
          <a:p>
            <a:r>
              <a:rPr lang="en-US" altLang="zh-CN" dirty="0" smtClean="0"/>
              <a:t>MIPS ISA</a:t>
            </a:r>
            <a:endParaRPr lang="en-US" altLang="zh-CN" dirty="0"/>
          </a:p>
          <a:p>
            <a:r>
              <a:rPr lang="en-US" altLang="zh-CN" dirty="0" smtClean="0"/>
              <a:t>RISC-V ISA</a:t>
            </a:r>
            <a:endParaRPr lang="zh-CN" altLang="en-US" dirty="0" smtClean="0"/>
          </a:p>
          <a:p>
            <a:pPr lvl="1"/>
            <a:endParaRPr lang="en-US" altLang="zh-CN" dirty="0" smtClean="0"/>
          </a:p>
          <a:p>
            <a:pPr lvl="1"/>
            <a:endParaRPr lang="en-US" altLang="zh-CN" dirty="0" smtClean="0"/>
          </a:p>
          <a:p>
            <a:pPr lvl="1"/>
            <a:endParaRPr lang="en-US" altLang="zh-CN" dirty="0" smtClean="0"/>
          </a:p>
        </p:txBody>
      </p:sp>
      <p:sp>
        <p:nvSpPr>
          <p:cNvPr id="99330" name="日期占位符 3"/>
          <p:cNvSpPr>
            <a:spLocks noGrp="1"/>
          </p:cNvSpPr>
          <p:nvPr>
            <p:ph type="dt" sz="half" idx="10"/>
          </p:nvPr>
        </p:nvSpPr>
        <p:spPr/>
        <p:txBody>
          <a:bodyPr/>
          <a:lstStyle/>
          <a:p>
            <a:fld id="{1B915EC7-D2BB-418E-B436-EBE090518AAA}" type="datetime1">
              <a:rPr lang="zh-CN" altLang="en-US" smtClean="0"/>
              <a:t>2020/5/17</a:t>
            </a:fld>
            <a:endParaRPr lang="en-US" altLang="zh-CN" smtClean="0"/>
          </a:p>
        </p:txBody>
      </p:sp>
      <p:sp>
        <p:nvSpPr>
          <p:cNvPr id="99332" name="灯片编号占位符 5"/>
          <p:cNvSpPr>
            <a:spLocks noGrp="1"/>
          </p:cNvSpPr>
          <p:nvPr>
            <p:ph type="sldNum" sz="quarter" idx="12"/>
          </p:nvPr>
        </p:nvSpPr>
        <p:spPr/>
        <p:txBody>
          <a:bodyPr/>
          <a:lstStyle/>
          <a:p>
            <a:fld id="{1C87AE5E-D540-4DB1-A261-E6ED130719E3}" type="slidenum">
              <a:rPr lang="en-US" altLang="zh-CN" smtClean="0"/>
              <a:t>37</a:t>
            </a:fld>
            <a:endParaRPr lang="en-US" altLang="zh-CN"/>
          </a:p>
        </p:txBody>
      </p:sp>
    </p:spTree>
    <p:extLst>
      <p:ext uri="{BB962C8B-B14F-4D97-AF65-F5344CB8AC3E}">
        <p14:creationId xmlns:p14="http://schemas.microsoft.com/office/powerpoint/2010/main" val="286207991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a:t>
            </a:r>
            <a:r>
              <a:rPr lang="en-US" altLang="zh-CN"/>
              <a:t>3</a:t>
            </a:r>
            <a:r>
              <a:rPr lang="zh-CN" altLang="en-US"/>
              <a:t>章</a:t>
            </a:r>
          </a:p>
        </p:txBody>
      </p:sp>
      <p:sp>
        <p:nvSpPr>
          <p:cNvPr id="3" name="内容占位符 2"/>
          <p:cNvSpPr>
            <a:spLocks noGrp="1"/>
          </p:cNvSpPr>
          <p:nvPr>
            <p:ph idx="1"/>
          </p:nvPr>
        </p:nvSpPr>
        <p:spPr/>
        <p:txBody>
          <a:bodyPr/>
          <a:lstStyle/>
          <a:p>
            <a:r>
              <a:rPr lang="zh-CN" altLang="en-US"/>
              <a:t>重点关注：流水线性能评估和优化技术</a:t>
            </a:r>
          </a:p>
          <a:p>
            <a:pPr marL="0" indent="0">
              <a:buNone/>
            </a:pPr>
            <a:endParaRPr lang="zh-CN" altLang="en-US"/>
          </a:p>
          <a:p>
            <a:r>
              <a:rPr lang="zh-CN" altLang="en-US" smtClean="0">
                <a:sym typeface="+mn-ea"/>
              </a:rPr>
              <a:t>实际吞吐率：假设</a:t>
            </a:r>
            <a:r>
              <a:rPr lang="en-US" altLang="zh-CN" smtClean="0">
                <a:sym typeface="+mn-ea"/>
              </a:rPr>
              <a:t>k</a:t>
            </a:r>
            <a:r>
              <a:rPr lang="zh-CN" altLang="en-US" smtClean="0">
                <a:sym typeface="+mn-ea"/>
              </a:rPr>
              <a:t>段，完成</a:t>
            </a:r>
            <a:r>
              <a:rPr lang="en-US" altLang="zh-CN" smtClean="0">
                <a:sym typeface="+mn-ea"/>
              </a:rPr>
              <a:t>n</a:t>
            </a:r>
            <a:r>
              <a:rPr lang="zh-CN" altLang="en-US" smtClean="0">
                <a:sym typeface="+mn-ea"/>
              </a:rPr>
              <a:t>个任务，单位时间所实际完成的任务数。</a:t>
            </a:r>
            <a:endParaRPr lang="zh-CN" altLang="en-US" smtClean="0"/>
          </a:p>
          <a:p>
            <a:r>
              <a:rPr lang="zh-CN" altLang="en-US" smtClean="0">
                <a:sym typeface="+mn-ea"/>
              </a:rPr>
              <a:t>加速比: </a:t>
            </a:r>
            <a:r>
              <a:rPr lang="en-US" altLang="zh-CN" smtClean="0">
                <a:sym typeface="+mn-ea"/>
              </a:rPr>
              <a:t>k</a:t>
            </a:r>
            <a:r>
              <a:rPr lang="zh-CN" altLang="en-US" smtClean="0">
                <a:sym typeface="+mn-ea"/>
              </a:rPr>
              <a:t>段流水线的速度与等功能的非流水线的速度之比。</a:t>
            </a:r>
            <a:endParaRPr lang="zh-CN" altLang="en-US" smtClean="0"/>
          </a:p>
          <a:p>
            <a:r>
              <a:rPr lang="zh-CN" altLang="en-US" smtClean="0">
                <a:sym typeface="+mn-ea"/>
              </a:rPr>
              <a:t>效率：流水线的设备利用率。</a:t>
            </a:r>
            <a:endParaRPr lang="en-US" altLang="zh-CN" dirty="0" smtClean="0"/>
          </a:p>
          <a:p>
            <a:endParaRPr lang="zh-CN" altLang="en-US"/>
          </a:p>
        </p:txBody>
      </p:sp>
      <p:sp>
        <p:nvSpPr>
          <p:cNvPr id="4" name="日期占位符 3"/>
          <p:cNvSpPr>
            <a:spLocks noGrp="1"/>
          </p:cNvSpPr>
          <p:nvPr>
            <p:ph type="dt" sz="half" idx="10"/>
          </p:nvPr>
        </p:nvSpPr>
        <p:spPr/>
        <p:txBody>
          <a:bodyPr/>
          <a:lstStyle/>
          <a:p>
            <a:fld id="{5A47E342-566D-4D2E-B025-45161A5A88C7}" type="datetime1">
              <a:rPr lang="en-US" altLang="zh-CN" smtClean="0"/>
              <a:t>5/17/2020</a:t>
            </a:fld>
            <a:endParaRPr lang="zh-CN" altLang="en-US"/>
          </a:p>
        </p:txBody>
      </p:sp>
      <p:sp>
        <p:nvSpPr>
          <p:cNvPr id="5" name="灯片编号占位符 4"/>
          <p:cNvSpPr>
            <a:spLocks noGrp="1"/>
          </p:cNvSpPr>
          <p:nvPr>
            <p:ph type="sldNum" sz="quarter" idx="12"/>
          </p:nvPr>
        </p:nvSpPr>
        <p:spPr/>
        <p:txBody>
          <a:bodyPr/>
          <a:lstStyle/>
          <a:p>
            <a:fld id="{8BD4F407-B401-4F27-B84C-F4D1FCFDF361}" type="slidenum">
              <a:rPr lang="zh-CN" altLang="en-US" smtClean="0"/>
              <a:t>38</a:t>
            </a:fld>
            <a:endParaRPr lang="zh-CN" altLang="en-US" dirty="0"/>
          </a:p>
        </p:txBody>
      </p:sp>
    </p:spTree>
    <p:extLst>
      <p:ext uri="{BB962C8B-B14F-4D97-AF65-F5344CB8AC3E}">
        <p14:creationId xmlns:p14="http://schemas.microsoft.com/office/powerpoint/2010/main" val="2080393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B9D4B8D4-451F-4CFB-8507-715C61484C3D}" type="slidenum">
              <a:rPr lang="en-US" altLang="zh-CN">
                <a:latin typeface="Times New Roman" panose="02020603050405020304" pitchFamily="18" charset="0"/>
              </a:rPr>
              <a:t>39</a:t>
            </a:fld>
            <a:endParaRPr lang="en-US" altLang="zh-CN">
              <a:latin typeface="Times New Roman" panose="02020603050405020304" pitchFamily="18" charset="0"/>
            </a:endParaRPr>
          </a:p>
        </p:txBody>
      </p:sp>
      <p:sp>
        <p:nvSpPr>
          <p:cNvPr id="18437"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graphicFrame>
        <p:nvGraphicFramePr>
          <p:cNvPr id="18434" name="Object 3"/>
          <p:cNvGraphicFramePr>
            <a:graphicFrameLocks noGrp="1" noChangeAspect="1"/>
          </p:cNvGraphicFramePr>
          <p:nvPr>
            <p:ph idx="1"/>
          </p:nvPr>
        </p:nvGraphicFramePr>
        <p:xfrm>
          <a:off x="1649413" y="836613"/>
          <a:ext cx="3209925" cy="5408612"/>
        </p:xfrm>
        <a:graphic>
          <a:graphicData uri="http://schemas.openxmlformats.org/presentationml/2006/ole">
            <mc:AlternateContent xmlns:mc="http://schemas.openxmlformats.org/markup-compatibility/2006">
              <mc:Choice xmlns:v="urn:schemas-microsoft-com:vml" Requires="v">
                <p:oleObj spid="_x0000_s1030" name="公式" r:id="rId4" imgW="2057400" imgH="3467100" progId="">
                  <p:embed/>
                </p:oleObj>
              </mc:Choice>
              <mc:Fallback>
                <p:oleObj name="公式" r:id="rId4" imgW="2057400" imgH="3467100" progId="">
                  <p:embed/>
                  <p:pic>
                    <p:nvPicPr>
                      <p:cNvPr id="18434"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413" y="836613"/>
                        <a:ext cx="3209925" cy="540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日期占位符 1"/>
          <p:cNvSpPr>
            <a:spLocks noGrp="1"/>
          </p:cNvSpPr>
          <p:nvPr>
            <p:ph type="dt" sz="half" idx="10"/>
          </p:nvPr>
        </p:nvSpPr>
        <p:spPr/>
        <p:txBody>
          <a:bodyPr/>
          <a:lstStyle/>
          <a:p>
            <a:fld id="{C6A5C865-B88B-4FBC-AD23-5858B7E2E284}" type="datetime1">
              <a:rPr lang="en-US" altLang="zh-CN" smtClean="0"/>
              <a:t>5/17/2020</a:t>
            </a:fld>
            <a:endParaRPr lang="zh-CN" altLang="en-US"/>
          </a:p>
        </p:txBody>
      </p:sp>
    </p:spTree>
    <p:extLst>
      <p:ext uri="{BB962C8B-B14F-4D97-AF65-F5344CB8AC3E}">
        <p14:creationId xmlns:p14="http://schemas.microsoft.com/office/powerpoint/2010/main" val="3797966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p:cNvSpPr>
            <a:spLocks noGrp="1"/>
          </p:cNvSpPr>
          <p:nvPr>
            <p:ph type="title"/>
          </p:nvPr>
        </p:nvSpPr>
        <p:spPr/>
        <p:txBody>
          <a:bodyPr/>
          <a:lstStyle/>
          <a:p>
            <a:pPr eaLnBrk="1" hangingPunct="1"/>
            <a:r>
              <a:rPr lang="zh-CN" altLang="en-US" smtClean="0"/>
              <a:t>顺序同一性的充分条件</a:t>
            </a:r>
          </a:p>
        </p:txBody>
      </p:sp>
      <p:sp>
        <p:nvSpPr>
          <p:cNvPr id="140291" name="内容占位符 2"/>
          <p:cNvSpPr>
            <a:spLocks noGrp="1"/>
          </p:cNvSpPr>
          <p:nvPr>
            <p:ph idx="1"/>
          </p:nvPr>
        </p:nvSpPr>
        <p:spPr/>
        <p:txBody>
          <a:bodyPr>
            <a:normAutofit fontScale="92500"/>
          </a:bodyPr>
          <a:lstStyle/>
          <a:p>
            <a:pPr eaLnBrk="1" hangingPunct="1"/>
            <a:r>
              <a:rPr lang="zh-CN" altLang="en-US" dirty="0" smtClean="0"/>
              <a:t>每个进程按照程序执行序发出存储操作</a:t>
            </a:r>
            <a:endParaRPr lang="en-US" altLang="zh-CN" dirty="0" smtClean="0"/>
          </a:p>
          <a:p>
            <a:pPr eaLnBrk="1" hangingPunct="1"/>
            <a:r>
              <a:rPr lang="zh-CN" altLang="en-US" dirty="0" smtClean="0"/>
              <a:t>发出写操作后，进程要等待写的完成，才能发出它的下一个操作</a:t>
            </a:r>
            <a:endParaRPr lang="en-US" altLang="zh-CN" dirty="0" smtClean="0"/>
          </a:p>
          <a:p>
            <a:pPr eaLnBrk="1" hangingPunct="1"/>
            <a:r>
              <a:rPr lang="zh-CN" altLang="en-US" dirty="0" smtClean="0"/>
              <a:t>发出读操作后，进程不仅要等待读的完成，还要等待产生所读数据的那个写操作完成，才能发出它的下个操作。即：如果该写操作对这个处理器来说完成了，那么这个处理器应该等待该写操作对所有处理器都完成了。</a:t>
            </a:r>
            <a:endParaRPr lang="en-US" altLang="zh-CN" dirty="0" smtClean="0"/>
          </a:p>
          <a:p>
            <a:pPr eaLnBrk="1" hangingPunct="1"/>
            <a:r>
              <a:rPr lang="zh-CN" altLang="en-US" dirty="0" smtClean="0"/>
              <a:t>第三个条件保证了写操作的原子性。即读操作必须等待逻辑上先前的写操作变得全局可见</a:t>
            </a:r>
          </a:p>
        </p:txBody>
      </p:sp>
      <p:sp>
        <p:nvSpPr>
          <p:cNvPr id="4" name="日期占位符 3"/>
          <p:cNvSpPr>
            <a:spLocks noGrp="1"/>
          </p:cNvSpPr>
          <p:nvPr>
            <p:ph type="dt" sz="half" idx="10"/>
          </p:nvPr>
        </p:nvSpPr>
        <p:spPr/>
        <p:txBody>
          <a:bodyPr/>
          <a:lstStyle/>
          <a:p>
            <a:pPr>
              <a:defRPr/>
            </a:pPr>
            <a:fld id="{078D1C19-A7C4-4A52-8888-5310D6FE0D78}" type="datetime1">
              <a:rPr lang="zh-CN" altLang="en-US"/>
              <a:t>2020/5/17</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40294" name="灯片编号占位符 5"/>
          <p:cNvSpPr>
            <a:spLocks noGrp="1"/>
          </p:cNvSpPr>
          <p:nvPr>
            <p:ph type="sldNum" sz="quarter" idx="12"/>
          </p:nvPr>
        </p:nvSpPr>
        <p:spPr bwMode="auto">
          <a:noFill/>
          <a:ln>
            <a:miter lim="800000"/>
          </a:ln>
        </p:spPr>
        <p:txBody>
          <a:bodyPr/>
          <a:lstStyle/>
          <a:p>
            <a:fld id="{25D27C5F-0D82-4409-A8E6-C7F8F6DAA9C2}" type="slidenum">
              <a:rPr lang="zh-CN" altLang="en-US"/>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endParaRPr lang="en-US" altLang="zh-CN" smtClean="0"/>
          </a:p>
        </p:txBody>
      </p:sp>
      <p:sp>
        <p:nvSpPr>
          <p:cNvPr id="40965" name="Rectangle 3"/>
          <p:cNvSpPr>
            <a:spLocks noGrp="1" noChangeArrowheads="1"/>
          </p:cNvSpPr>
          <p:nvPr>
            <p:ph idx="1"/>
          </p:nvPr>
        </p:nvSpPr>
        <p:spPr/>
        <p:txBody>
          <a:bodyPr>
            <a:normAutofit lnSpcReduction="10000"/>
          </a:bodyPr>
          <a:lstStyle/>
          <a:p>
            <a:r>
              <a:rPr lang="zh-CN" altLang="en-US" smtClean="0"/>
              <a:t>指令流水线通过指令重叠减小</a:t>
            </a:r>
            <a:r>
              <a:rPr lang="en-US" altLang="zh-CN" smtClean="0"/>
              <a:t> CPI</a:t>
            </a:r>
          </a:p>
          <a:p>
            <a:r>
              <a:rPr lang="zh-CN" altLang="en-US" smtClean="0"/>
              <a:t>充分利用数据通路</a:t>
            </a:r>
            <a:endParaRPr lang="en-US" altLang="zh-CN" smtClean="0"/>
          </a:p>
          <a:p>
            <a:pPr lvl="1"/>
            <a:r>
              <a:rPr lang="zh-CN" altLang="en-US" smtClean="0"/>
              <a:t>当前指令执行时，启动下一条指令</a:t>
            </a:r>
            <a:endParaRPr lang="en-US" altLang="zh-CN" smtClean="0"/>
          </a:p>
          <a:p>
            <a:pPr lvl="1"/>
            <a:r>
              <a:rPr lang="zh-CN" altLang="en-US" smtClean="0"/>
              <a:t>其性能受限于花费时间最长的段</a:t>
            </a:r>
            <a:endParaRPr lang="en-US" altLang="zh-CN" smtClean="0"/>
          </a:p>
          <a:p>
            <a:pPr lvl="1"/>
            <a:r>
              <a:rPr lang="zh-CN" altLang="en-US" smtClean="0"/>
              <a:t>检测和消除相关</a:t>
            </a:r>
            <a:endParaRPr lang="en-US" altLang="zh-CN" smtClean="0"/>
          </a:p>
          <a:p>
            <a:r>
              <a:rPr lang="zh-CN" altLang="en-US" smtClean="0"/>
              <a:t>如何有利于流水线技术的应用</a:t>
            </a:r>
            <a:endParaRPr lang="en-US" altLang="zh-CN" smtClean="0"/>
          </a:p>
          <a:p>
            <a:pPr lvl="1"/>
            <a:r>
              <a:rPr lang="zh-CN" altLang="en-US" smtClean="0"/>
              <a:t>所有的指令都等长</a:t>
            </a:r>
            <a:endParaRPr lang="en-US" altLang="zh-CN" smtClean="0"/>
          </a:p>
          <a:p>
            <a:pPr lvl="1"/>
            <a:r>
              <a:rPr lang="zh-CN" altLang="en-US" smtClean="0"/>
              <a:t>只有很少的指令格式</a:t>
            </a:r>
          </a:p>
          <a:p>
            <a:pPr lvl="1"/>
            <a:r>
              <a:rPr lang="zh-CN" altLang="en-US" smtClean="0"/>
              <a:t>只用</a:t>
            </a:r>
            <a:r>
              <a:rPr lang="en-US" altLang="zh-CN" smtClean="0"/>
              <a:t>Load/Store</a:t>
            </a:r>
            <a:r>
              <a:rPr lang="zh-CN" altLang="en-US" smtClean="0"/>
              <a:t>来进行存储器访问</a:t>
            </a:r>
            <a:r>
              <a:rPr lang="en-US" altLang="zh-CN" smtClean="0"/>
              <a:t/>
            </a:r>
            <a:br>
              <a:rPr lang="en-US" altLang="zh-CN" smtClean="0"/>
            </a:br>
            <a:endParaRPr lang="en-US" altLang="zh-CN" smtClean="0"/>
          </a:p>
          <a:p>
            <a:endParaRPr lang="zh-CN" altLang="en-US" smtClean="0"/>
          </a:p>
        </p:txBody>
      </p:sp>
      <p:sp>
        <p:nvSpPr>
          <p:cNvPr id="2" name="日期占位符 1"/>
          <p:cNvSpPr>
            <a:spLocks noGrp="1"/>
          </p:cNvSpPr>
          <p:nvPr>
            <p:ph type="dt" sz="half" idx="10"/>
          </p:nvPr>
        </p:nvSpPr>
        <p:spPr/>
        <p:txBody>
          <a:bodyPr/>
          <a:lstStyle/>
          <a:p>
            <a:fld id="{ACD81D47-CE2A-4022-9837-2D220761D833}" type="datetime1">
              <a:rPr lang="en-US" altLang="zh-CN" smtClean="0"/>
              <a:t>5/17/2020</a:t>
            </a:fld>
            <a:endParaRPr lang="zh-CN" altLang="en-US"/>
          </a:p>
        </p:txBody>
      </p:sp>
      <p:sp>
        <p:nvSpPr>
          <p:cNvPr id="4096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805FE076-911E-4357-8C43-F7447E39904D}" type="slidenum">
              <a:rPr lang="en-US" altLang="zh-CN" smtClean="0"/>
              <a:t>40</a:t>
            </a:fld>
            <a:endParaRPr lang="en-US" altLang="zh-CN"/>
          </a:p>
        </p:txBody>
      </p:sp>
    </p:spTree>
    <p:extLst>
      <p:ext uri="{BB962C8B-B14F-4D97-AF65-F5344CB8AC3E}">
        <p14:creationId xmlns:p14="http://schemas.microsoft.com/office/powerpoint/2010/main" val="126282353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Rectangle 2"/>
          <p:cNvSpPr>
            <a:spLocks noGrp="1" noChangeArrowheads="1"/>
          </p:cNvSpPr>
          <p:nvPr>
            <p:ph type="title"/>
          </p:nvPr>
        </p:nvSpPr>
        <p:spPr/>
        <p:txBody>
          <a:bodyPr/>
          <a:lstStyle/>
          <a:p>
            <a:r>
              <a:rPr lang="zh-CN" altLang="en-US" smtClean="0"/>
              <a:t>流水线的加速比计算 </a:t>
            </a:r>
          </a:p>
        </p:txBody>
      </p:sp>
      <p:sp>
        <p:nvSpPr>
          <p:cNvPr id="2" name="日期占位符 1"/>
          <p:cNvSpPr>
            <a:spLocks noGrp="1"/>
          </p:cNvSpPr>
          <p:nvPr>
            <p:ph type="dt" sz="half" idx="10"/>
          </p:nvPr>
        </p:nvSpPr>
        <p:spPr/>
        <p:txBody>
          <a:bodyPr/>
          <a:lstStyle/>
          <a:p>
            <a:fld id="{0B52CD5B-BC44-455C-86B5-73C103D288C6}" type="datetime1">
              <a:rPr lang="en-US" altLang="zh-CN" smtClean="0"/>
              <a:t>5/17/2020</a:t>
            </a:fld>
            <a:endParaRPr lang="zh-CN" altLang="en-US"/>
          </a:p>
        </p:txBody>
      </p:sp>
      <p:sp>
        <p:nvSpPr>
          <p:cNvPr id="1946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35D76B70-91FD-443A-9FAD-F45BDE37F50F}" type="slidenum">
              <a:rPr lang="en-US" altLang="zh-CN" smtClean="0"/>
              <a:t>41</a:t>
            </a:fld>
            <a:endParaRPr lang="en-US" altLang="zh-CN"/>
          </a:p>
        </p:txBody>
      </p:sp>
      <p:graphicFrame>
        <p:nvGraphicFramePr>
          <p:cNvPr id="19458" name="Object 3"/>
          <p:cNvGraphicFramePr>
            <a:graphicFrameLocks noChangeAspect="1"/>
          </p:cNvGraphicFramePr>
          <p:nvPr/>
        </p:nvGraphicFramePr>
        <p:xfrm>
          <a:off x="609600" y="1905000"/>
          <a:ext cx="8269288" cy="838200"/>
        </p:xfrm>
        <a:graphic>
          <a:graphicData uri="http://schemas.openxmlformats.org/presentationml/2006/ole">
            <mc:AlternateContent xmlns:mc="http://schemas.openxmlformats.org/markup-compatibility/2006">
              <mc:Choice xmlns:v="urn:schemas-microsoft-com:vml" Requires="v">
                <p:oleObj spid="_x0000_s2062" name="Equation" r:id="rId4" imgW="8267700" imgH="838200" progId="">
                  <p:embed/>
                </p:oleObj>
              </mc:Choice>
              <mc:Fallback>
                <p:oleObj name="Equation" r:id="rId4" imgW="8267700" imgH="838200" progId="">
                  <p:embed/>
                  <p:pic>
                    <p:nvPicPr>
                      <p:cNvPr id="1945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905000"/>
                        <a:ext cx="82692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9" name="Object 4"/>
          <p:cNvGraphicFramePr>
            <a:graphicFrameLocks noChangeAspect="1"/>
          </p:cNvGraphicFramePr>
          <p:nvPr/>
        </p:nvGraphicFramePr>
        <p:xfrm>
          <a:off x="609600" y="4038600"/>
          <a:ext cx="7100888" cy="838200"/>
        </p:xfrm>
        <a:graphic>
          <a:graphicData uri="http://schemas.openxmlformats.org/presentationml/2006/ole">
            <mc:AlternateContent xmlns:mc="http://schemas.openxmlformats.org/markup-compatibility/2006">
              <mc:Choice xmlns:v="urn:schemas-microsoft-com:vml" Requires="v">
                <p:oleObj spid="_x0000_s2063" name="Equation" r:id="rId6" imgW="7099300" imgH="838200" progId="">
                  <p:embed/>
                </p:oleObj>
              </mc:Choice>
              <mc:Fallback>
                <p:oleObj name="Equation" r:id="rId6" imgW="7099300" imgH="838200" progId="">
                  <p:embed/>
                  <p:pic>
                    <p:nvPicPr>
                      <p:cNvPr id="19459"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4038600"/>
                        <a:ext cx="71008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5"/>
          <p:cNvGraphicFramePr>
            <a:graphicFrameLocks noChangeAspect="1"/>
          </p:cNvGraphicFramePr>
          <p:nvPr/>
        </p:nvGraphicFramePr>
        <p:xfrm>
          <a:off x="685800" y="1371600"/>
          <a:ext cx="7291388" cy="404813"/>
        </p:xfrm>
        <a:graphic>
          <a:graphicData uri="http://schemas.openxmlformats.org/presentationml/2006/ole">
            <mc:AlternateContent xmlns:mc="http://schemas.openxmlformats.org/markup-compatibility/2006">
              <mc:Choice xmlns:v="urn:schemas-microsoft-com:vml" Requires="v">
                <p:oleObj spid="_x0000_s2064" name="Equation" r:id="rId8" imgW="7289800" imgH="406400" progId="">
                  <p:embed/>
                </p:oleObj>
              </mc:Choice>
              <mc:Fallback>
                <p:oleObj name="Equation" r:id="rId8" imgW="7289800" imgH="406400" progId="">
                  <p:embed/>
                  <p:pic>
                    <p:nvPicPr>
                      <p:cNvPr id="1946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1371600"/>
                        <a:ext cx="7291388"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4" name="Text Box 6"/>
          <p:cNvSpPr txBox="1">
            <a:spLocks noChangeArrowheads="1"/>
          </p:cNvSpPr>
          <p:nvPr/>
        </p:nvSpPr>
        <p:spPr bwMode="auto">
          <a:xfrm>
            <a:off x="533400" y="3200400"/>
            <a:ext cx="5351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b="1" dirty="0">
                <a:solidFill>
                  <a:schemeClr val="hlink"/>
                </a:solidFill>
                <a:latin typeface="Comic Sans MS" panose="030F0702030302020204" pitchFamily="66" charset="0"/>
                <a:ea typeface="宋体" panose="02010600030101010101" pitchFamily="2" charset="-122"/>
              </a:rPr>
              <a:t>For simple RISC pipeline, CPI = 1:</a:t>
            </a:r>
          </a:p>
        </p:txBody>
      </p:sp>
    </p:spTree>
    <p:extLst>
      <p:ext uri="{BB962C8B-B14F-4D97-AF65-F5344CB8AC3E}">
        <p14:creationId xmlns:p14="http://schemas.microsoft.com/office/powerpoint/2010/main" val="10074484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endParaRPr lang="zh-CN" altLang="en-US" smtClean="0"/>
          </a:p>
        </p:txBody>
      </p:sp>
      <p:sp>
        <p:nvSpPr>
          <p:cNvPr id="108547" name="内容占位符 2"/>
          <p:cNvSpPr>
            <a:spLocks noGrp="1"/>
          </p:cNvSpPr>
          <p:nvPr>
            <p:ph idx="1"/>
          </p:nvPr>
        </p:nvSpPr>
        <p:spPr/>
        <p:txBody>
          <a:bodyPr>
            <a:normAutofit fontScale="62500" lnSpcReduction="20000"/>
          </a:bodyPr>
          <a:lstStyle/>
          <a:p>
            <a:pPr>
              <a:lnSpc>
                <a:spcPct val="120000"/>
              </a:lnSpc>
            </a:pPr>
            <a:r>
              <a:rPr lang="zh-CN" altLang="en-US" dirty="0" smtClean="0"/>
              <a:t>影响流水线性能</a:t>
            </a:r>
            <a:endParaRPr lang="en-US" altLang="zh-CN" dirty="0" smtClean="0"/>
          </a:p>
          <a:p>
            <a:pPr lvl="1">
              <a:lnSpc>
                <a:spcPct val="120000"/>
              </a:lnSpc>
            </a:pPr>
            <a:r>
              <a:rPr lang="zh-CN" altLang="en-US" dirty="0" smtClean="0"/>
              <a:t>结构相关、数据相关</a:t>
            </a:r>
            <a:endParaRPr lang="en-US" altLang="zh-CN" dirty="0" smtClean="0"/>
          </a:p>
          <a:p>
            <a:pPr lvl="1">
              <a:lnSpc>
                <a:spcPct val="120000"/>
              </a:lnSpc>
            </a:pPr>
            <a:r>
              <a:rPr lang="zh-CN" altLang="en-US" dirty="0" smtClean="0"/>
              <a:t>控制相关、异常</a:t>
            </a:r>
            <a:endParaRPr lang="en-US" altLang="zh-CN" dirty="0" smtClean="0"/>
          </a:p>
          <a:p>
            <a:pPr>
              <a:lnSpc>
                <a:spcPct val="120000"/>
              </a:lnSpc>
            </a:pPr>
            <a:r>
              <a:rPr lang="zh-CN" altLang="en-US" dirty="0" smtClean="0"/>
              <a:t>异常处理</a:t>
            </a:r>
            <a:endParaRPr lang="en-US" altLang="zh-CN" dirty="0" smtClean="0"/>
          </a:p>
          <a:p>
            <a:pPr lvl="1">
              <a:lnSpc>
                <a:spcPct val="120000"/>
              </a:lnSpc>
            </a:pPr>
            <a:r>
              <a:rPr lang="zh-CN" altLang="en-US" dirty="0" smtClean="0"/>
              <a:t>种类与分类</a:t>
            </a:r>
            <a:endParaRPr lang="en-US" altLang="zh-CN" dirty="0" smtClean="0"/>
          </a:p>
          <a:p>
            <a:pPr lvl="1">
              <a:lnSpc>
                <a:spcPct val="120000"/>
              </a:lnSpc>
            </a:pPr>
            <a:r>
              <a:rPr lang="zh-CN" altLang="en-US" dirty="0" smtClean="0"/>
              <a:t>精确与非精确中断</a:t>
            </a:r>
            <a:endParaRPr lang="en-US" altLang="zh-CN" dirty="0" smtClean="0"/>
          </a:p>
          <a:p>
            <a:pPr>
              <a:lnSpc>
                <a:spcPct val="120000"/>
              </a:lnSpc>
            </a:pPr>
            <a:r>
              <a:rPr lang="zh-CN" altLang="en-US" dirty="0" smtClean="0"/>
              <a:t>支持浮点数操作的</a:t>
            </a:r>
            <a:r>
              <a:rPr lang="en-US" altLang="zh-CN" dirty="0" smtClean="0"/>
              <a:t>MIPS</a:t>
            </a:r>
            <a:r>
              <a:rPr lang="zh-CN" altLang="en-US" dirty="0" smtClean="0"/>
              <a:t>流水线</a:t>
            </a:r>
            <a:endParaRPr lang="en-US" altLang="zh-CN" dirty="0" smtClean="0"/>
          </a:p>
          <a:p>
            <a:pPr lvl="1">
              <a:lnSpc>
                <a:spcPct val="120000"/>
              </a:lnSpc>
            </a:pPr>
            <a:r>
              <a:rPr lang="en-US" altLang="zh-CN" dirty="0" smtClean="0"/>
              <a:t>Latency &amp; Repeat Interval</a:t>
            </a:r>
          </a:p>
          <a:p>
            <a:pPr lvl="1">
              <a:lnSpc>
                <a:spcPct val="120000"/>
              </a:lnSpc>
            </a:pPr>
            <a:r>
              <a:rPr lang="zh-CN" altLang="en-US" dirty="0" smtClean="0"/>
              <a:t>问题：结构相关（增多）；数据相关、控制相关引起的</a:t>
            </a:r>
            <a:r>
              <a:rPr lang="en-US" altLang="zh-CN" dirty="0" smtClean="0"/>
              <a:t>stall</a:t>
            </a:r>
            <a:r>
              <a:rPr lang="zh-CN" altLang="en-US" dirty="0" smtClean="0"/>
              <a:t>增多；有新的冲突源产生；定向路径增多；异常处理复杂</a:t>
            </a:r>
            <a:endParaRPr lang="en-US" altLang="zh-CN" dirty="0" smtClean="0"/>
          </a:p>
          <a:p>
            <a:pPr lvl="1">
              <a:lnSpc>
                <a:spcPct val="120000"/>
              </a:lnSpc>
            </a:pPr>
            <a:r>
              <a:rPr lang="en-US" altLang="zh-CN" dirty="0" smtClean="0"/>
              <a:t>MIPS R4000 8</a:t>
            </a:r>
            <a:r>
              <a:rPr lang="zh-CN" altLang="en-US" dirty="0" smtClean="0"/>
              <a:t>级流水线</a:t>
            </a:r>
            <a:endParaRPr lang="en-US" altLang="zh-CN" dirty="0" smtClean="0"/>
          </a:p>
          <a:p>
            <a:pPr lvl="2">
              <a:lnSpc>
                <a:spcPct val="120000"/>
              </a:lnSpc>
            </a:pPr>
            <a:r>
              <a:rPr lang="zh-CN" altLang="en-US" dirty="0" smtClean="0"/>
              <a:t>存储器操作分阶段 </a:t>
            </a:r>
            <a:r>
              <a:rPr lang="en-US" altLang="zh-CN" dirty="0" smtClean="0"/>
              <a:t>– load</a:t>
            </a:r>
            <a:r>
              <a:rPr lang="zh-CN" altLang="en-US" dirty="0" smtClean="0"/>
              <a:t>延迟为</a:t>
            </a:r>
            <a:r>
              <a:rPr lang="en-US" altLang="zh-CN" dirty="0" smtClean="0"/>
              <a:t>2</a:t>
            </a:r>
            <a:r>
              <a:rPr lang="zh-CN" altLang="en-US" dirty="0" smtClean="0"/>
              <a:t>个</a:t>
            </a:r>
            <a:r>
              <a:rPr lang="en-US" altLang="zh-CN" dirty="0" smtClean="0"/>
              <a:t>cycles</a:t>
            </a:r>
          </a:p>
          <a:p>
            <a:pPr lvl="2">
              <a:lnSpc>
                <a:spcPct val="120000"/>
              </a:lnSpc>
            </a:pPr>
            <a:r>
              <a:rPr lang="en-US" altLang="zh-CN" dirty="0" smtClean="0"/>
              <a:t>Branch</a:t>
            </a:r>
            <a:r>
              <a:rPr lang="zh-CN" altLang="en-US" dirty="0" smtClean="0"/>
              <a:t>操作在</a:t>
            </a:r>
            <a:r>
              <a:rPr lang="en-US" altLang="zh-CN" dirty="0" smtClean="0"/>
              <a:t>EX</a:t>
            </a:r>
            <a:r>
              <a:rPr lang="zh-CN" altLang="en-US" dirty="0" smtClean="0"/>
              <a:t>段确定分支方向</a:t>
            </a:r>
            <a:r>
              <a:rPr lang="en-US" altLang="zh-CN" dirty="0" smtClean="0"/>
              <a:t>- 3</a:t>
            </a:r>
            <a:r>
              <a:rPr lang="zh-CN" altLang="en-US" dirty="0" smtClean="0"/>
              <a:t>个</a:t>
            </a:r>
            <a:r>
              <a:rPr lang="en-US" altLang="zh-CN" dirty="0" smtClean="0"/>
              <a:t>cycles</a:t>
            </a:r>
            <a:r>
              <a:rPr lang="zh-CN" altLang="en-US" dirty="0" smtClean="0"/>
              <a:t>的延迟</a:t>
            </a:r>
            <a:endParaRPr lang="en-US" altLang="zh-CN" dirty="0" smtClean="0"/>
          </a:p>
          <a:p>
            <a:pPr lvl="2">
              <a:lnSpc>
                <a:spcPct val="120000"/>
              </a:lnSpc>
            </a:pPr>
            <a:r>
              <a:rPr lang="zh-CN" altLang="en-US" dirty="0" smtClean="0"/>
              <a:t>多个定向源 ：</a:t>
            </a:r>
            <a:r>
              <a:rPr lang="en-US" altLang="zh-CN" dirty="0" smtClean="0"/>
              <a:t>EX/DF</a:t>
            </a:r>
            <a:r>
              <a:rPr lang="zh-CN" altLang="en-US" dirty="0" smtClean="0"/>
              <a:t>，</a:t>
            </a:r>
            <a:r>
              <a:rPr lang="en-US" altLang="zh-CN" dirty="0" smtClean="0"/>
              <a:t>DF/DS</a:t>
            </a:r>
            <a:r>
              <a:rPr lang="zh-CN" altLang="en-US" dirty="0" smtClean="0"/>
              <a:t>，</a:t>
            </a:r>
            <a:r>
              <a:rPr lang="en-US" altLang="zh-CN" dirty="0" smtClean="0"/>
              <a:t>DS/TC</a:t>
            </a:r>
            <a:r>
              <a:rPr lang="zh-CN" altLang="en-US" dirty="0" smtClean="0"/>
              <a:t>，</a:t>
            </a:r>
            <a:r>
              <a:rPr lang="en-US" altLang="zh-CN" dirty="0" smtClean="0"/>
              <a:t>TC/WB</a:t>
            </a:r>
          </a:p>
          <a:p>
            <a:pPr lvl="1">
              <a:lnSpc>
                <a:spcPct val="120000"/>
              </a:lnSpc>
            </a:pPr>
            <a:r>
              <a:rPr lang="en-US" altLang="zh-CN" dirty="0" smtClean="0"/>
              <a:t>MIPS R4000</a:t>
            </a:r>
            <a:r>
              <a:rPr lang="zh-CN" altLang="en-US" dirty="0" smtClean="0"/>
              <a:t>的浮点数操作</a:t>
            </a:r>
            <a:endParaRPr lang="en-US" altLang="zh-CN" dirty="0" smtClean="0"/>
          </a:p>
          <a:p>
            <a:pPr lvl="2">
              <a:lnSpc>
                <a:spcPct val="120000"/>
              </a:lnSpc>
            </a:pPr>
            <a:endParaRPr lang="en-US" altLang="zh-CN" dirty="0" smtClean="0"/>
          </a:p>
          <a:p>
            <a:pPr lvl="2">
              <a:lnSpc>
                <a:spcPct val="120000"/>
              </a:lnSpc>
            </a:pPr>
            <a:endParaRPr lang="en-US" altLang="zh-CN" dirty="0" smtClean="0"/>
          </a:p>
          <a:p>
            <a:pPr lvl="1">
              <a:lnSpc>
                <a:spcPct val="120000"/>
              </a:lnSpc>
            </a:pPr>
            <a:endParaRPr lang="en-US" altLang="zh-CN" dirty="0" smtClean="0"/>
          </a:p>
        </p:txBody>
      </p:sp>
      <p:sp>
        <p:nvSpPr>
          <p:cNvPr id="2" name="日期占位符 1"/>
          <p:cNvSpPr>
            <a:spLocks noGrp="1"/>
          </p:cNvSpPr>
          <p:nvPr>
            <p:ph type="dt" sz="half" idx="10"/>
          </p:nvPr>
        </p:nvSpPr>
        <p:spPr/>
        <p:txBody>
          <a:bodyPr/>
          <a:lstStyle/>
          <a:p>
            <a:fld id="{1F06B709-A581-46DE-B60A-852FEF224A7A}" type="datetime1">
              <a:rPr lang="en-US" altLang="zh-CN" smtClean="0"/>
              <a:t>5/17/2020</a:t>
            </a:fld>
            <a:endParaRPr lang="zh-CN" altLang="en-US"/>
          </a:p>
        </p:txBody>
      </p:sp>
      <p:sp>
        <p:nvSpPr>
          <p:cNvPr id="108549"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3482807D-B572-4197-BF6A-643ACCC12525}" type="slidenum">
              <a:rPr lang="en-US" altLang="zh-CN" dirty="0" smtClean="0">
                <a:latin typeface="微软雅黑" panose="020B0503020204020204" pitchFamily="34" charset="-122"/>
              </a:rPr>
              <a:t>42</a:t>
            </a:fld>
            <a:endParaRPr lang="en-US" altLang="zh-CN" dirty="0">
              <a:latin typeface="微软雅黑" panose="020B0503020204020204" pitchFamily="34" charset="-122"/>
            </a:endParaRPr>
          </a:p>
        </p:txBody>
      </p:sp>
    </p:spTree>
    <p:extLst>
      <p:ext uri="{BB962C8B-B14F-4D97-AF65-F5344CB8AC3E}">
        <p14:creationId xmlns:p14="http://schemas.microsoft.com/office/powerpoint/2010/main" val="7339765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mtClean="0"/>
              <a:t> </a:t>
            </a:r>
            <a:r>
              <a:rPr lang="zh-CN" altLang="en-US" smtClean="0"/>
              <a:t>第</a:t>
            </a:r>
            <a:r>
              <a:rPr lang="en-US" altLang="zh-CN" smtClean="0"/>
              <a:t>4</a:t>
            </a:r>
            <a:r>
              <a:rPr lang="zh-CN" altLang="en-US" smtClean="0"/>
              <a:t>章</a:t>
            </a:r>
          </a:p>
        </p:txBody>
      </p:sp>
      <p:sp>
        <p:nvSpPr>
          <p:cNvPr id="55299" name="Rectangle 3"/>
          <p:cNvSpPr>
            <a:spLocks noGrp="1" noChangeArrowheads="1"/>
          </p:cNvSpPr>
          <p:nvPr>
            <p:ph idx="1"/>
          </p:nvPr>
        </p:nvSpPr>
        <p:spPr/>
        <p:txBody>
          <a:bodyPr>
            <a:normAutofit fontScale="87500" lnSpcReduction="20000"/>
          </a:bodyPr>
          <a:lstStyle/>
          <a:p>
            <a:r>
              <a:rPr lang="zh-CN" altLang="en-US" dirty="0" smtClean="0"/>
              <a:t>重点关注：存储层次、</a:t>
            </a:r>
            <a:r>
              <a:rPr lang="en-US" altLang="zh-CN" dirty="0" smtClean="0"/>
              <a:t>Cache</a:t>
            </a:r>
            <a:r>
              <a:rPr lang="zh-CN" altLang="en-US" dirty="0" smtClean="0"/>
              <a:t>性能评估和优化、主存组织、虚拟存储（</a:t>
            </a:r>
            <a:r>
              <a:rPr lang="en-US" altLang="zh-CN" dirty="0" smtClean="0"/>
              <a:t>TLB</a:t>
            </a:r>
            <a:r>
              <a:rPr lang="zh-CN" altLang="en-US" dirty="0" smtClean="0"/>
              <a:t>）</a:t>
            </a:r>
            <a:endParaRPr lang="en-US" altLang="zh-CN" dirty="0" smtClean="0"/>
          </a:p>
          <a:p>
            <a:r>
              <a:rPr lang="en-US" altLang="zh-CN" dirty="0" smtClean="0"/>
              <a:t>Cache</a:t>
            </a:r>
            <a:r>
              <a:rPr lang="zh-CN" altLang="en-US" dirty="0" smtClean="0"/>
              <a:t>基本原理 </a:t>
            </a:r>
            <a:r>
              <a:rPr lang="en-US" altLang="zh-CN" dirty="0" smtClean="0"/>
              <a:t>4Q</a:t>
            </a:r>
          </a:p>
          <a:p>
            <a:r>
              <a:rPr lang="en-US" altLang="zh-CN" dirty="0" smtClean="0"/>
              <a:t>Cache</a:t>
            </a:r>
            <a:r>
              <a:rPr lang="zh-CN" altLang="en-US" dirty="0" smtClean="0"/>
              <a:t>性能分析</a:t>
            </a:r>
            <a:endParaRPr lang="en-US" altLang="zh-CN" dirty="0" smtClean="0"/>
          </a:p>
          <a:p>
            <a:pPr marL="457200" lvl="1" indent="0">
              <a:buNone/>
            </a:pPr>
            <a:r>
              <a:rPr lang="en-US" altLang="zh-CN" dirty="0" smtClean="0"/>
              <a:t>CPU time = (CPU execution clock cycles + 	</a:t>
            </a:r>
            <a:br>
              <a:rPr lang="en-US" altLang="zh-CN" dirty="0" smtClean="0"/>
            </a:br>
            <a:r>
              <a:rPr lang="en-US" altLang="zh-CN" dirty="0" smtClean="0"/>
              <a:t>		 Memory stall clock cycles) x clock cycle time</a:t>
            </a:r>
          </a:p>
          <a:p>
            <a:pPr marL="457200" lvl="1" indent="0">
              <a:buNone/>
            </a:pPr>
            <a:r>
              <a:rPr lang="en-US" altLang="zh-CN" dirty="0" smtClean="0"/>
              <a:t>Memory stall clock cycles = </a:t>
            </a:r>
            <a:br>
              <a:rPr lang="en-US" altLang="zh-CN" dirty="0" smtClean="0"/>
            </a:br>
            <a:r>
              <a:rPr lang="en-US" altLang="zh-CN" dirty="0" smtClean="0"/>
              <a:t>	(Reads x Read miss rate x Read miss penalty + </a:t>
            </a:r>
            <a:br>
              <a:rPr lang="en-US" altLang="zh-CN" dirty="0" smtClean="0"/>
            </a:br>
            <a:r>
              <a:rPr lang="en-US" altLang="zh-CN" dirty="0" smtClean="0"/>
              <a:t>	 Writes x Write miss rate x Write miss penalty)</a:t>
            </a:r>
          </a:p>
          <a:p>
            <a:pPr marL="457200" lvl="1" indent="0">
              <a:buNone/>
            </a:pPr>
            <a:r>
              <a:rPr lang="en-US" altLang="zh-CN" dirty="0" smtClean="0"/>
              <a:t>Memory stall clock cycles = </a:t>
            </a:r>
            <a:br>
              <a:rPr lang="en-US" altLang="zh-CN" dirty="0" smtClean="0"/>
            </a:br>
            <a:r>
              <a:rPr lang="en-US" altLang="zh-CN" dirty="0" smtClean="0"/>
              <a:t>	Memory accesses x Miss rate x Miss penalty</a:t>
            </a:r>
          </a:p>
          <a:p>
            <a:pPr marL="457200" lvl="1" indent="0">
              <a:buNone/>
            </a:pPr>
            <a:r>
              <a:rPr lang="en-US" altLang="zh-CN" dirty="0" smtClean="0"/>
              <a:t>Different measure: AMAT</a:t>
            </a:r>
            <a:br>
              <a:rPr lang="en-US" altLang="zh-CN" dirty="0" smtClean="0"/>
            </a:br>
            <a:r>
              <a:rPr lang="en-US" altLang="zh-CN" dirty="0" smtClean="0"/>
              <a:t>Average Memory Access time (AMAT) = </a:t>
            </a:r>
            <a:br>
              <a:rPr lang="en-US" altLang="zh-CN" dirty="0" smtClean="0"/>
            </a:br>
            <a:r>
              <a:rPr lang="en-US" altLang="zh-CN" dirty="0" smtClean="0"/>
              <a:t>	Hit Time + (Miss Rate x Miss Penalty)</a:t>
            </a:r>
          </a:p>
        </p:txBody>
      </p:sp>
      <p:sp>
        <p:nvSpPr>
          <p:cNvPr id="3" name="日期占位符 2"/>
          <p:cNvSpPr>
            <a:spLocks noGrp="1"/>
          </p:cNvSpPr>
          <p:nvPr>
            <p:ph type="dt" sz="half" idx="10"/>
          </p:nvPr>
        </p:nvSpPr>
        <p:spPr/>
        <p:txBody>
          <a:bodyPr/>
          <a:lstStyle/>
          <a:p>
            <a:fld id="{220A5221-CEB6-43F9-B909-3AB50000C6B3}" type="datetime1">
              <a:rPr lang="zh-CN" altLang="en-US" smtClean="0"/>
              <a:t>2020/5/17</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55302" name="灯片编号占位符 1"/>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E40508A-E7E3-4034-A077-CE1E2803A709}" type="slidenum">
              <a:rPr lang="zh-CN" altLang="en-US" smtClean="0"/>
              <a:t>43</a:t>
            </a:fld>
            <a:endParaRPr lang="zh-CN" altLang="en-US"/>
          </a:p>
        </p:txBody>
      </p:sp>
    </p:spTree>
    <p:extLst>
      <p:ext uri="{BB962C8B-B14F-4D97-AF65-F5344CB8AC3E}">
        <p14:creationId xmlns:p14="http://schemas.microsoft.com/office/powerpoint/2010/main" val="3410371205"/>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smtClean="0"/>
              <a:t>Cache</a:t>
            </a:r>
            <a:r>
              <a:rPr lang="zh-CN" altLang="en-US" dirty="0" smtClean="0"/>
              <a:t>优化</a:t>
            </a:r>
          </a:p>
        </p:txBody>
      </p:sp>
      <p:sp>
        <p:nvSpPr>
          <p:cNvPr id="2" name="日期占位符 1"/>
          <p:cNvSpPr>
            <a:spLocks noGrp="1"/>
          </p:cNvSpPr>
          <p:nvPr>
            <p:ph type="dt" sz="half" idx="10"/>
          </p:nvPr>
        </p:nvSpPr>
        <p:spPr/>
        <p:txBody>
          <a:bodyPr/>
          <a:lstStyle/>
          <a:p>
            <a:fld id="{7EA5597D-3DAC-4273-A80F-3A59C1A08ABD}" type="datetime1">
              <a:rPr lang="zh-CN" altLang="en-US" smtClean="0"/>
              <a:t>2020/5/17</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130053" name="灯片编号占位符 3"/>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D4FCF01-445A-4D71-A97B-268F12566119}" type="slidenum">
              <a:rPr lang="zh-CN" altLang="en-US" smtClean="0"/>
              <a:t>44</a:t>
            </a:fld>
            <a:endParaRPr lang="zh-CN" altLang="en-US"/>
          </a:p>
        </p:txBody>
      </p:sp>
      <p:pic>
        <p:nvPicPr>
          <p:cNvPr id="1300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27113"/>
            <a:ext cx="9144000" cy="5132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99620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40290" name="Picture 3" descr="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918" y="1156844"/>
            <a:ext cx="771207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1" name="Rectangle 6"/>
          <p:cNvSpPr>
            <a:spLocks noGrp="1" noChangeArrowheads="1"/>
          </p:cNvSpPr>
          <p:nvPr>
            <p:ph type="title"/>
          </p:nvPr>
        </p:nvSpPr>
        <p:spPr>
          <a:xfrm>
            <a:off x="484188" y="152400"/>
            <a:ext cx="8286750" cy="727075"/>
          </a:xfrm>
        </p:spPr>
        <p:txBody>
          <a:bodyPr/>
          <a:lstStyle/>
          <a:p>
            <a:pPr eaLnBrk="1" hangingPunct="1"/>
            <a:r>
              <a:rPr lang="zh-CN" altLang="en-US" sz="3200" b="1" smtClean="0"/>
              <a:t>三种存储器组织方式</a:t>
            </a:r>
            <a:endParaRPr lang="en-US" altLang="zh-CN" sz="3200" b="1" smtClean="0"/>
          </a:p>
        </p:txBody>
      </p:sp>
      <p:sp>
        <p:nvSpPr>
          <p:cNvPr id="140292" name="Rectangle 2"/>
          <p:cNvSpPr>
            <a:spLocks noGrp="1" noChangeArrowheads="1"/>
          </p:cNvSpPr>
          <p:nvPr>
            <p:ph idx="1"/>
          </p:nvPr>
        </p:nvSpPr>
        <p:spPr>
          <a:xfrm>
            <a:off x="165100" y="5722937"/>
            <a:ext cx="2959100" cy="815975"/>
          </a:xfrm>
        </p:spPr>
        <p:txBody>
          <a:bodyPr>
            <a:normAutofit fontScale="92500" lnSpcReduction="20000"/>
          </a:bodyPr>
          <a:lstStyle/>
          <a:p>
            <a:pPr marL="0" indent="0" eaLnBrk="1" hangingPunct="1">
              <a:buFont typeface="Arial" panose="020B0604020202020204" pitchFamily="34" charset="0"/>
              <a:buNone/>
            </a:pPr>
            <a:r>
              <a:rPr lang="en-US" altLang="zh-CN" sz="1600" b="1" i="1" dirty="0" smtClean="0">
                <a:solidFill>
                  <a:schemeClr val="hlink"/>
                </a:solidFill>
              </a:rPr>
              <a:t>Simple</a:t>
            </a:r>
            <a:r>
              <a:rPr lang="en-US" altLang="zh-CN" sz="1600" b="1" dirty="0" smtClean="0"/>
              <a:t>: </a:t>
            </a:r>
          </a:p>
          <a:p>
            <a:pPr marL="455930" lvl="1" indent="0" eaLnBrk="1" hangingPunct="1">
              <a:buFont typeface="Arial" panose="020B0604020202020204" pitchFamily="34" charset="0"/>
              <a:buNone/>
            </a:pPr>
            <a:r>
              <a:rPr lang="en-US" altLang="zh-CN" sz="1400" b="1" dirty="0" smtClean="0"/>
              <a:t>CPU, Cache, Bus, Memory same width </a:t>
            </a:r>
            <a:br>
              <a:rPr lang="en-US" altLang="zh-CN" sz="1400" b="1" dirty="0" smtClean="0"/>
            </a:br>
            <a:r>
              <a:rPr lang="en-US" altLang="zh-CN" sz="1400" b="1" dirty="0" smtClean="0"/>
              <a:t>(32 bits)</a:t>
            </a:r>
          </a:p>
        </p:txBody>
      </p:sp>
      <p:sp>
        <p:nvSpPr>
          <p:cNvPr id="2" name="日期占位符 1"/>
          <p:cNvSpPr>
            <a:spLocks noGrp="1"/>
          </p:cNvSpPr>
          <p:nvPr>
            <p:ph type="dt" sz="quarter" idx="10"/>
          </p:nvPr>
        </p:nvSpPr>
        <p:spPr/>
        <p:txBody>
          <a:bodyPr/>
          <a:lstStyle/>
          <a:p>
            <a:pPr>
              <a:defRPr/>
            </a:pPr>
            <a:fld id="{22E07C45-F20C-4020-8B41-85A1F6CF5370}" type="datetime1">
              <a:rPr lang="zh-CN" altLang="en-US"/>
              <a:t>2020/5/17</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4029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A773230-7C54-4F7B-8B24-9B413E158381}" type="slidenum">
              <a:rPr lang="zh-CN" altLang="en-US">
                <a:solidFill>
                  <a:srgbClr val="898989"/>
                </a:solidFill>
              </a:rPr>
              <a:t>45</a:t>
            </a:fld>
            <a:endParaRPr lang="zh-CN" altLang="en-US">
              <a:solidFill>
                <a:srgbClr val="898989"/>
              </a:solidFill>
            </a:endParaRPr>
          </a:p>
        </p:txBody>
      </p:sp>
      <p:sp>
        <p:nvSpPr>
          <p:cNvPr id="140296" name="Rectangle 4"/>
          <p:cNvSpPr>
            <a:spLocks noChangeArrowheads="1"/>
          </p:cNvSpPr>
          <p:nvPr/>
        </p:nvSpPr>
        <p:spPr bwMode="auto">
          <a:xfrm>
            <a:off x="5014067" y="4617785"/>
            <a:ext cx="398145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a:solidFill>
                  <a:schemeClr val="tx1"/>
                </a:solidFill>
                <a:latin typeface="Calibri" panose="020F0502020204030204" pitchFamily="34" charset="0"/>
                <a:ea typeface="宋体" panose="02010600030101010101" pitchFamily="2" charset="-122"/>
              </a:defRPr>
            </a:lvl1pPr>
            <a:lvl2pPr marL="49403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75000"/>
              </a:lnSpc>
              <a:spcBef>
                <a:spcPct val="65000"/>
              </a:spcBef>
              <a:buFont typeface="Wingdings" panose="05000000000000000000" pitchFamily="2" charset="2"/>
              <a:buNone/>
            </a:pPr>
            <a:r>
              <a:rPr lang="en-US" altLang="zh-CN" sz="1600" b="1" i="1" dirty="0">
                <a:solidFill>
                  <a:schemeClr val="hlink"/>
                </a:solidFill>
                <a:latin typeface="Arial" panose="020B0604020202020204" pitchFamily="34" charset="0"/>
              </a:rPr>
              <a:t>Interleaved</a:t>
            </a:r>
            <a:r>
              <a:rPr lang="en-US" altLang="zh-CN" sz="1600" b="1" dirty="0">
                <a:latin typeface="Arial" panose="020B0604020202020204" pitchFamily="34" charset="0"/>
              </a:rPr>
              <a:t>: </a:t>
            </a:r>
          </a:p>
          <a:p>
            <a:pPr lvl="1" eaLnBrk="1" hangingPunct="1">
              <a:lnSpc>
                <a:spcPct val="85000"/>
              </a:lnSpc>
              <a:spcBef>
                <a:spcPct val="40000"/>
              </a:spcBef>
            </a:pPr>
            <a:r>
              <a:rPr lang="en-US" altLang="zh-CN" sz="1400" b="1" dirty="0">
                <a:latin typeface="Arial" panose="020B0604020202020204" pitchFamily="34" charset="0"/>
              </a:rPr>
              <a:t>CPU, Cache, Bus 1 word: Memory N Modules</a:t>
            </a:r>
            <a:br>
              <a:rPr lang="en-US" altLang="zh-CN" sz="1400" b="1" dirty="0">
                <a:latin typeface="Arial" panose="020B0604020202020204" pitchFamily="34" charset="0"/>
              </a:rPr>
            </a:br>
            <a:r>
              <a:rPr lang="en-US" altLang="zh-CN" sz="1400" b="1" dirty="0">
                <a:latin typeface="Arial" panose="020B0604020202020204" pitchFamily="34" charset="0"/>
              </a:rPr>
              <a:t>(4 Modules); example is </a:t>
            </a:r>
            <a:r>
              <a:rPr lang="en-US" altLang="zh-CN" sz="1400" b="1" i="1" dirty="0">
                <a:latin typeface="Arial" panose="020B0604020202020204" pitchFamily="34" charset="0"/>
              </a:rPr>
              <a:t>word interleaved</a:t>
            </a:r>
          </a:p>
        </p:txBody>
      </p:sp>
      <p:sp>
        <p:nvSpPr>
          <p:cNvPr id="140297" name="Rectangle 5"/>
          <p:cNvSpPr>
            <a:spLocks noChangeArrowheads="1"/>
          </p:cNvSpPr>
          <p:nvPr/>
        </p:nvSpPr>
        <p:spPr bwMode="auto">
          <a:xfrm>
            <a:off x="2014671" y="4990597"/>
            <a:ext cx="32004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a:solidFill>
                  <a:schemeClr val="tx1"/>
                </a:solidFill>
                <a:latin typeface="Calibri" panose="020F0502020204030204" pitchFamily="34" charset="0"/>
                <a:ea typeface="宋体" panose="02010600030101010101" pitchFamily="2" charset="-122"/>
              </a:defRPr>
            </a:lvl1pPr>
            <a:lvl2pPr marL="49403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75000"/>
              </a:lnSpc>
              <a:spcBef>
                <a:spcPct val="65000"/>
              </a:spcBef>
              <a:buFont typeface="Wingdings" panose="05000000000000000000" pitchFamily="2" charset="2"/>
              <a:buNone/>
            </a:pPr>
            <a:r>
              <a:rPr lang="en-US" altLang="zh-CN" sz="1600" b="1" i="1" dirty="0">
                <a:solidFill>
                  <a:schemeClr val="hlink"/>
                </a:solidFill>
                <a:latin typeface="Arial" panose="020B0604020202020204" pitchFamily="34" charset="0"/>
              </a:rPr>
              <a:t>Wide</a:t>
            </a:r>
            <a:r>
              <a:rPr lang="en-US" altLang="zh-CN" sz="1600" b="1" dirty="0">
                <a:latin typeface="Arial" panose="020B0604020202020204" pitchFamily="34" charset="0"/>
              </a:rPr>
              <a:t>:</a:t>
            </a:r>
            <a:r>
              <a:rPr lang="en-US" altLang="zh-CN" sz="2400" b="1" dirty="0">
                <a:latin typeface="Arial" panose="020B0604020202020204" pitchFamily="34" charset="0"/>
              </a:rPr>
              <a:t> </a:t>
            </a:r>
          </a:p>
          <a:p>
            <a:pPr lvl="1" eaLnBrk="1" hangingPunct="1">
              <a:lnSpc>
                <a:spcPct val="85000"/>
              </a:lnSpc>
              <a:spcBef>
                <a:spcPct val="40000"/>
              </a:spcBef>
            </a:pPr>
            <a:r>
              <a:rPr lang="en-US" altLang="zh-CN" sz="1400" b="1" dirty="0">
                <a:latin typeface="Arial" panose="020B0604020202020204" pitchFamily="34" charset="0"/>
              </a:rPr>
              <a:t>CPU/Mux 1 word; Mux/Cache, Bus, Memory N words (Alpha: 64 bits &amp; 256 bits)</a:t>
            </a:r>
            <a:endParaRPr lang="en-US" altLang="zh-CN" sz="1400" b="1" i="1" dirty="0">
              <a:latin typeface="Arial" panose="020B0604020202020204" pitchFamily="34" charset="0"/>
            </a:endParaRPr>
          </a:p>
        </p:txBody>
      </p:sp>
    </p:spTree>
    <p:extLst>
      <p:ext uri="{BB962C8B-B14F-4D97-AF65-F5344CB8AC3E}">
        <p14:creationId xmlns:p14="http://schemas.microsoft.com/office/powerpoint/2010/main" val="2846279397"/>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62" name="Group 2"/>
          <p:cNvGrpSpPr/>
          <p:nvPr/>
        </p:nvGrpSpPr>
        <p:grpSpPr bwMode="auto">
          <a:xfrm>
            <a:off x="539750" y="1758950"/>
            <a:ext cx="3340100" cy="139700"/>
            <a:chOff x="340" y="1108"/>
            <a:chExt cx="2104" cy="88"/>
          </a:xfrm>
        </p:grpSpPr>
        <p:sp>
          <p:nvSpPr>
            <p:cNvPr id="143424" name="Rectangle 3"/>
            <p:cNvSpPr>
              <a:spLocks noChangeArrowheads="1"/>
            </p:cNvSpPr>
            <p:nvPr/>
          </p:nvSpPr>
          <p:spPr bwMode="auto">
            <a:xfrm>
              <a:off x="340" y="1108"/>
              <a:ext cx="520" cy="88"/>
            </a:xfrm>
            <a:prstGeom prst="rect">
              <a:avLst/>
            </a:prstGeom>
            <a:solidFill>
              <a:schemeClr val="accent1"/>
            </a:solidFill>
            <a:ln w="12700">
              <a:solidFill>
                <a:schemeClr val="tx1"/>
              </a:solidFill>
              <a:miter lim="800000"/>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425" name="Rectangle 4"/>
            <p:cNvSpPr>
              <a:spLocks noChangeArrowheads="1"/>
            </p:cNvSpPr>
            <p:nvPr/>
          </p:nvSpPr>
          <p:spPr bwMode="auto">
            <a:xfrm>
              <a:off x="340" y="1108"/>
              <a:ext cx="2104" cy="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grpSp>
      <p:sp>
        <p:nvSpPr>
          <p:cNvPr id="143363" name="Rectangle 5"/>
          <p:cNvSpPr>
            <a:spLocks noChangeArrowheads="1"/>
          </p:cNvSpPr>
          <p:nvPr/>
        </p:nvSpPr>
        <p:spPr bwMode="auto">
          <a:xfrm>
            <a:off x="290513" y="968375"/>
            <a:ext cx="37925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a:latin typeface="Times New Roman" panose="02020603050405020304" pitchFamily="18" charset="0"/>
              </a:rPr>
              <a:t>Access Pattern without Interleaving:</a:t>
            </a:r>
          </a:p>
        </p:txBody>
      </p:sp>
      <p:grpSp>
        <p:nvGrpSpPr>
          <p:cNvPr id="143364" name="Group 6"/>
          <p:cNvGrpSpPr/>
          <p:nvPr/>
        </p:nvGrpSpPr>
        <p:grpSpPr bwMode="auto">
          <a:xfrm>
            <a:off x="3892550" y="1911350"/>
            <a:ext cx="3340100" cy="139700"/>
            <a:chOff x="2452" y="1204"/>
            <a:chExt cx="2104" cy="88"/>
          </a:xfrm>
        </p:grpSpPr>
        <p:sp>
          <p:nvSpPr>
            <p:cNvPr id="143422" name="Rectangle 7"/>
            <p:cNvSpPr>
              <a:spLocks noChangeArrowheads="1"/>
            </p:cNvSpPr>
            <p:nvPr/>
          </p:nvSpPr>
          <p:spPr bwMode="auto">
            <a:xfrm>
              <a:off x="2452" y="1204"/>
              <a:ext cx="520" cy="88"/>
            </a:xfrm>
            <a:prstGeom prst="rect">
              <a:avLst/>
            </a:prstGeom>
            <a:solidFill>
              <a:schemeClr val="accent1"/>
            </a:solidFill>
            <a:ln w="12700">
              <a:solidFill>
                <a:schemeClr val="tx1"/>
              </a:solidFill>
              <a:miter lim="800000"/>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423" name="Rectangle 8"/>
            <p:cNvSpPr>
              <a:spLocks noChangeArrowheads="1"/>
            </p:cNvSpPr>
            <p:nvPr/>
          </p:nvSpPr>
          <p:spPr bwMode="auto">
            <a:xfrm>
              <a:off x="2452" y="1204"/>
              <a:ext cx="2104" cy="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grpSp>
      <p:sp>
        <p:nvSpPr>
          <p:cNvPr id="143365" name="Line 9"/>
          <p:cNvSpPr>
            <a:spLocks noChangeShapeType="1"/>
          </p:cNvSpPr>
          <p:nvPr/>
        </p:nvSpPr>
        <p:spPr bwMode="auto">
          <a:xfrm>
            <a:off x="533400" y="1917700"/>
            <a:ext cx="0" cy="66040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66" name="Rectangle 10"/>
          <p:cNvSpPr>
            <a:spLocks noChangeArrowheads="1"/>
          </p:cNvSpPr>
          <p:nvPr/>
        </p:nvSpPr>
        <p:spPr bwMode="auto">
          <a:xfrm>
            <a:off x="519113" y="2438400"/>
            <a:ext cx="1862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Start Access for D1</a:t>
            </a:r>
          </a:p>
        </p:txBody>
      </p:sp>
      <p:sp>
        <p:nvSpPr>
          <p:cNvPr id="143367" name="Rectangle 11"/>
          <p:cNvSpPr>
            <a:spLocks noChangeArrowheads="1"/>
          </p:cNvSpPr>
          <p:nvPr/>
        </p:nvSpPr>
        <p:spPr bwMode="auto">
          <a:xfrm>
            <a:off x="5956300" y="1079500"/>
            <a:ext cx="660400" cy="5080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368" name="Rectangle 12"/>
          <p:cNvSpPr>
            <a:spLocks noChangeArrowheads="1"/>
          </p:cNvSpPr>
          <p:nvPr/>
        </p:nvSpPr>
        <p:spPr bwMode="auto">
          <a:xfrm>
            <a:off x="7404100" y="1079500"/>
            <a:ext cx="889000" cy="5080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369" name="Rectangle 13"/>
          <p:cNvSpPr>
            <a:spLocks noChangeArrowheads="1"/>
          </p:cNvSpPr>
          <p:nvPr/>
        </p:nvSpPr>
        <p:spPr bwMode="auto">
          <a:xfrm>
            <a:off x="6005513" y="1143000"/>
            <a:ext cx="603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CPU</a:t>
            </a:r>
          </a:p>
        </p:txBody>
      </p:sp>
      <p:sp>
        <p:nvSpPr>
          <p:cNvPr id="143370" name="Rectangle 14"/>
          <p:cNvSpPr>
            <a:spLocks noChangeArrowheads="1"/>
          </p:cNvSpPr>
          <p:nvPr/>
        </p:nvSpPr>
        <p:spPr bwMode="auto">
          <a:xfrm>
            <a:off x="7377113" y="1143000"/>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Memory</a:t>
            </a:r>
          </a:p>
        </p:txBody>
      </p:sp>
      <p:sp>
        <p:nvSpPr>
          <p:cNvPr id="143371" name="Line 15"/>
          <p:cNvSpPr>
            <a:spLocks noChangeShapeType="1"/>
          </p:cNvSpPr>
          <p:nvPr/>
        </p:nvSpPr>
        <p:spPr bwMode="auto">
          <a:xfrm>
            <a:off x="6642100" y="1295400"/>
            <a:ext cx="73660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72" name="Line 16"/>
          <p:cNvSpPr>
            <a:spLocks noChangeShapeType="1"/>
          </p:cNvSpPr>
          <p:nvPr/>
        </p:nvSpPr>
        <p:spPr bwMode="auto">
          <a:xfrm>
            <a:off x="3886200" y="2070100"/>
            <a:ext cx="0" cy="43180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73" name="Rectangle 17"/>
          <p:cNvSpPr>
            <a:spLocks noChangeArrowheads="1"/>
          </p:cNvSpPr>
          <p:nvPr/>
        </p:nvSpPr>
        <p:spPr bwMode="auto">
          <a:xfrm>
            <a:off x="3643313" y="2438400"/>
            <a:ext cx="1862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Start Access for D2</a:t>
            </a:r>
          </a:p>
        </p:txBody>
      </p:sp>
      <p:sp>
        <p:nvSpPr>
          <p:cNvPr id="143374" name="Line 18"/>
          <p:cNvSpPr>
            <a:spLocks noChangeShapeType="1"/>
          </p:cNvSpPr>
          <p:nvPr/>
        </p:nvSpPr>
        <p:spPr bwMode="auto">
          <a:xfrm>
            <a:off x="1371600" y="1917700"/>
            <a:ext cx="0" cy="35560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75" name="Rectangle 19"/>
          <p:cNvSpPr>
            <a:spLocks noChangeArrowheads="1"/>
          </p:cNvSpPr>
          <p:nvPr/>
        </p:nvSpPr>
        <p:spPr bwMode="auto">
          <a:xfrm>
            <a:off x="1357313" y="2133600"/>
            <a:ext cx="1273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D1 available</a:t>
            </a:r>
          </a:p>
        </p:txBody>
      </p:sp>
      <p:grpSp>
        <p:nvGrpSpPr>
          <p:cNvPr id="143376" name="Group 20"/>
          <p:cNvGrpSpPr/>
          <p:nvPr/>
        </p:nvGrpSpPr>
        <p:grpSpPr bwMode="auto">
          <a:xfrm>
            <a:off x="692150" y="4121150"/>
            <a:ext cx="3340100" cy="139700"/>
            <a:chOff x="436" y="2596"/>
            <a:chExt cx="2104" cy="88"/>
          </a:xfrm>
        </p:grpSpPr>
        <p:sp>
          <p:nvSpPr>
            <p:cNvPr id="143420" name="Rectangle 21"/>
            <p:cNvSpPr>
              <a:spLocks noChangeArrowheads="1"/>
            </p:cNvSpPr>
            <p:nvPr/>
          </p:nvSpPr>
          <p:spPr bwMode="auto">
            <a:xfrm>
              <a:off x="436" y="2596"/>
              <a:ext cx="520" cy="88"/>
            </a:xfrm>
            <a:prstGeom prst="rect">
              <a:avLst/>
            </a:prstGeom>
            <a:solidFill>
              <a:schemeClr val="accent1"/>
            </a:solidFill>
            <a:ln w="12700">
              <a:solidFill>
                <a:schemeClr val="tx1"/>
              </a:solidFill>
              <a:miter lim="800000"/>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421" name="Rectangle 22"/>
            <p:cNvSpPr>
              <a:spLocks noChangeArrowheads="1"/>
            </p:cNvSpPr>
            <p:nvPr/>
          </p:nvSpPr>
          <p:spPr bwMode="auto">
            <a:xfrm>
              <a:off x="436" y="2596"/>
              <a:ext cx="2104" cy="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grpSp>
      <p:sp>
        <p:nvSpPr>
          <p:cNvPr id="143377" name="Rectangle 23"/>
          <p:cNvSpPr>
            <a:spLocks noChangeArrowheads="1"/>
          </p:cNvSpPr>
          <p:nvPr/>
        </p:nvSpPr>
        <p:spPr bwMode="auto">
          <a:xfrm>
            <a:off x="290513" y="3178175"/>
            <a:ext cx="4119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a:latin typeface="Times New Roman" panose="02020603050405020304" pitchFamily="18" charset="0"/>
              </a:rPr>
              <a:t>Access Pattern with 4-way Interleaving:</a:t>
            </a:r>
          </a:p>
        </p:txBody>
      </p:sp>
      <p:sp>
        <p:nvSpPr>
          <p:cNvPr id="143378" name="Line 24"/>
          <p:cNvSpPr>
            <a:spLocks noChangeShapeType="1"/>
          </p:cNvSpPr>
          <p:nvPr/>
        </p:nvSpPr>
        <p:spPr bwMode="auto">
          <a:xfrm>
            <a:off x="685800" y="4279900"/>
            <a:ext cx="0" cy="66040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3379" name="Group 25"/>
          <p:cNvGrpSpPr/>
          <p:nvPr/>
        </p:nvGrpSpPr>
        <p:grpSpPr bwMode="auto">
          <a:xfrm>
            <a:off x="1530350" y="4425950"/>
            <a:ext cx="3340100" cy="139700"/>
            <a:chOff x="964" y="2788"/>
            <a:chExt cx="2104" cy="88"/>
          </a:xfrm>
        </p:grpSpPr>
        <p:sp>
          <p:nvSpPr>
            <p:cNvPr id="143418" name="Rectangle 26"/>
            <p:cNvSpPr>
              <a:spLocks noChangeArrowheads="1"/>
            </p:cNvSpPr>
            <p:nvPr/>
          </p:nvSpPr>
          <p:spPr bwMode="auto">
            <a:xfrm>
              <a:off x="964" y="2788"/>
              <a:ext cx="520" cy="88"/>
            </a:xfrm>
            <a:prstGeom prst="rect">
              <a:avLst/>
            </a:prstGeom>
            <a:solidFill>
              <a:schemeClr val="accent1"/>
            </a:solidFill>
            <a:ln w="12700">
              <a:solidFill>
                <a:schemeClr val="tx1"/>
              </a:solidFill>
              <a:miter lim="800000"/>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419" name="Rectangle 27"/>
            <p:cNvSpPr>
              <a:spLocks noChangeArrowheads="1"/>
            </p:cNvSpPr>
            <p:nvPr/>
          </p:nvSpPr>
          <p:spPr bwMode="auto">
            <a:xfrm>
              <a:off x="964" y="2788"/>
              <a:ext cx="2104" cy="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grpSp>
      <p:grpSp>
        <p:nvGrpSpPr>
          <p:cNvPr id="143380" name="Group 28"/>
          <p:cNvGrpSpPr/>
          <p:nvPr/>
        </p:nvGrpSpPr>
        <p:grpSpPr bwMode="auto">
          <a:xfrm>
            <a:off x="2444750" y="4730750"/>
            <a:ext cx="3340100" cy="139700"/>
            <a:chOff x="1540" y="2980"/>
            <a:chExt cx="2104" cy="88"/>
          </a:xfrm>
        </p:grpSpPr>
        <p:sp>
          <p:nvSpPr>
            <p:cNvPr id="143416" name="Rectangle 29"/>
            <p:cNvSpPr>
              <a:spLocks noChangeArrowheads="1"/>
            </p:cNvSpPr>
            <p:nvPr/>
          </p:nvSpPr>
          <p:spPr bwMode="auto">
            <a:xfrm>
              <a:off x="1540" y="2980"/>
              <a:ext cx="520" cy="88"/>
            </a:xfrm>
            <a:prstGeom prst="rect">
              <a:avLst/>
            </a:prstGeom>
            <a:solidFill>
              <a:schemeClr val="accent1"/>
            </a:solidFill>
            <a:ln w="12700">
              <a:solidFill>
                <a:schemeClr val="tx1"/>
              </a:solidFill>
              <a:miter lim="800000"/>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417" name="Rectangle 30"/>
            <p:cNvSpPr>
              <a:spLocks noChangeArrowheads="1"/>
            </p:cNvSpPr>
            <p:nvPr/>
          </p:nvSpPr>
          <p:spPr bwMode="auto">
            <a:xfrm>
              <a:off x="1540" y="2980"/>
              <a:ext cx="2104" cy="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grpSp>
      <p:grpSp>
        <p:nvGrpSpPr>
          <p:cNvPr id="143381" name="Group 31"/>
          <p:cNvGrpSpPr/>
          <p:nvPr/>
        </p:nvGrpSpPr>
        <p:grpSpPr bwMode="auto">
          <a:xfrm>
            <a:off x="3282950" y="5035550"/>
            <a:ext cx="3340100" cy="139700"/>
            <a:chOff x="2068" y="3172"/>
            <a:chExt cx="2104" cy="88"/>
          </a:xfrm>
        </p:grpSpPr>
        <p:sp>
          <p:nvSpPr>
            <p:cNvPr id="143414" name="Rectangle 32"/>
            <p:cNvSpPr>
              <a:spLocks noChangeArrowheads="1"/>
            </p:cNvSpPr>
            <p:nvPr/>
          </p:nvSpPr>
          <p:spPr bwMode="auto">
            <a:xfrm>
              <a:off x="2068" y="3172"/>
              <a:ext cx="520" cy="88"/>
            </a:xfrm>
            <a:prstGeom prst="rect">
              <a:avLst/>
            </a:prstGeom>
            <a:solidFill>
              <a:schemeClr val="accent1"/>
            </a:solidFill>
            <a:ln w="12700">
              <a:solidFill>
                <a:schemeClr val="tx1"/>
              </a:solidFill>
              <a:miter lim="800000"/>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415" name="Rectangle 33"/>
            <p:cNvSpPr>
              <a:spLocks noChangeArrowheads="1"/>
            </p:cNvSpPr>
            <p:nvPr/>
          </p:nvSpPr>
          <p:spPr bwMode="auto">
            <a:xfrm>
              <a:off x="2068" y="3172"/>
              <a:ext cx="2104" cy="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grpSp>
      <p:grpSp>
        <p:nvGrpSpPr>
          <p:cNvPr id="143382" name="Group 34"/>
          <p:cNvGrpSpPr/>
          <p:nvPr/>
        </p:nvGrpSpPr>
        <p:grpSpPr bwMode="auto">
          <a:xfrm>
            <a:off x="4121150" y="5340350"/>
            <a:ext cx="3340100" cy="139700"/>
            <a:chOff x="2596" y="3364"/>
            <a:chExt cx="2104" cy="88"/>
          </a:xfrm>
        </p:grpSpPr>
        <p:sp>
          <p:nvSpPr>
            <p:cNvPr id="143412" name="Rectangle 35"/>
            <p:cNvSpPr>
              <a:spLocks noChangeArrowheads="1"/>
            </p:cNvSpPr>
            <p:nvPr/>
          </p:nvSpPr>
          <p:spPr bwMode="auto">
            <a:xfrm>
              <a:off x="2596" y="3364"/>
              <a:ext cx="520" cy="88"/>
            </a:xfrm>
            <a:prstGeom prst="rect">
              <a:avLst/>
            </a:prstGeom>
            <a:solidFill>
              <a:schemeClr val="accent1"/>
            </a:solidFill>
            <a:ln w="12700">
              <a:solidFill>
                <a:schemeClr val="tx1"/>
              </a:solidFill>
              <a:miter lim="800000"/>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413" name="Rectangle 36"/>
            <p:cNvSpPr>
              <a:spLocks noChangeArrowheads="1"/>
            </p:cNvSpPr>
            <p:nvPr/>
          </p:nvSpPr>
          <p:spPr bwMode="auto">
            <a:xfrm>
              <a:off x="2596" y="3364"/>
              <a:ext cx="2104" cy="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grpSp>
      <p:sp>
        <p:nvSpPr>
          <p:cNvPr id="143383" name="Rectangle 37"/>
          <p:cNvSpPr>
            <a:spLocks noChangeArrowheads="1"/>
          </p:cNvSpPr>
          <p:nvPr/>
        </p:nvSpPr>
        <p:spPr bwMode="auto">
          <a:xfrm rot="-5400000">
            <a:off x="-96837" y="5407025"/>
            <a:ext cx="1435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Access Bank 0</a:t>
            </a:r>
          </a:p>
        </p:txBody>
      </p:sp>
      <p:sp>
        <p:nvSpPr>
          <p:cNvPr id="143384" name="Line 38"/>
          <p:cNvSpPr>
            <a:spLocks noChangeShapeType="1"/>
          </p:cNvSpPr>
          <p:nvPr/>
        </p:nvSpPr>
        <p:spPr bwMode="auto">
          <a:xfrm>
            <a:off x="1539875" y="4584700"/>
            <a:ext cx="0" cy="66040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85" name="Rectangle 39"/>
          <p:cNvSpPr>
            <a:spLocks noChangeArrowheads="1"/>
          </p:cNvSpPr>
          <p:nvPr/>
        </p:nvSpPr>
        <p:spPr bwMode="auto">
          <a:xfrm>
            <a:off x="839788" y="5257800"/>
            <a:ext cx="1436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Access Bank 1</a:t>
            </a:r>
          </a:p>
        </p:txBody>
      </p:sp>
      <p:sp>
        <p:nvSpPr>
          <p:cNvPr id="143386" name="Line 40"/>
          <p:cNvSpPr>
            <a:spLocks noChangeShapeType="1"/>
          </p:cNvSpPr>
          <p:nvPr/>
        </p:nvSpPr>
        <p:spPr bwMode="auto">
          <a:xfrm>
            <a:off x="2454275" y="4889500"/>
            <a:ext cx="0" cy="66040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87" name="Rectangle 41"/>
          <p:cNvSpPr>
            <a:spLocks noChangeArrowheads="1"/>
          </p:cNvSpPr>
          <p:nvPr/>
        </p:nvSpPr>
        <p:spPr bwMode="auto">
          <a:xfrm>
            <a:off x="1754188" y="5562600"/>
            <a:ext cx="1436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Access Bank 2</a:t>
            </a:r>
          </a:p>
        </p:txBody>
      </p:sp>
      <p:sp>
        <p:nvSpPr>
          <p:cNvPr id="143388" name="Line 42"/>
          <p:cNvSpPr>
            <a:spLocks noChangeShapeType="1"/>
          </p:cNvSpPr>
          <p:nvPr/>
        </p:nvSpPr>
        <p:spPr bwMode="auto">
          <a:xfrm>
            <a:off x="3292475" y="5194300"/>
            <a:ext cx="0" cy="66040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89" name="Rectangle 43"/>
          <p:cNvSpPr>
            <a:spLocks noChangeArrowheads="1"/>
          </p:cNvSpPr>
          <p:nvPr/>
        </p:nvSpPr>
        <p:spPr bwMode="auto">
          <a:xfrm>
            <a:off x="2668588" y="5867400"/>
            <a:ext cx="1436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Access Bank 3</a:t>
            </a:r>
          </a:p>
        </p:txBody>
      </p:sp>
      <p:sp>
        <p:nvSpPr>
          <p:cNvPr id="143390" name="Line 44"/>
          <p:cNvSpPr>
            <a:spLocks noChangeShapeType="1"/>
          </p:cNvSpPr>
          <p:nvPr/>
        </p:nvSpPr>
        <p:spPr bwMode="auto">
          <a:xfrm>
            <a:off x="4130675" y="5499100"/>
            <a:ext cx="0" cy="66040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91" name="Rectangle 45"/>
          <p:cNvSpPr>
            <a:spLocks noChangeArrowheads="1"/>
          </p:cNvSpPr>
          <p:nvPr/>
        </p:nvSpPr>
        <p:spPr bwMode="auto">
          <a:xfrm>
            <a:off x="3506788" y="6172200"/>
            <a:ext cx="2651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We can Access Bank 0 again</a:t>
            </a:r>
          </a:p>
        </p:txBody>
      </p:sp>
      <p:sp>
        <p:nvSpPr>
          <p:cNvPr id="143392" name="Rectangle 46"/>
          <p:cNvSpPr>
            <a:spLocks noChangeArrowheads="1"/>
          </p:cNvSpPr>
          <p:nvPr/>
        </p:nvSpPr>
        <p:spPr bwMode="auto">
          <a:xfrm>
            <a:off x="5803900" y="3898900"/>
            <a:ext cx="660400" cy="5080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393" name="Rectangle 47"/>
          <p:cNvSpPr>
            <a:spLocks noChangeArrowheads="1"/>
          </p:cNvSpPr>
          <p:nvPr/>
        </p:nvSpPr>
        <p:spPr bwMode="auto">
          <a:xfrm>
            <a:off x="7708900" y="3594100"/>
            <a:ext cx="889000" cy="5080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394" name="Rectangle 48"/>
          <p:cNvSpPr>
            <a:spLocks noChangeArrowheads="1"/>
          </p:cNvSpPr>
          <p:nvPr/>
        </p:nvSpPr>
        <p:spPr bwMode="auto">
          <a:xfrm>
            <a:off x="5853113" y="3962400"/>
            <a:ext cx="603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CPU</a:t>
            </a:r>
          </a:p>
        </p:txBody>
      </p:sp>
      <p:sp>
        <p:nvSpPr>
          <p:cNvPr id="143395" name="Rectangle 49"/>
          <p:cNvSpPr>
            <a:spLocks noChangeArrowheads="1"/>
          </p:cNvSpPr>
          <p:nvPr/>
        </p:nvSpPr>
        <p:spPr bwMode="auto">
          <a:xfrm>
            <a:off x="7675563" y="3581400"/>
            <a:ext cx="9366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Memory</a:t>
            </a:r>
          </a:p>
          <a:p>
            <a:pPr algn="ctr" eaLnBrk="1" hangingPunct="1"/>
            <a:r>
              <a:rPr lang="en-US" altLang="zh-CN" sz="1600" b="1">
                <a:latin typeface="Times New Roman" panose="02020603050405020304" pitchFamily="18" charset="0"/>
              </a:rPr>
              <a:t>Bank 1</a:t>
            </a:r>
          </a:p>
        </p:txBody>
      </p:sp>
      <p:sp>
        <p:nvSpPr>
          <p:cNvPr id="143396" name="Rectangle 50"/>
          <p:cNvSpPr>
            <a:spLocks noChangeArrowheads="1"/>
          </p:cNvSpPr>
          <p:nvPr/>
        </p:nvSpPr>
        <p:spPr bwMode="auto">
          <a:xfrm>
            <a:off x="7708900" y="2984500"/>
            <a:ext cx="889000" cy="5080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397" name="Rectangle 51"/>
          <p:cNvSpPr>
            <a:spLocks noChangeArrowheads="1"/>
          </p:cNvSpPr>
          <p:nvPr/>
        </p:nvSpPr>
        <p:spPr bwMode="auto">
          <a:xfrm>
            <a:off x="7675563" y="2971800"/>
            <a:ext cx="9366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Memory</a:t>
            </a:r>
          </a:p>
          <a:p>
            <a:pPr algn="ctr" eaLnBrk="1" hangingPunct="1"/>
            <a:r>
              <a:rPr lang="en-US" altLang="zh-CN" sz="1600" b="1">
                <a:latin typeface="Times New Roman" panose="02020603050405020304" pitchFamily="18" charset="0"/>
              </a:rPr>
              <a:t>Bank 0</a:t>
            </a:r>
          </a:p>
        </p:txBody>
      </p:sp>
      <p:sp>
        <p:nvSpPr>
          <p:cNvPr id="143398" name="Rectangle 52"/>
          <p:cNvSpPr>
            <a:spLocks noChangeArrowheads="1"/>
          </p:cNvSpPr>
          <p:nvPr/>
        </p:nvSpPr>
        <p:spPr bwMode="auto">
          <a:xfrm>
            <a:off x="7708900" y="4813300"/>
            <a:ext cx="889000" cy="5080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399" name="Rectangle 53"/>
          <p:cNvSpPr>
            <a:spLocks noChangeArrowheads="1"/>
          </p:cNvSpPr>
          <p:nvPr/>
        </p:nvSpPr>
        <p:spPr bwMode="auto">
          <a:xfrm>
            <a:off x="7675563" y="4800600"/>
            <a:ext cx="9366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Memory</a:t>
            </a:r>
          </a:p>
          <a:p>
            <a:pPr algn="ctr" eaLnBrk="1" hangingPunct="1"/>
            <a:r>
              <a:rPr lang="en-US" altLang="zh-CN" sz="1600" b="1">
                <a:latin typeface="Times New Roman" panose="02020603050405020304" pitchFamily="18" charset="0"/>
              </a:rPr>
              <a:t>Bank 3</a:t>
            </a:r>
          </a:p>
        </p:txBody>
      </p:sp>
      <p:sp>
        <p:nvSpPr>
          <p:cNvPr id="143400" name="Rectangle 54"/>
          <p:cNvSpPr>
            <a:spLocks noChangeArrowheads="1"/>
          </p:cNvSpPr>
          <p:nvPr/>
        </p:nvSpPr>
        <p:spPr bwMode="auto">
          <a:xfrm>
            <a:off x="7708900" y="4203700"/>
            <a:ext cx="889000" cy="5080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401" name="Rectangle 55"/>
          <p:cNvSpPr>
            <a:spLocks noChangeArrowheads="1"/>
          </p:cNvSpPr>
          <p:nvPr/>
        </p:nvSpPr>
        <p:spPr bwMode="auto">
          <a:xfrm>
            <a:off x="7675563" y="4191000"/>
            <a:ext cx="9366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Memory</a:t>
            </a:r>
          </a:p>
          <a:p>
            <a:pPr algn="ctr" eaLnBrk="1" hangingPunct="1"/>
            <a:r>
              <a:rPr lang="en-US" altLang="zh-CN" sz="1600" b="1">
                <a:latin typeface="Times New Roman" panose="02020603050405020304" pitchFamily="18" charset="0"/>
              </a:rPr>
              <a:t>Bank 2</a:t>
            </a:r>
          </a:p>
        </p:txBody>
      </p:sp>
      <p:sp>
        <p:nvSpPr>
          <p:cNvPr id="143402" name="Line 56"/>
          <p:cNvSpPr>
            <a:spLocks noChangeShapeType="1"/>
          </p:cNvSpPr>
          <p:nvPr/>
        </p:nvSpPr>
        <p:spPr bwMode="auto">
          <a:xfrm>
            <a:off x="7251700" y="3276600"/>
            <a:ext cx="431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03" name="Line 57"/>
          <p:cNvSpPr>
            <a:spLocks noChangeShapeType="1"/>
          </p:cNvSpPr>
          <p:nvPr/>
        </p:nvSpPr>
        <p:spPr bwMode="auto">
          <a:xfrm>
            <a:off x="7251700" y="3886200"/>
            <a:ext cx="431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04" name="Line 58"/>
          <p:cNvSpPr>
            <a:spLocks noChangeShapeType="1"/>
          </p:cNvSpPr>
          <p:nvPr/>
        </p:nvSpPr>
        <p:spPr bwMode="auto">
          <a:xfrm>
            <a:off x="7251700" y="4495800"/>
            <a:ext cx="431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05" name="Line 59"/>
          <p:cNvSpPr>
            <a:spLocks noChangeShapeType="1"/>
          </p:cNvSpPr>
          <p:nvPr/>
        </p:nvSpPr>
        <p:spPr bwMode="auto">
          <a:xfrm>
            <a:off x="7251700" y="5105400"/>
            <a:ext cx="431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06" name="Line 60"/>
          <p:cNvSpPr>
            <a:spLocks noChangeShapeType="1"/>
          </p:cNvSpPr>
          <p:nvPr/>
        </p:nvSpPr>
        <p:spPr bwMode="auto">
          <a:xfrm flipV="1">
            <a:off x="7239000" y="3263900"/>
            <a:ext cx="0" cy="1854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07" name="Line 61"/>
          <p:cNvSpPr>
            <a:spLocks noChangeShapeType="1"/>
          </p:cNvSpPr>
          <p:nvPr/>
        </p:nvSpPr>
        <p:spPr bwMode="auto">
          <a:xfrm flipH="1">
            <a:off x="6464300" y="4191000"/>
            <a:ext cx="787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08" name="Rectangle 62"/>
          <p:cNvSpPr>
            <a:spLocks noGrp="1" noChangeArrowheads="1"/>
          </p:cNvSpPr>
          <p:nvPr>
            <p:ph type="title"/>
          </p:nvPr>
        </p:nvSpPr>
        <p:spPr/>
        <p:txBody>
          <a:bodyPr/>
          <a:lstStyle/>
          <a:p>
            <a:r>
              <a:rPr lang="en-US" altLang="zh-CN" smtClean="0"/>
              <a:t>Increasing Bandwidth - Interleaving</a:t>
            </a:r>
            <a:endParaRPr lang="zh-CN" altLang="en-US" smtClean="0"/>
          </a:p>
        </p:txBody>
      </p:sp>
      <p:sp>
        <p:nvSpPr>
          <p:cNvPr id="2" name="日期占位符 1"/>
          <p:cNvSpPr>
            <a:spLocks noGrp="1"/>
          </p:cNvSpPr>
          <p:nvPr>
            <p:ph type="dt" sz="half" idx="10"/>
          </p:nvPr>
        </p:nvSpPr>
        <p:spPr/>
        <p:txBody>
          <a:bodyPr/>
          <a:lstStyle/>
          <a:p>
            <a:fld id="{E6E04FC6-B290-40E3-A857-EBB120A2087F}" type="datetime1">
              <a:rPr lang="zh-CN" altLang="en-US" smtClean="0"/>
              <a:t>2020/5/17</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143411" name="灯片编号占位符 3"/>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42282F4-9F91-4F97-B37D-DFCD0D544A47}" type="slidenum">
              <a:rPr lang="zh-CN" altLang="en-US" smtClean="0"/>
              <a:t>46</a:t>
            </a:fld>
            <a:endParaRPr lang="zh-CN" altLang="en-US"/>
          </a:p>
        </p:txBody>
      </p:sp>
    </p:spTree>
    <p:extLst>
      <p:ext uri="{BB962C8B-B14F-4D97-AF65-F5344CB8AC3E}">
        <p14:creationId xmlns:p14="http://schemas.microsoft.com/office/powerpoint/2010/main" val="578050514"/>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r>
              <a:rPr lang="en-US" altLang="zh-CN" sz="3200" b="1" smtClean="0"/>
              <a:t>TLB （Translation look-aside Buffer)</a:t>
            </a:r>
          </a:p>
        </p:txBody>
      </p:sp>
      <p:sp>
        <p:nvSpPr>
          <p:cNvPr id="161795" name="Rectangle 3"/>
          <p:cNvSpPr>
            <a:spLocks noGrp="1" noChangeArrowheads="1"/>
          </p:cNvSpPr>
          <p:nvPr>
            <p:ph idx="1"/>
          </p:nvPr>
        </p:nvSpPr>
        <p:spPr/>
        <p:txBody>
          <a:bodyPr/>
          <a:lstStyle/>
          <a:p>
            <a:pPr eaLnBrk="1" hangingPunct="1"/>
            <a:r>
              <a:rPr lang="zh-CN" altLang="en-US" sz="2000" smtClean="0"/>
              <a:t>页表一般很大，存放在主存中。</a:t>
            </a:r>
          </a:p>
          <a:p>
            <a:pPr lvl="1" eaLnBrk="1" hangingPunct="1"/>
            <a:r>
              <a:rPr lang="zh-CN" altLang="en-US" sz="1800" smtClean="0"/>
              <a:t>导致每次访存可能要两次访问主存，一次读取页表项，一次读写数据</a:t>
            </a:r>
          </a:p>
          <a:p>
            <a:pPr lvl="1" eaLnBrk="1" hangingPunct="1"/>
            <a:r>
              <a:rPr lang="zh-CN" altLang="en-US" sz="1800" smtClean="0"/>
              <a:t>解决办法：采用 </a:t>
            </a:r>
            <a:r>
              <a:rPr lang="en-US" altLang="zh-CN" sz="1800" smtClean="0"/>
              <a:t>TLB</a:t>
            </a:r>
          </a:p>
          <a:p>
            <a:pPr eaLnBrk="1" hangingPunct="1"/>
            <a:r>
              <a:rPr lang="en-US" altLang="zh-CN" sz="2000" smtClean="0"/>
              <a:t>TLB</a:t>
            </a:r>
          </a:p>
          <a:p>
            <a:pPr lvl="1" eaLnBrk="1" hangingPunct="1"/>
            <a:r>
              <a:rPr lang="zh-CN" altLang="en-US" sz="1800" smtClean="0"/>
              <a:t>存放近期经常使用的页表项，是整个页表的部分内容的副本。</a:t>
            </a:r>
          </a:p>
          <a:p>
            <a:pPr lvl="1" eaLnBrk="1" hangingPunct="1"/>
            <a:r>
              <a:rPr lang="zh-CN" altLang="en-US" sz="1800" smtClean="0"/>
              <a:t>基本信息：</a:t>
            </a:r>
          </a:p>
          <a:p>
            <a:pPr lvl="1" eaLnBrk="1" hangingPunct="1">
              <a:buFontTx/>
              <a:buNone/>
            </a:pPr>
            <a:r>
              <a:rPr lang="zh-CN" altLang="en-US" sz="1800" smtClean="0"/>
              <a:t>     </a:t>
            </a:r>
            <a:r>
              <a:rPr lang="en-US" altLang="zh-CN" sz="1800" smtClean="0"/>
              <a:t>VPN##PPN##Protection Field##use bit ## dirty bit</a:t>
            </a:r>
          </a:p>
          <a:p>
            <a:pPr lvl="1" eaLnBrk="1" hangingPunct="1"/>
            <a:r>
              <a:rPr lang="en-US" altLang="zh-CN" sz="1800" smtClean="0"/>
              <a:t>OS</a:t>
            </a:r>
            <a:r>
              <a:rPr lang="zh-CN" altLang="en-US" sz="1800" smtClean="0"/>
              <a:t>修改页表项时，需要刷新</a:t>
            </a:r>
            <a:r>
              <a:rPr lang="en-US" altLang="zh-CN" sz="1800" smtClean="0"/>
              <a:t>TLB，</a:t>
            </a:r>
            <a:r>
              <a:rPr lang="zh-CN" altLang="en-US" sz="1800" smtClean="0"/>
              <a:t>或保证</a:t>
            </a:r>
            <a:r>
              <a:rPr lang="en-US" altLang="zh-CN" sz="1800" smtClean="0"/>
              <a:t>TLB</a:t>
            </a:r>
            <a:r>
              <a:rPr lang="zh-CN" altLang="en-US" sz="1800" smtClean="0"/>
              <a:t>中没有该页表项的副本</a:t>
            </a:r>
          </a:p>
          <a:p>
            <a:pPr lvl="1" eaLnBrk="1" hangingPunct="1"/>
            <a:r>
              <a:rPr lang="en-US" altLang="zh-CN" sz="1800" smtClean="0"/>
              <a:t>TLB</a:t>
            </a:r>
            <a:r>
              <a:rPr lang="zh-CN" altLang="en-US" sz="1800" smtClean="0"/>
              <a:t>必须在片内</a:t>
            </a:r>
          </a:p>
          <a:p>
            <a:pPr lvl="2" eaLnBrk="1" hangingPunct="1"/>
            <a:r>
              <a:rPr lang="zh-CN" altLang="en-US" sz="1600" smtClean="0">
                <a:latin typeface="Times New Roman" panose="02020603050405020304" pitchFamily="18" charset="0"/>
              </a:rPr>
              <a:t>速度至关重要</a:t>
            </a:r>
          </a:p>
          <a:p>
            <a:pPr lvl="2" eaLnBrk="1" hangingPunct="1"/>
            <a:r>
              <a:rPr lang="en-US" altLang="zh-CN" sz="1600" smtClean="0">
                <a:latin typeface="Times New Roman" panose="02020603050405020304" pitchFamily="18" charset="0"/>
              </a:rPr>
              <a:t>TLB</a:t>
            </a:r>
            <a:r>
              <a:rPr lang="zh-CN" altLang="en-US" sz="1600" smtClean="0">
                <a:latin typeface="Times New Roman" panose="02020603050405020304" pitchFamily="18" charset="0"/>
              </a:rPr>
              <a:t>过小，意义不大</a:t>
            </a:r>
          </a:p>
          <a:p>
            <a:pPr lvl="2" eaLnBrk="1" hangingPunct="1"/>
            <a:r>
              <a:rPr lang="en-US" altLang="zh-CN" sz="1600" smtClean="0">
                <a:latin typeface="Times New Roman" panose="02020603050405020304" pitchFamily="18" charset="0"/>
              </a:rPr>
              <a:t>TLB</a:t>
            </a:r>
            <a:r>
              <a:rPr lang="zh-CN" altLang="en-US" sz="1600" smtClean="0">
                <a:latin typeface="Times New Roman" panose="02020603050405020304" pitchFamily="18" charset="0"/>
              </a:rPr>
              <a:t>过大，代价较高</a:t>
            </a:r>
          </a:p>
          <a:p>
            <a:pPr lvl="2" eaLnBrk="1" hangingPunct="1"/>
            <a:r>
              <a:rPr lang="zh-CN" altLang="en-US" sz="1600" smtClean="0">
                <a:latin typeface="Times New Roman" panose="02020603050405020304" pitchFamily="18" charset="0"/>
              </a:rPr>
              <a:t>相联度较高（容量小）</a:t>
            </a:r>
            <a:endParaRPr lang="zh-CN" altLang="en-US" sz="1600" smtClean="0"/>
          </a:p>
        </p:txBody>
      </p:sp>
      <p:sp>
        <p:nvSpPr>
          <p:cNvPr id="2" name="日期占位符 1"/>
          <p:cNvSpPr>
            <a:spLocks noGrp="1"/>
          </p:cNvSpPr>
          <p:nvPr>
            <p:ph type="dt" sz="half" idx="10"/>
          </p:nvPr>
        </p:nvSpPr>
        <p:spPr/>
        <p:txBody>
          <a:bodyPr/>
          <a:lstStyle/>
          <a:p>
            <a:pPr>
              <a:defRPr/>
            </a:pPr>
            <a:fld id="{621436D7-72C2-4C97-847D-CCB8F5E4757D}" type="datetime1">
              <a:rPr lang="zh-CN" altLang="en-US"/>
              <a:t>2020/5/17</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6179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50A18EC-7A6A-4412-8517-90C88696A5C8}" type="slidenum">
              <a:rPr lang="zh-CN" altLang="en-US">
                <a:solidFill>
                  <a:srgbClr val="898989"/>
                </a:solidFill>
              </a:rPr>
              <a:t>47</a:t>
            </a:fld>
            <a:endParaRPr lang="zh-CN" altLang="en-US">
              <a:solidFill>
                <a:srgbClr val="898989"/>
              </a:solidFill>
            </a:endParaRPr>
          </a:p>
        </p:txBody>
      </p:sp>
    </p:spTree>
    <p:extLst>
      <p:ext uri="{BB962C8B-B14F-4D97-AF65-F5344CB8AC3E}">
        <p14:creationId xmlns:p14="http://schemas.microsoft.com/office/powerpoint/2010/main" val="4169659020"/>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3"/>
          <p:cNvSpPr txBox="1">
            <a:spLocks noChangeArrowheads="1"/>
          </p:cNvSpPr>
          <p:nvPr/>
        </p:nvSpPr>
        <p:spPr bwMode="auto">
          <a:xfrm>
            <a:off x="628650" y="6356350"/>
            <a:ext cx="2057400" cy="365125"/>
          </a:xfrm>
          <a:prstGeom prst="rect">
            <a:avLst/>
          </a:prstGeom>
          <a:noFill/>
          <a:ln w="9525">
            <a:noFill/>
            <a:round/>
          </a:ln>
        </p:spPr>
        <p:txBody>
          <a:bodyPr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BB34D39-F388-4FD5-942F-3471FF476742}" type="datetime1">
              <a:rPr lang="zh-CN" altLang="zh-CN" sz="1200">
                <a:solidFill>
                  <a:srgbClr val="898989"/>
                </a:solidFill>
              </a:rPr>
              <a:t>2020/5/17</a:t>
            </a:fld>
            <a:endParaRPr lang="zh-CN" altLang="zh-CN" sz="1200">
              <a:solidFill>
                <a:srgbClr val="898989"/>
              </a:solidFill>
            </a:endParaRPr>
          </a:p>
        </p:txBody>
      </p:sp>
      <p:sp>
        <p:nvSpPr>
          <p:cNvPr id="88067" name="Text Box 4"/>
          <p:cNvSpPr txBox="1">
            <a:spLocks noChangeArrowheads="1"/>
          </p:cNvSpPr>
          <p:nvPr/>
        </p:nvSpPr>
        <p:spPr bwMode="auto">
          <a:xfrm>
            <a:off x="3028950" y="6356350"/>
            <a:ext cx="3086100" cy="365125"/>
          </a:xfrm>
          <a:prstGeom prst="rect">
            <a:avLst/>
          </a:prstGeom>
          <a:noFill/>
          <a:ln w="9525">
            <a:noFill/>
            <a:round/>
          </a:ln>
        </p:spPr>
        <p:txBody>
          <a:bodyPr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zh-CN" sz="1200">
                <a:solidFill>
                  <a:srgbClr val="898989"/>
                </a:solidFill>
              </a:rPr>
              <a:t>计算机体系结构</a:t>
            </a:r>
          </a:p>
        </p:txBody>
      </p:sp>
      <p:sp>
        <p:nvSpPr>
          <p:cNvPr id="88068" name="Text Box 5"/>
          <p:cNvSpPr txBox="1">
            <a:spLocks noChangeArrowheads="1"/>
          </p:cNvSpPr>
          <p:nvPr/>
        </p:nvSpPr>
        <p:spPr bwMode="auto">
          <a:xfrm>
            <a:off x="6457950" y="6356350"/>
            <a:ext cx="2057400" cy="365125"/>
          </a:xfrm>
          <a:prstGeom prst="rect">
            <a:avLst/>
          </a:prstGeom>
          <a:noFill/>
          <a:ln w="9525">
            <a:noFill/>
            <a:round/>
          </a:ln>
        </p:spPr>
        <p:txBody>
          <a:bodyPr lIns="90000" tIns="46800" rIns="90000" bIns="46800" anchor="ctr"/>
          <a:lstStyle/>
          <a:p>
            <a: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DCF8FF0-9617-4F6E-8C2D-8E9BB3D5EE33}" type="slidenum">
              <a:rPr lang="zh-CN" altLang="zh-CN" sz="1200">
                <a:solidFill>
                  <a:srgbClr val="898989"/>
                </a:solidFill>
              </a:rPr>
              <a:t>48</a:t>
            </a:fld>
            <a:endParaRPr lang="zh-CN" altLang="zh-CN" sz="1200">
              <a:solidFill>
                <a:srgbClr val="898989"/>
              </a:solidFill>
            </a:endParaRPr>
          </a:p>
        </p:txBody>
      </p:sp>
      <p:sp>
        <p:nvSpPr>
          <p:cNvPr id="88069" name="标题 1"/>
          <p:cNvSpPr>
            <a:spLocks noGrp="1"/>
          </p:cNvSpPr>
          <p:nvPr>
            <p:ph type="title"/>
          </p:nvPr>
        </p:nvSpPr>
        <p:spPr/>
        <p:txBody>
          <a:bodyPr/>
          <a:lstStyle/>
          <a:p>
            <a:r>
              <a:rPr lang="zh-CN" altLang="en-US" dirty="0" smtClean="0"/>
              <a:t>第５章</a:t>
            </a:r>
            <a:r>
              <a:rPr lang="en-US" altLang="zh-CN" dirty="0" smtClean="0"/>
              <a:t> </a:t>
            </a:r>
            <a:endParaRPr lang="zh-CN" altLang="en-US" dirty="0" smtClean="0"/>
          </a:p>
        </p:txBody>
      </p:sp>
      <p:sp>
        <p:nvSpPr>
          <p:cNvPr id="88070" name="内容占位符 2"/>
          <p:cNvSpPr>
            <a:spLocks noGrp="1"/>
          </p:cNvSpPr>
          <p:nvPr>
            <p:ph idx="1"/>
          </p:nvPr>
        </p:nvSpPr>
        <p:spPr/>
        <p:txBody>
          <a:bodyPr>
            <a:normAutofit fontScale="70000" lnSpcReduction="20000"/>
          </a:bodyPr>
          <a:lstStyle/>
          <a:p>
            <a:r>
              <a:rPr lang="zh-CN" altLang="zh-CN" smtClean="0"/>
              <a:t>重点关注：提高指令级并行的硬件方法、软件方法</a:t>
            </a:r>
          </a:p>
          <a:p>
            <a:endParaRPr lang="zh-CN" altLang="zh-CN" smtClean="0"/>
          </a:p>
          <a:p>
            <a:r>
              <a:rPr lang="zh-CN" altLang="zh-CN" smtClean="0"/>
              <a:t>指令级并行</a:t>
            </a:r>
            <a:r>
              <a:rPr lang="en-US" altLang="zh-CN" smtClean="0"/>
              <a:t>(ILP) :  </a:t>
            </a:r>
            <a:r>
              <a:rPr lang="zh-CN" altLang="zh-CN" smtClean="0"/>
              <a:t>流水线的平均</a:t>
            </a:r>
            <a:r>
              <a:rPr lang="en-US" altLang="zh-CN" smtClean="0"/>
              <a:t>CPI</a:t>
            </a:r>
          </a:p>
          <a:p>
            <a:pPr lvl="1"/>
            <a:r>
              <a:rPr lang="en-US" altLang="zh-CN" smtClean="0"/>
              <a:t>Pipeline  CPI = Ideal Pipeline CPI + Struct Stalls + RAW Stalls + WAR Stalls + WAW Stalls + Control Stalls +……</a:t>
            </a:r>
          </a:p>
          <a:p>
            <a:pPr lvl="1"/>
            <a:r>
              <a:rPr lang="zh-CN" altLang="zh-CN" smtClean="0"/>
              <a:t>提高指令级并行的方法</a:t>
            </a:r>
          </a:p>
          <a:p>
            <a:pPr lvl="2"/>
            <a:r>
              <a:rPr lang="zh-CN" altLang="zh-CN" smtClean="0"/>
              <a:t>软件方法：指令流调度，循环展开，软件流水线，</a:t>
            </a:r>
            <a:r>
              <a:rPr lang="en-US" altLang="zh-CN" smtClean="0"/>
              <a:t>trace scheduling</a:t>
            </a:r>
          </a:p>
          <a:p>
            <a:pPr lvl="2"/>
            <a:r>
              <a:rPr lang="zh-CN" altLang="zh-CN" smtClean="0"/>
              <a:t>硬件方法</a:t>
            </a:r>
          </a:p>
          <a:p>
            <a:r>
              <a:rPr lang="zh-CN" altLang="en-US" smtClean="0"/>
              <a:t>软件方法：指令流调度</a:t>
            </a:r>
            <a:r>
              <a:rPr lang="en-US" altLang="zh-CN" smtClean="0"/>
              <a:t>-</a:t>
            </a:r>
            <a:r>
              <a:rPr lang="zh-CN" altLang="zh-CN" smtClean="0"/>
              <a:t>循环展开</a:t>
            </a:r>
          </a:p>
          <a:p>
            <a:r>
              <a:rPr lang="zh-CN" altLang="en-US" smtClean="0"/>
              <a:t>硬件方法：两种指令流动态调度方法</a:t>
            </a:r>
          </a:p>
          <a:p>
            <a:pPr lvl="1"/>
            <a:r>
              <a:rPr lang="zh-CN" altLang="zh-CN" dirty="0" smtClean="0">
                <a:sym typeface="+mn-ea"/>
              </a:rPr>
              <a:t>如何处理精确中断</a:t>
            </a:r>
            <a:r>
              <a:rPr lang="en-US" altLang="zh-CN" dirty="0" smtClean="0">
                <a:sym typeface="+mn-ea"/>
              </a:rPr>
              <a:t>?</a:t>
            </a:r>
            <a:endParaRPr lang="en-US" altLang="zh-CN" dirty="0" smtClean="0"/>
          </a:p>
          <a:p>
            <a:pPr lvl="1"/>
            <a:r>
              <a:rPr lang="en-US" altLang="zh-CN" dirty="0" smtClean="0">
                <a:sym typeface="+mn-ea"/>
              </a:rPr>
              <a:t>Out-of-order execution -&gt; out-of-order completion!</a:t>
            </a:r>
            <a:endParaRPr lang="en-US" altLang="zh-CN" dirty="0" smtClean="0"/>
          </a:p>
          <a:p>
            <a:pPr lvl="1"/>
            <a:r>
              <a:rPr lang="zh-CN" altLang="zh-CN" dirty="0">
                <a:sym typeface="+mn-ea"/>
              </a:rPr>
              <a:t>如何处理分支</a:t>
            </a:r>
            <a:r>
              <a:rPr lang="en-US" altLang="zh-CN" dirty="0">
                <a:sym typeface="+mn-ea"/>
              </a:rPr>
              <a:t>?</a:t>
            </a:r>
          </a:p>
          <a:p>
            <a:pPr lvl="0"/>
            <a:r>
              <a:rPr lang="zh-CN" altLang="en-US" sz="3200" dirty="0">
                <a:sym typeface="+mn-ea"/>
              </a:rPr>
              <a:t>动态分支预测</a:t>
            </a:r>
          </a:p>
          <a:p>
            <a:pPr lvl="1"/>
            <a:r>
              <a:rPr lang="zh-CN" altLang="en-US" dirty="0"/>
              <a:t>常见的方法有哪些？评估</a:t>
            </a:r>
            <a:endParaRPr lang="en-US" altLang="zh-CN" dirty="0"/>
          </a:p>
          <a:p>
            <a:pPr lvl="1"/>
            <a:endParaRPr lang="zh-CN" altLang="en-US" smtClean="0"/>
          </a:p>
        </p:txBody>
      </p:sp>
    </p:spTree>
    <p:extLst>
      <p:ext uri="{BB962C8B-B14F-4D97-AF65-F5344CB8AC3E}">
        <p14:creationId xmlns:p14="http://schemas.microsoft.com/office/powerpoint/2010/main" val="2925009284"/>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ext Box 3"/>
          <p:cNvSpPr txBox="1">
            <a:spLocks noChangeArrowheads="1"/>
          </p:cNvSpPr>
          <p:nvPr/>
        </p:nvSpPr>
        <p:spPr bwMode="auto">
          <a:xfrm>
            <a:off x="628650" y="6356350"/>
            <a:ext cx="2057400" cy="365125"/>
          </a:xfrm>
          <a:prstGeom prst="rect">
            <a:avLst/>
          </a:prstGeom>
          <a:noFill/>
          <a:ln w="9525">
            <a:noFill/>
            <a:round/>
          </a:ln>
        </p:spPr>
        <p:txBody>
          <a:bodyPr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DEF12BF-710E-40CB-BC53-D6F3307E7848}" type="datetime1">
              <a:rPr lang="zh-CN" altLang="zh-CN" sz="1200">
                <a:solidFill>
                  <a:srgbClr val="898989"/>
                </a:solidFill>
              </a:rPr>
              <a:t>2020/5/17</a:t>
            </a:fld>
            <a:endParaRPr lang="zh-CN" altLang="zh-CN" sz="1200">
              <a:solidFill>
                <a:srgbClr val="898989"/>
              </a:solidFill>
            </a:endParaRPr>
          </a:p>
        </p:txBody>
      </p:sp>
      <p:sp>
        <p:nvSpPr>
          <p:cNvPr id="249859" name="Text Box 4"/>
          <p:cNvSpPr txBox="1">
            <a:spLocks noChangeArrowheads="1"/>
          </p:cNvSpPr>
          <p:nvPr/>
        </p:nvSpPr>
        <p:spPr bwMode="auto">
          <a:xfrm>
            <a:off x="3028950" y="6356350"/>
            <a:ext cx="3086100" cy="365125"/>
          </a:xfrm>
          <a:prstGeom prst="rect">
            <a:avLst/>
          </a:prstGeom>
          <a:noFill/>
          <a:ln w="9525">
            <a:noFill/>
            <a:round/>
          </a:ln>
        </p:spPr>
        <p:txBody>
          <a:bodyPr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zh-CN" sz="1200">
                <a:solidFill>
                  <a:srgbClr val="898989"/>
                </a:solidFill>
              </a:rPr>
              <a:t>计算机体系结构</a:t>
            </a:r>
          </a:p>
        </p:txBody>
      </p:sp>
      <p:sp>
        <p:nvSpPr>
          <p:cNvPr id="249860" name="Text Box 5"/>
          <p:cNvSpPr txBox="1">
            <a:spLocks noChangeArrowheads="1"/>
          </p:cNvSpPr>
          <p:nvPr/>
        </p:nvSpPr>
        <p:spPr bwMode="auto">
          <a:xfrm>
            <a:off x="6457950" y="6356350"/>
            <a:ext cx="2057400" cy="365125"/>
          </a:xfrm>
          <a:prstGeom prst="rect">
            <a:avLst/>
          </a:prstGeom>
          <a:noFill/>
          <a:ln w="9525">
            <a:noFill/>
            <a:round/>
          </a:ln>
        </p:spPr>
        <p:txBody>
          <a:bodyPr lIns="90000" tIns="46800" rIns="90000" bIns="46800" anchor="ctr"/>
          <a:lstStyle/>
          <a:p>
            <a: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A666718-C70F-4834-92AD-11952723F464}" type="slidenum">
              <a:rPr lang="zh-CN" altLang="zh-CN" sz="1200">
                <a:solidFill>
                  <a:srgbClr val="898989"/>
                </a:solidFill>
              </a:rPr>
              <a:t>49</a:t>
            </a:fld>
            <a:endParaRPr lang="zh-CN" altLang="zh-CN" sz="1200">
              <a:solidFill>
                <a:srgbClr val="898989"/>
              </a:solidFill>
            </a:endParaRPr>
          </a:p>
        </p:txBody>
      </p:sp>
      <p:sp>
        <p:nvSpPr>
          <p:cNvPr id="249861" name="标题 1"/>
          <p:cNvSpPr>
            <a:spLocks noGrp="1"/>
          </p:cNvSpPr>
          <p:nvPr>
            <p:ph type="title"/>
          </p:nvPr>
        </p:nvSpPr>
        <p:spPr/>
        <p:txBody>
          <a:bodyPr/>
          <a:lstStyle/>
          <a:p>
            <a:endParaRPr lang="zh-CN" altLang="en-US" dirty="0" smtClean="0"/>
          </a:p>
        </p:txBody>
      </p:sp>
      <p:sp>
        <p:nvSpPr>
          <p:cNvPr id="447494" name="内容占位符 2"/>
          <p:cNvSpPr>
            <a:spLocks noGrp="1"/>
          </p:cNvSpPr>
          <p:nvPr>
            <p:ph idx="1"/>
          </p:nvPr>
        </p:nvSpPr>
        <p:spPr/>
        <p:txBody>
          <a:bodyPr>
            <a:normAutofit fontScale="92500"/>
          </a:bodyPr>
          <a:lstStyle/>
          <a:p>
            <a:r>
              <a:rPr lang="zh-CN" altLang="en-US" dirty="0" smtClean="0"/>
              <a:t>存储器</a:t>
            </a:r>
            <a:r>
              <a:rPr lang="zh-CN" altLang="en-US" dirty="0"/>
              <a:t>访问的冲突</a:t>
            </a:r>
            <a:r>
              <a:rPr lang="zh-CN" altLang="en-US" dirty="0" smtClean="0"/>
              <a:t>消解</a:t>
            </a:r>
            <a:endParaRPr lang="en-US" altLang="zh-CN" dirty="0" smtClean="0"/>
          </a:p>
          <a:p>
            <a:pPr lvl="1"/>
            <a:r>
              <a:rPr lang="en-US" altLang="zh-CN" dirty="0" smtClean="0"/>
              <a:t>Total Ordering</a:t>
            </a:r>
          </a:p>
          <a:p>
            <a:pPr lvl="1"/>
            <a:r>
              <a:rPr lang="en-US" altLang="zh-CN" dirty="0" smtClean="0"/>
              <a:t>Partial Ordering</a:t>
            </a:r>
          </a:p>
          <a:p>
            <a:pPr lvl="1"/>
            <a:r>
              <a:rPr lang="en-US" altLang="zh-CN" dirty="0" smtClean="0"/>
              <a:t>Load Ordering, Store Ordering</a:t>
            </a:r>
          </a:p>
          <a:p>
            <a:pPr lvl="1"/>
            <a:r>
              <a:rPr lang="en-US" altLang="zh-CN" dirty="0" smtClean="0"/>
              <a:t>Store Ordering</a:t>
            </a:r>
          </a:p>
          <a:p>
            <a:pPr lvl="1"/>
            <a:endParaRPr lang="en-US" altLang="zh-CN" dirty="0"/>
          </a:p>
          <a:p>
            <a:r>
              <a:rPr lang="en-US" altLang="zh-CN" dirty="0" smtClean="0"/>
              <a:t>Superscalar and VLIW: CPI &lt; 1 (IPC &gt; 1)</a:t>
            </a:r>
          </a:p>
          <a:p>
            <a:pPr lvl="1"/>
            <a:r>
              <a:rPr lang="en-US" altLang="zh-CN" dirty="0" smtClean="0"/>
              <a:t>Dynamic issue vs. Static issue</a:t>
            </a:r>
          </a:p>
          <a:p>
            <a:pPr lvl="1"/>
            <a:r>
              <a:rPr lang="zh-CN" altLang="zh-CN" dirty="0" smtClean="0"/>
              <a:t>同一时刻发射更多的指令</a:t>
            </a:r>
            <a:r>
              <a:rPr lang="en-US" altLang="zh-CN" dirty="0" smtClean="0"/>
              <a:t> =&gt; </a:t>
            </a:r>
            <a:r>
              <a:rPr lang="zh-CN" altLang="zh-CN" dirty="0" smtClean="0"/>
              <a:t>导致更大的冲突开销</a:t>
            </a:r>
            <a:endParaRPr lang="en-US" altLang="zh-CN" dirty="0" smtClean="0"/>
          </a:p>
        </p:txBody>
      </p:sp>
    </p:spTree>
    <p:extLst>
      <p:ext uri="{BB962C8B-B14F-4D97-AF65-F5344CB8AC3E}">
        <p14:creationId xmlns:p14="http://schemas.microsoft.com/office/powerpoint/2010/main" val="3851057218"/>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9BA76A4-4493-4118-84FE-51A0636C7738}" type="datetime1">
              <a:rPr lang="zh-CN" altLang="en-US"/>
              <a:t>2020/5/17</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41316" name="灯片编号占位符 5"/>
          <p:cNvSpPr>
            <a:spLocks noGrp="1"/>
          </p:cNvSpPr>
          <p:nvPr>
            <p:ph type="sldNum" sz="quarter" idx="12"/>
          </p:nvPr>
        </p:nvSpPr>
        <p:spPr bwMode="auto">
          <a:noFill/>
          <a:ln>
            <a:miter lim="800000"/>
          </a:ln>
        </p:spPr>
        <p:txBody>
          <a:bodyPr/>
          <a:lstStyle/>
          <a:p>
            <a:fld id="{0DB89092-F4A0-496D-84FB-822066E469A4}" type="slidenum">
              <a:rPr lang="zh-CN" altLang="en-US"/>
              <a:t>5</a:t>
            </a:fld>
            <a:endParaRPr lang="zh-CN" altLang="en-US"/>
          </a:p>
        </p:txBody>
      </p:sp>
      <p:pic>
        <p:nvPicPr>
          <p:cNvPr id="141317" name="图片 7"/>
          <p:cNvPicPr>
            <a:picLocks noChangeAspect="1"/>
          </p:cNvPicPr>
          <p:nvPr/>
        </p:nvPicPr>
        <p:blipFill>
          <a:blip r:embed="rId2"/>
          <a:srcRect/>
          <a:stretch>
            <a:fillRect/>
          </a:stretch>
        </p:blipFill>
        <p:spPr bwMode="auto">
          <a:xfrm>
            <a:off x="-31750" y="3023870"/>
            <a:ext cx="5285740" cy="2810510"/>
          </a:xfrm>
          <a:prstGeom prst="rect">
            <a:avLst/>
          </a:prstGeom>
          <a:noFill/>
          <a:ln w="9525">
            <a:noFill/>
            <a:miter lim="800000"/>
            <a:headEnd/>
            <a:tailEnd/>
          </a:ln>
        </p:spPr>
      </p:pic>
      <p:pic>
        <p:nvPicPr>
          <p:cNvPr id="141318" name="图片 6"/>
          <p:cNvPicPr>
            <a:picLocks noChangeAspect="1"/>
          </p:cNvPicPr>
          <p:nvPr/>
        </p:nvPicPr>
        <p:blipFill>
          <a:blip r:embed="rId3"/>
          <a:srcRect/>
          <a:stretch>
            <a:fillRect/>
          </a:stretch>
        </p:blipFill>
        <p:spPr bwMode="auto">
          <a:xfrm>
            <a:off x="812483" y="719138"/>
            <a:ext cx="7299325" cy="1892300"/>
          </a:xfrm>
          <a:prstGeom prst="rect">
            <a:avLst/>
          </a:prstGeom>
          <a:noFill/>
          <a:ln w="9525">
            <a:noFill/>
            <a:miter lim="800000"/>
            <a:headEnd/>
            <a:tailEnd/>
          </a:ln>
        </p:spPr>
      </p:pic>
      <p:sp>
        <p:nvSpPr>
          <p:cNvPr id="141319" name="文本框 8"/>
          <p:cNvSpPr txBox="1">
            <a:spLocks noChangeArrowheads="1"/>
          </p:cNvSpPr>
          <p:nvPr/>
        </p:nvSpPr>
        <p:spPr bwMode="auto">
          <a:xfrm>
            <a:off x="5159375" y="2687638"/>
            <a:ext cx="3840163" cy="3263900"/>
          </a:xfrm>
          <a:prstGeom prst="rect">
            <a:avLst/>
          </a:prstGeom>
          <a:noFill/>
          <a:ln w="9525">
            <a:noFill/>
            <a:miter lim="800000"/>
          </a:ln>
        </p:spPr>
        <p:txBody>
          <a:bodyPr>
            <a:spAutoFit/>
          </a:bodyPr>
          <a:lstStyle/>
          <a:p>
            <a:r>
              <a:rPr lang="en-US" altLang="zh-CN" sz="1400" b="1">
                <a:solidFill>
                  <a:srgbClr val="FF0000"/>
                </a:solidFill>
              </a:rPr>
              <a:t>(1) </a:t>
            </a:r>
            <a:r>
              <a:rPr lang="zh-CN" altLang="en-US" sz="1400" b="1">
                <a:solidFill>
                  <a:srgbClr val="FF0000"/>
                </a:solidFill>
              </a:rPr>
              <a:t>所有</a:t>
            </a:r>
            <a:r>
              <a:rPr lang="en-US" altLang="zh-CN" sz="1400" b="1">
                <a:solidFill>
                  <a:srgbClr val="FF0000"/>
                </a:solidFill>
              </a:rPr>
              <a:t>core</a:t>
            </a:r>
            <a:r>
              <a:rPr lang="zh-CN" altLang="en-US" sz="1400" b="1">
                <a:solidFill>
                  <a:srgbClr val="FF0000"/>
                </a:solidFill>
              </a:rPr>
              <a:t>执行的</a:t>
            </a:r>
            <a:r>
              <a:rPr lang="en-US" altLang="zh-CN" sz="1400" b="1">
                <a:solidFill>
                  <a:srgbClr val="FF0000"/>
                </a:solidFill>
              </a:rPr>
              <a:t>Load/Store</a:t>
            </a:r>
            <a:r>
              <a:rPr lang="zh-CN" altLang="en-US" sz="1400" b="1">
                <a:solidFill>
                  <a:srgbClr val="FF0000"/>
                </a:solidFill>
              </a:rPr>
              <a:t>满足程序序</a:t>
            </a:r>
            <a:endParaRPr lang="en-US" altLang="zh-CN" sz="1400" b="1">
              <a:solidFill>
                <a:srgbClr val="FF0000"/>
              </a:solidFill>
            </a:endParaRPr>
          </a:p>
          <a:p>
            <a:r>
              <a:rPr lang="en-US" altLang="zh-CN" sz="1600"/>
              <a:t>/* Load -&gt; Load */</a:t>
            </a:r>
          </a:p>
          <a:p>
            <a:r>
              <a:rPr lang="en-US" altLang="zh-CN" sz="1600"/>
              <a:t>If L(a) &lt;p L(b) =&gt; L(a) &lt;m L(b)</a:t>
            </a:r>
          </a:p>
          <a:p>
            <a:r>
              <a:rPr lang="en-US" altLang="zh-CN" sz="1600"/>
              <a:t>/*Load -&gt; Store */</a:t>
            </a:r>
          </a:p>
          <a:p>
            <a:r>
              <a:rPr lang="en-US" altLang="zh-CN" sz="1600"/>
              <a:t>If L(a) &lt;p S(b) =&gt; L(a) &lt;m L(b)</a:t>
            </a:r>
          </a:p>
          <a:p>
            <a:r>
              <a:rPr lang="en-US" altLang="zh-CN" sz="1600"/>
              <a:t>/* Store -&gt;Store */</a:t>
            </a:r>
          </a:p>
          <a:p>
            <a:r>
              <a:rPr lang="en-US" altLang="zh-CN" sz="1600"/>
              <a:t>If S(a) &lt;p S(b) =&gt; S(a) &lt;m S(b)</a:t>
            </a:r>
          </a:p>
          <a:p>
            <a:r>
              <a:rPr lang="en-US" altLang="zh-CN" sz="1600"/>
              <a:t>/* Store -&gt; Load */</a:t>
            </a:r>
          </a:p>
          <a:p>
            <a:r>
              <a:rPr lang="en-US" altLang="zh-CN" sz="1600"/>
              <a:t>If S(a)  &lt;p L(b) =&gt; S(a) &lt;m L(b)</a:t>
            </a:r>
          </a:p>
          <a:p>
            <a:r>
              <a:rPr lang="en-US" altLang="zh-CN" sz="1400" b="1">
                <a:solidFill>
                  <a:srgbClr val="FF0000"/>
                </a:solidFill>
              </a:rPr>
              <a:t>(2) </a:t>
            </a:r>
            <a:r>
              <a:rPr lang="zh-CN" altLang="en-US" sz="1400" b="1">
                <a:solidFill>
                  <a:srgbClr val="FF0000"/>
                </a:solidFill>
              </a:rPr>
              <a:t>对同一存储单元的</a:t>
            </a:r>
            <a:r>
              <a:rPr lang="en-US" altLang="zh-CN" sz="1400" b="1">
                <a:solidFill>
                  <a:srgbClr val="FF0000"/>
                </a:solidFill>
              </a:rPr>
              <a:t>Load</a:t>
            </a:r>
            <a:r>
              <a:rPr lang="zh-CN" altLang="en-US" sz="1400" b="1">
                <a:solidFill>
                  <a:srgbClr val="FF0000"/>
                </a:solidFill>
              </a:rPr>
              <a:t>操作的值来源于最近一次写操作</a:t>
            </a:r>
            <a:r>
              <a:rPr lang="en-US" altLang="zh-CN" sz="1400" b="1">
                <a:solidFill>
                  <a:srgbClr val="FF0000"/>
                </a:solidFill>
              </a:rPr>
              <a:t>(global memory order)</a:t>
            </a:r>
          </a:p>
          <a:p>
            <a:r>
              <a:rPr lang="en-US" altLang="zh-CN" sz="1600"/>
              <a:t>Value of L(a) = Value of Max</a:t>
            </a:r>
            <a:r>
              <a:rPr lang="en-US" altLang="zh-CN" sz="1600" baseline="-25000"/>
              <a:t>&lt;m</a:t>
            </a:r>
            <a:r>
              <a:rPr lang="en-US" altLang="zh-CN" sz="1600"/>
              <a:t>{S(a) &lt;m L(a)},</a:t>
            </a:r>
          </a:p>
          <a:p>
            <a:r>
              <a:rPr lang="en-US" altLang="zh-CN" sz="1400">
                <a:solidFill>
                  <a:srgbClr val="7030A0"/>
                </a:solidFill>
              </a:rPr>
              <a:t>Max</a:t>
            </a:r>
            <a:r>
              <a:rPr lang="en-US" altLang="zh-CN" sz="1400" baseline="-25000">
                <a:solidFill>
                  <a:srgbClr val="7030A0"/>
                </a:solidFill>
              </a:rPr>
              <a:t>&lt;m</a:t>
            </a:r>
            <a:r>
              <a:rPr lang="zh-CN" altLang="en-US" sz="1400">
                <a:solidFill>
                  <a:srgbClr val="7030A0"/>
                </a:solidFill>
              </a:rPr>
              <a:t>表示最近的</a:t>
            </a:r>
            <a:r>
              <a:rPr lang="en-US" altLang="zh-CN" sz="1400">
                <a:solidFill>
                  <a:srgbClr val="7030A0"/>
                </a:solidFill>
              </a:rPr>
              <a:t>memory order </a:t>
            </a:r>
            <a:endParaRPr lang="zh-CN" altLang="en-US" sz="1400">
              <a:solidFill>
                <a:srgbClr val="7030A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标题 3"/>
          <p:cNvSpPr>
            <a:spLocks noGrp="1"/>
          </p:cNvSpPr>
          <p:nvPr>
            <p:ph type="title"/>
          </p:nvPr>
        </p:nvSpPr>
        <p:spPr/>
        <p:txBody>
          <a:bodyPr/>
          <a:lstStyle/>
          <a:p>
            <a:r>
              <a:rPr lang="en-US" altLang="zh-CN" smtClean="0"/>
              <a:t>Memory Disambiguation                                   </a:t>
            </a:r>
            <a:endParaRPr lang="zh-CN" altLang="en-US" dirty="0" smtClean="0"/>
          </a:p>
        </p:txBody>
      </p:sp>
      <p:sp>
        <p:nvSpPr>
          <p:cNvPr id="220163" name="内容占位符 4"/>
          <p:cNvSpPr>
            <a:spLocks noGrp="1"/>
          </p:cNvSpPr>
          <p:nvPr>
            <p:ph idx="1"/>
          </p:nvPr>
        </p:nvSpPr>
        <p:spPr>
          <a:xfrm>
            <a:off x="457199" y="5521795"/>
            <a:ext cx="8229600" cy="823865"/>
          </a:xfrm>
        </p:spPr>
        <p:txBody>
          <a:bodyPr>
            <a:normAutofit fontScale="77500" lnSpcReduction="20000"/>
          </a:bodyPr>
          <a:lstStyle/>
          <a:p>
            <a:r>
              <a:rPr lang="zh-CN" altLang="en-US" dirty="0" smtClean="0"/>
              <a:t>非投机方式的基本原则：当前存储器指令之前的</a:t>
            </a:r>
            <a:r>
              <a:rPr lang="en-US" altLang="zh-CN" dirty="0" smtClean="0"/>
              <a:t>store</a:t>
            </a:r>
            <a:r>
              <a:rPr lang="zh-CN" altLang="en-US" dirty="0" smtClean="0"/>
              <a:t>指令计算存储器地址后，才能执行当前的存储器操作</a:t>
            </a:r>
            <a:endParaRPr lang="en-US" altLang="zh-CN" dirty="0" smtClean="0"/>
          </a:p>
          <a:p>
            <a:endParaRPr lang="zh-CN" altLang="en-US" dirty="0" smtClean="0"/>
          </a:p>
        </p:txBody>
      </p:sp>
      <p:pic>
        <p:nvPicPr>
          <p:cNvPr id="220166" name="图片 7"/>
          <p:cNvPicPr>
            <a:picLocks noChangeAspect="1"/>
          </p:cNvPicPr>
          <p:nvPr/>
        </p:nvPicPr>
        <p:blipFill>
          <a:blip r:embed="rId2"/>
          <a:srcRect/>
          <a:stretch>
            <a:fillRect/>
          </a:stretch>
        </p:blipFill>
        <p:spPr bwMode="auto">
          <a:xfrm>
            <a:off x="316434" y="932506"/>
            <a:ext cx="8720137" cy="4567237"/>
          </a:xfrm>
          <a:prstGeom prst="rect">
            <a:avLst/>
          </a:prstGeom>
          <a:noFill/>
          <a:ln w="9525">
            <a:noFill/>
            <a:miter lim="800000"/>
            <a:headEnd/>
            <a:tailEnd/>
          </a:ln>
        </p:spPr>
      </p:pic>
    </p:spTree>
    <p:extLst>
      <p:ext uri="{BB962C8B-B14F-4D97-AF65-F5344CB8AC3E}">
        <p14:creationId xmlns:p14="http://schemas.microsoft.com/office/powerpoint/2010/main" val="25789130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1363" name="Group 2"/>
          <p:cNvGrpSpPr/>
          <p:nvPr/>
        </p:nvGrpSpPr>
        <p:grpSpPr bwMode="auto">
          <a:xfrm>
            <a:off x="1039813" y="1736725"/>
            <a:ext cx="1141412" cy="3579813"/>
            <a:chOff x="655" y="1094"/>
            <a:chExt cx="719" cy="2255"/>
          </a:xfrm>
        </p:grpSpPr>
        <p:sp>
          <p:nvSpPr>
            <p:cNvPr id="271582" name="Rectangle 3"/>
            <p:cNvSpPr>
              <a:spLocks noChangeArrowheads="1"/>
            </p:cNvSpPr>
            <p:nvPr/>
          </p:nvSpPr>
          <p:spPr bwMode="auto">
            <a:xfrm>
              <a:off x="655" y="1094"/>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83" name="Rectangle 4"/>
            <p:cNvSpPr>
              <a:spLocks noChangeArrowheads="1"/>
            </p:cNvSpPr>
            <p:nvPr/>
          </p:nvSpPr>
          <p:spPr bwMode="auto">
            <a:xfrm>
              <a:off x="847" y="1094"/>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84" name="Rectangle 5"/>
            <p:cNvSpPr>
              <a:spLocks noChangeArrowheads="1"/>
            </p:cNvSpPr>
            <p:nvPr/>
          </p:nvSpPr>
          <p:spPr bwMode="auto">
            <a:xfrm>
              <a:off x="1039" y="1094"/>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85" name="Rectangle 6"/>
            <p:cNvSpPr>
              <a:spLocks noChangeArrowheads="1"/>
            </p:cNvSpPr>
            <p:nvPr/>
          </p:nvSpPr>
          <p:spPr bwMode="auto">
            <a:xfrm>
              <a:off x="1231" y="1094"/>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86" name="Rectangle 7"/>
            <p:cNvSpPr>
              <a:spLocks noChangeArrowheads="1"/>
            </p:cNvSpPr>
            <p:nvPr/>
          </p:nvSpPr>
          <p:spPr bwMode="auto">
            <a:xfrm>
              <a:off x="655" y="1286"/>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87" name="Rectangle 8"/>
            <p:cNvSpPr>
              <a:spLocks noChangeArrowheads="1"/>
            </p:cNvSpPr>
            <p:nvPr/>
          </p:nvSpPr>
          <p:spPr bwMode="auto">
            <a:xfrm>
              <a:off x="847" y="128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88" name="Rectangle 9"/>
            <p:cNvSpPr>
              <a:spLocks noChangeArrowheads="1"/>
            </p:cNvSpPr>
            <p:nvPr/>
          </p:nvSpPr>
          <p:spPr bwMode="auto">
            <a:xfrm>
              <a:off x="1039" y="128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89" name="Rectangle 10"/>
            <p:cNvSpPr>
              <a:spLocks noChangeArrowheads="1"/>
            </p:cNvSpPr>
            <p:nvPr/>
          </p:nvSpPr>
          <p:spPr bwMode="auto">
            <a:xfrm>
              <a:off x="1231" y="128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90" name="Rectangle 11"/>
            <p:cNvSpPr>
              <a:spLocks noChangeArrowheads="1"/>
            </p:cNvSpPr>
            <p:nvPr/>
          </p:nvSpPr>
          <p:spPr bwMode="auto">
            <a:xfrm>
              <a:off x="655" y="1478"/>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91" name="Rectangle 12"/>
            <p:cNvSpPr>
              <a:spLocks noChangeArrowheads="1"/>
            </p:cNvSpPr>
            <p:nvPr/>
          </p:nvSpPr>
          <p:spPr bwMode="auto">
            <a:xfrm>
              <a:off x="847" y="1478"/>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92" name="Rectangle 13"/>
            <p:cNvSpPr>
              <a:spLocks noChangeArrowheads="1"/>
            </p:cNvSpPr>
            <p:nvPr/>
          </p:nvSpPr>
          <p:spPr bwMode="auto">
            <a:xfrm>
              <a:off x="1039" y="1478"/>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93" name="Rectangle 14"/>
            <p:cNvSpPr>
              <a:spLocks noChangeArrowheads="1"/>
            </p:cNvSpPr>
            <p:nvPr/>
          </p:nvSpPr>
          <p:spPr bwMode="auto">
            <a:xfrm>
              <a:off x="1231" y="1478"/>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94" name="Rectangle 15"/>
            <p:cNvSpPr>
              <a:spLocks noChangeArrowheads="1"/>
            </p:cNvSpPr>
            <p:nvPr/>
          </p:nvSpPr>
          <p:spPr bwMode="auto">
            <a:xfrm>
              <a:off x="655" y="1670"/>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95" name="Rectangle 16"/>
            <p:cNvSpPr>
              <a:spLocks noChangeArrowheads="1"/>
            </p:cNvSpPr>
            <p:nvPr/>
          </p:nvSpPr>
          <p:spPr bwMode="auto">
            <a:xfrm>
              <a:off x="847" y="1670"/>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96" name="Rectangle 17"/>
            <p:cNvSpPr>
              <a:spLocks noChangeArrowheads="1"/>
            </p:cNvSpPr>
            <p:nvPr/>
          </p:nvSpPr>
          <p:spPr bwMode="auto">
            <a:xfrm>
              <a:off x="1039" y="1670"/>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97" name="Rectangle 18"/>
            <p:cNvSpPr>
              <a:spLocks noChangeArrowheads="1"/>
            </p:cNvSpPr>
            <p:nvPr/>
          </p:nvSpPr>
          <p:spPr bwMode="auto">
            <a:xfrm>
              <a:off x="1231" y="1670"/>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98" name="Rectangle 19"/>
            <p:cNvSpPr>
              <a:spLocks noChangeArrowheads="1"/>
            </p:cNvSpPr>
            <p:nvPr/>
          </p:nvSpPr>
          <p:spPr bwMode="auto">
            <a:xfrm>
              <a:off x="655" y="1862"/>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99" name="Rectangle 20"/>
            <p:cNvSpPr>
              <a:spLocks noChangeArrowheads="1"/>
            </p:cNvSpPr>
            <p:nvPr/>
          </p:nvSpPr>
          <p:spPr bwMode="auto">
            <a:xfrm>
              <a:off x="847" y="1862"/>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00" name="Rectangle 21"/>
            <p:cNvSpPr>
              <a:spLocks noChangeArrowheads="1"/>
            </p:cNvSpPr>
            <p:nvPr/>
          </p:nvSpPr>
          <p:spPr bwMode="auto">
            <a:xfrm>
              <a:off x="1039" y="1862"/>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01" name="Rectangle 22"/>
            <p:cNvSpPr>
              <a:spLocks noChangeArrowheads="1"/>
            </p:cNvSpPr>
            <p:nvPr/>
          </p:nvSpPr>
          <p:spPr bwMode="auto">
            <a:xfrm>
              <a:off x="1231" y="1862"/>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02" name="Rectangle 23"/>
            <p:cNvSpPr>
              <a:spLocks noChangeArrowheads="1"/>
            </p:cNvSpPr>
            <p:nvPr/>
          </p:nvSpPr>
          <p:spPr bwMode="auto">
            <a:xfrm>
              <a:off x="655" y="2054"/>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03" name="Rectangle 24"/>
            <p:cNvSpPr>
              <a:spLocks noChangeArrowheads="1"/>
            </p:cNvSpPr>
            <p:nvPr/>
          </p:nvSpPr>
          <p:spPr bwMode="auto">
            <a:xfrm>
              <a:off x="847" y="2054"/>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04" name="Rectangle 25"/>
            <p:cNvSpPr>
              <a:spLocks noChangeArrowheads="1"/>
            </p:cNvSpPr>
            <p:nvPr/>
          </p:nvSpPr>
          <p:spPr bwMode="auto">
            <a:xfrm>
              <a:off x="1039" y="2054"/>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05" name="Rectangle 26"/>
            <p:cNvSpPr>
              <a:spLocks noChangeArrowheads="1"/>
            </p:cNvSpPr>
            <p:nvPr/>
          </p:nvSpPr>
          <p:spPr bwMode="auto">
            <a:xfrm>
              <a:off x="1231" y="2054"/>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06" name="Rectangle 27"/>
            <p:cNvSpPr>
              <a:spLocks noChangeArrowheads="1"/>
            </p:cNvSpPr>
            <p:nvPr/>
          </p:nvSpPr>
          <p:spPr bwMode="auto">
            <a:xfrm>
              <a:off x="655" y="2246"/>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07" name="Rectangle 28"/>
            <p:cNvSpPr>
              <a:spLocks noChangeArrowheads="1"/>
            </p:cNvSpPr>
            <p:nvPr/>
          </p:nvSpPr>
          <p:spPr bwMode="auto">
            <a:xfrm>
              <a:off x="847" y="2246"/>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08" name="Rectangle 29"/>
            <p:cNvSpPr>
              <a:spLocks noChangeArrowheads="1"/>
            </p:cNvSpPr>
            <p:nvPr/>
          </p:nvSpPr>
          <p:spPr bwMode="auto">
            <a:xfrm>
              <a:off x="1039" y="224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09" name="Rectangle 30"/>
            <p:cNvSpPr>
              <a:spLocks noChangeArrowheads="1"/>
            </p:cNvSpPr>
            <p:nvPr/>
          </p:nvSpPr>
          <p:spPr bwMode="auto">
            <a:xfrm>
              <a:off x="1231" y="224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10" name="Rectangle 31"/>
            <p:cNvSpPr>
              <a:spLocks noChangeArrowheads="1"/>
            </p:cNvSpPr>
            <p:nvPr/>
          </p:nvSpPr>
          <p:spPr bwMode="auto">
            <a:xfrm>
              <a:off x="655" y="2438"/>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11" name="Rectangle 32"/>
            <p:cNvSpPr>
              <a:spLocks noChangeArrowheads="1"/>
            </p:cNvSpPr>
            <p:nvPr/>
          </p:nvSpPr>
          <p:spPr bwMode="auto">
            <a:xfrm>
              <a:off x="847" y="2438"/>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12" name="Rectangle 33"/>
            <p:cNvSpPr>
              <a:spLocks noChangeArrowheads="1"/>
            </p:cNvSpPr>
            <p:nvPr/>
          </p:nvSpPr>
          <p:spPr bwMode="auto">
            <a:xfrm>
              <a:off x="1039" y="2438"/>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13" name="Rectangle 34"/>
            <p:cNvSpPr>
              <a:spLocks noChangeArrowheads="1"/>
            </p:cNvSpPr>
            <p:nvPr/>
          </p:nvSpPr>
          <p:spPr bwMode="auto">
            <a:xfrm>
              <a:off x="1231" y="2438"/>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14" name="Rectangle 35"/>
            <p:cNvSpPr>
              <a:spLocks noChangeArrowheads="1"/>
            </p:cNvSpPr>
            <p:nvPr/>
          </p:nvSpPr>
          <p:spPr bwMode="auto">
            <a:xfrm>
              <a:off x="655" y="2630"/>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15" name="Rectangle 36"/>
            <p:cNvSpPr>
              <a:spLocks noChangeArrowheads="1"/>
            </p:cNvSpPr>
            <p:nvPr/>
          </p:nvSpPr>
          <p:spPr bwMode="auto">
            <a:xfrm>
              <a:off x="847" y="2630"/>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16" name="Rectangle 37"/>
            <p:cNvSpPr>
              <a:spLocks noChangeArrowheads="1"/>
            </p:cNvSpPr>
            <p:nvPr/>
          </p:nvSpPr>
          <p:spPr bwMode="auto">
            <a:xfrm>
              <a:off x="1039" y="2630"/>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17" name="Rectangle 38"/>
            <p:cNvSpPr>
              <a:spLocks noChangeArrowheads="1"/>
            </p:cNvSpPr>
            <p:nvPr/>
          </p:nvSpPr>
          <p:spPr bwMode="auto">
            <a:xfrm>
              <a:off x="1231" y="2630"/>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18" name="Rectangle 39"/>
            <p:cNvSpPr>
              <a:spLocks noChangeArrowheads="1"/>
            </p:cNvSpPr>
            <p:nvPr/>
          </p:nvSpPr>
          <p:spPr bwMode="auto">
            <a:xfrm>
              <a:off x="655" y="2822"/>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19" name="Rectangle 40"/>
            <p:cNvSpPr>
              <a:spLocks noChangeArrowheads="1"/>
            </p:cNvSpPr>
            <p:nvPr/>
          </p:nvSpPr>
          <p:spPr bwMode="auto">
            <a:xfrm>
              <a:off x="847" y="2822"/>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20" name="Rectangle 41"/>
            <p:cNvSpPr>
              <a:spLocks noChangeArrowheads="1"/>
            </p:cNvSpPr>
            <p:nvPr/>
          </p:nvSpPr>
          <p:spPr bwMode="auto">
            <a:xfrm>
              <a:off x="1039" y="2822"/>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21" name="Rectangle 42"/>
            <p:cNvSpPr>
              <a:spLocks noChangeArrowheads="1"/>
            </p:cNvSpPr>
            <p:nvPr/>
          </p:nvSpPr>
          <p:spPr bwMode="auto">
            <a:xfrm>
              <a:off x="1231" y="2822"/>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22" name="Rectangle 43"/>
            <p:cNvSpPr>
              <a:spLocks noChangeArrowheads="1"/>
            </p:cNvSpPr>
            <p:nvPr/>
          </p:nvSpPr>
          <p:spPr bwMode="auto">
            <a:xfrm>
              <a:off x="655" y="3014"/>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23" name="Rectangle 44"/>
            <p:cNvSpPr>
              <a:spLocks noChangeArrowheads="1"/>
            </p:cNvSpPr>
            <p:nvPr/>
          </p:nvSpPr>
          <p:spPr bwMode="auto">
            <a:xfrm>
              <a:off x="847" y="3014"/>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24" name="Rectangle 45"/>
            <p:cNvSpPr>
              <a:spLocks noChangeArrowheads="1"/>
            </p:cNvSpPr>
            <p:nvPr/>
          </p:nvSpPr>
          <p:spPr bwMode="auto">
            <a:xfrm>
              <a:off x="1039" y="3014"/>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25" name="Rectangle 46"/>
            <p:cNvSpPr>
              <a:spLocks noChangeArrowheads="1"/>
            </p:cNvSpPr>
            <p:nvPr/>
          </p:nvSpPr>
          <p:spPr bwMode="auto">
            <a:xfrm>
              <a:off x="1231" y="3014"/>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26" name="Rectangle 47"/>
            <p:cNvSpPr>
              <a:spLocks noChangeArrowheads="1"/>
            </p:cNvSpPr>
            <p:nvPr/>
          </p:nvSpPr>
          <p:spPr bwMode="auto">
            <a:xfrm>
              <a:off x="655" y="3206"/>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27" name="Rectangle 48"/>
            <p:cNvSpPr>
              <a:spLocks noChangeArrowheads="1"/>
            </p:cNvSpPr>
            <p:nvPr/>
          </p:nvSpPr>
          <p:spPr bwMode="auto">
            <a:xfrm>
              <a:off x="847" y="3206"/>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28" name="Rectangle 49"/>
            <p:cNvSpPr>
              <a:spLocks noChangeArrowheads="1"/>
            </p:cNvSpPr>
            <p:nvPr/>
          </p:nvSpPr>
          <p:spPr bwMode="auto">
            <a:xfrm>
              <a:off x="1039" y="320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629" name="Rectangle 50"/>
            <p:cNvSpPr>
              <a:spLocks noChangeArrowheads="1"/>
            </p:cNvSpPr>
            <p:nvPr/>
          </p:nvSpPr>
          <p:spPr bwMode="auto">
            <a:xfrm>
              <a:off x="1231" y="320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grpSp>
      <p:grpSp>
        <p:nvGrpSpPr>
          <p:cNvPr id="271364" name="Group 51"/>
          <p:cNvGrpSpPr/>
          <p:nvPr/>
        </p:nvGrpSpPr>
        <p:grpSpPr bwMode="auto">
          <a:xfrm>
            <a:off x="2563813" y="1736725"/>
            <a:ext cx="1141412" cy="3579813"/>
            <a:chOff x="1615" y="1094"/>
            <a:chExt cx="719" cy="2255"/>
          </a:xfrm>
        </p:grpSpPr>
        <p:sp>
          <p:nvSpPr>
            <p:cNvPr id="271534" name="Rectangle 52"/>
            <p:cNvSpPr>
              <a:spLocks noChangeArrowheads="1"/>
            </p:cNvSpPr>
            <p:nvPr/>
          </p:nvSpPr>
          <p:spPr bwMode="auto">
            <a:xfrm>
              <a:off x="1615" y="1094"/>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35" name="Rectangle 53"/>
            <p:cNvSpPr>
              <a:spLocks noChangeArrowheads="1"/>
            </p:cNvSpPr>
            <p:nvPr/>
          </p:nvSpPr>
          <p:spPr bwMode="auto">
            <a:xfrm>
              <a:off x="1807" y="1094"/>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36" name="Rectangle 54"/>
            <p:cNvSpPr>
              <a:spLocks noChangeArrowheads="1"/>
            </p:cNvSpPr>
            <p:nvPr/>
          </p:nvSpPr>
          <p:spPr bwMode="auto">
            <a:xfrm>
              <a:off x="1999" y="1094"/>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37" name="Rectangle 55"/>
            <p:cNvSpPr>
              <a:spLocks noChangeArrowheads="1"/>
            </p:cNvSpPr>
            <p:nvPr/>
          </p:nvSpPr>
          <p:spPr bwMode="auto">
            <a:xfrm>
              <a:off x="2191" y="1094"/>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38" name="Rectangle 56"/>
            <p:cNvSpPr>
              <a:spLocks noChangeArrowheads="1"/>
            </p:cNvSpPr>
            <p:nvPr/>
          </p:nvSpPr>
          <p:spPr bwMode="auto">
            <a:xfrm>
              <a:off x="1615" y="1286"/>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39" name="Rectangle 57"/>
            <p:cNvSpPr>
              <a:spLocks noChangeArrowheads="1"/>
            </p:cNvSpPr>
            <p:nvPr/>
          </p:nvSpPr>
          <p:spPr bwMode="auto">
            <a:xfrm>
              <a:off x="1807" y="1286"/>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40" name="Rectangle 58"/>
            <p:cNvSpPr>
              <a:spLocks noChangeArrowheads="1"/>
            </p:cNvSpPr>
            <p:nvPr/>
          </p:nvSpPr>
          <p:spPr bwMode="auto">
            <a:xfrm>
              <a:off x="1999" y="128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41" name="Rectangle 59"/>
            <p:cNvSpPr>
              <a:spLocks noChangeArrowheads="1"/>
            </p:cNvSpPr>
            <p:nvPr/>
          </p:nvSpPr>
          <p:spPr bwMode="auto">
            <a:xfrm>
              <a:off x="2191" y="128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42" name="Rectangle 60"/>
            <p:cNvSpPr>
              <a:spLocks noChangeArrowheads="1"/>
            </p:cNvSpPr>
            <p:nvPr/>
          </p:nvSpPr>
          <p:spPr bwMode="auto">
            <a:xfrm>
              <a:off x="1615" y="1478"/>
              <a:ext cx="143" cy="143"/>
            </a:xfrm>
            <a:prstGeom prst="rect">
              <a:avLst/>
            </a:prstGeom>
            <a:solidFill>
              <a:srgbClr val="FFFF00"/>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43" name="Rectangle 61"/>
            <p:cNvSpPr>
              <a:spLocks noChangeArrowheads="1"/>
            </p:cNvSpPr>
            <p:nvPr/>
          </p:nvSpPr>
          <p:spPr bwMode="auto">
            <a:xfrm>
              <a:off x="1807" y="1478"/>
              <a:ext cx="143" cy="143"/>
            </a:xfrm>
            <a:prstGeom prst="rect">
              <a:avLst/>
            </a:prstGeom>
            <a:solidFill>
              <a:srgbClr val="FFFF00"/>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44" name="Rectangle 62"/>
            <p:cNvSpPr>
              <a:spLocks noChangeArrowheads="1"/>
            </p:cNvSpPr>
            <p:nvPr/>
          </p:nvSpPr>
          <p:spPr bwMode="auto">
            <a:xfrm>
              <a:off x="1999" y="1478"/>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45" name="Rectangle 63"/>
            <p:cNvSpPr>
              <a:spLocks noChangeArrowheads="1"/>
            </p:cNvSpPr>
            <p:nvPr/>
          </p:nvSpPr>
          <p:spPr bwMode="auto">
            <a:xfrm>
              <a:off x="2191" y="1478"/>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46" name="Rectangle 64"/>
            <p:cNvSpPr>
              <a:spLocks noChangeArrowheads="1"/>
            </p:cNvSpPr>
            <p:nvPr/>
          </p:nvSpPr>
          <p:spPr bwMode="auto">
            <a:xfrm>
              <a:off x="1615" y="1670"/>
              <a:ext cx="143" cy="143"/>
            </a:xfrm>
            <a:prstGeom prst="rect">
              <a:avLst/>
            </a:prstGeom>
            <a:blipFill dpi="0" rotWithShape="0">
              <a:blip r:embed="rId4"/>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47" name="Rectangle 65"/>
            <p:cNvSpPr>
              <a:spLocks noChangeArrowheads="1"/>
            </p:cNvSpPr>
            <p:nvPr/>
          </p:nvSpPr>
          <p:spPr bwMode="auto">
            <a:xfrm>
              <a:off x="1807" y="1670"/>
              <a:ext cx="143" cy="143"/>
            </a:xfrm>
            <a:prstGeom prst="rect">
              <a:avLst/>
            </a:prstGeom>
            <a:blipFill dpi="0" rotWithShape="0">
              <a:blip r:embed="rId4"/>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48" name="Rectangle 66"/>
            <p:cNvSpPr>
              <a:spLocks noChangeArrowheads="1"/>
            </p:cNvSpPr>
            <p:nvPr/>
          </p:nvSpPr>
          <p:spPr bwMode="auto">
            <a:xfrm>
              <a:off x="1999" y="1670"/>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49" name="Rectangle 67"/>
            <p:cNvSpPr>
              <a:spLocks noChangeArrowheads="1"/>
            </p:cNvSpPr>
            <p:nvPr/>
          </p:nvSpPr>
          <p:spPr bwMode="auto">
            <a:xfrm>
              <a:off x="2191" y="1670"/>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50" name="Rectangle 68"/>
            <p:cNvSpPr>
              <a:spLocks noChangeArrowheads="1"/>
            </p:cNvSpPr>
            <p:nvPr/>
          </p:nvSpPr>
          <p:spPr bwMode="auto">
            <a:xfrm>
              <a:off x="1615" y="1862"/>
              <a:ext cx="143" cy="143"/>
            </a:xfrm>
            <a:prstGeom prst="rect">
              <a:avLst/>
            </a:prstGeom>
            <a:blipFill dpi="0" rotWithShape="0">
              <a:blip r:embed="rId5"/>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51" name="Rectangle 69"/>
            <p:cNvSpPr>
              <a:spLocks noChangeArrowheads="1"/>
            </p:cNvSpPr>
            <p:nvPr/>
          </p:nvSpPr>
          <p:spPr bwMode="auto">
            <a:xfrm>
              <a:off x="1807" y="1862"/>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52" name="Rectangle 70"/>
            <p:cNvSpPr>
              <a:spLocks noChangeArrowheads="1"/>
            </p:cNvSpPr>
            <p:nvPr/>
          </p:nvSpPr>
          <p:spPr bwMode="auto">
            <a:xfrm>
              <a:off x="1999" y="1862"/>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53" name="Rectangle 71"/>
            <p:cNvSpPr>
              <a:spLocks noChangeArrowheads="1"/>
            </p:cNvSpPr>
            <p:nvPr/>
          </p:nvSpPr>
          <p:spPr bwMode="auto">
            <a:xfrm>
              <a:off x="2191" y="1862"/>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54" name="Rectangle 72"/>
            <p:cNvSpPr>
              <a:spLocks noChangeArrowheads="1"/>
            </p:cNvSpPr>
            <p:nvPr/>
          </p:nvSpPr>
          <p:spPr bwMode="auto">
            <a:xfrm>
              <a:off x="1615" y="2054"/>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55" name="Rectangle 73"/>
            <p:cNvSpPr>
              <a:spLocks noChangeArrowheads="1"/>
            </p:cNvSpPr>
            <p:nvPr/>
          </p:nvSpPr>
          <p:spPr bwMode="auto">
            <a:xfrm>
              <a:off x="1807" y="2054"/>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56" name="Rectangle 74"/>
            <p:cNvSpPr>
              <a:spLocks noChangeArrowheads="1"/>
            </p:cNvSpPr>
            <p:nvPr/>
          </p:nvSpPr>
          <p:spPr bwMode="auto">
            <a:xfrm>
              <a:off x="1999" y="2054"/>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57" name="Rectangle 75"/>
            <p:cNvSpPr>
              <a:spLocks noChangeArrowheads="1"/>
            </p:cNvSpPr>
            <p:nvPr/>
          </p:nvSpPr>
          <p:spPr bwMode="auto">
            <a:xfrm>
              <a:off x="2191" y="2054"/>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58" name="Rectangle 76"/>
            <p:cNvSpPr>
              <a:spLocks noChangeArrowheads="1"/>
            </p:cNvSpPr>
            <p:nvPr/>
          </p:nvSpPr>
          <p:spPr bwMode="auto">
            <a:xfrm>
              <a:off x="1615" y="2246"/>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59" name="Rectangle 77"/>
            <p:cNvSpPr>
              <a:spLocks noChangeArrowheads="1"/>
            </p:cNvSpPr>
            <p:nvPr/>
          </p:nvSpPr>
          <p:spPr bwMode="auto">
            <a:xfrm>
              <a:off x="1807" y="2246"/>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60" name="Rectangle 78"/>
            <p:cNvSpPr>
              <a:spLocks noChangeArrowheads="1"/>
            </p:cNvSpPr>
            <p:nvPr/>
          </p:nvSpPr>
          <p:spPr bwMode="auto">
            <a:xfrm>
              <a:off x="1999" y="2246"/>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61" name="Rectangle 79"/>
            <p:cNvSpPr>
              <a:spLocks noChangeArrowheads="1"/>
            </p:cNvSpPr>
            <p:nvPr/>
          </p:nvSpPr>
          <p:spPr bwMode="auto">
            <a:xfrm>
              <a:off x="2191" y="224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62" name="Rectangle 80"/>
            <p:cNvSpPr>
              <a:spLocks noChangeArrowheads="1"/>
            </p:cNvSpPr>
            <p:nvPr/>
          </p:nvSpPr>
          <p:spPr bwMode="auto">
            <a:xfrm>
              <a:off x="1615" y="2438"/>
              <a:ext cx="143" cy="143"/>
            </a:xfrm>
            <a:prstGeom prst="rect">
              <a:avLst/>
            </a:prstGeom>
            <a:solidFill>
              <a:srgbClr val="FFFF00"/>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63" name="Rectangle 81"/>
            <p:cNvSpPr>
              <a:spLocks noChangeArrowheads="1"/>
            </p:cNvSpPr>
            <p:nvPr/>
          </p:nvSpPr>
          <p:spPr bwMode="auto">
            <a:xfrm>
              <a:off x="1807" y="2438"/>
              <a:ext cx="143" cy="143"/>
            </a:xfrm>
            <a:prstGeom prst="rect">
              <a:avLst/>
            </a:prstGeom>
            <a:solidFill>
              <a:srgbClr val="FFFF00"/>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64" name="Rectangle 82"/>
            <p:cNvSpPr>
              <a:spLocks noChangeArrowheads="1"/>
            </p:cNvSpPr>
            <p:nvPr/>
          </p:nvSpPr>
          <p:spPr bwMode="auto">
            <a:xfrm>
              <a:off x="1999" y="2438"/>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65" name="Rectangle 83"/>
            <p:cNvSpPr>
              <a:spLocks noChangeArrowheads="1"/>
            </p:cNvSpPr>
            <p:nvPr/>
          </p:nvSpPr>
          <p:spPr bwMode="auto">
            <a:xfrm>
              <a:off x="2191" y="2438"/>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66" name="Rectangle 84"/>
            <p:cNvSpPr>
              <a:spLocks noChangeArrowheads="1"/>
            </p:cNvSpPr>
            <p:nvPr/>
          </p:nvSpPr>
          <p:spPr bwMode="auto">
            <a:xfrm>
              <a:off x="1615" y="2630"/>
              <a:ext cx="143" cy="143"/>
            </a:xfrm>
            <a:prstGeom prst="rect">
              <a:avLst/>
            </a:prstGeom>
            <a:blipFill dpi="0" rotWithShape="0">
              <a:blip r:embed="rId4"/>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67" name="Rectangle 85"/>
            <p:cNvSpPr>
              <a:spLocks noChangeArrowheads="1"/>
            </p:cNvSpPr>
            <p:nvPr/>
          </p:nvSpPr>
          <p:spPr bwMode="auto">
            <a:xfrm>
              <a:off x="1807" y="2630"/>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68" name="Rectangle 86"/>
            <p:cNvSpPr>
              <a:spLocks noChangeArrowheads="1"/>
            </p:cNvSpPr>
            <p:nvPr/>
          </p:nvSpPr>
          <p:spPr bwMode="auto">
            <a:xfrm>
              <a:off x="1999" y="2630"/>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69" name="Rectangle 87"/>
            <p:cNvSpPr>
              <a:spLocks noChangeArrowheads="1"/>
            </p:cNvSpPr>
            <p:nvPr/>
          </p:nvSpPr>
          <p:spPr bwMode="auto">
            <a:xfrm>
              <a:off x="2191" y="2630"/>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70" name="Rectangle 88"/>
            <p:cNvSpPr>
              <a:spLocks noChangeArrowheads="1"/>
            </p:cNvSpPr>
            <p:nvPr/>
          </p:nvSpPr>
          <p:spPr bwMode="auto">
            <a:xfrm>
              <a:off x="1615" y="2822"/>
              <a:ext cx="143" cy="143"/>
            </a:xfrm>
            <a:prstGeom prst="rect">
              <a:avLst/>
            </a:prstGeom>
            <a:blipFill dpi="0" rotWithShape="0">
              <a:blip r:embed="rId5"/>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71" name="Rectangle 89"/>
            <p:cNvSpPr>
              <a:spLocks noChangeArrowheads="1"/>
            </p:cNvSpPr>
            <p:nvPr/>
          </p:nvSpPr>
          <p:spPr bwMode="auto">
            <a:xfrm>
              <a:off x="1807" y="2822"/>
              <a:ext cx="143" cy="143"/>
            </a:xfrm>
            <a:prstGeom prst="rect">
              <a:avLst/>
            </a:prstGeom>
            <a:blipFill dpi="0" rotWithShape="0">
              <a:blip r:embed="rId5"/>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72" name="Rectangle 90"/>
            <p:cNvSpPr>
              <a:spLocks noChangeArrowheads="1"/>
            </p:cNvSpPr>
            <p:nvPr/>
          </p:nvSpPr>
          <p:spPr bwMode="auto">
            <a:xfrm>
              <a:off x="1999" y="2822"/>
              <a:ext cx="143" cy="143"/>
            </a:xfrm>
            <a:prstGeom prst="rect">
              <a:avLst/>
            </a:prstGeom>
            <a:blipFill dpi="0" rotWithShape="0">
              <a:blip r:embed="rId5"/>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73" name="Rectangle 91"/>
            <p:cNvSpPr>
              <a:spLocks noChangeArrowheads="1"/>
            </p:cNvSpPr>
            <p:nvPr/>
          </p:nvSpPr>
          <p:spPr bwMode="auto">
            <a:xfrm>
              <a:off x="2191" y="2822"/>
              <a:ext cx="143" cy="143"/>
            </a:xfrm>
            <a:prstGeom prst="rect">
              <a:avLst/>
            </a:prstGeom>
            <a:blipFill dpi="0" rotWithShape="0">
              <a:blip r:embed="rId5"/>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74" name="Rectangle 92"/>
            <p:cNvSpPr>
              <a:spLocks noChangeArrowheads="1"/>
            </p:cNvSpPr>
            <p:nvPr/>
          </p:nvSpPr>
          <p:spPr bwMode="auto">
            <a:xfrm>
              <a:off x="1615" y="3014"/>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75" name="Rectangle 93"/>
            <p:cNvSpPr>
              <a:spLocks noChangeArrowheads="1"/>
            </p:cNvSpPr>
            <p:nvPr/>
          </p:nvSpPr>
          <p:spPr bwMode="auto">
            <a:xfrm>
              <a:off x="1807" y="3014"/>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76" name="Rectangle 94"/>
            <p:cNvSpPr>
              <a:spLocks noChangeArrowheads="1"/>
            </p:cNvSpPr>
            <p:nvPr/>
          </p:nvSpPr>
          <p:spPr bwMode="auto">
            <a:xfrm>
              <a:off x="1999" y="3014"/>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77" name="Rectangle 95"/>
            <p:cNvSpPr>
              <a:spLocks noChangeArrowheads="1"/>
            </p:cNvSpPr>
            <p:nvPr/>
          </p:nvSpPr>
          <p:spPr bwMode="auto">
            <a:xfrm>
              <a:off x="2191" y="3014"/>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78" name="Rectangle 96"/>
            <p:cNvSpPr>
              <a:spLocks noChangeArrowheads="1"/>
            </p:cNvSpPr>
            <p:nvPr/>
          </p:nvSpPr>
          <p:spPr bwMode="auto">
            <a:xfrm>
              <a:off x="1615" y="3206"/>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79" name="Rectangle 97"/>
            <p:cNvSpPr>
              <a:spLocks noChangeArrowheads="1"/>
            </p:cNvSpPr>
            <p:nvPr/>
          </p:nvSpPr>
          <p:spPr bwMode="auto">
            <a:xfrm>
              <a:off x="1807" y="320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80" name="Rectangle 98"/>
            <p:cNvSpPr>
              <a:spLocks noChangeArrowheads="1"/>
            </p:cNvSpPr>
            <p:nvPr/>
          </p:nvSpPr>
          <p:spPr bwMode="auto">
            <a:xfrm>
              <a:off x="1999" y="320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81" name="Rectangle 99"/>
            <p:cNvSpPr>
              <a:spLocks noChangeArrowheads="1"/>
            </p:cNvSpPr>
            <p:nvPr/>
          </p:nvSpPr>
          <p:spPr bwMode="auto">
            <a:xfrm>
              <a:off x="2191" y="320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grpSp>
      <p:grpSp>
        <p:nvGrpSpPr>
          <p:cNvPr id="271365" name="Group 100"/>
          <p:cNvGrpSpPr/>
          <p:nvPr/>
        </p:nvGrpSpPr>
        <p:grpSpPr bwMode="auto">
          <a:xfrm>
            <a:off x="4087813" y="1736725"/>
            <a:ext cx="1141412" cy="3579813"/>
            <a:chOff x="2575" y="1094"/>
            <a:chExt cx="719" cy="2255"/>
          </a:xfrm>
        </p:grpSpPr>
        <p:sp>
          <p:nvSpPr>
            <p:cNvPr id="271486" name="Rectangle 101"/>
            <p:cNvSpPr>
              <a:spLocks noChangeArrowheads="1"/>
            </p:cNvSpPr>
            <p:nvPr/>
          </p:nvSpPr>
          <p:spPr bwMode="auto">
            <a:xfrm>
              <a:off x="2575" y="1862"/>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87" name="Rectangle 102"/>
            <p:cNvSpPr>
              <a:spLocks noChangeArrowheads="1"/>
            </p:cNvSpPr>
            <p:nvPr/>
          </p:nvSpPr>
          <p:spPr bwMode="auto">
            <a:xfrm>
              <a:off x="2767" y="1862"/>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88" name="Rectangle 103"/>
            <p:cNvSpPr>
              <a:spLocks noChangeArrowheads="1"/>
            </p:cNvSpPr>
            <p:nvPr/>
          </p:nvSpPr>
          <p:spPr bwMode="auto">
            <a:xfrm>
              <a:off x="2959" y="1862"/>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89" name="Rectangle 104"/>
            <p:cNvSpPr>
              <a:spLocks noChangeArrowheads="1"/>
            </p:cNvSpPr>
            <p:nvPr/>
          </p:nvSpPr>
          <p:spPr bwMode="auto">
            <a:xfrm>
              <a:off x="3151" y="1862"/>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90" name="Rectangle 105"/>
            <p:cNvSpPr>
              <a:spLocks noChangeArrowheads="1"/>
            </p:cNvSpPr>
            <p:nvPr/>
          </p:nvSpPr>
          <p:spPr bwMode="auto">
            <a:xfrm>
              <a:off x="2575" y="2054"/>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91" name="Rectangle 106"/>
            <p:cNvSpPr>
              <a:spLocks noChangeArrowheads="1"/>
            </p:cNvSpPr>
            <p:nvPr/>
          </p:nvSpPr>
          <p:spPr bwMode="auto">
            <a:xfrm>
              <a:off x="2767" y="2054"/>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92" name="Rectangle 107"/>
            <p:cNvSpPr>
              <a:spLocks noChangeArrowheads="1"/>
            </p:cNvSpPr>
            <p:nvPr/>
          </p:nvSpPr>
          <p:spPr bwMode="auto">
            <a:xfrm>
              <a:off x="2959" y="2054"/>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93" name="Rectangle 108"/>
            <p:cNvSpPr>
              <a:spLocks noChangeArrowheads="1"/>
            </p:cNvSpPr>
            <p:nvPr/>
          </p:nvSpPr>
          <p:spPr bwMode="auto">
            <a:xfrm>
              <a:off x="3151" y="2054"/>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94" name="Rectangle 109"/>
            <p:cNvSpPr>
              <a:spLocks noChangeArrowheads="1"/>
            </p:cNvSpPr>
            <p:nvPr/>
          </p:nvSpPr>
          <p:spPr bwMode="auto">
            <a:xfrm>
              <a:off x="2575" y="2246"/>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95" name="Rectangle 110"/>
            <p:cNvSpPr>
              <a:spLocks noChangeArrowheads="1"/>
            </p:cNvSpPr>
            <p:nvPr/>
          </p:nvSpPr>
          <p:spPr bwMode="auto">
            <a:xfrm>
              <a:off x="2767" y="2246"/>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96" name="Rectangle 111"/>
            <p:cNvSpPr>
              <a:spLocks noChangeArrowheads="1"/>
            </p:cNvSpPr>
            <p:nvPr/>
          </p:nvSpPr>
          <p:spPr bwMode="auto">
            <a:xfrm>
              <a:off x="2959" y="2246"/>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97" name="Rectangle 112"/>
            <p:cNvSpPr>
              <a:spLocks noChangeArrowheads="1"/>
            </p:cNvSpPr>
            <p:nvPr/>
          </p:nvSpPr>
          <p:spPr bwMode="auto">
            <a:xfrm>
              <a:off x="3151" y="224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98" name="Rectangle 113"/>
            <p:cNvSpPr>
              <a:spLocks noChangeArrowheads="1"/>
            </p:cNvSpPr>
            <p:nvPr/>
          </p:nvSpPr>
          <p:spPr bwMode="auto">
            <a:xfrm>
              <a:off x="2575" y="2438"/>
              <a:ext cx="143" cy="143"/>
            </a:xfrm>
            <a:prstGeom prst="rect">
              <a:avLst/>
            </a:prstGeom>
            <a:solidFill>
              <a:srgbClr val="FFFF00"/>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99" name="Rectangle 114"/>
            <p:cNvSpPr>
              <a:spLocks noChangeArrowheads="1"/>
            </p:cNvSpPr>
            <p:nvPr/>
          </p:nvSpPr>
          <p:spPr bwMode="auto">
            <a:xfrm>
              <a:off x="2767" y="2438"/>
              <a:ext cx="143" cy="143"/>
            </a:xfrm>
            <a:prstGeom prst="rect">
              <a:avLst/>
            </a:prstGeom>
            <a:solidFill>
              <a:srgbClr val="FFFF00"/>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00" name="Rectangle 115"/>
            <p:cNvSpPr>
              <a:spLocks noChangeArrowheads="1"/>
            </p:cNvSpPr>
            <p:nvPr/>
          </p:nvSpPr>
          <p:spPr bwMode="auto">
            <a:xfrm>
              <a:off x="2959" y="2438"/>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01" name="Rectangle 116"/>
            <p:cNvSpPr>
              <a:spLocks noChangeArrowheads="1"/>
            </p:cNvSpPr>
            <p:nvPr/>
          </p:nvSpPr>
          <p:spPr bwMode="auto">
            <a:xfrm>
              <a:off x="3151" y="2438"/>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02" name="Rectangle 117"/>
            <p:cNvSpPr>
              <a:spLocks noChangeArrowheads="1"/>
            </p:cNvSpPr>
            <p:nvPr/>
          </p:nvSpPr>
          <p:spPr bwMode="auto">
            <a:xfrm>
              <a:off x="2575" y="2630"/>
              <a:ext cx="143" cy="143"/>
            </a:xfrm>
            <a:prstGeom prst="rect">
              <a:avLst/>
            </a:prstGeom>
            <a:solidFill>
              <a:srgbClr val="FFFF00"/>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03" name="Rectangle 118"/>
            <p:cNvSpPr>
              <a:spLocks noChangeArrowheads="1"/>
            </p:cNvSpPr>
            <p:nvPr/>
          </p:nvSpPr>
          <p:spPr bwMode="auto">
            <a:xfrm>
              <a:off x="2767" y="2630"/>
              <a:ext cx="143" cy="143"/>
            </a:xfrm>
            <a:prstGeom prst="rect">
              <a:avLst/>
            </a:prstGeom>
            <a:solidFill>
              <a:srgbClr val="FFFF00"/>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04" name="Rectangle 119"/>
            <p:cNvSpPr>
              <a:spLocks noChangeArrowheads="1"/>
            </p:cNvSpPr>
            <p:nvPr/>
          </p:nvSpPr>
          <p:spPr bwMode="auto">
            <a:xfrm>
              <a:off x="2959" y="2630"/>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05" name="Rectangle 120"/>
            <p:cNvSpPr>
              <a:spLocks noChangeArrowheads="1"/>
            </p:cNvSpPr>
            <p:nvPr/>
          </p:nvSpPr>
          <p:spPr bwMode="auto">
            <a:xfrm>
              <a:off x="3151" y="2630"/>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06" name="Rectangle 121"/>
            <p:cNvSpPr>
              <a:spLocks noChangeArrowheads="1"/>
            </p:cNvSpPr>
            <p:nvPr/>
          </p:nvSpPr>
          <p:spPr bwMode="auto">
            <a:xfrm>
              <a:off x="2575" y="2822"/>
              <a:ext cx="143" cy="143"/>
            </a:xfrm>
            <a:prstGeom prst="rect">
              <a:avLst/>
            </a:prstGeom>
            <a:solidFill>
              <a:srgbClr val="FFFF00"/>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07" name="Rectangle 122"/>
            <p:cNvSpPr>
              <a:spLocks noChangeArrowheads="1"/>
            </p:cNvSpPr>
            <p:nvPr/>
          </p:nvSpPr>
          <p:spPr bwMode="auto">
            <a:xfrm>
              <a:off x="2767" y="2822"/>
              <a:ext cx="143" cy="143"/>
            </a:xfrm>
            <a:prstGeom prst="rect">
              <a:avLst/>
            </a:prstGeom>
            <a:solidFill>
              <a:srgbClr val="FFFF00"/>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08" name="Rectangle 123"/>
            <p:cNvSpPr>
              <a:spLocks noChangeArrowheads="1"/>
            </p:cNvSpPr>
            <p:nvPr/>
          </p:nvSpPr>
          <p:spPr bwMode="auto">
            <a:xfrm>
              <a:off x="2959" y="2822"/>
              <a:ext cx="143" cy="143"/>
            </a:xfrm>
            <a:prstGeom prst="rect">
              <a:avLst/>
            </a:prstGeom>
            <a:solidFill>
              <a:srgbClr val="FFFF00"/>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09" name="Rectangle 124"/>
            <p:cNvSpPr>
              <a:spLocks noChangeArrowheads="1"/>
            </p:cNvSpPr>
            <p:nvPr/>
          </p:nvSpPr>
          <p:spPr bwMode="auto">
            <a:xfrm>
              <a:off x="3151" y="2822"/>
              <a:ext cx="143" cy="143"/>
            </a:xfrm>
            <a:prstGeom prst="rect">
              <a:avLst/>
            </a:prstGeom>
            <a:solidFill>
              <a:srgbClr val="FFFF00"/>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10" name="Rectangle 125"/>
            <p:cNvSpPr>
              <a:spLocks noChangeArrowheads="1"/>
            </p:cNvSpPr>
            <p:nvPr/>
          </p:nvSpPr>
          <p:spPr bwMode="auto">
            <a:xfrm>
              <a:off x="2575" y="3014"/>
              <a:ext cx="143" cy="143"/>
            </a:xfrm>
            <a:prstGeom prst="rect">
              <a:avLst/>
            </a:prstGeom>
            <a:blipFill dpi="0" rotWithShape="0">
              <a:blip r:embed="rId4"/>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11" name="Rectangle 126"/>
            <p:cNvSpPr>
              <a:spLocks noChangeArrowheads="1"/>
            </p:cNvSpPr>
            <p:nvPr/>
          </p:nvSpPr>
          <p:spPr bwMode="auto">
            <a:xfrm>
              <a:off x="2767" y="3014"/>
              <a:ext cx="143" cy="143"/>
            </a:xfrm>
            <a:prstGeom prst="rect">
              <a:avLst/>
            </a:prstGeom>
            <a:blipFill dpi="0" rotWithShape="0">
              <a:blip r:embed="rId4"/>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12" name="Rectangle 127"/>
            <p:cNvSpPr>
              <a:spLocks noChangeArrowheads="1"/>
            </p:cNvSpPr>
            <p:nvPr/>
          </p:nvSpPr>
          <p:spPr bwMode="auto">
            <a:xfrm>
              <a:off x="2959" y="3014"/>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13" name="Rectangle 128"/>
            <p:cNvSpPr>
              <a:spLocks noChangeArrowheads="1"/>
            </p:cNvSpPr>
            <p:nvPr/>
          </p:nvSpPr>
          <p:spPr bwMode="auto">
            <a:xfrm>
              <a:off x="3151" y="3014"/>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14" name="Rectangle 129"/>
            <p:cNvSpPr>
              <a:spLocks noChangeArrowheads="1"/>
            </p:cNvSpPr>
            <p:nvPr/>
          </p:nvSpPr>
          <p:spPr bwMode="auto">
            <a:xfrm>
              <a:off x="2575" y="3206"/>
              <a:ext cx="143" cy="143"/>
            </a:xfrm>
            <a:prstGeom prst="rect">
              <a:avLst/>
            </a:prstGeom>
            <a:blipFill dpi="0" rotWithShape="0">
              <a:blip r:embed="rId4"/>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15" name="Rectangle 130"/>
            <p:cNvSpPr>
              <a:spLocks noChangeArrowheads="1"/>
            </p:cNvSpPr>
            <p:nvPr/>
          </p:nvSpPr>
          <p:spPr bwMode="auto">
            <a:xfrm>
              <a:off x="2767" y="320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16" name="Rectangle 131"/>
            <p:cNvSpPr>
              <a:spLocks noChangeArrowheads="1"/>
            </p:cNvSpPr>
            <p:nvPr/>
          </p:nvSpPr>
          <p:spPr bwMode="auto">
            <a:xfrm>
              <a:off x="2959" y="320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17" name="Rectangle 132"/>
            <p:cNvSpPr>
              <a:spLocks noChangeArrowheads="1"/>
            </p:cNvSpPr>
            <p:nvPr/>
          </p:nvSpPr>
          <p:spPr bwMode="auto">
            <a:xfrm>
              <a:off x="3151" y="320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18" name="Rectangle 133"/>
            <p:cNvSpPr>
              <a:spLocks noChangeArrowheads="1"/>
            </p:cNvSpPr>
            <p:nvPr/>
          </p:nvSpPr>
          <p:spPr bwMode="auto">
            <a:xfrm>
              <a:off x="2575" y="1094"/>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19" name="Rectangle 134"/>
            <p:cNvSpPr>
              <a:spLocks noChangeArrowheads="1"/>
            </p:cNvSpPr>
            <p:nvPr/>
          </p:nvSpPr>
          <p:spPr bwMode="auto">
            <a:xfrm>
              <a:off x="2767" y="1094"/>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20" name="Rectangle 135"/>
            <p:cNvSpPr>
              <a:spLocks noChangeArrowheads="1"/>
            </p:cNvSpPr>
            <p:nvPr/>
          </p:nvSpPr>
          <p:spPr bwMode="auto">
            <a:xfrm>
              <a:off x="2959" y="1094"/>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21" name="Rectangle 136"/>
            <p:cNvSpPr>
              <a:spLocks noChangeArrowheads="1"/>
            </p:cNvSpPr>
            <p:nvPr/>
          </p:nvSpPr>
          <p:spPr bwMode="auto">
            <a:xfrm>
              <a:off x="3151" y="1094"/>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22" name="Rectangle 137"/>
            <p:cNvSpPr>
              <a:spLocks noChangeArrowheads="1"/>
            </p:cNvSpPr>
            <p:nvPr/>
          </p:nvSpPr>
          <p:spPr bwMode="auto">
            <a:xfrm>
              <a:off x="2575" y="1286"/>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23" name="Rectangle 138"/>
            <p:cNvSpPr>
              <a:spLocks noChangeArrowheads="1"/>
            </p:cNvSpPr>
            <p:nvPr/>
          </p:nvSpPr>
          <p:spPr bwMode="auto">
            <a:xfrm>
              <a:off x="2767" y="128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24" name="Rectangle 139"/>
            <p:cNvSpPr>
              <a:spLocks noChangeArrowheads="1"/>
            </p:cNvSpPr>
            <p:nvPr/>
          </p:nvSpPr>
          <p:spPr bwMode="auto">
            <a:xfrm>
              <a:off x="2959" y="128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25" name="Rectangle 140"/>
            <p:cNvSpPr>
              <a:spLocks noChangeArrowheads="1"/>
            </p:cNvSpPr>
            <p:nvPr/>
          </p:nvSpPr>
          <p:spPr bwMode="auto">
            <a:xfrm>
              <a:off x="3151" y="128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26" name="Rectangle 141"/>
            <p:cNvSpPr>
              <a:spLocks noChangeArrowheads="1"/>
            </p:cNvSpPr>
            <p:nvPr/>
          </p:nvSpPr>
          <p:spPr bwMode="auto">
            <a:xfrm>
              <a:off x="2575" y="1478"/>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27" name="Rectangle 142"/>
            <p:cNvSpPr>
              <a:spLocks noChangeArrowheads="1"/>
            </p:cNvSpPr>
            <p:nvPr/>
          </p:nvSpPr>
          <p:spPr bwMode="auto">
            <a:xfrm>
              <a:off x="2767" y="1478"/>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28" name="Rectangle 143"/>
            <p:cNvSpPr>
              <a:spLocks noChangeArrowheads="1"/>
            </p:cNvSpPr>
            <p:nvPr/>
          </p:nvSpPr>
          <p:spPr bwMode="auto">
            <a:xfrm>
              <a:off x="2959" y="1478"/>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29" name="Rectangle 144"/>
            <p:cNvSpPr>
              <a:spLocks noChangeArrowheads="1"/>
            </p:cNvSpPr>
            <p:nvPr/>
          </p:nvSpPr>
          <p:spPr bwMode="auto">
            <a:xfrm>
              <a:off x="3151" y="1478"/>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30" name="Rectangle 145"/>
            <p:cNvSpPr>
              <a:spLocks noChangeArrowheads="1"/>
            </p:cNvSpPr>
            <p:nvPr/>
          </p:nvSpPr>
          <p:spPr bwMode="auto">
            <a:xfrm>
              <a:off x="2575" y="1670"/>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31" name="Rectangle 146"/>
            <p:cNvSpPr>
              <a:spLocks noChangeArrowheads="1"/>
            </p:cNvSpPr>
            <p:nvPr/>
          </p:nvSpPr>
          <p:spPr bwMode="auto">
            <a:xfrm>
              <a:off x="2767" y="1670"/>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32" name="Rectangle 147"/>
            <p:cNvSpPr>
              <a:spLocks noChangeArrowheads="1"/>
            </p:cNvSpPr>
            <p:nvPr/>
          </p:nvSpPr>
          <p:spPr bwMode="auto">
            <a:xfrm>
              <a:off x="2959" y="1670"/>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533" name="Rectangle 148"/>
            <p:cNvSpPr>
              <a:spLocks noChangeArrowheads="1"/>
            </p:cNvSpPr>
            <p:nvPr/>
          </p:nvSpPr>
          <p:spPr bwMode="auto">
            <a:xfrm>
              <a:off x="3151" y="1670"/>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grpSp>
      <p:grpSp>
        <p:nvGrpSpPr>
          <p:cNvPr id="271366" name="Group 149"/>
          <p:cNvGrpSpPr/>
          <p:nvPr/>
        </p:nvGrpSpPr>
        <p:grpSpPr bwMode="auto">
          <a:xfrm>
            <a:off x="5688013" y="1584325"/>
            <a:ext cx="1141412" cy="3960813"/>
            <a:chOff x="3583" y="998"/>
            <a:chExt cx="719" cy="2495"/>
          </a:xfrm>
        </p:grpSpPr>
        <p:sp>
          <p:nvSpPr>
            <p:cNvPr id="271437" name="Rectangle 150"/>
            <p:cNvSpPr>
              <a:spLocks noChangeArrowheads="1"/>
            </p:cNvSpPr>
            <p:nvPr/>
          </p:nvSpPr>
          <p:spPr bwMode="auto">
            <a:xfrm>
              <a:off x="3583" y="1862"/>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38" name="Rectangle 151"/>
            <p:cNvSpPr>
              <a:spLocks noChangeArrowheads="1"/>
            </p:cNvSpPr>
            <p:nvPr/>
          </p:nvSpPr>
          <p:spPr bwMode="auto">
            <a:xfrm>
              <a:off x="3775" y="1862"/>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39" name="Rectangle 152"/>
            <p:cNvSpPr>
              <a:spLocks noChangeArrowheads="1"/>
            </p:cNvSpPr>
            <p:nvPr/>
          </p:nvSpPr>
          <p:spPr bwMode="auto">
            <a:xfrm>
              <a:off x="3967" y="1862"/>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40" name="Rectangle 153"/>
            <p:cNvSpPr>
              <a:spLocks noChangeArrowheads="1"/>
            </p:cNvSpPr>
            <p:nvPr/>
          </p:nvSpPr>
          <p:spPr bwMode="auto">
            <a:xfrm>
              <a:off x="4159" y="1862"/>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41" name="Rectangle 154"/>
            <p:cNvSpPr>
              <a:spLocks noChangeArrowheads="1"/>
            </p:cNvSpPr>
            <p:nvPr/>
          </p:nvSpPr>
          <p:spPr bwMode="auto">
            <a:xfrm>
              <a:off x="3583" y="2054"/>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42" name="Rectangle 155"/>
            <p:cNvSpPr>
              <a:spLocks noChangeArrowheads="1"/>
            </p:cNvSpPr>
            <p:nvPr/>
          </p:nvSpPr>
          <p:spPr bwMode="auto">
            <a:xfrm>
              <a:off x="3775" y="2054"/>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43" name="Rectangle 156"/>
            <p:cNvSpPr>
              <a:spLocks noChangeArrowheads="1"/>
            </p:cNvSpPr>
            <p:nvPr/>
          </p:nvSpPr>
          <p:spPr bwMode="auto">
            <a:xfrm>
              <a:off x="3967" y="2054"/>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44" name="Rectangle 157"/>
            <p:cNvSpPr>
              <a:spLocks noChangeArrowheads="1"/>
            </p:cNvSpPr>
            <p:nvPr/>
          </p:nvSpPr>
          <p:spPr bwMode="auto">
            <a:xfrm>
              <a:off x="4159" y="2054"/>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45" name="Rectangle 158"/>
            <p:cNvSpPr>
              <a:spLocks noChangeArrowheads="1"/>
            </p:cNvSpPr>
            <p:nvPr/>
          </p:nvSpPr>
          <p:spPr bwMode="auto">
            <a:xfrm>
              <a:off x="3583" y="224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46" name="Rectangle 159"/>
            <p:cNvSpPr>
              <a:spLocks noChangeArrowheads="1"/>
            </p:cNvSpPr>
            <p:nvPr/>
          </p:nvSpPr>
          <p:spPr bwMode="auto">
            <a:xfrm>
              <a:off x="3775" y="224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47" name="Rectangle 160"/>
            <p:cNvSpPr>
              <a:spLocks noChangeArrowheads="1"/>
            </p:cNvSpPr>
            <p:nvPr/>
          </p:nvSpPr>
          <p:spPr bwMode="auto">
            <a:xfrm>
              <a:off x="3967" y="2246"/>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48" name="Rectangle 161"/>
            <p:cNvSpPr>
              <a:spLocks noChangeArrowheads="1"/>
            </p:cNvSpPr>
            <p:nvPr/>
          </p:nvSpPr>
          <p:spPr bwMode="auto">
            <a:xfrm>
              <a:off x="4159" y="224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49" name="Rectangle 162"/>
            <p:cNvSpPr>
              <a:spLocks noChangeArrowheads="1"/>
            </p:cNvSpPr>
            <p:nvPr/>
          </p:nvSpPr>
          <p:spPr bwMode="auto">
            <a:xfrm>
              <a:off x="3583" y="2438"/>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50" name="Rectangle 163"/>
            <p:cNvSpPr>
              <a:spLocks noChangeArrowheads="1"/>
            </p:cNvSpPr>
            <p:nvPr/>
          </p:nvSpPr>
          <p:spPr bwMode="auto">
            <a:xfrm>
              <a:off x="3775" y="2438"/>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51" name="Rectangle 164"/>
            <p:cNvSpPr>
              <a:spLocks noChangeArrowheads="1"/>
            </p:cNvSpPr>
            <p:nvPr/>
          </p:nvSpPr>
          <p:spPr bwMode="auto">
            <a:xfrm>
              <a:off x="3967" y="2438"/>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52" name="Rectangle 165"/>
            <p:cNvSpPr>
              <a:spLocks noChangeArrowheads="1"/>
            </p:cNvSpPr>
            <p:nvPr/>
          </p:nvSpPr>
          <p:spPr bwMode="auto">
            <a:xfrm>
              <a:off x="4159" y="2438"/>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53" name="Rectangle 166"/>
            <p:cNvSpPr>
              <a:spLocks noChangeArrowheads="1"/>
            </p:cNvSpPr>
            <p:nvPr/>
          </p:nvSpPr>
          <p:spPr bwMode="auto">
            <a:xfrm>
              <a:off x="3583" y="2630"/>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54" name="Rectangle 167"/>
            <p:cNvSpPr>
              <a:spLocks noChangeArrowheads="1"/>
            </p:cNvSpPr>
            <p:nvPr/>
          </p:nvSpPr>
          <p:spPr bwMode="auto">
            <a:xfrm>
              <a:off x="3775" y="2630"/>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55" name="Rectangle 168"/>
            <p:cNvSpPr>
              <a:spLocks noChangeArrowheads="1"/>
            </p:cNvSpPr>
            <p:nvPr/>
          </p:nvSpPr>
          <p:spPr bwMode="auto">
            <a:xfrm>
              <a:off x="3967" y="2630"/>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56" name="Rectangle 169"/>
            <p:cNvSpPr>
              <a:spLocks noChangeArrowheads="1"/>
            </p:cNvSpPr>
            <p:nvPr/>
          </p:nvSpPr>
          <p:spPr bwMode="auto">
            <a:xfrm>
              <a:off x="4159" y="2630"/>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57" name="Rectangle 170"/>
            <p:cNvSpPr>
              <a:spLocks noChangeArrowheads="1"/>
            </p:cNvSpPr>
            <p:nvPr/>
          </p:nvSpPr>
          <p:spPr bwMode="auto">
            <a:xfrm>
              <a:off x="3583" y="2822"/>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58" name="Rectangle 171"/>
            <p:cNvSpPr>
              <a:spLocks noChangeArrowheads="1"/>
            </p:cNvSpPr>
            <p:nvPr/>
          </p:nvSpPr>
          <p:spPr bwMode="auto">
            <a:xfrm>
              <a:off x="3775" y="2822"/>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59" name="Rectangle 172"/>
            <p:cNvSpPr>
              <a:spLocks noChangeArrowheads="1"/>
            </p:cNvSpPr>
            <p:nvPr/>
          </p:nvSpPr>
          <p:spPr bwMode="auto">
            <a:xfrm>
              <a:off x="3967" y="2822"/>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60" name="Rectangle 173"/>
            <p:cNvSpPr>
              <a:spLocks noChangeArrowheads="1"/>
            </p:cNvSpPr>
            <p:nvPr/>
          </p:nvSpPr>
          <p:spPr bwMode="auto">
            <a:xfrm>
              <a:off x="4159" y="2822"/>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61" name="Rectangle 174"/>
            <p:cNvSpPr>
              <a:spLocks noChangeArrowheads="1"/>
            </p:cNvSpPr>
            <p:nvPr/>
          </p:nvSpPr>
          <p:spPr bwMode="auto">
            <a:xfrm>
              <a:off x="3583" y="3014"/>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62" name="Rectangle 175"/>
            <p:cNvSpPr>
              <a:spLocks noChangeArrowheads="1"/>
            </p:cNvSpPr>
            <p:nvPr/>
          </p:nvSpPr>
          <p:spPr bwMode="auto">
            <a:xfrm>
              <a:off x="3775" y="3014"/>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63" name="Rectangle 176"/>
            <p:cNvSpPr>
              <a:spLocks noChangeArrowheads="1"/>
            </p:cNvSpPr>
            <p:nvPr/>
          </p:nvSpPr>
          <p:spPr bwMode="auto">
            <a:xfrm>
              <a:off x="3967" y="3014"/>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64" name="Rectangle 177"/>
            <p:cNvSpPr>
              <a:spLocks noChangeArrowheads="1"/>
            </p:cNvSpPr>
            <p:nvPr/>
          </p:nvSpPr>
          <p:spPr bwMode="auto">
            <a:xfrm>
              <a:off x="4159" y="3014"/>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65" name="Rectangle 178"/>
            <p:cNvSpPr>
              <a:spLocks noChangeArrowheads="1"/>
            </p:cNvSpPr>
            <p:nvPr/>
          </p:nvSpPr>
          <p:spPr bwMode="auto">
            <a:xfrm>
              <a:off x="3583" y="320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66" name="Rectangle 179"/>
            <p:cNvSpPr>
              <a:spLocks noChangeArrowheads="1"/>
            </p:cNvSpPr>
            <p:nvPr/>
          </p:nvSpPr>
          <p:spPr bwMode="auto">
            <a:xfrm>
              <a:off x="3775" y="320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67" name="Rectangle 180"/>
            <p:cNvSpPr>
              <a:spLocks noChangeArrowheads="1"/>
            </p:cNvSpPr>
            <p:nvPr/>
          </p:nvSpPr>
          <p:spPr bwMode="auto">
            <a:xfrm>
              <a:off x="3967" y="3206"/>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68" name="Rectangle 181"/>
            <p:cNvSpPr>
              <a:spLocks noChangeArrowheads="1"/>
            </p:cNvSpPr>
            <p:nvPr/>
          </p:nvSpPr>
          <p:spPr bwMode="auto">
            <a:xfrm>
              <a:off x="4159" y="3206"/>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69" name="Rectangle 182"/>
            <p:cNvSpPr>
              <a:spLocks noChangeArrowheads="1"/>
            </p:cNvSpPr>
            <p:nvPr/>
          </p:nvSpPr>
          <p:spPr bwMode="auto">
            <a:xfrm>
              <a:off x="3583" y="1094"/>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70" name="Rectangle 183"/>
            <p:cNvSpPr>
              <a:spLocks noChangeArrowheads="1"/>
            </p:cNvSpPr>
            <p:nvPr/>
          </p:nvSpPr>
          <p:spPr bwMode="auto">
            <a:xfrm>
              <a:off x="3775" y="1094"/>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71" name="Rectangle 184"/>
            <p:cNvSpPr>
              <a:spLocks noChangeArrowheads="1"/>
            </p:cNvSpPr>
            <p:nvPr/>
          </p:nvSpPr>
          <p:spPr bwMode="auto">
            <a:xfrm>
              <a:off x="3967" y="1094"/>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72" name="Rectangle 185"/>
            <p:cNvSpPr>
              <a:spLocks noChangeArrowheads="1"/>
            </p:cNvSpPr>
            <p:nvPr/>
          </p:nvSpPr>
          <p:spPr bwMode="auto">
            <a:xfrm>
              <a:off x="4159" y="1094"/>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73" name="Rectangle 186"/>
            <p:cNvSpPr>
              <a:spLocks noChangeArrowheads="1"/>
            </p:cNvSpPr>
            <p:nvPr/>
          </p:nvSpPr>
          <p:spPr bwMode="auto">
            <a:xfrm>
              <a:off x="3583" y="1286"/>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74" name="Rectangle 187"/>
            <p:cNvSpPr>
              <a:spLocks noChangeArrowheads="1"/>
            </p:cNvSpPr>
            <p:nvPr/>
          </p:nvSpPr>
          <p:spPr bwMode="auto">
            <a:xfrm>
              <a:off x="3775" y="1286"/>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75" name="Rectangle 188"/>
            <p:cNvSpPr>
              <a:spLocks noChangeArrowheads="1"/>
            </p:cNvSpPr>
            <p:nvPr/>
          </p:nvSpPr>
          <p:spPr bwMode="auto">
            <a:xfrm>
              <a:off x="3967" y="1286"/>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76" name="Rectangle 189"/>
            <p:cNvSpPr>
              <a:spLocks noChangeArrowheads="1"/>
            </p:cNvSpPr>
            <p:nvPr/>
          </p:nvSpPr>
          <p:spPr bwMode="auto">
            <a:xfrm>
              <a:off x="4159" y="1286"/>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77" name="Rectangle 190"/>
            <p:cNvSpPr>
              <a:spLocks noChangeArrowheads="1"/>
            </p:cNvSpPr>
            <p:nvPr/>
          </p:nvSpPr>
          <p:spPr bwMode="auto">
            <a:xfrm>
              <a:off x="3583" y="1478"/>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78" name="Rectangle 191"/>
            <p:cNvSpPr>
              <a:spLocks noChangeArrowheads="1"/>
            </p:cNvSpPr>
            <p:nvPr/>
          </p:nvSpPr>
          <p:spPr bwMode="auto">
            <a:xfrm>
              <a:off x="3775" y="1478"/>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79" name="Rectangle 192"/>
            <p:cNvSpPr>
              <a:spLocks noChangeArrowheads="1"/>
            </p:cNvSpPr>
            <p:nvPr/>
          </p:nvSpPr>
          <p:spPr bwMode="auto">
            <a:xfrm>
              <a:off x="3967" y="1478"/>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80" name="Rectangle 193"/>
            <p:cNvSpPr>
              <a:spLocks noChangeArrowheads="1"/>
            </p:cNvSpPr>
            <p:nvPr/>
          </p:nvSpPr>
          <p:spPr bwMode="auto">
            <a:xfrm>
              <a:off x="4159" y="1478"/>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81" name="Rectangle 194"/>
            <p:cNvSpPr>
              <a:spLocks noChangeArrowheads="1"/>
            </p:cNvSpPr>
            <p:nvPr/>
          </p:nvSpPr>
          <p:spPr bwMode="auto">
            <a:xfrm>
              <a:off x="3583" y="1670"/>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82" name="Rectangle 195"/>
            <p:cNvSpPr>
              <a:spLocks noChangeArrowheads="1"/>
            </p:cNvSpPr>
            <p:nvPr/>
          </p:nvSpPr>
          <p:spPr bwMode="auto">
            <a:xfrm>
              <a:off x="3775" y="1670"/>
              <a:ext cx="143" cy="143"/>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83" name="Rectangle 196"/>
            <p:cNvSpPr>
              <a:spLocks noChangeArrowheads="1"/>
            </p:cNvSpPr>
            <p:nvPr/>
          </p:nvSpPr>
          <p:spPr bwMode="auto">
            <a:xfrm>
              <a:off x="3967" y="1670"/>
              <a:ext cx="143" cy="143"/>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84" name="Rectangle 197"/>
            <p:cNvSpPr>
              <a:spLocks noChangeArrowheads="1"/>
            </p:cNvSpPr>
            <p:nvPr/>
          </p:nvSpPr>
          <p:spPr bwMode="auto">
            <a:xfrm>
              <a:off x="4159" y="1670"/>
              <a:ext cx="143" cy="143"/>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85" name="Line 198"/>
            <p:cNvSpPr>
              <a:spLocks noChangeShapeType="1"/>
            </p:cNvSpPr>
            <p:nvPr/>
          </p:nvSpPr>
          <p:spPr bwMode="auto">
            <a:xfrm>
              <a:off x="3943" y="998"/>
              <a:ext cx="0" cy="2495"/>
            </a:xfrm>
            <a:prstGeom prst="line">
              <a:avLst/>
            </a:prstGeom>
            <a:noFill/>
            <a:ln w="38160" cap="sq">
              <a:solidFill>
                <a:srgbClr val="000000"/>
              </a:solidFill>
              <a:prstDash val="dash"/>
              <a:miter lim="800000"/>
            </a:ln>
          </p:spPr>
          <p:txBody>
            <a:bodyPr/>
            <a:lstStyle/>
            <a:p>
              <a:endParaRPr lang="zh-CN" altLang="en-US"/>
            </a:p>
          </p:txBody>
        </p:sp>
      </p:grpSp>
      <p:sp>
        <p:nvSpPr>
          <p:cNvPr id="271367" name="Rectangle 199"/>
          <p:cNvSpPr>
            <a:spLocks noChangeArrowheads="1"/>
          </p:cNvSpPr>
          <p:nvPr/>
        </p:nvSpPr>
        <p:spPr bwMode="auto">
          <a:xfrm>
            <a:off x="7288213" y="2955925"/>
            <a:ext cx="228600" cy="228600"/>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68" name="Rectangle 200"/>
          <p:cNvSpPr>
            <a:spLocks noChangeArrowheads="1"/>
          </p:cNvSpPr>
          <p:nvPr/>
        </p:nvSpPr>
        <p:spPr bwMode="auto">
          <a:xfrm>
            <a:off x="7593013" y="2955925"/>
            <a:ext cx="228600" cy="228600"/>
          </a:xfrm>
          <a:prstGeom prst="rect">
            <a:avLst/>
          </a:prstGeom>
          <a:blipFill dpi="0" rotWithShape="0">
            <a:blip r:embed="rId4"/>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69" name="Rectangle 201"/>
          <p:cNvSpPr>
            <a:spLocks noChangeArrowheads="1"/>
          </p:cNvSpPr>
          <p:nvPr/>
        </p:nvSpPr>
        <p:spPr bwMode="auto">
          <a:xfrm>
            <a:off x="7897813" y="2955925"/>
            <a:ext cx="228600" cy="228600"/>
          </a:xfrm>
          <a:prstGeom prst="rect">
            <a:avLst/>
          </a:prstGeom>
          <a:blipFill dpi="0" rotWithShape="0">
            <a:blip r:embed="rId4"/>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70" name="Rectangle 202"/>
          <p:cNvSpPr>
            <a:spLocks noChangeArrowheads="1"/>
          </p:cNvSpPr>
          <p:nvPr/>
        </p:nvSpPr>
        <p:spPr bwMode="auto">
          <a:xfrm>
            <a:off x="8202613" y="2955925"/>
            <a:ext cx="228600" cy="228600"/>
          </a:xfrm>
          <a:prstGeom prst="rect">
            <a:avLst/>
          </a:prstGeom>
          <a:blipFill dpi="0" rotWithShape="0">
            <a:blip r:embed="rId5"/>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71" name="Rectangle 203"/>
          <p:cNvSpPr>
            <a:spLocks noChangeArrowheads="1"/>
          </p:cNvSpPr>
          <p:nvPr/>
        </p:nvSpPr>
        <p:spPr bwMode="auto">
          <a:xfrm>
            <a:off x="7288213" y="3260725"/>
            <a:ext cx="228600" cy="228600"/>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72" name="Rectangle 204"/>
          <p:cNvSpPr>
            <a:spLocks noChangeArrowheads="1"/>
          </p:cNvSpPr>
          <p:nvPr/>
        </p:nvSpPr>
        <p:spPr bwMode="auto">
          <a:xfrm>
            <a:off x="7593013" y="3260725"/>
            <a:ext cx="228600" cy="228600"/>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73" name="Rectangle 205"/>
          <p:cNvSpPr>
            <a:spLocks noChangeArrowheads="1"/>
          </p:cNvSpPr>
          <p:nvPr/>
        </p:nvSpPr>
        <p:spPr bwMode="auto">
          <a:xfrm>
            <a:off x="7897813" y="3260725"/>
            <a:ext cx="228600" cy="228600"/>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74" name="Rectangle 206"/>
          <p:cNvSpPr>
            <a:spLocks noChangeArrowheads="1"/>
          </p:cNvSpPr>
          <p:nvPr/>
        </p:nvSpPr>
        <p:spPr bwMode="auto">
          <a:xfrm>
            <a:off x="8202613" y="3260725"/>
            <a:ext cx="228600" cy="228600"/>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75" name="Rectangle 207"/>
          <p:cNvSpPr>
            <a:spLocks noChangeArrowheads="1"/>
          </p:cNvSpPr>
          <p:nvPr/>
        </p:nvSpPr>
        <p:spPr bwMode="auto">
          <a:xfrm>
            <a:off x="7288213" y="3565525"/>
            <a:ext cx="228600" cy="228600"/>
          </a:xfrm>
          <a:prstGeom prst="rect">
            <a:avLst/>
          </a:prstGeom>
          <a:solidFill>
            <a:srgbClr val="FFFF00"/>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76" name="Rectangle 208"/>
          <p:cNvSpPr>
            <a:spLocks noChangeArrowheads="1"/>
          </p:cNvSpPr>
          <p:nvPr/>
        </p:nvSpPr>
        <p:spPr bwMode="auto">
          <a:xfrm>
            <a:off x="7593013" y="3565525"/>
            <a:ext cx="228600" cy="228600"/>
          </a:xfrm>
          <a:prstGeom prst="rect">
            <a:avLst/>
          </a:prstGeom>
          <a:solidFill>
            <a:srgbClr val="FFFF00"/>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77" name="Rectangle 209"/>
          <p:cNvSpPr>
            <a:spLocks noChangeArrowheads="1"/>
          </p:cNvSpPr>
          <p:nvPr/>
        </p:nvSpPr>
        <p:spPr bwMode="auto">
          <a:xfrm>
            <a:off x="7897813" y="3565525"/>
            <a:ext cx="228600" cy="228600"/>
          </a:xfrm>
          <a:prstGeom prst="rect">
            <a:avLst/>
          </a:prstGeom>
          <a:blipFill dpi="0" rotWithShape="0">
            <a:blip r:embed="rId4"/>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78" name="Rectangle 210"/>
          <p:cNvSpPr>
            <a:spLocks noChangeArrowheads="1"/>
          </p:cNvSpPr>
          <p:nvPr/>
        </p:nvSpPr>
        <p:spPr bwMode="auto">
          <a:xfrm>
            <a:off x="8202613" y="3565525"/>
            <a:ext cx="228600" cy="228600"/>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79" name="Rectangle 211"/>
          <p:cNvSpPr>
            <a:spLocks noChangeArrowheads="1"/>
          </p:cNvSpPr>
          <p:nvPr/>
        </p:nvSpPr>
        <p:spPr bwMode="auto">
          <a:xfrm>
            <a:off x="7288213" y="3870325"/>
            <a:ext cx="228600" cy="228600"/>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80" name="Rectangle 212"/>
          <p:cNvSpPr>
            <a:spLocks noChangeArrowheads="1"/>
          </p:cNvSpPr>
          <p:nvPr/>
        </p:nvSpPr>
        <p:spPr bwMode="auto">
          <a:xfrm>
            <a:off x="7593013" y="3870325"/>
            <a:ext cx="228600" cy="228600"/>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81" name="Rectangle 213"/>
          <p:cNvSpPr>
            <a:spLocks noChangeArrowheads="1"/>
          </p:cNvSpPr>
          <p:nvPr/>
        </p:nvSpPr>
        <p:spPr bwMode="auto">
          <a:xfrm>
            <a:off x="7897813" y="3870325"/>
            <a:ext cx="228600" cy="228600"/>
          </a:xfrm>
          <a:prstGeom prst="rect">
            <a:avLst/>
          </a:prstGeom>
          <a:solidFill>
            <a:srgbClr val="FFFF00"/>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82" name="Rectangle 214"/>
          <p:cNvSpPr>
            <a:spLocks noChangeArrowheads="1"/>
          </p:cNvSpPr>
          <p:nvPr/>
        </p:nvSpPr>
        <p:spPr bwMode="auto">
          <a:xfrm>
            <a:off x="8202613" y="3870325"/>
            <a:ext cx="228600" cy="228600"/>
          </a:xfrm>
          <a:prstGeom prst="rect">
            <a:avLst/>
          </a:prstGeom>
          <a:blipFill dpi="0" rotWithShape="0">
            <a:blip r:embed="rId4"/>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83" name="Rectangle 215"/>
          <p:cNvSpPr>
            <a:spLocks noChangeArrowheads="1"/>
          </p:cNvSpPr>
          <p:nvPr/>
        </p:nvSpPr>
        <p:spPr bwMode="auto">
          <a:xfrm>
            <a:off x="7288213" y="4175125"/>
            <a:ext cx="228600" cy="228600"/>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84" name="Rectangle 216"/>
          <p:cNvSpPr>
            <a:spLocks noChangeArrowheads="1"/>
          </p:cNvSpPr>
          <p:nvPr/>
        </p:nvSpPr>
        <p:spPr bwMode="auto">
          <a:xfrm>
            <a:off x="7593013" y="4175125"/>
            <a:ext cx="228600" cy="228600"/>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85" name="Rectangle 217"/>
          <p:cNvSpPr>
            <a:spLocks noChangeArrowheads="1"/>
          </p:cNvSpPr>
          <p:nvPr/>
        </p:nvSpPr>
        <p:spPr bwMode="auto">
          <a:xfrm>
            <a:off x="7897813" y="4175125"/>
            <a:ext cx="228600" cy="228600"/>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86" name="Rectangle 218"/>
          <p:cNvSpPr>
            <a:spLocks noChangeArrowheads="1"/>
          </p:cNvSpPr>
          <p:nvPr/>
        </p:nvSpPr>
        <p:spPr bwMode="auto">
          <a:xfrm>
            <a:off x="8202613" y="4175125"/>
            <a:ext cx="228600" cy="228600"/>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87" name="Rectangle 219"/>
          <p:cNvSpPr>
            <a:spLocks noChangeArrowheads="1"/>
          </p:cNvSpPr>
          <p:nvPr/>
        </p:nvSpPr>
        <p:spPr bwMode="auto">
          <a:xfrm>
            <a:off x="7288213" y="4479925"/>
            <a:ext cx="228600" cy="228600"/>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88" name="Rectangle 220"/>
          <p:cNvSpPr>
            <a:spLocks noChangeArrowheads="1"/>
          </p:cNvSpPr>
          <p:nvPr/>
        </p:nvSpPr>
        <p:spPr bwMode="auto">
          <a:xfrm>
            <a:off x="7593013" y="4479925"/>
            <a:ext cx="228600" cy="228600"/>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89" name="Rectangle 221"/>
          <p:cNvSpPr>
            <a:spLocks noChangeArrowheads="1"/>
          </p:cNvSpPr>
          <p:nvPr/>
        </p:nvSpPr>
        <p:spPr bwMode="auto">
          <a:xfrm>
            <a:off x="7897813" y="4479925"/>
            <a:ext cx="228600" cy="228600"/>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90" name="Rectangle 222"/>
          <p:cNvSpPr>
            <a:spLocks noChangeArrowheads="1"/>
          </p:cNvSpPr>
          <p:nvPr/>
        </p:nvSpPr>
        <p:spPr bwMode="auto">
          <a:xfrm>
            <a:off x="8202613" y="4479925"/>
            <a:ext cx="228600" cy="228600"/>
          </a:xfrm>
          <a:prstGeom prst="rect">
            <a:avLst/>
          </a:prstGeom>
          <a:solidFill>
            <a:srgbClr val="FFFF00"/>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91" name="Rectangle 223"/>
          <p:cNvSpPr>
            <a:spLocks noChangeArrowheads="1"/>
          </p:cNvSpPr>
          <p:nvPr/>
        </p:nvSpPr>
        <p:spPr bwMode="auto">
          <a:xfrm>
            <a:off x="7288213" y="4784725"/>
            <a:ext cx="228600" cy="228600"/>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92" name="Rectangle 224"/>
          <p:cNvSpPr>
            <a:spLocks noChangeArrowheads="1"/>
          </p:cNvSpPr>
          <p:nvPr/>
        </p:nvSpPr>
        <p:spPr bwMode="auto">
          <a:xfrm>
            <a:off x="7593013" y="4784725"/>
            <a:ext cx="228600" cy="228600"/>
          </a:xfrm>
          <a:prstGeom prst="rect">
            <a:avLst/>
          </a:prstGeom>
          <a:blipFill dpi="0" rotWithShape="0">
            <a:blip r:embed="rId5"/>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93" name="Rectangle 225"/>
          <p:cNvSpPr>
            <a:spLocks noChangeArrowheads="1"/>
          </p:cNvSpPr>
          <p:nvPr/>
        </p:nvSpPr>
        <p:spPr bwMode="auto">
          <a:xfrm>
            <a:off x="7897813" y="4784725"/>
            <a:ext cx="228600" cy="228600"/>
          </a:xfrm>
          <a:prstGeom prst="rect">
            <a:avLst/>
          </a:prstGeom>
          <a:blipFill dpi="0" rotWithShape="0">
            <a:blip r:embed="rId5"/>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94" name="Rectangle 226"/>
          <p:cNvSpPr>
            <a:spLocks noChangeArrowheads="1"/>
          </p:cNvSpPr>
          <p:nvPr/>
        </p:nvSpPr>
        <p:spPr bwMode="auto">
          <a:xfrm>
            <a:off x="8202613" y="4784725"/>
            <a:ext cx="228600" cy="228600"/>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95" name="Rectangle 227"/>
          <p:cNvSpPr>
            <a:spLocks noChangeArrowheads="1"/>
          </p:cNvSpPr>
          <p:nvPr/>
        </p:nvSpPr>
        <p:spPr bwMode="auto">
          <a:xfrm>
            <a:off x="7288213" y="5089525"/>
            <a:ext cx="228600" cy="228600"/>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96" name="Rectangle 228"/>
          <p:cNvSpPr>
            <a:spLocks noChangeArrowheads="1"/>
          </p:cNvSpPr>
          <p:nvPr/>
        </p:nvSpPr>
        <p:spPr bwMode="auto">
          <a:xfrm>
            <a:off x="7593013" y="5089525"/>
            <a:ext cx="228600" cy="228600"/>
          </a:xfrm>
          <a:prstGeom prst="rect">
            <a:avLst/>
          </a:prstGeom>
          <a:blipFill dpi="0" rotWithShape="0">
            <a:blip r:embed="rId4"/>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97" name="Rectangle 229"/>
          <p:cNvSpPr>
            <a:spLocks noChangeArrowheads="1"/>
          </p:cNvSpPr>
          <p:nvPr/>
        </p:nvSpPr>
        <p:spPr bwMode="auto">
          <a:xfrm>
            <a:off x="7897813" y="5089525"/>
            <a:ext cx="228600" cy="228600"/>
          </a:xfrm>
          <a:prstGeom prst="rect">
            <a:avLst/>
          </a:prstGeom>
          <a:blipFill dpi="0" rotWithShape="0">
            <a:blip r:embed="rId5"/>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98" name="Rectangle 230"/>
          <p:cNvSpPr>
            <a:spLocks noChangeArrowheads="1"/>
          </p:cNvSpPr>
          <p:nvPr/>
        </p:nvSpPr>
        <p:spPr bwMode="auto">
          <a:xfrm>
            <a:off x="8202613" y="5089525"/>
            <a:ext cx="228600" cy="228600"/>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399" name="Rectangle 231"/>
          <p:cNvSpPr>
            <a:spLocks noChangeArrowheads="1"/>
          </p:cNvSpPr>
          <p:nvPr/>
        </p:nvSpPr>
        <p:spPr bwMode="auto">
          <a:xfrm>
            <a:off x="7288213" y="1736725"/>
            <a:ext cx="228600" cy="228600"/>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00" name="Rectangle 232"/>
          <p:cNvSpPr>
            <a:spLocks noChangeArrowheads="1"/>
          </p:cNvSpPr>
          <p:nvPr/>
        </p:nvSpPr>
        <p:spPr bwMode="auto">
          <a:xfrm>
            <a:off x="7593013" y="1736725"/>
            <a:ext cx="228600" cy="228600"/>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01" name="Rectangle 233"/>
          <p:cNvSpPr>
            <a:spLocks noChangeArrowheads="1"/>
          </p:cNvSpPr>
          <p:nvPr/>
        </p:nvSpPr>
        <p:spPr bwMode="auto">
          <a:xfrm>
            <a:off x="7897813" y="1736725"/>
            <a:ext cx="228600" cy="228600"/>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02" name="Rectangle 234"/>
          <p:cNvSpPr>
            <a:spLocks noChangeArrowheads="1"/>
          </p:cNvSpPr>
          <p:nvPr/>
        </p:nvSpPr>
        <p:spPr bwMode="auto">
          <a:xfrm>
            <a:off x="8202613" y="1736725"/>
            <a:ext cx="228600" cy="228600"/>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03" name="Rectangle 235"/>
          <p:cNvSpPr>
            <a:spLocks noChangeArrowheads="1"/>
          </p:cNvSpPr>
          <p:nvPr/>
        </p:nvSpPr>
        <p:spPr bwMode="auto">
          <a:xfrm>
            <a:off x="7288213" y="2041525"/>
            <a:ext cx="228600" cy="228600"/>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04" name="Rectangle 236"/>
          <p:cNvSpPr>
            <a:spLocks noChangeArrowheads="1"/>
          </p:cNvSpPr>
          <p:nvPr/>
        </p:nvSpPr>
        <p:spPr bwMode="auto">
          <a:xfrm>
            <a:off x="7593013" y="2041525"/>
            <a:ext cx="228600" cy="228600"/>
          </a:xfrm>
          <a:prstGeom prst="rect">
            <a:avLst/>
          </a:prstGeom>
          <a:solidFill>
            <a:srgbClr val="FFFF00"/>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05" name="Rectangle 237"/>
          <p:cNvSpPr>
            <a:spLocks noChangeArrowheads="1"/>
          </p:cNvSpPr>
          <p:nvPr/>
        </p:nvSpPr>
        <p:spPr bwMode="auto">
          <a:xfrm>
            <a:off x="7897813" y="2041525"/>
            <a:ext cx="228600" cy="228600"/>
          </a:xfrm>
          <a:prstGeom prst="rect">
            <a:avLst/>
          </a:prstGeom>
          <a:blipFill dpi="0" rotWithShape="0">
            <a:blip r:embed="rId4"/>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06" name="Rectangle 238"/>
          <p:cNvSpPr>
            <a:spLocks noChangeArrowheads="1"/>
          </p:cNvSpPr>
          <p:nvPr/>
        </p:nvSpPr>
        <p:spPr bwMode="auto">
          <a:xfrm>
            <a:off x="8202613" y="2041525"/>
            <a:ext cx="228600" cy="228600"/>
          </a:xfrm>
          <a:prstGeom prst="rect">
            <a:avLst/>
          </a:prstGeom>
          <a:blipFill dpi="0" rotWithShape="0">
            <a:blip r:embed="rId4"/>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07" name="Rectangle 239"/>
          <p:cNvSpPr>
            <a:spLocks noChangeArrowheads="1"/>
          </p:cNvSpPr>
          <p:nvPr/>
        </p:nvSpPr>
        <p:spPr bwMode="auto">
          <a:xfrm>
            <a:off x="7288213" y="2346325"/>
            <a:ext cx="228600" cy="228600"/>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08" name="Rectangle 240"/>
          <p:cNvSpPr>
            <a:spLocks noChangeArrowheads="1"/>
          </p:cNvSpPr>
          <p:nvPr/>
        </p:nvSpPr>
        <p:spPr bwMode="auto">
          <a:xfrm>
            <a:off x="7593013" y="2346325"/>
            <a:ext cx="228600" cy="228600"/>
          </a:xfrm>
          <a:prstGeom prst="rect">
            <a:avLst/>
          </a:prstGeom>
          <a:solidFill>
            <a:srgbClr val="FFFF00"/>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09" name="Rectangle 241"/>
          <p:cNvSpPr>
            <a:spLocks noChangeArrowheads="1"/>
          </p:cNvSpPr>
          <p:nvPr/>
        </p:nvSpPr>
        <p:spPr bwMode="auto">
          <a:xfrm>
            <a:off x="7897813" y="2346325"/>
            <a:ext cx="228600" cy="228600"/>
          </a:xfrm>
          <a:prstGeom prst="rect">
            <a:avLst/>
          </a:prstGeom>
          <a:solidFill>
            <a:srgbClr val="FFFF00"/>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10" name="Rectangle 242"/>
          <p:cNvSpPr>
            <a:spLocks noChangeArrowheads="1"/>
          </p:cNvSpPr>
          <p:nvPr/>
        </p:nvSpPr>
        <p:spPr bwMode="auto">
          <a:xfrm>
            <a:off x="8202613" y="2346325"/>
            <a:ext cx="228600" cy="228600"/>
          </a:xfrm>
          <a:prstGeom prst="rect">
            <a:avLst/>
          </a:prstGeom>
          <a:blipFill dpi="0" rotWithShape="0">
            <a:blip r:embed="rId5"/>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11" name="Rectangle 243"/>
          <p:cNvSpPr>
            <a:spLocks noChangeArrowheads="1"/>
          </p:cNvSpPr>
          <p:nvPr/>
        </p:nvSpPr>
        <p:spPr bwMode="auto">
          <a:xfrm>
            <a:off x="7288213" y="2651125"/>
            <a:ext cx="228600" cy="228600"/>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12" name="Rectangle 244"/>
          <p:cNvSpPr>
            <a:spLocks noChangeArrowheads="1"/>
          </p:cNvSpPr>
          <p:nvPr/>
        </p:nvSpPr>
        <p:spPr bwMode="auto">
          <a:xfrm>
            <a:off x="7593013" y="2651125"/>
            <a:ext cx="228600" cy="228600"/>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13" name="Rectangle 245"/>
          <p:cNvSpPr>
            <a:spLocks noChangeArrowheads="1"/>
          </p:cNvSpPr>
          <p:nvPr/>
        </p:nvSpPr>
        <p:spPr bwMode="auto">
          <a:xfrm>
            <a:off x="7897813" y="2651125"/>
            <a:ext cx="228600" cy="228600"/>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14" name="Rectangle 246"/>
          <p:cNvSpPr>
            <a:spLocks noChangeArrowheads="1"/>
          </p:cNvSpPr>
          <p:nvPr/>
        </p:nvSpPr>
        <p:spPr bwMode="auto">
          <a:xfrm>
            <a:off x="8202613" y="2651125"/>
            <a:ext cx="228600" cy="228600"/>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15" name="Text Box 247"/>
          <p:cNvSpPr txBox="1">
            <a:spLocks noChangeArrowheads="1"/>
          </p:cNvSpPr>
          <p:nvPr/>
        </p:nvSpPr>
        <p:spPr bwMode="auto">
          <a:xfrm rot="10800000">
            <a:off x="273050" y="1433513"/>
            <a:ext cx="668338" cy="3478212"/>
          </a:xfrm>
          <a:prstGeom prst="rect">
            <a:avLst/>
          </a:prstGeom>
          <a:noFill/>
          <a:ln w="9525">
            <a:noFill/>
            <a:round/>
          </a:ln>
        </p:spPr>
        <p:txBody>
          <a:bodyPr vert="eaVert"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a:solidFill>
                  <a:srgbClr val="000000"/>
                </a:solidFill>
                <a:latin typeface="Arial Narrow" panose="020B0606020202030204" pitchFamily="34" charset="0"/>
              </a:rPr>
              <a:t>Time (processor cycle)</a:t>
            </a:r>
          </a:p>
        </p:txBody>
      </p:sp>
      <p:sp>
        <p:nvSpPr>
          <p:cNvPr id="271416" name="Line 248"/>
          <p:cNvSpPr>
            <a:spLocks noChangeShapeType="1"/>
          </p:cNvSpPr>
          <p:nvPr/>
        </p:nvSpPr>
        <p:spPr bwMode="auto">
          <a:xfrm>
            <a:off x="582613" y="4937125"/>
            <a:ext cx="1587" cy="838200"/>
          </a:xfrm>
          <a:prstGeom prst="line">
            <a:avLst/>
          </a:prstGeom>
          <a:noFill/>
          <a:ln w="9360" cap="sq">
            <a:solidFill>
              <a:srgbClr val="000000"/>
            </a:solidFill>
            <a:miter lim="800000"/>
            <a:tailEnd type="triangle" w="lg" len="lg"/>
          </a:ln>
        </p:spPr>
        <p:txBody>
          <a:bodyPr/>
          <a:lstStyle/>
          <a:p>
            <a:endParaRPr lang="zh-CN" altLang="en-US"/>
          </a:p>
        </p:txBody>
      </p:sp>
      <p:sp>
        <p:nvSpPr>
          <p:cNvPr id="271417" name="Text Box 249"/>
          <p:cNvSpPr txBox="1">
            <a:spLocks noChangeArrowheads="1"/>
          </p:cNvSpPr>
          <p:nvPr/>
        </p:nvSpPr>
        <p:spPr bwMode="auto">
          <a:xfrm>
            <a:off x="887413" y="1365250"/>
            <a:ext cx="1250950" cy="368300"/>
          </a:xfrm>
          <a:prstGeom prst="rect">
            <a:avLst/>
          </a:prstGeom>
          <a:noFill/>
          <a:ln w="9525">
            <a:noFill/>
            <a:round/>
          </a:ln>
        </p:spPr>
        <p:txBody>
          <a:bodyPr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Arial Narrow" panose="020B0606020202030204" pitchFamily="34" charset="0"/>
              </a:rPr>
              <a:t>Superscalar</a:t>
            </a:r>
          </a:p>
        </p:txBody>
      </p:sp>
      <p:sp>
        <p:nvSpPr>
          <p:cNvPr id="271418" name="Text Box 250"/>
          <p:cNvSpPr txBox="1">
            <a:spLocks noChangeArrowheads="1"/>
          </p:cNvSpPr>
          <p:nvPr/>
        </p:nvSpPr>
        <p:spPr bwMode="auto">
          <a:xfrm>
            <a:off x="2487613" y="1365250"/>
            <a:ext cx="1335087" cy="368300"/>
          </a:xfrm>
          <a:prstGeom prst="rect">
            <a:avLst/>
          </a:prstGeom>
          <a:noFill/>
          <a:ln w="9525">
            <a:noFill/>
            <a:round/>
          </a:ln>
        </p:spPr>
        <p:txBody>
          <a:bodyPr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Arial Narrow" panose="020B0606020202030204" pitchFamily="34" charset="0"/>
              </a:rPr>
              <a:t>Fine-Grained</a:t>
            </a:r>
          </a:p>
        </p:txBody>
      </p:sp>
      <p:sp>
        <p:nvSpPr>
          <p:cNvPr id="271419" name="Text Box 251"/>
          <p:cNvSpPr txBox="1">
            <a:spLocks noChangeArrowheads="1"/>
          </p:cNvSpPr>
          <p:nvPr/>
        </p:nvSpPr>
        <p:spPr bwMode="auto">
          <a:xfrm>
            <a:off x="3783013" y="1365250"/>
            <a:ext cx="1584325" cy="368300"/>
          </a:xfrm>
          <a:prstGeom prst="rect">
            <a:avLst/>
          </a:prstGeom>
          <a:noFill/>
          <a:ln w="9525">
            <a:noFill/>
            <a:round/>
          </a:ln>
        </p:spPr>
        <p:txBody>
          <a:bodyPr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Arial Narrow" panose="020B0606020202030204" pitchFamily="34" charset="0"/>
              </a:rPr>
              <a:t>Coarse-Grained</a:t>
            </a:r>
          </a:p>
        </p:txBody>
      </p:sp>
      <p:sp>
        <p:nvSpPr>
          <p:cNvPr id="271420" name="Text Box 252"/>
          <p:cNvSpPr txBox="1">
            <a:spLocks noChangeArrowheads="1"/>
          </p:cNvSpPr>
          <p:nvPr/>
        </p:nvSpPr>
        <p:spPr bwMode="auto">
          <a:xfrm>
            <a:off x="5426075" y="1344613"/>
            <a:ext cx="1612900" cy="368300"/>
          </a:xfrm>
          <a:prstGeom prst="rect">
            <a:avLst/>
          </a:prstGeom>
          <a:noFill/>
          <a:ln w="9525">
            <a:noFill/>
            <a:round/>
          </a:ln>
        </p:spPr>
        <p:txBody>
          <a:bodyPr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Arial Narrow" panose="020B0606020202030204" pitchFamily="34" charset="0"/>
              </a:rPr>
              <a:t>Multiprocessing</a:t>
            </a:r>
          </a:p>
        </p:txBody>
      </p:sp>
      <p:sp>
        <p:nvSpPr>
          <p:cNvPr id="271421" name="Text Box 253"/>
          <p:cNvSpPr txBox="1">
            <a:spLocks noChangeArrowheads="1"/>
          </p:cNvSpPr>
          <p:nvPr/>
        </p:nvSpPr>
        <p:spPr bwMode="auto">
          <a:xfrm>
            <a:off x="7135813" y="1136650"/>
            <a:ext cx="1468437" cy="642938"/>
          </a:xfrm>
          <a:prstGeom prst="rect">
            <a:avLst/>
          </a:prstGeom>
          <a:noFill/>
          <a:ln w="9525">
            <a:noFill/>
            <a:round/>
          </a:ln>
        </p:spPr>
        <p:txBody>
          <a:bodyPr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Arial Narrow" panose="020B0606020202030204" pitchFamily="34" charset="0"/>
              </a:rPr>
              <a:t>Simultaneous</a:t>
            </a:r>
          </a:p>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Arial Narrow" panose="020B0606020202030204" pitchFamily="34" charset="0"/>
              </a:rPr>
              <a:t>Multithreading</a:t>
            </a:r>
          </a:p>
        </p:txBody>
      </p:sp>
      <p:sp>
        <p:nvSpPr>
          <p:cNvPr id="271422" name="Rectangle 254"/>
          <p:cNvSpPr>
            <a:spLocks noChangeArrowheads="1"/>
          </p:cNvSpPr>
          <p:nvPr/>
        </p:nvSpPr>
        <p:spPr bwMode="auto">
          <a:xfrm>
            <a:off x="2259013" y="5775325"/>
            <a:ext cx="228600" cy="228600"/>
          </a:xfrm>
          <a:prstGeom prst="rect">
            <a:avLst/>
          </a:prstGeom>
          <a:solidFill>
            <a:srgbClr val="5B9BD5"/>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23" name="Rectangle 255"/>
          <p:cNvSpPr>
            <a:spLocks noChangeArrowheads="1"/>
          </p:cNvSpPr>
          <p:nvPr/>
        </p:nvSpPr>
        <p:spPr bwMode="auto">
          <a:xfrm>
            <a:off x="2259013" y="6156325"/>
            <a:ext cx="228600" cy="228600"/>
          </a:xfrm>
          <a:prstGeom prst="rect">
            <a:avLst/>
          </a:prstGeom>
          <a:blipFill dpi="0" rotWithShape="0">
            <a:blip r:embed="rId3"/>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24" name="Rectangle 256"/>
          <p:cNvSpPr>
            <a:spLocks noChangeArrowheads="1"/>
          </p:cNvSpPr>
          <p:nvPr/>
        </p:nvSpPr>
        <p:spPr bwMode="auto">
          <a:xfrm>
            <a:off x="4468813" y="5775325"/>
            <a:ext cx="228600" cy="228600"/>
          </a:xfrm>
          <a:prstGeom prst="rect">
            <a:avLst/>
          </a:prstGeom>
          <a:solidFill>
            <a:srgbClr val="FFFF00"/>
          </a:solid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25" name="Rectangle 257"/>
          <p:cNvSpPr>
            <a:spLocks noChangeArrowheads="1"/>
          </p:cNvSpPr>
          <p:nvPr/>
        </p:nvSpPr>
        <p:spPr bwMode="auto">
          <a:xfrm>
            <a:off x="4468813" y="6156325"/>
            <a:ext cx="228600" cy="228600"/>
          </a:xfrm>
          <a:prstGeom prst="rect">
            <a:avLst/>
          </a:prstGeom>
          <a:blipFill dpi="0" rotWithShape="0">
            <a:blip r:embed="rId4"/>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26" name="Rectangle 258"/>
          <p:cNvSpPr>
            <a:spLocks noChangeArrowheads="1"/>
          </p:cNvSpPr>
          <p:nvPr/>
        </p:nvSpPr>
        <p:spPr bwMode="auto">
          <a:xfrm>
            <a:off x="6526213" y="5775325"/>
            <a:ext cx="228600" cy="228600"/>
          </a:xfrm>
          <a:prstGeom prst="rect">
            <a:avLst/>
          </a:prstGeom>
          <a:blipFill dpi="0" rotWithShape="0">
            <a:blip r:embed="rId5"/>
            <a:srcRect/>
            <a:tile tx="0" ty="0" sx="100000" sy="100000" flip="none" algn="tl"/>
          </a:blip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27" name="Rectangle 259"/>
          <p:cNvSpPr>
            <a:spLocks noChangeArrowheads="1"/>
          </p:cNvSpPr>
          <p:nvPr/>
        </p:nvSpPr>
        <p:spPr bwMode="auto">
          <a:xfrm>
            <a:off x="6526213" y="6156325"/>
            <a:ext cx="228600" cy="228600"/>
          </a:xfrm>
          <a:prstGeom prst="rect">
            <a:avLst/>
          </a:prstGeom>
          <a:noFill/>
          <a:ln w="936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271428" name="Text Box 260"/>
          <p:cNvSpPr txBox="1">
            <a:spLocks noChangeArrowheads="1"/>
          </p:cNvSpPr>
          <p:nvPr/>
        </p:nvSpPr>
        <p:spPr bwMode="auto">
          <a:xfrm>
            <a:off x="2547938" y="5683250"/>
            <a:ext cx="1016000" cy="398463"/>
          </a:xfrm>
          <a:prstGeom prst="rect">
            <a:avLst/>
          </a:prstGeom>
          <a:noFill/>
          <a:ln w="9525">
            <a:noFill/>
            <a:round/>
          </a:ln>
        </p:spPr>
        <p:txBody>
          <a:bodyPr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00"/>
                </a:solidFill>
                <a:latin typeface="Arial Narrow" panose="020B0606020202030204" pitchFamily="34" charset="0"/>
              </a:rPr>
              <a:t>Thread 1</a:t>
            </a:r>
          </a:p>
        </p:txBody>
      </p:sp>
      <p:sp>
        <p:nvSpPr>
          <p:cNvPr id="271429" name="Text Box 261"/>
          <p:cNvSpPr txBox="1">
            <a:spLocks noChangeArrowheads="1"/>
          </p:cNvSpPr>
          <p:nvPr/>
        </p:nvSpPr>
        <p:spPr bwMode="auto">
          <a:xfrm>
            <a:off x="2554288" y="6080125"/>
            <a:ext cx="1016000" cy="398463"/>
          </a:xfrm>
          <a:prstGeom prst="rect">
            <a:avLst/>
          </a:prstGeom>
          <a:noFill/>
          <a:ln w="9525">
            <a:noFill/>
            <a:round/>
          </a:ln>
        </p:spPr>
        <p:txBody>
          <a:bodyPr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00"/>
                </a:solidFill>
                <a:latin typeface="Arial Narrow" panose="020B0606020202030204" pitchFamily="34" charset="0"/>
              </a:rPr>
              <a:t>Thread 2</a:t>
            </a:r>
          </a:p>
        </p:txBody>
      </p:sp>
      <p:sp>
        <p:nvSpPr>
          <p:cNvPr id="271430" name="Text Box 262"/>
          <p:cNvSpPr txBox="1">
            <a:spLocks noChangeArrowheads="1"/>
          </p:cNvSpPr>
          <p:nvPr/>
        </p:nvSpPr>
        <p:spPr bwMode="auto">
          <a:xfrm>
            <a:off x="4849813" y="5699125"/>
            <a:ext cx="1016000" cy="398463"/>
          </a:xfrm>
          <a:prstGeom prst="rect">
            <a:avLst/>
          </a:prstGeom>
          <a:noFill/>
          <a:ln w="9525">
            <a:noFill/>
            <a:round/>
          </a:ln>
        </p:spPr>
        <p:txBody>
          <a:bodyPr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00"/>
                </a:solidFill>
                <a:latin typeface="Arial Narrow" panose="020B0606020202030204" pitchFamily="34" charset="0"/>
              </a:rPr>
              <a:t>Thread 3</a:t>
            </a:r>
          </a:p>
        </p:txBody>
      </p:sp>
      <p:sp>
        <p:nvSpPr>
          <p:cNvPr id="271431" name="Text Box 263"/>
          <p:cNvSpPr txBox="1">
            <a:spLocks noChangeArrowheads="1"/>
          </p:cNvSpPr>
          <p:nvPr/>
        </p:nvSpPr>
        <p:spPr bwMode="auto">
          <a:xfrm>
            <a:off x="4849813" y="6080125"/>
            <a:ext cx="1016000" cy="398463"/>
          </a:xfrm>
          <a:prstGeom prst="rect">
            <a:avLst/>
          </a:prstGeom>
          <a:noFill/>
          <a:ln w="9525">
            <a:noFill/>
            <a:round/>
          </a:ln>
        </p:spPr>
        <p:txBody>
          <a:bodyPr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00"/>
                </a:solidFill>
                <a:latin typeface="Arial Narrow" panose="020B0606020202030204" pitchFamily="34" charset="0"/>
              </a:rPr>
              <a:t>Thread 4</a:t>
            </a:r>
          </a:p>
        </p:txBody>
      </p:sp>
      <p:sp>
        <p:nvSpPr>
          <p:cNvPr id="271432" name="Text Box 264"/>
          <p:cNvSpPr txBox="1">
            <a:spLocks noChangeArrowheads="1"/>
          </p:cNvSpPr>
          <p:nvPr/>
        </p:nvSpPr>
        <p:spPr bwMode="auto">
          <a:xfrm>
            <a:off x="6831013" y="5699125"/>
            <a:ext cx="1016000" cy="398463"/>
          </a:xfrm>
          <a:prstGeom prst="rect">
            <a:avLst/>
          </a:prstGeom>
          <a:noFill/>
          <a:ln w="9525">
            <a:noFill/>
            <a:round/>
          </a:ln>
        </p:spPr>
        <p:txBody>
          <a:bodyPr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00"/>
                </a:solidFill>
                <a:latin typeface="Arial Narrow" panose="020B0606020202030204" pitchFamily="34" charset="0"/>
              </a:rPr>
              <a:t>Thread 5</a:t>
            </a:r>
          </a:p>
        </p:txBody>
      </p:sp>
      <p:sp>
        <p:nvSpPr>
          <p:cNvPr id="271433" name="Text Box 265"/>
          <p:cNvSpPr txBox="1">
            <a:spLocks noChangeArrowheads="1"/>
          </p:cNvSpPr>
          <p:nvPr/>
        </p:nvSpPr>
        <p:spPr bwMode="auto">
          <a:xfrm>
            <a:off x="6831013" y="6080125"/>
            <a:ext cx="896937" cy="398463"/>
          </a:xfrm>
          <a:prstGeom prst="rect">
            <a:avLst/>
          </a:prstGeom>
          <a:noFill/>
          <a:ln w="9525">
            <a:noFill/>
            <a:round/>
          </a:ln>
        </p:spPr>
        <p:txBody>
          <a:bodyPr wrap="none" lIns="90000" tIns="46800" rIns="90000" bIns="46800">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00"/>
                </a:solidFill>
                <a:latin typeface="Arial Narrow" panose="020B0606020202030204" pitchFamily="34" charset="0"/>
              </a:rPr>
              <a:t>Idle slot</a:t>
            </a:r>
          </a:p>
        </p:txBody>
      </p:sp>
      <p:sp>
        <p:nvSpPr>
          <p:cNvPr id="271434" name="Text Box 266"/>
          <p:cNvSpPr txBox="1">
            <a:spLocks noChangeArrowheads="1"/>
          </p:cNvSpPr>
          <p:nvPr/>
        </p:nvSpPr>
        <p:spPr bwMode="auto">
          <a:xfrm>
            <a:off x="628650" y="6356350"/>
            <a:ext cx="2057400" cy="365125"/>
          </a:xfrm>
          <a:prstGeom prst="rect">
            <a:avLst/>
          </a:prstGeom>
          <a:noFill/>
          <a:ln w="9525">
            <a:noFill/>
            <a:round/>
          </a:ln>
        </p:spPr>
        <p:txBody>
          <a:bodyPr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1C07A4F-2715-4FB2-BC4B-04D8FD9369E8}" type="datetime1">
              <a:rPr lang="zh-CN" altLang="zh-CN" sz="1200">
                <a:solidFill>
                  <a:srgbClr val="898989"/>
                </a:solidFill>
              </a:rPr>
              <a:t>2020/5/17</a:t>
            </a:fld>
            <a:endParaRPr lang="zh-CN" altLang="zh-CN" sz="1200">
              <a:solidFill>
                <a:srgbClr val="898989"/>
              </a:solidFill>
            </a:endParaRPr>
          </a:p>
        </p:txBody>
      </p:sp>
      <p:sp>
        <p:nvSpPr>
          <p:cNvPr id="271435" name="Text Box 267"/>
          <p:cNvSpPr txBox="1">
            <a:spLocks noChangeArrowheads="1"/>
          </p:cNvSpPr>
          <p:nvPr/>
        </p:nvSpPr>
        <p:spPr bwMode="auto">
          <a:xfrm>
            <a:off x="3028950" y="6356350"/>
            <a:ext cx="3086100" cy="365125"/>
          </a:xfrm>
          <a:prstGeom prst="rect">
            <a:avLst/>
          </a:prstGeom>
          <a:noFill/>
          <a:ln w="9525">
            <a:noFill/>
            <a:round/>
          </a:ln>
        </p:spPr>
        <p:txBody>
          <a:bodyPr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zh-CN" sz="1200">
                <a:solidFill>
                  <a:srgbClr val="898989"/>
                </a:solidFill>
              </a:rPr>
              <a:t>计算机体系结构</a:t>
            </a:r>
          </a:p>
        </p:txBody>
      </p:sp>
      <p:sp>
        <p:nvSpPr>
          <p:cNvPr id="271436" name="Text Box 268"/>
          <p:cNvSpPr txBox="1">
            <a:spLocks noChangeArrowheads="1"/>
          </p:cNvSpPr>
          <p:nvPr/>
        </p:nvSpPr>
        <p:spPr bwMode="auto">
          <a:xfrm>
            <a:off x="6457950" y="6356350"/>
            <a:ext cx="2057400" cy="365125"/>
          </a:xfrm>
          <a:prstGeom prst="rect">
            <a:avLst/>
          </a:prstGeom>
          <a:noFill/>
          <a:ln w="9525">
            <a:noFill/>
            <a:round/>
          </a:ln>
        </p:spPr>
        <p:txBody>
          <a:bodyPr lIns="90000" tIns="46800" rIns="90000" bIns="46800" anchor="ctr"/>
          <a:lstStyle/>
          <a:p>
            <a: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66EF146-23A2-4EE7-BE80-49BCB33A482E}" type="slidenum">
              <a:rPr lang="zh-CN" altLang="zh-CN" sz="1200">
                <a:solidFill>
                  <a:srgbClr val="898989"/>
                </a:solidFill>
              </a:rPr>
              <a:t>51</a:t>
            </a:fld>
            <a:endParaRPr lang="zh-CN" altLang="zh-CN" sz="1200">
              <a:solidFill>
                <a:srgbClr val="898989"/>
              </a:solidFill>
            </a:endParaRPr>
          </a:p>
        </p:txBody>
      </p:sp>
      <p:sp>
        <p:nvSpPr>
          <p:cNvPr id="2" name="标题 1"/>
          <p:cNvSpPr>
            <a:spLocks noGrp="1"/>
          </p:cNvSpPr>
          <p:nvPr>
            <p:ph type="title"/>
          </p:nvPr>
        </p:nvSpPr>
        <p:spPr/>
        <p:txBody>
          <a:bodyPr/>
          <a:lstStyle/>
          <a:p>
            <a:r>
              <a:rPr lang="en-US" altLang="zh-CN" smtClean="0"/>
              <a:t>Multithreaded Categories</a:t>
            </a:r>
            <a:endParaRPr lang="zh-CN" altLang="en-US" dirty="0"/>
          </a:p>
        </p:txBody>
      </p:sp>
    </p:spTree>
    <p:extLst>
      <p:ext uri="{BB962C8B-B14F-4D97-AF65-F5344CB8AC3E}">
        <p14:creationId xmlns:p14="http://schemas.microsoft.com/office/powerpoint/2010/main" val="2224271585"/>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标题 1"/>
          <p:cNvSpPr>
            <a:spLocks noGrp="1"/>
          </p:cNvSpPr>
          <p:nvPr>
            <p:ph type="title"/>
          </p:nvPr>
        </p:nvSpPr>
        <p:spPr/>
        <p:txBody>
          <a:bodyPr/>
          <a:lstStyle/>
          <a:p>
            <a:r>
              <a:rPr lang="zh-CN" altLang="en-US" smtClean="0"/>
              <a:t>第</a:t>
            </a:r>
            <a:r>
              <a:rPr lang="en-US" altLang="zh-CN" smtClean="0"/>
              <a:t>6</a:t>
            </a:r>
            <a:r>
              <a:rPr lang="zh-CN" altLang="en-US" smtClean="0"/>
              <a:t>章</a:t>
            </a:r>
          </a:p>
        </p:txBody>
      </p:sp>
      <p:sp>
        <p:nvSpPr>
          <p:cNvPr id="210947" name="内容占位符 2"/>
          <p:cNvSpPr>
            <a:spLocks noGrp="1"/>
          </p:cNvSpPr>
          <p:nvPr>
            <p:ph idx="1"/>
          </p:nvPr>
        </p:nvSpPr>
        <p:spPr>
          <a:xfrm>
            <a:off x="457200" y="1118511"/>
            <a:ext cx="8229600" cy="5051833"/>
          </a:xfrm>
        </p:spPr>
        <p:txBody>
          <a:bodyPr>
            <a:normAutofit fontScale="55000" lnSpcReduction="20000"/>
          </a:bodyPr>
          <a:lstStyle/>
          <a:p>
            <a:r>
              <a:rPr lang="zh-CN" altLang="en-US" dirty="0" smtClean="0"/>
              <a:t>重点关注：向量处理机模型、ＧＰＵ</a:t>
            </a:r>
          </a:p>
          <a:p>
            <a:endParaRPr lang="zh-CN" altLang="en-US" dirty="0" smtClean="0"/>
          </a:p>
          <a:p>
            <a:r>
              <a:rPr lang="zh-CN" altLang="en-US" dirty="0" smtClean="0"/>
              <a:t>向量处理机基本概念</a:t>
            </a:r>
            <a:endParaRPr lang="en-US" altLang="zh-CN" dirty="0" smtClean="0"/>
          </a:p>
          <a:p>
            <a:pPr lvl="1"/>
            <a:r>
              <a:rPr lang="zh-CN" altLang="en-US" dirty="0" smtClean="0"/>
              <a:t>基本思想：两个向量的对应分量进行运算，产生一个结果向量</a:t>
            </a:r>
            <a:endParaRPr lang="en-US" altLang="zh-CN" dirty="0" smtClean="0"/>
          </a:p>
          <a:p>
            <a:r>
              <a:rPr lang="zh-CN" altLang="en-US" dirty="0" smtClean="0"/>
              <a:t>向量处理机基本特征</a:t>
            </a:r>
            <a:endParaRPr lang="en-US" altLang="zh-CN" dirty="0" smtClean="0"/>
          </a:p>
          <a:p>
            <a:pPr lvl="1"/>
            <a:r>
              <a:rPr lang="en-US" altLang="zh-CN" dirty="0" smtClean="0"/>
              <a:t>VSIW-</a:t>
            </a:r>
            <a:r>
              <a:rPr lang="zh-CN" altLang="en-US" dirty="0" smtClean="0"/>
              <a:t>一条指令包含多个操作</a:t>
            </a:r>
            <a:endParaRPr lang="en-US" altLang="zh-CN" dirty="0" smtClean="0"/>
          </a:p>
          <a:p>
            <a:pPr lvl="1"/>
            <a:r>
              <a:rPr lang="zh-CN" altLang="en-US" dirty="0" smtClean="0"/>
              <a:t>单条向量指令内所包含的操作相互独立</a:t>
            </a:r>
            <a:endParaRPr lang="en-US" altLang="zh-CN" dirty="0" smtClean="0"/>
          </a:p>
          <a:p>
            <a:pPr lvl="1"/>
            <a:r>
              <a:rPr lang="zh-CN" altLang="en-US" dirty="0" smtClean="0"/>
              <a:t>以已知模式访问存储器</a:t>
            </a:r>
            <a:r>
              <a:rPr lang="en-US" altLang="zh-CN" dirty="0" smtClean="0"/>
              <a:t>-</a:t>
            </a:r>
            <a:r>
              <a:rPr lang="zh-CN" altLang="en-US" dirty="0" smtClean="0"/>
              <a:t>多体交叉存储系统</a:t>
            </a:r>
            <a:endParaRPr lang="en-US" altLang="zh-CN" dirty="0" smtClean="0"/>
          </a:p>
          <a:p>
            <a:pPr lvl="1"/>
            <a:r>
              <a:rPr lang="zh-CN" altLang="en-US" dirty="0" smtClean="0"/>
              <a:t>控制相关少</a:t>
            </a:r>
            <a:endParaRPr lang="en-US" altLang="zh-CN" dirty="0" smtClean="0"/>
          </a:p>
          <a:p>
            <a:r>
              <a:rPr lang="zh-CN" altLang="en-US" dirty="0" smtClean="0"/>
              <a:t>向量处理机基本结构</a:t>
            </a:r>
            <a:endParaRPr lang="en-US" altLang="zh-CN" dirty="0" smtClean="0"/>
          </a:p>
          <a:p>
            <a:pPr lvl="1"/>
            <a:r>
              <a:rPr lang="zh-CN" altLang="en-US" dirty="0" smtClean="0"/>
              <a:t>向量指令并行执行</a:t>
            </a:r>
            <a:endParaRPr lang="en-US" altLang="zh-CN" dirty="0" smtClean="0"/>
          </a:p>
          <a:p>
            <a:pPr lvl="1"/>
            <a:r>
              <a:rPr lang="zh-CN" altLang="en-US" dirty="0" smtClean="0"/>
              <a:t>向量运算部件的执行方式</a:t>
            </a:r>
            <a:r>
              <a:rPr lang="en-US" altLang="zh-CN" dirty="0" smtClean="0"/>
              <a:t>-</a:t>
            </a:r>
            <a:r>
              <a:rPr lang="zh-CN" altLang="en-US" dirty="0" smtClean="0"/>
              <a:t>流水线方式</a:t>
            </a:r>
            <a:endParaRPr lang="en-US" altLang="zh-CN" dirty="0" smtClean="0"/>
          </a:p>
          <a:p>
            <a:pPr lvl="1"/>
            <a:r>
              <a:rPr lang="zh-CN" altLang="en-US" dirty="0" smtClean="0"/>
              <a:t>向量部件结构</a:t>
            </a:r>
            <a:r>
              <a:rPr lang="en-US" altLang="zh-CN" dirty="0" smtClean="0"/>
              <a:t>-</a:t>
            </a:r>
            <a:r>
              <a:rPr lang="zh-CN" altLang="en-US" dirty="0" smtClean="0"/>
              <a:t>多“道”结构</a:t>
            </a:r>
            <a:r>
              <a:rPr lang="en-US" altLang="zh-CN" dirty="0" smtClean="0"/>
              <a:t>-</a:t>
            </a:r>
            <a:r>
              <a:rPr lang="zh-CN" altLang="en-US" dirty="0" smtClean="0"/>
              <a:t>多条运算流水线</a:t>
            </a:r>
            <a:endParaRPr lang="en-US" altLang="zh-CN" dirty="0" smtClean="0"/>
          </a:p>
          <a:p>
            <a:r>
              <a:rPr lang="zh-CN" altLang="en-US" dirty="0" smtClean="0"/>
              <a:t>向量处理机性能评估</a:t>
            </a:r>
            <a:endParaRPr lang="en-US" altLang="zh-CN" dirty="0" smtClean="0"/>
          </a:p>
          <a:p>
            <a:pPr lvl="1"/>
            <a:r>
              <a:rPr lang="zh-CN" altLang="en-US" dirty="0" smtClean="0"/>
              <a:t>向量指令流执行时间</a:t>
            </a:r>
            <a:r>
              <a:rPr lang="en-US" altLang="zh-CN" dirty="0" smtClean="0"/>
              <a:t>: Convey, Chimes, Start-up time</a:t>
            </a:r>
          </a:p>
          <a:p>
            <a:pPr lvl="1"/>
            <a:r>
              <a:rPr lang="zh-CN" altLang="en-US" dirty="0" smtClean="0"/>
              <a:t>其他指标：</a:t>
            </a:r>
            <a:r>
              <a:rPr lang="en-US" altLang="zh-CN" dirty="0" smtClean="0"/>
              <a:t> R</a:t>
            </a:r>
            <a:r>
              <a:rPr lang="en-US" altLang="zh-CN" baseline="-25000" dirty="0" smtClean="0">
                <a:sym typeface="Symbol" panose="05050102010706020507" pitchFamily="18" charset="2"/>
              </a:rPr>
              <a:t></a:t>
            </a:r>
            <a:r>
              <a:rPr lang="en-US" altLang="zh-CN" dirty="0" smtClean="0"/>
              <a:t> , N</a:t>
            </a:r>
            <a:r>
              <a:rPr lang="en-US" altLang="zh-CN" baseline="-25000" dirty="0" smtClean="0"/>
              <a:t>1/2</a:t>
            </a:r>
            <a:r>
              <a:rPr lang="en-US" altLang="zh-CN" dirty="0" smtClean="0"/>
              <a:t> , N</a:t>
            </a:r>
            <a:r>
              <a:rPr lang="en-US" altLang="zh-CN" baseline="-25000" dirty="0" smtClean="0"/>
              <a:t>V</a:t>
            </a:r>
          </a:p>
          <a:p>
            <a:endParaRPr lang="en-US" altLang="zh-CN" dirty="0" smtClean="0"/>
          </a:p>
          <a:p>
            <a:r>
              <a:rPr lang="zh-CN" altLang="en-US" dirty="0" smtClean="0"/>
              <a:t>两个问题</a:t>
            </a:r>
            <a:endParaRPr lang="en-US" altLang="zh-CN" dirty="0" smtClean="0"/>
          </a:p>
          <a:p>
            <a:pPr lvl="1"/>
            <a:r>
              <a:rPr lang="zh-CN" altLang="en-US" dirty="0" smtClean="0"/>
              <a:t>向量处理机中的存储器访问</a:t>
            </a:r>
            <a:endParaRPr lang="en-US" altLang="zh-CN" dirty="0" smtClean="0"/>
          </a:p>
          <a:p>
            <a:pPr lvl="1"/>
            <a:r>
              <a:rPr lang="zh-CN" altLang="en-US" dirty="0" smtClean="0"/>
              <a:t>向量处理机中的优化技术</a:t>
            </a:r>
            <a:endParaRPr lang="en-US" altLang="zh-CN" dirty="0" smtClean="0"/>
          </a:p>
          <a:p>
            <a:endParaRPr lang="en-US" altLang="zh-CN" dirty="0" smtClean="0"/>
          </a:p>
        </p:txBody>
      </p:sp>
      <p:sp>
        <p:nvSpPr>
          <p:cNvPr id="4" name="日期占位符 3"/>
          <p:cNvSpPr>
            <a:spLocks noGrp="1"/>
          </p:cNvSpPr>
          <p:nvPr>
            <p:ph type="dt" sz="half" idx="10"/>
          </p:nvPr>
        </p:nvSpPr>
        <p:spPr/>
        <p:txBody>
          <a:bodyPr/>
          <a:lstStyle/>
          <a:p>
            <a:fld id="{77A14BE2-86BF-4141-AD11-C055E086625E}" type="datetime1">
              <a:rPr lang="en-US" altLang="zh-CN" smtClean="0"/>
              <a:t>5/17/2020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t>52</a:t>
            </a:fld>
            <a:endParaRPr lang="zh-CN" altLang="en-US" dirty="0"/>
          </a:p>
        </p:txBody>
      </p:sp>
    </p:spTree>
    <p:extLst>
      <p:ext uri="{BB962C8B-B14F-4D97-AF65-F5344CB8AC3E}">
        <p14:creationId xmlns:p14="http://schemas.microsoft.com/office/powerpoint/2010/main" val="16015438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p:txBody>
          <a:bodyPr/>
          <a:lstStyle/>
          <a:p>
            <a:endParaRPr lang="zh-CN" altLang="en-US" dirty="0" smtClean="0"/>
          </a:p>
        </p:txBody>
      </p:sp>
      <p:sp>
        <p:nvSpPr>
          <p:cNvPr id="122883" name="内容占位符 2"/>
          <p:cNvSpPr>
            <a:spLocks noGrp="1"/>
          </p:cNvSpPr>
          <p:nvPr>
            <p:ph idx="1"/>
          </p:nvPr>
        </p:nvSpPr>
        <p:spPr/>
        <p:txBody>
          <a:bodyPr>
            <a:normAutofit/>
          </a:bodyPr>
          <a:lstStyle/>
          <a:p>
            <a:r>
              <a:rPr lang="zh-CN" altLang="en-US" dirty="0" smtClean="0"/>
              <a:t>向量机的存储器访问</a:t>
            </a:r>
            <a:endParaRPr lang="en-US" altLang="zh-CN" dirty="0" smtClean="0"/>
          </a:p>
          <a:p>
            <a:pPr lvl="1"/>
            <a:r>
              <a:rPr lang="zh-CN" altLang="en-US" dirty="0" smtClean="0"/>
              <a:t>存储器组织：独立存储体、多体交叉方式</a:t>
            </a:r>
            <a:endParaRPr lang="en-US" altLang="zh-CN" dirty="0" smtClean="0"/>
          </a:p>
          <a:p>
            <a:pPr lvl="1"/>
            <a:r>
              <a:rPr lang="en-US" altLang="zh-CN" dirty="0" smtClean="0"/>
              <a:t>Stride : </a:t>
            </a:r>
            <a:r>
              <a:rPr lang="zh-CN" altLang="en-US" dirty="0" smtClean="0"/>
              <a:t>固定步长（</a:t>
            </a:r>
            <a:r>
              <a:rPr lang="en-US" altLang="zh-CN" dirty="0" smtClean="0"/>
              <a:t>1 or </a:t>
            </a:r>
            <a:r>
              <a:rPr lang="zh-CN" altLang="en-US" dirty="0" smtClean="0"/>
              <a:t>常数）</a:t>
            </a:r>
            <a:r>
              <a:rPr lang="en-US" altLang="zh-CN" dirty="0" smtClean="0"/>
              <a:t>, </a:t>
            </a:r>
            <a:r>
              <a:rPr lang="zh-CN" altLang="en-US" dirty="0" smtClean="0"/>
              <a:t>非固定步长（</a:t>
            </a:r>
            <a:r>
              <a:rPr lang="en-US" altLang="zh-CN" dirty="0" smtClean="0"/>
              <a:t>index</a:t>
            </a:r>
            <a:r>
              <a:rPr lang="zh-CN" altLang="en-US" dirty="0" smtClean="0"/>
              <a:t>）</a:t>
            </a:r>
            <a:endParaRPr lang="en-US" altLang="zh-CN" dirty="0" smtClean="0"/>
          </a:p>
          <a:p>
            <a:r>
              <a:rPr lang="zh-CN" altLang="en-US" dirty="0" smtClean="0"/>
              <a:t>分段开采技术</a:t>
            </a:r>
          </a:p>
          <a:p>
            <a:r>
              <a:rPr lang="zh-CN" altLang="en-US" dirty="0" smtClean="0"/>
              <a:t>基于向量机模型的优化</a:t>
            </a:r>
            <a:endParaRPr lang="en-US" altLang="zh-CN" dirty="0" smtClean="0"/>
          </a:p>
          <a:p>
            <a:pPr lvl="1"/>
            <a:r>
              <a:rPr lang="zh-CN" altLang="en-US" dirty="0" smtClean="0"/>
              <a:t>链接技术</a:t>
            </a:r>
            <a:endParaRPr lang="en-US" altLang="zh-CN" dirty="0" smtClean="0"/>
          </a:p>
          <a:p>
            <a:pPr lvl="1"/>
            <a:r>
              <a:rPr lang="zh-CN" altLang="en-US" dirty="0" smtClean="0"/>
              <a:t>有条件执行</a:t>
            </a:r>
            <a:endParaRPr lang="en-US" altLang="zh-CN" dirty="0" smtClean="0"/>
          </a:p>
          <a:p>
            <a:pPr lvl="1"/>
            <a:r>
              <a:rPr lang="zh-CN" altLang="en-US" dirty="0" smtClean="0"/>
              <a:t>稀疏矩阵的操作</a:t>
            </a:r>
            <a:endParaRPr lang="en-US" altLang="zh-CN" dirty="0" smtClean="0"/>
          </a:p>
          <a:p>
            <a:endParaRPr lang="en-US" altLang="zh-CN" dirty="0" smtClean="0"/>
          </a:p>
          <a:p>
            <a:endParaRPr lang="en-US" altLang="zh-CN" dirty="0" smtClean="0"/>
          </a:p>
          <a:p>
            <a:pPr lvl="1"/>
            <a:endParaRPr lang="en-US" altLang="zh-CN" dirty="0" smtClean="0"/>
          </a:p>
          <a:p>
            <a:pPr lvl="1"/>
            <a:endParaRPr lang="en-US" altLang="zh-CN" dirty="0" smtClean="0"/>
          </a:p>
          <a:p>
            <a:pPr lvl="1"/>
            <a:endParaRPr lang="zh-CN" altLang="en-US" dirty="0" smtClean="0"/>
          </a:p>
        </p:txBody>
      </p:sp>
      <p:sp>
        <p:nvSpPr>
          <p:cNvPr id="4" name="日期占位符 3"/>
          <p:cNvSpPr>
            <a:spLocks noGrp="1"/>
          </p:cNvSpPr>
          <p:nvPr>
            <p:ph type="dt" sz="quarter" idx="10"/>
          </p:nvPr>
        </p:nvSpPr>
        <p:spPr/>
        <p:txBody>
          <a:bodyPr/>
          <a:lstStyle/>
          <a:p>
            <a:fld id="{3DC5EBA8-0AD5-4737-ACC0-02F842A86AC6}" type="datetime1">
              <a:rPr lang="en-US" altLang="zh-CN" smtClean="0"/>
              <a:t>5/17/2020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a:p>
        </p:txBody>
      </p:sp>
      <p:sp>
        <p:nvSpPr>
          <p:cNvPr id="9" name="灯片编号占位符 8"/>
          <p:cNvSpPr>
            <a:spLocks noGrp="1"/>
          </p:cNvSpPr>
          <p:nvPr>
            <p:ph type="sldNum" sz="quarter" idx="12"/>
          </p:nvPr>
        </p:nvSpPr>
        <p:spPr/>
        <p:txBody>
          <a:bodyPr/>
          <a:lstStyle/>
          <a:p>
            <a:fld id="{8BD4F407-B401-4F27-B84C-F4D1FCFDF361}" type="slidenum">
              <a:rPr lang="zh-CN" altLang="en-US" smtClean="0"/>
              <a:t>53</a:t>
            </a:fld>
            <a:endParaRPr lang="zh-CN" altLang="en-US" dirty="0"/>
          </a:p>
        </p:txBody>
      </p:sp>
    </p:spTree>
    <p:extLst>
      <p:ext uri="{BB962C8B-B14F-4D97-AF65-F5344CB8AC3E}">
        <p14:creationId xmlns:p14="http://schemas.microsoft.com/office/powerpoint/2010/main" val="25105405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标题 1"/>
          <p:cNvSpPr>
            <a:spLocks noGrp="1"/>
          </p:cNvSpPr>
          <p:nvPr>
            <p:ph type="title"/>
          </p:nvPr>
        </p:nvSpPr>
        <p:spPr/>
        <p:txBody>
          <a:bodyPr/>
          <a:lstStyle/>
          <a:p>
            <a:r>
              <a:rPr lang="zh-CN" altLang="en-US" dirty="0" smtClean="0"/>
              <a:t>ＧＰＵ</a:t>
            </a:r>
          </a:p>
        </p:txBody>
      </p:sp>
      <p:sp>
        <p:nvSpPr>
          <p:cNvPr id="169987" name="内容占位符 2"/>
          <p:cNvSpPr>
            <a:spLocks noGrp="1"/>
          </p:cNvSpPr>
          <p:nvPr>
            <p:ph idx="1"/>
          </p:nvPr>
        </p:nvSpPr>
        <p:spPr/>
        <p:txBody>
          <a:bodyPr>
            <a:normAutofit fontScale="70000" lnSpcReduction="20000"/>
          </a:bodyPr>
          <a:lstStyle/>
          <a:p>
            <a:r>
              <a:rPr lang="en-US" altLang="zh-CN" dirty="0" smtClean="0"/>
              <a:t>GPU</a:t>
            </a:r>
            <a:r>
              <a:rPr lang="zh-CN" altLang="en-US" dirty="0" smtClean="0"/>
              <a:t>：多线程协处理器</a:t>
            </a:r>
            <a:endParaRPr lang="en-US" altLang="zh-CN" dirty="0" smtClean="0"/>
          </a:p>
          <a:p>
            <a:r>
              <a:rPr lang="en-US" altLang="zh-CN" dirty="0" smtClean="0"/>
              <a:t>GPU</a:t>
            </a:r>
            <a:r>
              <a:rPr lang="zh-CN" altLang="en-US" dirty="0" smtClean="0"/>
              <a:t>编程模型：</a:t>
            </a:r>
            <a:r>
              <a:rPr lang="en-US" altLang="zh-CN" dirty="0" smtClean="0"/>
              <a:t>SPMD (Single Program Multiple Data)</a:t>
            </a:r>
          </a:p>
          <a:p>
            <a:pPr lvl="1"/>
            <a:r>
              <a:rPr lang="zh-CN" altLang="en-US" dirty="0" smtClean="0"/>
              <a:t>使用线程</a:t>
            </a:r>
            <a:r>
              <a:rPr lang="en-US" altLang="zh-CN" dirty="0" smtClean="0"/>
              <a:t> (SPMD </a:t>
            </a:r>
            <a:r>
              <a:rPr lang="zh-CN" altLang="en-US" dirty="0" smtClean="0"/>
              <a:t>编程模型</a:t>
            </a:r>
            <a:r>
              <a:rPr lang="en-US" altLang="zh-CN" dirty="0" smtClean="0"/>
              <a:t>)</a:t>
            </a:r>
            <a:r>
              <a:rPr lang="zh-CN" altLang="en-US" dirty="0" smtClean="0"/>
              <a:t>，不是用</a:t>
            </a:r>
            <a:r>
              <a:rPr lang="en-US" altLang="zh-CN" dirty="0" smtClean="0"/>
              <a:t>SIMD</a:t>
            </a:r>
            <a:r>
              <a:rPr lang="zh-CN" altLang="en-US" dirty="0" smtClean="0"/>
              <a:t>指令编程</a:t>
            </a:r>
            <a:endParaRPr lang="en-US" altLang="zh-CN" dirty="0" smtClean="0"/>
          </a:p>
          <a:p>
            <a:pPr lvl="2"/>
            <a:r>
              <a:rPr lang="zh-CN" altLang="en-US" dirty="0" smtClean="0"/>
              <a:t>每个线程执行同样的代码，但操作不同的数据元素</a:t>
            </a:r>
            <a:endParaRPr lang="en-US" altLang="zh-CN" dirty="0" smtClean="0"/>
          </a:p>
          <a:p>
            <a:pPr lvl="2"/>
            <a:r>
              <a:rPr lang="zh-CN" altLang="en-US" dirty="0" smtClean="0"/>
              <a:t>每个线程有自己的上下文</a:t>
            </a:r>
            <a:r>
              <a:rPr lang="en-US" altLang="zh-CN" dirty="0" smtClean="0"/>
              <a:t>(</a:t>
            </a:r>
            <a:r>
              <a:rPr lang="zh-CN" altLang="en-US" dirty="0" smtClean="0"/>
              <a:t>即可以独立地启动</a:t>
            </a:r>
            <a:r>
              <a:rPr lang="en-US" altLang="zh-CN" dirty="0" smtClean="0"/>
              <a:t>/</a:t>
            </a:r>
            <a:r>
              <a:rPr lang="zh-CN" altLang="en-US" dirty="0" smtClean="0"/>
              <a:t>执行等）</a:t>
            </a:r>
            <a:endParaRPr lang="en-US" altLang="zh-CN" dirty="0" smtClean="0"/>
          </a:p>
          <a:p>
            <a:pPr lvl="1"/>
            <a:r>
              <a:rPr lang="zh-CN" altLang="en-US" dirty="0" smtClean="0"/>
              <a:t>计算由大量的相互独立的线程</a:t>
            </a:r>
            <a:r>
              <a:rPr lang="en-US" altLang="zh-CN" dirty="0" smtClean="0"/>
              <a:t>(CUDA threads or </a:t>
            </a:r>
            <a:r>
              <a:rPr lang="en-US" altLang="zh-CN" dirty="0" err="1" smtClean="0"/>
              <a:t>microthreads</a:t>
            </a:r>
            <a:r>
              <a:rPr lang="en-US" altLang="zh-CN" dirty="0" smtClean="0"/>
              <a:t>) </a:t>
            </a:r>
            <a:r>
              <a:rPr lang="zh-CN" altLang="en-US" dirty="0" smtClean="0"/>
              <a:t>完成，这些线程组合成线程块（</a:t>
            </a:r>
            <a:r>
              <a:rPr lang="en-US" altLang="zh-CN" dirty="0" smtClean="0"/>
              <a:t>thread blocks</a:t>
            </a:r>
            <a:r>
              <a:rPr lang="zh-CN" altLang="en-US" dirty="0" smtClean="0"/>
              <a:t>） </a:t>
            </a:r>
            <a:endParaRPr lang="en-US" altLang="zh-CN" dirty="0" smtClean="0"/>
          </a:p>
          <a:p>
            <a:r>
              <a:rPr lang="en-US" altLang="zh-CN" dirty="0" smtClean="0"/>
              <a:t>GPU</a:t>
            </a:r>
            <a:r>
              <a:rPr lang="zh-CN" altLang="en-US" dirty="0" smtClean="0"/>
              <a:t>执行模型：</a:t>
            </a:r>
            <a:r>
              <a:rPr lang="en-US" altLang="zh-CN" dirty="0" smtClean="0"/>
              <a:t>SIMT (Single Instruction Multiple Thread)</a:t>
            </a:r>
          </a:p>
          <a:p>
            <a:pPr lvl="1"/>
            <a:r>
              <a:rPr lang="zh-CN" altLang="en-US" dirty="0" smtClean="0"/>
              <a:t>一组执行相同指令的线程由硬件动态组织成</a:t>
            </a:r>
            <a:r>
              <a:rPr lang="en-US" altLang="zh-CN" dirty="0" smtClean="0"/>
              <a:t>warp</a:t>
            </a:r>
          </a:p>
          <a:p>
            <a:pPr lvl="1"/>
            <a:r>
              <a:rPr lang="zh-CN" altLang="en-US" dirty="0" smtClean="0"/>
              <a:t>一个</a:t>
            </a:r>
            <a:r>
              <a:rPr lang="en-US" altLang="zh-CN" dirty="0" smtClean="0"/>
              <a:t>warp</a:t>
            </a:r>
            <a:r>
              <a:rPr lang="zh-CN" altLang="en-US" dirty="0" smtClean="0"/>
              <a:t>是由硬件形成的</a:t>
            </a:r>
            <a:r>
              <a:rPr lang="en-US" altLang="zh-CN" dirty="0" smtClean="0"/>
              <a:t>SIMD</a:t>
            </a:r>
            <a:r>
              <a:rPr lang="zh-CN" altLang="en-US" dirty="0" smtClean="0"/>
              <a:t>操作</a:t>
            </a:r>
            <a:endParaRPr lang="en-US" altLang="zh-CN" dirty="0" smtClean="0"/>
          </a:p>
          <a:p>
            <a:r>
              <a:rPr lang="en-US" altLang="zh-CN" dirty="0" smtClean="0"/>
              <a:t>GPU</a:t>
            </a:r>
            <a:r>
              <a:rPr lang="zh-CN" altLang="en-US" dirty="0" smtClean="0"/>
              <a:t>存储器组织 </a:t>
            </a:r>
            <a:endParaRPr lang="en-US" altLang="zh-CN" dirty="0" smtClean="0"/>
          </a:p>
          <a:p>
            <a:pPr lvl="1"/>
            <a:r>
              <a:rPr lang="en-US" altLang="zh-CN" dirty="0" smtClean="0"/>
              <a:t>Local Memory</a:t>
            </a:r>
            <a:r>
              <a:rPr lang="zh-CN" altLang="en-US" dirty="0" smtClean="0"/>
              <a:t>， </a:t>
            </a:r>
            <a:r>
              <a:rPr lang="en-US" altLang="zh-CN" dirty="0" smtClean="0"/>
              <a:t>Shared Memory, Global Memory</a:t>
            </a:r>
          </a:p>
          <a:p>
            <a:r>
              <a:rPr lang="en-US" altLang="zh-CN" dirty="0" smtClean="0">
                <a:solidFill>
                  <a:srgbClr val="FF0000"/>
                </a:solidFill>
              </a:rPr>
              <a:t>GPU</a:t>
            </a:r>
            <a:r>
              <a:rPr lang="zh-CN" altLang="en-US" dirty="0" smtClean="0">
                <a:solidFill>
                  <a:srgbClr val="FF0000"/>
                </a:solidFill>
              </a:rPr>
              <a:t>分支处理（发散与汇聚）</a:t>
            </a:r>
            <a:endParaRPr lang="en-US" altLang="zh-CN" dirty="0" smtClean="0">
              <a:solidFill>
                <a:srgbClr val="FF0000"/>
              </a:solidFill>
            </a:endParaRPr>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zh-CN" altLang="en-US" dirty="0" smtClean="0"/>
          </a:p>
        </p:txBody>
      </p:sp>
      <p:sp>
        <p:nvSpPr>
          <p:cNvPr id="4" name="日期占位符 3"/>
          <p:cNvSpPr>
            <a:spLocks noGrp="1"/>
          </p:cNvSpPr>
          <p:nvPr>
            <p:ph type="dt" sz="quarter" idx="10"/>
          </p:nvPr>
        </p:nvSpPr>
        <p:spPr/>
        <p:txBody>
          <a:bodyPr/>
          <a:lstStyle/>
          <a:p>
            <a:fld id="{8415E12F-1C69-4C2A-B34C-9F5E52E90C99}" type="datetime1">
              <a:rPr lang="en-US" altLang="zh-CN" smtClean="0"/>
              <a:t>5/17/2020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t>54</a:t>
            </a:fld>
            <a:endParaRPr lang="zh-CN" altLang="en-US" dirty="0"/>
          </a:p>
        </p:txBody>
      </p:sp>
    </p:spTree>
    <p:extLst>
      <p:ext uri="{BB962C8B-B14F-4D97-AF65-F5344CB8AC3E}">
        <p14:creationId xmlns:p14="http://schemas.microsoft.com/office/powerpoint/2010/main" val="34899079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第７章</a:t>
            </a:r>
          </a:p>
        </p:txBody>
      </p:sp>
      <p:sp>
        <p:nvSpPr>
          <p:cNvPr id="3" name="内容占位符 2"/>
          <p:cNvSpPr>
            <a:spLocks noGrp="1"/>
          </p:cNvSpPr>
          <p:nvPr>
            <p:ph idx="1"/>
          </p:nvPr>
        </p:nvSpPr>
        <p:spPr/>
        <p:txBody>
          <a:bodyPr/>
          <a:lstStyle/>
          <a:p>
            <a:r>
              <a:rPr lang="zh-CN" altLang="en-US"/>
              <a:t>重点关注：</a:t>
            </a:r>
            <a:r>
              <a:rPr lang="en-US" altLang="zh-CN"/>
              <a:t>Coherence</a:t>
            </a:r>
            <a:r>
              <a:rPr lang="zh-CN" altLang="en-US"/>
              <a:t>、</a:t>
            </a:r>
            <a:r>
              <a:rPr lang="en-US" altLang="zh-CN"/>
              <a:t>Consistency</a:t>
            </a:r>
          </a:p>
          <a:p>
            <a:endParaRPr lang="en-US" altLang="zh-CN"/>
          </a:p>
        </p:txBody>
      </p:sp>
      <p:sp>
        <p:nvSpPr>
          <p:cNvPr id="4" name="日期占位符 3"/>
          <p:cNvSpPr>
            <a:spLocks noGrp="1"/>
          </p:cNvSpPr>
          <p:nvPr>
            <p:ph type="dt" sz="half" idx="10"/>
          </p:nvPr>
        </p:nvSpPr>
        <p:spPr/>
        <p:txBody>
          <a:bodyPr/>
          <a:lstStyle/>
          <a:p>
            <a:fld id="{5A47E342-566D-4D2E-B025-45161A5A88C7}" type="datetime1">
              <a:rPr lang="en-US" altLang="zh-CN" smtClean="0"/>
              <a:t>5/17/2020</a:t>
            </a:fld>
            <a:endParaRPr lang="zh-CN" altLang="en-US"/>
          </a:p>
        </p:txBody>
      </p:sp>
      <p:sp>
        <p:nvSpPr>
          <p:cNvPr id="5" name="灯片编号占位符 4"/>
          <p:cNvSpPr>
            <a:spLocks noGrp="1"/>
          </p:cNvSpPr>
          <p:nvPr>
            <p:ph type="sldNum" sz="quarter" idx="12"/>
          </p:nvPr>
        </p:nvSpPr>
        <p:spPr/>
        <p:txBody>
          <a:bodyPr/>
          <a:lstStyle/>
          <a:p>
            <a:fld id="{8BD4F407-B401-4F27-B84C-F4D1FCFDF361}" type="slidenum">
              <a:rPr lang="zh-CN" altLang="en-US" smtClean="0"/>
              <a:t>55</a:t>
            </a:fld>
            <a:endParaRPr lang="zh-CN" altLang="en-US" dirty="0"/>
          </a:p>
        </p:txBody>
      </p:sp>
    </p:spTree>
    <p:extLst>
      <p:ext uri="{BB962C8B-B14F-4D97-AF65-F5344CB8AC3E}">
        <p14:creationId xmlns:p14="http://schemas.microsoft.com/office/powerpoint/2010/main" val="14072810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r>
              <a:rPr lang="en-US" altLang="zh-CN" smtClean="0"/>
              <a:t>Acknowledgements</a:t>
            </a:r>
          </a:p>
        </p:txBody>
      </p:sp>
      <p:sp>
        <p:nvSpPr>
          <p:cNvPr id="185347" name="Rectangle 3"/>
          <p:cNvSpPr>
            <a:spLocks noGrp="1" noChangeArrowheads="1"/>
          </p:cNvSpPr>
          <p:nvPr>
            <p:ph idx="1"/>
          </p:nvPr>
        </p:nvSpPr>
        <p:spPr>
          <a:xfrm>
            <a:off x="742950" y="1600200"/>
            <a:ext cx="7559675" cy="4576763"/>
          </a:xfrm>
        </p:spPr>
        <p:txBody>
          <a:bodyPr>
            <a:normAutofit fontScale="92500" lnSpcReduction="10000"/>
          </a:bodyPr>
          <a:lstStyle/>
          <a:p>
            <a:pPr eaLnBrk="1" hangingPunct="1"/>
            <a:r>
              <a:rPr lang="en-US" altLang="zh-CN" smtClean="0"/>
              <a:t>These slides contain material developed and copyright by:</a:t>
            </a:r>
          </a:p>
          <a:p>
            <a:pPr lvl="1" eaLnBrk="1" hangingPunct="1"/>
            <a:r>
              <a:rPr lang="en-US" altLang="zh-CN" smtClean="0"/>
              <a:t>John Kubiatowicz (UCB)</a:t>
            </a:r>
          </a:p>
          <a:p>
            <a:pPr lvl="1" eaLnBrk="1" hangingPunct="1"/>
            <a:r>
              <a:rPr lang="en-US" altLang="zh-CN" smtClean="0"/>
              <a:t>Krste Asanovic (UCB)</a:t>
            </a:r>
          </a:p>
          <a:p>
            <a:pPr lvl="1" eaLnBrk="1" hangingPunct="1"/>
            <a:r>
              <a:rPr lang="en-US" altLang="zh-CN" smtClean="0"/>
              <a:t>David Patterson (UCB)</a:t>
            </a:r>
          </a:p>
          <a:p>
            <a:pPr lvl="1" eaLnBrk="1" hangingPunct="1"/>
            <a:r>
              <a:rPr lang="en-US" altLang="zh-CN" smtClean="0"/>
              <a:t>Chenxi Zhang (Tongji)</a:t>
            </a:r>
          </a:p>
          <a:p>
            <a:pPr eaLnBrk="1" hangingPunct="1"/>
            <a:r>
              <a:rPr lang="en-US" altLang="zh-CN" smtClean="0"/>
              <a:t>UCB material derived from course CS152</a:t>
            </a:r>
            <a:r>
              <a:rPr lang="zh-CN" altLang="en-US" smtClean="0"/>
              <a:t>、</a:t>
            </a:r>
            <a:r>
              <a:rPr lang="en-US" altLang="zh-CN" smtClean="0"/>
              <a:t>CS252</a:t>
            </a:r>
            <a:r>
              <a:rPr lang="zh-CN" altLang="en-US" smtClean="0"/>
              <a:t>、</a:t>
            </a:r>
            <a:r>
              <a:rPr lang="en-US" altLang="zh-CN" smtClean="0"/>
              <a:t>CS61C</a:t>
            </a:r>
          </a:p>
          <a:p>
            <a:pPr eaLnBrk="1" hangingPunct="1"/>
            <a:r>
              <a:rPr lang="en-US" altLang="zh-CN" smtClean="0"/>
              <a:t>KFUPM material derived from course COE501</a:t>
            </a:r>
            <a:r>
              <a:rPr lang="zh-CN" altLang="en-US" smtClean="0"/>
              <a:t>、</a:t>
            </a:r>
            <a:r>
              <a:rPr lang="en-US" altLang="zh-CN" smtClean="0"/>
              <a:t>COE502</a:t>
            </a:r>
          </a:p>
          <a:p>
            <a:pPr eaLnBrk="1" hangingPunct="1"/>
            <a:endParaRPr lang="en-US" altLang="zh-CN" smtClean="0"/>
          </a:p>
        </p:txBody>
      </p:sp>
      <p:sp>
        <p:nvSpPr>
          <p:cNvPr id="185348" name="Slide Number Placeholder 4"/>
          <p:cNvSpPr>
            <a:spLocks noGrp="1"/>
          </p:cNvSpPr>
          <p:nvPr>
            <p:ph type="sldNum" sz="quarter" idx="12"/>
          </p:nvPr>
        </p:nvSpPr>
        <p:spPr bwMode="auto">
          <a:noFill/>
          <a:ln>
            <a:miter lim="800000"/>
          </a:ln>
        </p:spPr>
        <p:txBody>
          <a:bodyPr/>
          <a:lstStyle/>
          <a:p>
            <a:fld id="{50C395EB-FCE5-4F57-849D-B3E1ABDF345D}" type="slidenum">
              <a:rPr lang="en-US" altLang="zh-CN">
                <a:solidFill>
                  <a:schemeClr val="tx1"/>
                </a:solidFill>
                <a:latin typeface="Times New Roman" panose="02020603050405020304" pitchFamily="18" charset="0"/>
              </a:rPr>
              <a:t>56</a:t>
            </a:fld>
            <a:endParaRPr lang="en-US" altLang="zh-CN">
              <a:solidFill>
                <a:schemeClr val="tx1"/>
              </a:solidFill>
              <a:latin typeface="Times New Roman" panose="02020603050405020304" pitchFamily="18" charset="0"/>
            </a:endParaRPr>
          </a:p>
        </p:txBody>
      </p:sp>
      <p:sp>
        <p:nvSpPr>
          <p:cNvPr id="193541" name="日期占位符 1"/>
          <p:cNvSpPr>
            <a:spLocks noGrp="1"/>
          </p:cNvSpPr>
          <p:nvPr>
            <p:ph type="dt" sz="quarter" idx="10"/>
          </p:nvPr>
        </p:nvSpPr>
        <p:spPr bwMode="auto">
          <a:ln>
            <a:miter lim="800000"/>
          </a:ln>
        </p:spPr>
        <p:txBody>
          <a:bodyPr wrap="square" numCol="1" anchorCtr="0" compatLnSpc="1"/>
          <a:lstStyle/>
          <a:p>
            <a:pPr fontAlgn="base">
              <a:spcBef>
                <a:spcPct val="0"/>
              </a:spcBef>
              <a:spcAft>
                <a:spcPct val="0"/>
              </a:spcAft>
              <a:defRPr/>
            </a:pPr>
            <a:fld id="{36DC4197-531A-4680-BFFC-B4EE200F4B9B}" type="datetime1">
              <a:rPr lang="zh-CN" altLang="en-US">
                <a:solidFill>
                  <a:schemeClr val="tx1"/>
                </a:solidFill>
                <a:latin typeface="Times New Roman" panose="02020603050405020304" pitchFamily="18" charset="0"/>
              </a:rPr>
              <a:t>2020/5/17</a:t>
            </a:fld>
            <a:endParaRPr lang="en-US" altLang="zh-CN">
              <a:solidFill>
                <a:schemeClr val="tx1"/>
              </a:solidFill>
              <a:latin typeface="Times New Roman" panose="02020603050405020304" pitchFamily="18" charset="0"/>
            </a:endParaRPr>
          </a:p>
        </p:txBody>
      </p:sp>
      <p:sp>
        <p:nvSpPr>
          <p:cNvPr id="193542" name="页脚占位符 2"/>
          <p:cNvSpPr>
            <a:spLocks noGrp="1"/>
          </p:cNvSpPr>
          <p:nvPr>
            <p:ph type="ftr" sz="quarter" idx="11"/>
          </p:nvPr>
        </p:nvSpPr>
        <p:spPr bwMode="auto">
          <a:ln>
            <a:miter lim="800000"/>
          </a:ln>
        </p:spPr>
        <p:txBody>
          <a:bodyPr wrap="square" numCol="1" anchorCtr="0" compatLnSpc="1"/>
          <a:lstStyle/>
          <a:p>
            <a:pPr fontAlgn="base">
              <a:spcBef>
                <a:spcPct val="0"/>
              </a:spcBef>
              <a:spcAft>
                <a:spcPct val="0"/>
              </a:spcAft>
              <a:defRPr/>
            </a:pPr>
            <a:r>
              <a:rPr lang="zh-CN" altLang="en-US" smtClean="0">
                <a:solidFill>
                  <a:schemeClr val="tx1"/>
                </a:solidFill>
                <a:latin typeface="Times New Roman" panose="02020603050405020304" pitchFamily="18" charset="0"/>
              </a:rPr>
              <a:t>计算机体系结构</a:t>
            </a:r>
            <a:endParaRPr lang="en-US" altLang="zh-CN" smtClean="0">
              <a:solidFill>
                <a:schemeClr val="tx1"/>
              </a:solidFill>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smtClean="0"/>
              <a:t>Sequential Consistency</a:t>
            </a:r>
          </a:p>
        </p:txBody>
      </p:sp>
      <p:sp>
        <p:nvSpPr>
          <p:cNvPr id="142339" name="Rectangle 3"/>
          <p:cNvSpPr>
            <a:spLocks noGrp="1" noChangeArrowheads="1"/>
          </p:cNvSpPr>
          <p:nvPr>
            <p:ph type="body" idx="1"/>
          </p:nvPr>
        </p:nvSpPr>
        <p:spPr/>
        <p:txBody>
          <a:bodyPr>
            <a:normAutofit fontScale="77500" lnSpcReduction="20000"/>
          </a:bodyPr>
          <a:lstStyle/>
          <a:p>
            <a:pPr>
              <a:lnSpc>
                <a:spcPct val="120000"/>
              </a:lnSpc>
            </a:pPr>
            <a:r>
              <a:rPr lang="en-US" altLang="zh-CN" dirty="0" smtClean="0"/>
              <a:t>SC </a:t>
            </a:r>
            <a:r>
              <a:rPr lang="zh-CN" altLang="en-US" dirty="0" smtClean="0"/>
              <a:t>约束了所有的存储器操作的序</a:t>
            </a:r>
            <a:r>
              <a:rPr lang="en-US" altLang="zh-CN" dirty="0" smtClean="0"/>
              <a:t>:</a:t>
            </a:r>
          </a:p>
          <a:p>
            <a:pPr lvl="2">
              <a:lnSpc>
                <a:spcPct val="120000"/>
              </a:lnSpc>
            </a:pPr>
            <a:r>
              <a:rPr lang="en-US" altLang="zh-CN" dirty="0" smtClean="0"/>
              <a:t>Write </a:t>
            </a:r>
            <a:r>
              <a:rPr lang="en-US" altLang="zh-CN" dirty="0" smtClean="0">
                <a:sym typeface="Symbol" panose="05050102010706020507" pitchFamily="18" charset="2"/>
              </a:rPr>
              <a:t> </a:t>
            </a:r>
            <a:r>
              <a:rPr lang="en-US" altLang="zh-CN" dirty="0" smtClean="0"/>
              <a:t>Read</a:t>
            </a:r>
          </a:p>
          <a:p>
            <a:pPr lvl="2">
              <a:lnSpc>
                <a:spcPct val="120000"/>
              </a:lnSpc>
            </a:pPr>
            <a:r>
              <a:rPr lang="en-US" altLang="zh-CN" dirty="0" smtClean="0"/>
              <a:t>Write </a:t>
            </a:r>
            <a:r>
              <a:rPr lang="en-US" altLang="zh-CN" dirty="0" smtClean="0">
                <a:sym typeface="Symbol" panose="05050102010706020507" pitchFamily="18" charset="2"/>
              </a:rPr>
              <a:t> </a:t>
            </a:r>
            <a:r>
              <a:rPr lang="en-US" altLang="zh-CN" dirty="0" smtClean="0"/>
              <a:t>Write </a:t>
            </a:r>
          </a:p>
          <a:p>
            <a:pPr lvl="2">
              <a:lnSpc>
                <a:spcPct val="120000"/>
              </a:lnSpc>
            </a:pPr>
            <a:r>
              <a:rPr lang="en-US" altLang="zh-CN" dirty="0" smtClean="0"/>
              <a:t>Read </a:t>
            </a:r>
            <a:r>
              <a:rPr lang="en-US" altLang="zh-CN" dirty="0" smtClean="0">
                <a:sym typeface="Symbol" panose="05050102010706020507" pitchFamily="18" charset="2"/>
              </a:rPr>
              <a:t> </a:t>
            </a:r>
            <a:r>
              <a:rPr lang="en-US" altLang="zh-CN" dirty="0" smtClean="0"/>
              <a:t>Read</a:t>
            </a:r>
          </a:p>
          <a:p>
            <a:pPr lvl="2">
              <a:lnSpc>
                <a:spcPct val="120000"/>
              </a:lnSpc>
            </a:pPr>
            <a:r>
              <a:rPr lang="en-US" altLang="zh-CN" dirty="0" smtClean="0"/>
              <a:t>Read </a:t>
            </a:r>
            <a:r>
              <a:rPr lang="en-US" altLang="zh-CN" dirty="0" smtClean="0">
                <a:sym typeface="Symbol" panose="05050102010706020507" pitchFamily="18" charset="2"/>
              </a:rPr>
              <a:t> </a:t>
            </a:r>
            <a:r>
              <a:rPr lang="en-US" altLang="zh-CN" dirty="0" smtClean="0"/>
              <a:t>Write</a:t>
            </a:r>
          </a:p>
          <a:p>
            <a:pPr>
              <a:lnSpc>
                <a:spcPct val="120000"/>
              </a:lnSpc>
            </a:pPr>
            <a:r>
              <a:rPr lang="zh-CN" altLang="en-US" dirty="0" smtClean="0"/>
              <a:t>是有关并行程序执行的简单模型</a:t>
            </a:r>
            <a:endParaRPr lang="en-US" altLang="zh-CN" dirty="0" smtClean="0"/>
          </a:p>
          <a:p>
            <a:pPr>
              <a:lnSpc>
                <a:spcPct val="120000"/>
              </a:lnSpc>
            </a:pPr>
            <a:r>
              <a:rPr lang="zh-CN" altLang="en-US" dirty="0" smtClean="0">
                <a:solidFill>
                  <a:srgbClr val="FF0000"/>
                </a:solidFill>
              </a:rPr>
              <a:t>但是</a:t>
            </a:r>
            <a:r>
              <a:rPr lang="en-US" altLang="zh-CN" dirty="0" smtClean="0">
                <a:solidFill>
                  <a:srgbClr val="FF0000"/>
                </a:solidFill>
              </a:rPr>
              <a:t>, </a:t>
            </a:r>
            <a:r>
              <a:rPr lang="zh-CN" altLang="en-US" dirty="0" smtClean="0">
                <a:solidFill>
                  <a:srgbClr val="FF0000"/>
                </a:solidFill>
              </a:rPr>
              <a:t>直觉上在单处理器上的合理的存储器操作的重排序会违反</a:t>
            </a:r>
            <a:r>
              <a:rPr lang="en-US" altLang="zh-CN" dirty="0" smtClean="0">
                <a:solidFill>
                  <a:srgbClr val="FF0000"/>
                </a:solidFill>
              </a:rPr>
              <a:t>SC</a:t>
            </a:r>
            <a:r>
              <a:rPr lang="zh-CN" altLang="en-US" dirty="0" smtClean="0">
                <a:solidFill>
                  <a:srgbClr val="FF0000"/>
                </a:solidFill>
              </a:rPr>
              <a:t>模型</a:t>
            </a:r>
            <a:endParaRPr lang="en-US" altLang="zh-CN" dirty="0" smtClean="0">
              <a:solidFill>
                <a:srgbClr val="FF0000"/>
              </a:solidFill>
            </a:endParaRPr>
          </a:p>
          <a:p>
            <a:pPr>
              <a:lnSpc>
                <a:spcPct val="120000"/>
              </a:lnSpc>
            </a:pPr>
            <a:r>
              <a:rPr lang="zh-CN" altLang="en-US" dirty="0" smtClean="0">
                <a:solidFill>
                  <a:srgbClr val="FF0000"/>
                </a:solidFill>
              </a:rPr>
              <a:t>现代微处理器设计中一直都在应用重排序操作来获得性能提升</a:t>
            </a:r>
            <a:r>
              <a:rPr lang="en-US" altLang="zh-CN" dirty="0" smtClean="0"/>
              <a:t>(write buffers, overlapped writes, non-blocking reads…).</a:t>
            </a:r>
          </a:p>
          <a:p>
            <a:pPr>
              <a:lnSpc>
                <a:spcPct val="120000"/>
              </a:lnSpc>
            </a:pPr>
            <a:r>
              <a:rPr lang="en-US" altLang="zh-CN" dirty="0" smtClean="0"/>
              <a:t>Question: </a:t>
            </a:r>
            <a:r>
              <a:rPr lang="zh-CN" altLang="en-US" dirty="0" smtClean="0"/>
              <a:t>如何协调性能提升与</a:t>
            </a:r>
            <a:r>
              <a:rPr lang="en-US" altLang="zh-CN" dirty="0" smtClean="0"/>
              <a:t>SC</a:t>
            </a:r>
            <a:r>
              <a:rPr lang="zh-CN" altLang="en-US" dirty="0" smtClean="0"/>
              <a:t>的约束？</a:t>
            </a:r>
            <a:endParaRPr lang="en-US" altLang="zh-CN" dirty="0" smtClean="0"/>
          </a:p>
        </p:txBody>
      </p:sp>
      <p:sp>
        <p:nvSpPr>
          <p:cNvPr id="2" name="日期占位符 1"/>
          <p:cNvSpPr>
            <a:spLocks noGrp="1"/>
          </p:cNvSpPr>
          <p:nvPr>
            <p:ph type="dt" sz="quarter" idx="10"/>
          </p:nvPr>
        </p:nvSpPr>
        <p:spPr/>
        <p:txBody>
          <a:bodyPr/>
          <a:lstStyle/>
          <a:p>
            <a:fld id="{77288615-44DA-403B-BF43-99070746BD9E}" type="datetime1">
              <a:rPr lang="zh-CN" altLang="en-US" smtClean="0"/>
              <a:pPr/>
              <a:t>2020/5/17</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142342" name="灯片编号占位符 3"/>
          <p:cNvSpPr>
            <a:spLocks noGrp="1"/>
          </p:cNvSpPr>
          <p:nvPr>
            <p:ph type="sldNum" sz="quarter" idx="12"/>
          </p:nvPr>
        </p:nvSpPr>
        <p:spPr/>
        <p:txBody>
          <a:bodyPr/>
          <a:lstStyle/>
          <a:p>
            <a:fld id="{E90E3972-DD99-42A8-AEF6-EE1C48C3094F}" type="slidenum">
              <a:rPr lang="zh-CN" altLang="en-US" smtClean="0"/>
              <a:pPr/>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381000" y="152400"/>
            <a:ext cx="8305800" cy="736600"/>
          </a:xfrm>
        </p:spPr>
        <p:txBody>
          <a:bodyPr/>
          <a:lstStyle/>
          <a:p>
            <a:pPr eaLnBrk="1" hangingPunct="1"/>
            <a:r>
              <a:rPr lang="en-US" altLang="zh-CN" sz="2800" smtClean="0"/>
              <a:t>Issues in Implementing Sequential Consistency</a:t>
            </a:r>
          </a:p>
        </p:txBody>
      </p:sp>
      <p:sp>
        <p:nvSpPr>
          <p:cNvPr id="144387" name="Slide Number Placeholder 4"/>
          <p:cNvSpPr>
            <a:spLocks noGrp="1"/>
          </p:cNvSpPr>
          <p:nvPr>
            <p:ph type="sldNum" sz="quarter" idx="12"/>
          </p:nvPr>
        </p:nvSpPr>
        <p:spPr bwMode="auto">
          <a:noFill/>
          <a:ln>
            <a:miter lim="800000"/>
          </a:ln>
        </p:spPr>
        <p:txBody>
          <a:bodyPr/>
          <a:lstStyle/>
          <a:p>
            <a:fld id="{313B2B02-EFCC-4CDB-9123-032F84CBD3B9}" type="slidenum">
              <a:rPr lang="en-US" altLang="zh-CN"/>
              <a:t>7</a:t>
            </a:fld>
            <a:endParaRPr lang="en-US" altLang="zh-CN"/>
          </a:p>
        </p:txBody>
      </p:sp>
      <p:sp>
        <p:nvSpPr>
          <p:cNvPr id="144388" name="Text Box 3"/>
          <p:cNvSpPr txBox="1">
            <a:spLocks noChangeArrowheads="1"/>
          </p:cNvSpPr>
          <p:nvPr/>
        </p:nvSpPr>
        <p:spPr bwMode="auto">
          <a:xfrm>
            <a:off x="731838" y="2514600"/>
            <a:ext cx="8181975" cy="2986088"/>
          </a:xfrm>
          <a:prstGeom prst="rect">
            <a:avLst/>
          </a:prstGeom>
          <a:noFill/>
          <a:ln w="25400">
            <a:noFill/>
            <a:miter lim="800000"/>
          </a:ln>
        </p:spPr>
        <p:txBody>
          <a:bodyPr wrap="none">
            <a:spAutoFit/>
          </a:bodyPr>
          <a:lstStyle/>
          <a:p>
            <a:pPr eaLnBrk="1" hangingPunct="1"/>
            <a:r>
              <a:rPr lang="zh-CN" altLang="en-US" sz="2000">
                <a:latin typeface="Verdana" panose="020B0604030504040204" pitchFamily="34" charset="0"/>
              </a:rPr>
              <a:t>现代计算机系统实现</a:t>
            </a:r>
            <a:r>
              <a:rPr lang="en-US" altLang="zh-CN" sz="2000">
                <a:latin typeface="Verdana" panose="020B0604030504040204" pitchFamily="34" charset="0"/>
              </a:rPr>
              <a:t>SC </a:t>
            </a:r>
            <a:r>
              <a:rPr lang="zh-CN" altLang="en-US" sz="2000">
                <a:latin typeface="Verdana" panose="020B0604030504040204" pitchFamily="34" charset="0"/>
              </a:rPr>
              <a:t>的两个问题</a:t>
            </a:r>
            <a:endParaRPr lang="en-US" altLang="zh-CN" sz="2000">
              <a:latin typeface="Verdana" panose="020B0604030504040204" pitchFamily="34" charset="0"/>
            </a:endParaRPr>
          </a:p>
          <a:p>
            <a:pPr eaLnBrk="1" hangingPunct="1"/>
            <a:endParaRPr lang="en-US" altLang="zh-CN" sz="1400">
              <a:latin typeface="Verdana" panose="020B0604030504040204" pitchFamily="34" charset="0"/>
            </a:endParaRPr>
          </a:p>
          <a:p>
            <a:pPr lvl="1" eaLnBrk="1" hangingPunct="1">
              <a:buFontTx/>
              <a:buChar char="•"/>
            </a:pPr>
            <a:r>
              <a:rPr lang="en-US" altLang="zh-CN" sz="2000">
                <a:latin typeface="Verdana" panose="020B0604030504040204" pitchFamily="34" charset="0"/>
              </a:rPr>
              <a:t> </a:t>
            </a:r>
            <a:r>
              <a:rPr lang="en-US" altLang="zh-CN" sz="2000" i="1">
                <a:latin typeface="Verdana" panose="020B0604030504040204" pitchFamily="34" charset="0"/>
              </a:rPr>
              <a:t>Out-of-order execution capability</a:t>
            </a:r>
            <a:endParaRPr lang="en-US" altLang="zh-CN" sz="2000">
              <a:latin typeface="Verdana" panose="020B0604030504040204" pitchFamily="34" charset="0"/>
            </a:endParaRPr>
          </a:p>
          <a:p>
            <a:pPr lvl="3" eaLnBrk="1" hangingPunct="1"/>
            <a:r>
              <a:rPr lang="en-US" altLang="zh-CN" sz="2000">
                <a:solidFill>
                  <a:srgbClr val="56127A"/>
                </a:solidFill>
                <a:latin typeface="Verdana" panose="020B0604030504040204" pitchFamily="34" charset="0"/>
              </a:rPr>
              <a:t>Load(a); Load(b)		</a:t>
            </a:r>
            <a:r>
              <a:rPr lang="en-US" altLang="zh-CN" sz="2000" i="1">
                <a:solidFill>
                  <a:srgbClr val="56127A"/>
                </a:solidFill>
                <a:latin typeface="Verdana" panose="020B0604030504040204" pitchFamily="34" charset="0"/>
              </a:rPr>
              <a:t>yes</a:t>
            </a:r>
            <a:endParaRPr lang="en-US" altLang="zh-CN" sz="2000">
              <a:solidFill>
                <a:srgbClr val="56127A"/>
              </a:solidFill>
              <a:latin typeface="Verdana" panose="020B0604030504040204" pitchFamily="34" charset="0"/>
            </a:endParaRPr>
          </a:p>
          <a:p>
            <a:pPr lvl="3" eaLnBrk="1" hangingPunct="1"/>
            <a:r>
              <a:rPr lang="en-US" altLang="zh-CN" sz="2000">
                <a:solidFill>
                  <a:srgbClr val="56127A"/>
                </a:solidFill>
                <a:latin typeface="Verdana" panose="020B0604030504040204" pitchFamily="34" charset="0"/>
              </a:rPr>
              <a:t>Load(a); Store(b)		</a:t>
            </a:r>
            <a:r>
              <a:rPr lang="en-US" altLang="zh-CN" sz="2000" i="1">
                <a:solidFill>
                  <a:srgbClr val="56127A"/>
                </a:solidFill>
                <a:latin typeface="Verdana" panose="020B0604030504040204" pitchFamily="34" charset="0"/>
              </a:rPr>
              <a:t>yes if</a:t>
            </a:r>
            <a:r>
              <a:rPr lang="en-US" altLang="zh-CN" sz="2000">
                <a:solidFill>
                  <a:srgbClr val="56127A"/>
                </a:solidFill>
                <a:latin typeface="Verdana" panose="020B0604030504040204" pitchFamily="34" charset="0"/>
              </a:rPr>
              <a:t> a </a:t>
            </a:r>
            <a:r>
              <a:rPr lang="en-US" altLang="zh-CN" sz="2000">
                <a:solidFill>
                  <a:srgbClr val="56127A"/>
                </a:solidFill>
                <a:latin typeface="Verdana" panose="020B0604030504040204" pitchFamily="34" charset="0"/>
                <a:sym typeface="Symbol" panose="05050102010706020507" pitchFamily="18" charset="2"/>
              </a:rPr>
              <a:t></a:t>
            </a:r>
            <a:r>
              <a:rPr lang="en-US" altLang="zh-CN" sz="2000">
                <a:solidFill>
                  <a:srgbClr val="56127A"/>
                </a:solidFill>
                <a:latin typeface="Verdana" panose="020B0604030504040204" pitchFamily="34" charset="0"/>
              </a:rPr>
              <a:t> b</a:t>
            </a:r>
          </a:p>
          <a:p>
            <a:pPr lvl="3" eaLnBrk="1" hangingPunct="1"/>
            <a:r>
              <a:rPr lang="en-US" altLang="zh-CN" sz="2000">
                <a:solidFill>
                  <a:srgbClr val="56127A"/>
                </a:solidFill>
                <a:latin typeface="Verdana" panose="020B0604030504040204" pitchFamily="34" charset="0"/>
              </a:rPr>
              <a:t>Store(a); Load(b)		</a:t>
            </a:r>
            <a:r>
              <a:rPr lang="en-US" altLang="zh-CN" sz="2000" i="1">
                <a:solidFill>
                  <a:srgbClr val="56127A"/>
                </a:solidFill>
                <a:latin typeface="Verdana" panose="020B0604030504040204" pitchFamily="34" charset="0"/>
              </a:rPr>
              <a:t>yes if</a:t>
            </a:r>
            <a:r>
              <a:rPr lang="en-US" altLang="zh-CN" sz="2000">
                <a:solidFill>
                  <a:srgbClr val="56127A"/>
                </a:solidFill>
                <a:latin typeface="Verdana" panose="020B0604030504040204" pitchFamily="34" charset="0"/>
              </a:rPr>
              <a:t> a </a:t>
            </a:r>
            <a:r>
              <a:rPr lang="en-US" altLang="zh-CN" sz="2000">
                <a:solidFill>
                  <a:srgbClr val="56127A"/>
                </a:solidFill>
                <a:latin typeface="Verdana" panose="020B0604030504040204" pitchFamily="34" charset="0"/>
                <a:sym typeface="Symbol" panose="05050102010706020507" pitchFamily="18" charset="2"/>
              </a:rPr>
              <a:t></a:t>
            </a:r>
            <a:r>
              <a:rPr lang="en-US" altLang="zh-CN" sz="2000">
                <a:solidFill>
                  <a:srgbClr val="56127A"/>
                </a:solidFill>
                <a:latin typeface="Verdana" panose="020B0604030504040204" pitchFamily="34" charset="0"/>
              </a:rPr>
              <a:t> b</a:t>
            </a:r>
          </a:p>
          <a:p>
            <a:pPr lvl="3" eaLnBrk="1" hangingPunct="1"/>
            <a:r>
              <a:rPr lang="en-US" altLang="zh-CN" sz="2000">
                <a:solidFill>
                  <a:srgbClr val="56127A"/>
                </a:solidFill>
                <a:latin typeface="Verdana" panose="020B0604030504040204" pitchFamily="34" charset="0"/>
              </a:rPr>
              <a:t>Store(a); Store(b)	</a:t>
            </a:r>
            <a:r>
              <a:rPr lang="en-US" altLang="zh-CN" sz="2000" i="1">
                <a:solidFill>
                  <a:srgbClr val="56127A"/>
                </a:solidFill>
                <a:latin typeface="Verdana" panose="020B0604030504040204" pitchFamily="34" charset="0"/>
              </a:rPr>
              <a:t>yes if</a:t>
            </a:r>
            <a:r>
              <a:rPr lang="en-US" altLang="zh-CN" sz="2000">
                <a:solidFill>
                  <a:srgbClr val="56127A"/>
                </a:solidFill>
                <a:latin typeface="Verdana" panose="020B0604030504040204" pitchFamily="34" charset="0"/>
              </a:rPr>
              <a:t> a </a:t>
            </a:r>
            <a:r>
              <a:rPr lang="en-US" altLang="zh-CN" sz="2000">
                <a:solidFill>
                  <a:srgbClr val="56127A"/>
                </a:solidFill>
                <a:latin typeface="Verdana" panose="020B0604030504040204" pitchFamily="34" charset="0"/>
                <a:sym typeface="Symbol" panose="05050102010706020507" pitchFamily="18" charset="2"/>
              </a:rPr>
              <a:t></a:t>
            </a:r>
            <a:r>
              <a:rPr lang="en-US" altLang="zh-CN" sz="2000">
                <a:solidFill>
                  <a:srgbClr val="56127A"/>
                </a:solidFill>
                <a:latin typeface="Verdana" panose="020B0604030504040204" pitchFamily="34" charset="0"/>
              </a:rPr>
              <a:t> b</a:t>
            </a:r>
          </a:p>
          <a:p>
            <a:pPr lvl="1" eaLnBrk="1" hangingPunct="1"/>
            <a:endParaRPr lang="en-US" altLang="zh-CN" sz="1400">
              <a:solidFill>
                <a:srgbClr val="56127A"/>
              </a:solidFill>
              <a:latin typeface="Verdana" panose="020B0604030504040204" pitchFamily="34" charset="0"/>
            </a:endParaRPr>
          </a:p>
          <a:p>
            <a:pPr lvl="1" eaLnBrk="1" hangingPunct="1">
              <a:buFontTx/>
              <a:buChar char="•"/>
            </a:pPr>
            <a:r>
              <a:rPr lang="en-US" altLang="zh-CN" sz="2000">
                <a:latin typeface="Verdana" panose="020B0604030504040204" pitchFamily="34" charset="0"/>
              </a:rPr>
              <a:t> </a:t>
            </a:r>
            <a:r>
              <a:rPr lang="en-US" altLang="zh-CN" sz="2000" i="1">
                <a:latin typeface="Verdana" panose="020B0604030504040204" pitchFamily="34" charset="0"/>
              </a:rPr>
              <a:t>Caches. Write buffer</a:t>
            </a:r>
          </a:p>
          <a:p>
            <a:pPr lvl="2" eaLnBrk="1" hangingPunct="1"/>
            <a:r>
              <a:rPr lang="en-US" altLang="zh-CN" sz="2000">
                <a:solidFill>
                  <a:srgbClr val="56127A"/>
                </a:solidFill>
                <a:latin typeface="Verdana" panose="020B0604030504040204" pitchFamily="34" charset="0"/>
              </a:rPr>
              <a:t>Cache</a:t>
            </a:r>
            <a:r>
              <a:rPr lang="zh-CN" altLang="en-US" sz="2000">
                <a:solidFill>
                  <a:srgbClr val="56127A"/>
                </a:solidFill>
                <a:latin typeface="Verdana" panose="020B0604030504040204" pitchFamily="34" charset="0"/>
              </a:rPr>
              <a:t>使得某一处理器的</a:t>
            </a:r>
            <a:r>
              <a:rPr lang="en-US" altLang="zh-CN" sz="2000">
                <a:solidFill>
                  <a:srgbClr val="56127A"/>
                </a:solidFill>
                <a:latin typeface="Verdana" panose="020B0604030504040204" pitchFamily="34" charset="0"/>
              </a:rPr>
              <a:t>store</a:t>
            </a:r>
            <a:r>
              <a:rPr lang="zh-CN" altLang="en-US" sz="2000">
                <a:solidFill>
                  <a:srgbClr val="56127A"/>
                </a:solidFill>
                <a:latin typeface="Verdana" panose="020B0604030504040204" pitchFamily="34" charset="0"/>
              </a:rPr>
              <a:t>操作不能被另一处理器即时看到</a:t>
            </a:r>
            <a:endParaRPr lang="en-US" altLang="zh-CN" sz="2000">
              <a:solidFill>
                <a:srgbClr val="56127A"/>
              </a:solidFill>
              <a:latin typeface="Verdana" panose="020B0604030504040204" pitchFamily="34" charset="0"/>
            </a:endParaRPr>
          </a:p>
        </p:txBody>
      </p:sp>
      <p:grpSp>
        <p:nvGrpSpPr>
          <p:cNvPr id="2" name="Group 4"/>
          <p:cNvGrpSpPr/>
          <p:nvPr/>
        </p:nvGrpSpPr>
        <p:grpSpPr bwMode="auto">
          <a:xfrm>
            <a:off x="2667000" y="990600"/>
            <a:ext cx="3086100" cy="1223963"/>
            <a:chOff x="1862" y="872"/>
            <a:chExt cx="1944" cy="771"/>
          </a:xfrm>
          <a:solidFill>
            <a:srgbClr val="FFFFFF"/>
          </a:solidFill>
        </p:grpSpPr>
        <p:sp>
          <p:nvSpPr>
            <p:cNvPr id="1496069" name="Rectangle 5"/>
            <p:cNvSpPr>
              <a:spLocks noChangeArrowheads="1"/>
            </p:cNvSpPr>
            <p:nvPr/>
          </p:nvSpPr>
          <p:spPr bwMode="auto">
            <a:xfrm>
              <a:off x="2664" y="1425"/>
              <a:ext cx="243" cy="218"/>
            </a:xfrm>
            <a:prstGeom prst="rect">
              <a:avLst/>
            </a:prstGeom>
            <a:grpFill/>
            <a:ln w="12700">
              <a:solidFill>
                <a:srgbClr val="000000"/>
              </a:solidFill>
              <a:miter lim="800000"/>
            </a:ln>
            <a:effectLst/>
          </p:spPr>
          <p:txBody>
            <a:bodyPr wrap="none" lIns="90488" tIns="44450" rIns="90488" bIns="44450">
              <a:spAutoFit/>
            </a:bodyPr>
            <a:lstStyle/>
            <a:p>
              <a:pPr eaLnBrk="1" fontAlgn="auto" hangingPunct="1">
                <a:spcAft>
                  <a:spcPts val="0"/>
                </a:spcAft>
                <a:defRPr/>
              </a:pPr>
              <a:r>
                <a:rPr lang="en-US" b="1">
                  <a:latin typeface="Verdana" panose="020B0604030504040204" pitchFamily="34" charset="0"/>
                  <a:ea typeface="+mn-ea"/>
                </a:rPr>
                <a:t>M</a:t>
              </a:r>
            </a:p>
          </p:txBody>
        </p:sp>
        <p:sp>
          <p:nvSpPr>
            <p:cNvPr id="1496070" name="Rectangle 6"/>
            <p:cNvSpPr>
              <a:spLocks noChangeArrowheads="1"/>
            </p:cNvSpPr>
            <p:nvPr/>
          </p:nvSpPr>
          <p:spPr bwMode="auto">
            <a:xfrm>
              <a:off x="1864" y="872"/>
              <a:ext cx="214" cy="216"/>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b="1">
                  <a:solidFill>
                    <a:srgbClr val="56127A"/>
                  </a:solidFill>
                  <a:latin typeface="Verdana" panose="020B0604030504040204" pitchFamily="34" charset="0"/>
                  <a:ea typeface="+mn-ea"/>
                </a:rPr>
                <a:t>P</a:t>
              </a:r>
            </a:p>
          </p:txBody>
        </p:sp>
        <p:grpSp>
          <p:nvGrpSpPr>
            <p:cNvPr id="3" name="Group 7"/>
            <p:cNvGrpSpPr/>
            <p:nvPr/>
          </p:nvGrpSpPr>
          <p:grpSpPr bwMode="auto">
            <a:xfrm>
              <a:off x="1862" y="1097"/>
              <a:ext cx="1904" cy="330"/>
              <a:chOff x="1894" y="1041"/>
              <a:chExt cx="1840" cy="330"/>
            </a:xfrm>
            <a:grpFill/>
          </p:grpSpPr>
          <p:sp>
            <p:nvSpPr>
              <p:cNvPr id="1496072" name="Line 8"/>
              <p:cNvSpPr>
                <a:spLocks noChangeShapeType="1"/>
              </p:cNvSpPr>
              <p:nvPr/>
            </p:nvSpPr>
            <p:spPr bwMode="auto">
              <a:xfrm>
                <a:off x="1894" y="1206"/>
                <a:ext cx="1840" cy="0"/>
              </a:xfrm>
              <a:prstGeom prst="line">
                <a:avLst/>
              </a:prstGeom>
              <a:grpFill/>
              <a:ln w="508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96073" name="Line 9"/>
              <p:cNvSpPr>
                <a:spLocks noChangeShapeType="1"/>
              </p:cNvSpPr>
              <p:nvPr/>
            </p:nvSpPr>
            <p:spPr bwMode="auto">
              <a:xfrm>
                <a:off x="2790" y="1214"/>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96074" name="Line 10"/>
              <p:cNvSpPr>
                <a:spLocks noChangeShapeType="1"/>
              </p:cNvSpPr>
              <p:nvPr/>
            </p:nvSpPr>
            <p:spPr bwMode="auto">
              <a:xfrm>
                <a:off x="1974"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96075" name="Line 11"/>
              <p:cNvSpPr>
                <a:spLocks noChangeShapeType="1"/>
              </p:cNvSpPr>
              <p:nvPr/>
            </p:nvSpPr>
            <p:spPr bwMode="auto">
              <a:xfrm>
                <a:off x="3654"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96076" name="Line 12"/>
              <p:cNvSpPr>
                <a:spLocks noChangeShapeType="1"/>
              </p:cNvSpPr>
              <p:nvPr/>
            </p:nvSpPr>
            <p:spPr bwMode="auto">
              <a:xfrm>
                <a:off x="3318"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96077" name="Line 13"/>
              <p:cNvSpPr>
                <a:spLocks noChangeShapeType="1"/>
              </p:cNvSpPr>
              <p:nvPr/>
            </p:nvSpPr>
            <p:spPr bwMode="auto">
              <a:xfrm>
                <a:off x="2646"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96078" name="Line 14"/>
              <p:cNvSpPr>
                <a:spLocks noChangeShapeType="1"/>
              </p:cNvSpPr>
              <p:nvPr/>
            </p:nvSpPr>
            <p:spPr bwMode="auto">
              <a:xfrm>
                <a:off x="2982"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96079" name="Line 15"/>
              <p:cNvSpPr>
                <a:spLocks noChangeShapeType="1"/>
              </p:cNvSpPr>
              <p:nvPr/>
            </p:nvSpPr>
            <p:spPr bwMode="auto">
              <a:xfrm>
                <a:off x="2310"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grpSp>
        <p:sp>
          <p:nvSpPr>
            <p:cNvPr id="1496080" name="Rectangle 16"/>
            <p:cNvSpPr>
              <a:spLocks noChangeArrowheads="1"/>
            </p:cNvSpPr>
            <p:nvPr/>
          </p:nvSpPr>
          <p:spPr bwMode="auto">
            <a:xfrm>
              <a:off x="2209" y="872"/>
              <a:ext cx="214" cy="216"/>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b="1">
                  <a:solidFill>
                    <a:srgbClr val="56127A"/>
                  </a:solidFill>
                  <a:latin typeface="Verdana" panose="020B0604030504040204" pitchFamily="34" charset="0"/>
                  <a:ea typeface="+mn-ea"/>
                </a:rPr>
                <a:t>P</a:t>
              </a:r>
            </a:p>
          </p:txBody>
        </p:sp>
        <p:sp>
          <p:nvSpPr>
            <p:cNvPr id="1496081" name="Rectangle 17"/>
            <p:cNvSpPr>
              <a:spLocks noChangeArrowheads="1"/>
            </p:cNvSpPr>
            <p:nvPr/>
          </p:nvSpPr>
          <p:spPr bwMode="auto">
            <a:xfrm>
              <a:off x="2555" y="872"/>
              <a:ext cx="214" cy="216"/>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b="1">
                  <a:solidFill>
                    <a:srgbClr val="56127A"/>
                  </a:solidFill>
                  <a:latin typeface="Verdana" panose="020B0604030504040204" pitchFamily="34" charset="0"/>
                  <a:ea typeface="+mn-ea"/>
                </a:rPr>
                <a:t>P</a:t>
              </a:r>
            </a:p>
          </p:txBody>
        </p:sp>
        <p:sp>
          <p:nvSpPr>
            <p:cNvPr id="1496082" name="Rectangle 18"/>
            <p:cNvSpPr>
              <a:spLocks noChangeArrowheads="1"/>
            </p:cNvSpPr>
            <p:nvPr/>
          </p:nvSpPr>
          <p:spPr bwMode="auto">
            <a:xfrm>
              <a:off x="2900" y="872"/>
              <a:ext cx="214" cy="216"/>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b="1">
                  <a:solidFill>
                    <a:srgbClr val="56127A"/>
                  </a:solidFill>
                  <a:latin typeface="Verdana" panose="020B0604030504040204" pitchFamily="34" charset="0"/>
                  <a:ea typeface="+mn-ea"/>
                </a:rPr>
                <a:t>P</a:t>
              </a:r>
            </a:p>
          </p:txBody>
        </p:sp>
        <p:sp>
          <p:nvSpPr>
            <p:cNvPr id="1496083" name="Rectangle 19"/>
            <p:cNvSpPr>
              <a:spLocks noChangeArrowheads="1"/>
            </p:cNvSpPr>
            <p:nvPr/>
          </p:nvSpPr>
          <p:spPr bwMode="auto">
            <a:xfrm>
              <a:off x="3246" y="872"/>
              <a:ext cx="214" cy="216"/>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b="1">
                  <a:solidFill>
                    <a:srgbClr val="56127A"/>
                  </a:solidFill>
                  <a:latin typeface="Verdana" panose="020B0604030504040204" pitchFamily="34" charset="0"/>
                  <a:ea typeface="+mn-ea"/>
                </a:rPr>
                <a:t>P</a:t>
              </a:r>
            </a:p>
          </p:txBody>
        </p:sp>
        <p:sp>
          <p:nvSpPr>
            <p:cNvPr id="1496084" name="Rectangle 20"/>
            <p:cNvSpPr>
              <a:spLocks noChangeArrowheads="1"/>
            </p:cNvSpPr>
            <p:nvPr/>
          </p:nvSpPr>
          <p:spPr bwMode="auto">
            <a:xfrm>
              <a:off x="3592" y="872"/>
              <a:ext cx="214" cy="216"/>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b="1">
                  <a:solidFill>
                    <a:srgbClr val="56127A"/>
                  </a:solidFill>
                  <a:latin typeface="Verdana" panose="020B0604030504040204" pitchFamily="34" charset="0"/>
                  <a:ea typeface="+mn-ea"/>
                </a:rPr>
                <a:t>P</a:t>
              </a:r>
            </a:p>
          </p:txBody>
        </p:sp>
      </p:grpSp>
      <p:sp>
        <p:nvSpPr>
          <p:cNvPr id="23" name="TextBox 22"/>
          <p:cNvSpPr txBox="1">
            <a:spLocks noChangeArrowheads="1"/>
          </p:cNvSpPr>
          <p:nvPr/>
        </p:nvSpPr>
        <p:spPr bwMode="auto">
          <a:xfrm>
            <a:off x="1273175" y="5648325"/>
            <a:ext cx="6107113" cy="708025"/>
          </a:xfrm>
          <a:prstGeom prst="rect">
            <a:avLst/>
          </a:prstGeom>
          <a:noFill/>
          <a:ln w="9525">
            <a:noFill/>
            <a:miter lim="800000"/>
          </a:ln>
        </p:spPr>
        <p:txBody>
          <a:bodyPr>
            <a:spAutoFit/>
          </a:bodyPr>
          <a:lstStyle/>
          <a:p>
            <a:pPr eaLnBrk="1" hangingPunct="1"/>
            <a:r>
              <a:rPr lang="en-US" altLang="zh-CN" sz="2000" b="1" i="1">
                <a:solidFill>
                  <a:srgbClr val="FF0000"/>
                </a:solidFill>
              </a:rPr>
              <a:t>No common commercial architecture has a sequentially consistent memory model </a:t>
            </a:r>
            <a:r>
              <a:rPr lang="zh-CN" altLang="en-US" sz="2000" b="1" i="1">
                <a:solidFill>
                  <a:srgbClr val="FF0000"/>
                </a:solidFill>
              </a:rPr>
              <a:t>！！！</a:t>
            </a:r>
            <a:endParaRPr lang="en-US" altLang="zh-CN" sz="2000" b="1" i="1">
              <a:solidFill>
                <a:srgbClr val="FF0000"/>
              </a:solidFill>
            </a:endParaRPr>
          </a:p>
        </p:txBody>
      </p:sp>
      <p:sp>
        <p:nvSpPr>
          <p:cNvPr id="24" name="日期占位符 23"/>
          <p:cNvSpPr>
            <a:spLocks noGrp="1"/>
          </p:cNvSpPr>
          <p:nvPr>
            <p:ph type="dt" sz="quarter" idx="10"/>
          </p:nvPr>
        </p:nvSpPr>
        <p:spPr/>
        <p:txBody>
          <a:bodyPr/>
          <a:lstStyle/>
          <a:p>
            <a:pPr>
              <a:defRPr/>
            </a:pPr>
            <a:fld id="{F9D64F93-6979-461A-8306-67FED8A26734}" type="datetime1">
              <a:rPr lang="zh-CN" altLang="en-US"/>
              <a:t>2020/5/17</a:t>
            </a:fld>
            <a:endParaRPr lang="zh-CN" altLang="en-US"/>
          </a:p>
        </p:txBody>
      </p:sp>
      <p:sp>
        <p:nvSpPr>
          <p:cNvPr id="25" name="页脚占位符 24"/>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520700" y="336550"/>
            <a:ext cx="7886700" cy="565150"/>
          </a:xfrm>
        </p:spPr>
        <p:txBody>
          <a:bodyPr rtlCol="0">
            <a:normAutofit fontScale="90000"/>
          </a:bodyPr>
          <a:lstStyle/>
          <a:p>
            <a:pPr eaLnBrk="1" fontAlgn="auto" hangingPunct="1">
              <a:spcAft>
                <a:spcPts val="0"/>
              </a:spcAft>
              <a:defRPr/>
            </a:pPr>
            <a:r>
              <a:rPr lang="en-AU" dirty="0" smtClean="0"/>
              <a:t>Relaxed Consistency Models</a:t>
            </a:r>
            <a:endParaRPr lang="en-AU" dirty="0"/>
          </a:p>
        </p:txBody>
      </p:sp>
      <p:sp>
        <p:nvSpPr>
          <p:cNvPr id="146435" name="Rectangle 3"/>
          <p:cNvSpPr>
            <a:spLocks noGrp="1" noChangeArrowheads="1"/>
          </p:cNvSpPr>
          <p:nvPr>
            <p:ph type="body" idx="1"/>
          </p:nvPr>
        </p:nvSpPr>
        <p:spPr>
          <a:xfrm>
            <a:off x="171450" y="971550"/>
            <a:ext cx="8078788" cy="796925"/>
          </a:xfrm>
          <a:ln w="15875">
            <a:solidFill>
              <a:srgbClr val="FF0000"/>
            </a:solidFill>
          </a:ln>
        </p:spPr>
        <p:txBody>
          <a:bodyPr>
            <a:normAutofit lnSpcReduction="10000"/>
          </a:bodyPr>
          <a:lstStyle/>
          <a:p>
            <a:pPr eaLnBrk="1" hangingPunct="1"/>
            <a:r>
              <a:rPr lang="en-US" altLang="zh-CN" sz="2400" smtClean="0"/>
              <a:t>Rules: </a:t>
            </a:r>
          </a:p>
          <a:p>
            <a:pPr lvl="1" eaLnBrk="1" hangingPunct="1"/>
            <a:r>
              <a:rPr lang="en-US" altLang="zh-CN" sz="2000" smtClean="0"/>
              <a:t>X → Y :</a:t>
            </a:r>
            <a:r>
              <a:rPr lang="en-US" altLang="zh-CN" sz="1800" smtClean="0"/>
              <a:t>Operation X must complete before operation Y is done</a:t>
            </a:r>
          </a:p>
        </p:txBody>
      </p:sp>
      <p:sp>
        <p:nvSpPr>
          <p:cNvPr id="2" name="日期占位符 1"/>
          <p:cNvSpPr>
            <a:spLocks noGrp="1"/>
          </p:cNvSpPr>
          <p:nvPr>
            <p:ph type="dt" sz="quarter" idx="10"/>
          </p:nvPr>
        </p:nvSpPr>
        <p:spPr/>
        <p:txBody>
          <a:bodyPr/>
          <a:lstStyle/>
          <a:p>
            <a:pPr>
              <a:defRPr/>
            </a:pPr>
            <a:fld id="{D7864C09-A972-4535-B834-E07E2A40EED8}" type="datetime1">
              <a:rPr lang="zh-CN" altLang="en-US"/>
              <a:t>2020/5/17</a:t>
            </a:fld>
            <a:endParaRPr lang="zh-CN" altLang="en-US" dirty="0"/>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46438" name="灯片编号占位符 3"/>
          <p:cNvSpPr>
            <a:spLocks noGrp="1"/>
          </p:cNvSpPr>
          <p:nvPr>
            <p:ph type="sldNum" sz="quarter" idx="12"/>
          </p:nvPr>
        </p:nvSpPr>
        <p:spPr bwMode="auto">
          <a:noFill/>
          <a:ln>
            <a:miter lim="800000"/>
          </a:ln>
        </p:spPr>
        <p:txBody>
          <a:bodyPr/>
          <a:lstStyle/>
          <a:p>
            <a:fld id="{5C501AC2-5455-4CA1-A400-E47313CC6B3F}" type="slidenum">
              <a:rPr lang="zh-CN" altLang="en-US"/>
              <a:t>8</a:t>
            </a:fld>
            <a:endParaRPr lang="zh-CN" altLang="en-US"/>
          </a:p>
        </p:txBody>
      </p:sp>
      <p:pic>
        <p:nvPicPr>
          <p:cNvPr id="146439" name="图片 3"/>
          <p:cNvPicPr>
            <a:picLocks noChangeAspect="1"/>
          </p:cNvPicPr>
          <p:nvPr/>
        </p:nvPicPr>
        <p:blipFill>
          <a:blip r:embed="rId3"/>
          <a:srcRect/>
          <a:stretch>
            <a:fillRect/>
          </a:stretch>
        </p:blipFill>
        <p:spPr bwMode="auto">
          <a:xfrm>
            <a:off x="4073525" y="2216150"/>
            <a:ext cx="4926013" cy="2452688"/>
          </a:xfrm>
          <a:prstGeom prst="rect">
            <a:avLst/>
          </a:prstGeom>
          <a:noFill/>
          <a:ln w="9525">
            <a:noFill/>
            <a:miter lim="800000"/>
            <a:headEnd/>
            <a:tailEnd/>
          </a:ln>
        </p:spPr>
      </p:pic>
      <p:sp>
        <p:nvSpPr>
          <p:cNvPr id="146440" name="文本框 6"/>
          <p:cNvSpPr txBox="1">
            <a:spLocks noChangeArrowheads="1"/>
          </p:cNvSpPr>
          <p:nvPr/>
        </p:nvSpPr>
        <p:spPr bwMode="auto">
          <a:xfrm>
            <a:off x="106363" y="4414838"/>
            <a:ext cx="6516687" cy="2124075"/>
          </a:xfrm>
          <a:prstGeom prst="rect">
            <a:avLst/>
          </a:prstGeom>
          <a:noFill/>
          <a:ln w="9525">
            <a:noFill/>
            <a:miter lim="800000"/>
          </a:ln>
        </p:spPr>
        <p:txBody>
          <a:bodyPr wrap="none">
            <a:spAutoFit/>
          </a:bodyPr>
          <a:lstStyle/>
          <a:p>
            <a:pPr lvl="1" eaLnBrk="1" hangingPunct="1"/>
            <a:r>
              <a:rPr lang="en-US" altLang="zh-CN" sz="2000"/>
              <a:t>Relax R → W and R → R</a:t>
            </a:r>
          </a:p>
          <a:p>
            <a:pPr lvl="2" eaLnBrk="1" hangingPunct="1"/>
            <a:r>
              <a:rPr lang="en-US" altLang="zh-CN"/>
              <a:t>“Weak ordering” and “release consistency” </a:t>
            </a:r>
          </a:p>
          <a:p>
            <a:pPr lvl="1" eaLnBrk="1" hangingPunct="1"/>
            <a:r>
              <a:rPr lang="en-US" altLang="zh-CN" sz="2000"/>
              <a:t>Relax R → R , R → W , W-R, W → W (RMO)</a:t>
            </a:r>
          </a:p>
          <a:p>
            <a:pPr lvl="2" eaLnBrk="1" hangingPunct="1"/>
            <a:r>
              <a:rPr lang="en-US" altLang="zh-CN"/>
              <a:t>“Release Memory Ordering” </a:t>
            </a:r>
          </a:p>
          <a:p>
            <a:pPr lvl="2" eaLnBrk="1" hangingPunct="1"/>
            <a:r>
              <a:rPr lang="en-US" altLang="zh-CN"/>
              <a:t>Maintains the program order to access the same location:</a:t>
            </a:r>
          </a:p>
          <a:p>
            <a:pPr lvl="2" eaLnBrk="1" hangingPunct="1"/>
            <a:r>
              <a:rPr lang="en-US" altLang="zh-CN"/>
              <a:t>W →R, W → W </a:t>
            </a:r>
          </a:p>
          <a:p>
            <a:pPr lvl="2" eaLnBrk="1" hangingPunct="1"/>
            <a:endParaRPr lang="en-US" altLang="zh-CN"/>
          </a:p>
        </p:txBody>
      </p:sp>
      <p:sp>
        <p:nvSpPr>
          <p:cNvPr id="146441" name="文本框 7"/>
          <p:cNvSpPr txBox="1">
            <a:spLocks noChangeArrowheads="1"/>
          </p:cNvSpPr>
          <p:nvPr/>
        </p:nvSpPr>
        <p:spPr bwMode="auto">
          <a:xfrm>
            <a:off x="171450" y="2825750"/>
            <a:ext cx="3902075" cy="1262063"/>
          </a:xfrm>
          <a:prstGeom prst="rect">
            <a:avLst/>
          </a:prstGeom>
          <a:noFill/>
          <a:ln w="9525">
            <a:solidFill>
              <a:schemeClr val="accent1"/>
            </a:solidFill>
            <a:miter lim="800000"/>
          </a:ln>
        </p:spPr>
        <p:txBody>
          <a:bodyPr>
            <a:spAutoFit/>
          </a:bodyPr>
          <a:lstStyle/>
          <a:p>
            <a:pPr lvl="1" eaLnBrk="1" hangingPunct="1"/>
            <a:r>
              <a:rPr lang="en-US" altLang="zh-CN" sz="2000"/>
              <a:t>Relax W → R  (TSO)</a:t>
            </a:r>
          </a:p>
          <a:p>
            <a:pPr lvl="2" eaLnBrk="1" hangingPunct="1"/>
            <a:r>
              <a:rPr lang="en-US" altLang="zh-CN"/>
              <a:t>“Total store ordering”  (X86)</a:t>
            </a:r>
          </a:p>
          <a:p>
            <a:pPr lvl="1" eaLnBrk="1" hangingPunct="1"/>
            <a:r>
              <a:rPr lang="en-US" altLang="zh-CN" sz="2000"/>
              <a:t>Relax W → W (PSO)</a:t>
            </a:r>
          </a:p>
          <a:p>
            <a:pPr lvl="2" eaLnBrk="1" hangingPunct="1"/>
            <a:r>
              <a:rPr lang="en-US" altLang="zh-CN"/>
              <a:t>“Partial store order”</a:t>
            </a:r>
          </a:p>
        </p:txBody>
      </p:sp>
      <p:sp>
        <p:nvSpPr>
          <p:cNvPr id="146442" name="文本框 8"/>
          <p:cNvSpPr txBox="1">
            <a:spLocks noChangeArrowheads="1"/>
          </p:cNvSpPr>
          <p:nvPr/>
        </p:nvSpPr>
        <p:spPr bwMode="auto">
          <a:xfrm>
            <a:off x="182563" y="1914525"/>
            <a:ext cx="6364287" cy="676275"/>
          </a:xfrm>
          <a:prstGeom prst="rect">
            <a:avLst/>
          </a:prstGeom>
          <a:noFill/>
          <a:ln w="15875">
            <a:solidFill>
              <a:schemeClr val="accent1"/>
            </a:solidFill>
            <a:miter lim="800000"/>
          </a:ln>
        </p:spPr>
        <p:txBody>
          <a:bodyPr>
            <a:spAutoFit/>
          </a:bodyPr>
          <a:lstStyle/>
          <a:p>
            <a:pPr lvl="1" eaLnBrk="1" hangingPunct="1"/>
            <a:r>
              <a:rPr lang="en-US" altLang="zh-CN" sz="2200"/>
              <a:t>Sequential consistency requires (SC) :</a:t>
            </a:r>
          </a:p>
          <a:p>
            <a:pPr lvl="2" eaLnBrk="1" hangingPunct="1"/>
            <a:r>
              <a:rPr lang="en-US" altLang="zh-CN" sz="1600"/>
              <a:t>R → W, R → R, W → R, W → W</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p:cNvSpPr>
            <a:spLocks noGrp="1"/>
          </p:cNvSpPr>
          <p:nvPr>
            <p:ph type="title"/>
          </p:nvPr>
        </p:nvSpPr>
        <p:spPr/>
        <p:txBody>
          <a:bodyPr/>
          <a:lstStyle/>
          <a:p>
            <a:r>
              <a:rPr lang="en-US" altLang="zh-CN" sz="3200" smtClean="0"/>
              <a:t>Simple categorization of relaxed models</a:t>
            </a:r>
            <a:endParaRPr lang="zh-CN" altLang="en-US" sz="3200" smtClean="0"/>
          </a:p>
        </p:txBody>
      </p:sp>
      <p:sp>
        <p:nvSpPr>
          <p:cNvPr id="3" name="日期占位符 2"/>
          <p:cNvSpPr>
            <a:spLocks noGrp="1"/>
          </p:cNvSpPr>
          <p:nvPr>
            <p:ph type="dt" sz="half" idx="10"/>
          </p:nvPr>
        </p:nvSpPr>
        <p:spPr/>
        <p:txBody>
          <a:bodyPr/>
          <a:lstStyle/>
          <a:p>
            <a:pPr>
              <a:defRPr/>
            </a:pPr>
            <a:fld id="{70563164-88AD-4469-BB16-C5FBCE49D6F1}" type="datetime1">
              <a:rPr lang="zh-CN" altLang="en-US" smtClean="0"/>
              <a:t>2020/5/17</a:t>
            </a:fld>
            <a:endParaRPr lang="zh-CN" altLang="en-US"/>
          </a:p>
        </p:txBody>
      </p:sp>
      <p:sp>
        <p:nvSpPr>
          <p:cNvPr id="4" name="页脚占位符 3"/>
          <p:cNvSpPr>
            <a:spLocks noGrp="1"/>
          </p:cNvSpPr>
          <p:nvPr>
            <p:ph type="ftr" sz="quarter" idx="11"/>
          </p:nvPr>
        </p:nvSpPr>
        <p:spPr/>
        <p:txBody>
          <a:bodyPr/>
          <a:lstStyle/>
          <a:p>
            <a:pPr>
              <a:defRPr/>
            </a:pPr>
            <a:r>
              <a:rPr lang="zh-CN" altLang="en-US" smtClean="0"/>
              <a:t>计算机体系结构</a:t>
            </a:r>
            <a:endParaRPr lang="zh-CN" altLang="en-US"/>
          </a:p>
        </p:txBody>
      </p:sp>
      <p:sp>
        <p:nvSpPr>
          <p:cNvPr id="148485" name="灯片编号占位符 4"/>
          <p:cNvSpPr>
            <a:spLocks noGrp="1"/>
          </p:cNvSpPr>
          <p:nvPr>
            <p:ph type="sldNum" sz="quarter" idx="12"/>
          </p:nvPr>
        </p:nvSpPr>
        <p:spPr bwMode="auto">
          <a:noFill/>
          <a:ln>
            <a:miter lim="800000"/>
          </a:ln>
        </p:spPr>
        <p:txBody>
          <a:bodyPr/>
          <a:lstStyle/>
          <a:p>
            <a:fld id="{B0B10F3D-B58A-4D2E-8600-7FF8C47E5239}" type="slidenum">
              <a:rPr lang="zh-CN" altLang="en-US"/>
              <a:t>9</a:t>
            </a:fld>
            <a:endParaRPr lang="zh-CN" altLang="en-US"/>
          </a:p>
        </p:txBody>
      </p:sp>
      <p:pic>
        <p:nvPicPr>
          <p:cNvPr id="148486" name="图片 5"/>
          <p:cNvPicPr>
            <a:picLocks noChangeAspect="1"/>
          </p:cNvPicPr>
          <p:nvPr/>
        </p:nvPicPr>
        <p:blipFill>
          <a:blip r:embed="rId3"/>
          <a:srcRect/>
          <a:stretch>
            <a:fillRect/>
          </a:stretch>
        </p:blipFill>
        <p:spPr bwMode="auto">
          <a:xfrm>
            <a:off x="31750" y="1109663"/>
            <a:ext cx="9021763" cy="5137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e5883fac-1874-4a79-b349-4b2608b0975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3865</Words>
  <Application>Microsoft Office PowerPoint</Application>
  <PresentationFormat>全屏显示(4:3)</PresentationFormat>
  <Paragraphs>855</Paragraphs>
  <Slides>56</Slides>
  <Notes>37</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56</vt:i4>
      </vt:variant>
    </vt:vector>
  </HeadingPairs>
  <TitlesOfParts>
    <vt:vector size="73" baseType="lpstr">
      <vt:lpstr>宋体</vt:lpstr>
      <vt:lpstr>微软雅黑</vt:lpstr>
      <vt:lpstr>等线</vt:lpstr>
      <vt:lpstr>黑体</vt:lpstr>
      <vt:lpstr>Arial</vt:lpstr>
      <vt:lpstr>Arial Narrow</vt:lpstr>
      <vt:lpstr>Calibri</vt:lpstr>
      <vt:lpstr>Comic Sans MS</vt:lpstr>
      <vt:lpstr>Courier New</vt:lpstr>
      <vt:lpstr>Franklin Gothic Book</vt:lpstr>
      <vt:lpstr>Symbol</vt:lpstr>
      <vt:lpstr>Times New Roman</vt:lpstr>
      <vt:lpstr>Verdana</vt:lpstr>
      <vt:lpstr>Wingdings</vt:lpstr>
      <vt:lpstr>自定义设计方案</vt:lpstr>
      <vt:lpstr>公式</vt:lpstr>
      <vt:lpstr>Equation</vt:lpstr>
      <vt:lpstr>计算机体系结构</vt:lpstr>
      <vt:lpstr>顺序同一性的存储器模型</vt:lpstr>
      <vt:lpstr>顺序同一性的充分条件</vt:lpstr>
      <vt:lpstr>顺序同一性的充分条件</vt:lpstr>
      <vt:lpstr>PowerPoint 演示文稿</vt:lpstr>
      <vt:lpstr>Sequential Consistency</vt:lpstr>
      <vt:lpstr>Issues in Implementing Sequential Consistency</vt:lpstr>
      <vt:lpstr>Relaxed Consistency Models</vt:lpstr>
      <vt:lpstr>Simple categorization of relaxed models</vt:lpstr>
      <vt:lpstr>PowerPoint 演示文稿</vt:lpstr>
      <vt:lpstr>PowerPoint 演示文稿</vt:lpstr>
      <vt:lpstr>PowerPoint 演示文稿</vt:lpstr>
      <vt:lpstr>PowerPoint 演示文稿</vt:lpstr>
      <vt:lpstr>Memory Fences Instructions to sequentialize memory accesses</vt:lpstr>
      <vt:lpstr>PowerPoint 演示文稿</vt:lpstr>
      <vt:lpstr>Synchronization</vt:lpstr>
      <vt:lpstr>A Producer-Consumer Example</vt:lpstr>
      <vt:lpstr>A Producer-Consumer Example continued</vt:lpstr>
      <vt:lpstr>Using Memory Fences</vt:lpstr>
      <vt:lpstr>Multiple Consumer Example</vt:lpstr>
      <vt:lpstr>Mutual Exclusion Using Load/Store </vt:lpstr>
      <vt:lpstr>Mutual Exclusion: second attempt</vt:lpstr>
      <vt:lpstr>A Protocol for Mutual Exclusion T. Dekker, 1966</vt:lpstr>
      <vt:lpstr>Locks or Semaphores E. W. Dijkstra, 1965</vt:lpstr>
      <vt:lpstr>Atomic Operations</vt:lpstr>
      <vt:lpstr>Implementation of Semaphores</vt:lpstr>
      <vt:lpstr>Multiple Consumers Example using the Test&amp;Set Instruction</vt:lpstr>
      <vt:lpstr>Nonblocking Synchronization</vt:lpstr>
      <vt:lpstr>Performance of Locks</vt:lpstr>
      <vt:lpstr>本课程主要内容</vt:lpstr>
      <vt:lpstr>第1章</vt:lpstr>
      <vt:lpstr>Power &amp; Energy</vt:lpstr>
      <vt:lpstr>减少动态功耗的技术</vt:lpstr>
      <vt:lpstr>静态功耗（Static Power）</vt:lpstr>
      <vt:lpstr>有关功耗和能耗小结</vt:lpstr>
      <vt:lpstr>第2章 指令集架构</vt:lpstr>
      <vt:lpstr>PowerPoint 演示文稿</vt:lpstr>
      <vt:lpstr>第3章</vt:lpstr>
      <vt:lpstr>PowerPoint 演示文稿</vt:lpstr>
      <vt:lpstr>PowerPoint 演示文稿</vt:lpstr>
      <vt:lpstr>流水线的加速比计算 </vt:lpstr>
      <vt:lpstr>PowerPoint 演示文稿</vt:lpstr>
      <vt:lpstr> 第4章</vt:lpstr>
      <vt:lpstr>Cache优化</vt:lpstr>
      <vt:lpstr>三种存储器组织方式</vt:lpstr>
      <vt:lpstr>Increasing Bandwidth - Interleaving</vt:lpstr>
      <vt:lpstr>TLB （Translation look-aside Buffer)</vt:lpstr>
      <vt:lpstr>第５章 </vt:lpstr>
      <vt:lpstr>PowerPoint 演示文稿</vt:lpstr>
      <vt:lpstr>Memory Disambiguation                                   </vt:lpstr>
      <vt:lpstr>Multithreaded Categories</vt:lpstr>
      <vt:lpstr>第6章</vt:lpstr>
      <vt:lpstr>PowerPoint 演示文稿</vt:lpstr>
      <vt:lpstr>ＧＰＵ</vt:lpstr>
      <vt:lpstr>第７章</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dc:title>
  <dc:creator>zhou</dc:creator>
  <cp:lastModifiedBy>Yanyong Zhang</cp:lastModifiedBy>
  <cp:revision>343</cp:revision>
  <dcterms:created xsi:type="dcterms:W3CDTF">2018-12-10T01:16:00Z</dcterms:created>
  <dcterms:modified xsi:type="dcterms:W3CDTF">2020-05-17T13:52:18Z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