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regular.fntdata"/><Relationship Id="rId10" Type="http://schemas.openxmlformats.org/officeDocument/2006/relationships/slide" Target="slides/slide5.xml"/><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b4ad242ef9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b4ad242ef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adf93ede91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adf93ede91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b4ad242ef9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b4ad242ef9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b4ad242ef9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b4ad242ef9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0.jpg"/><Relationship Id="rId9"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image" Target="../media/image2.jpg"/><Relationship Id="rId7" Type="http://schemas.openxmlformats.org/officeDocument/2006/relationships/image" Target="../media/image6.png"/><Relationship Id="rId8"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150525" y="208775"/>
            <a:ext cx="3417900" cy="1934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sz="6200"/>
              <a:t>Project </a:t>
            </a:r>
            <a:endParaRPr sz="6200"/>
          </a:p>
          <a:p>
            <a:pPr indent="0" lvl="0" marL="0" rtl="0" algn="l">
              <a:spcBef>
                <a:spcPts val="0"/>
              </a:spcBef>
              <a:spcAft>
                <a:spcPts val="0"/>
              </a:spcAft>
              <a:buNone/>
            </a:pPr>
            <a:r>
              <a:rPr lang="it" sz="6200"/>
              <a:t>Progress</a:t>
            </a:r>
            <a:endParaRPr sz="6200"/>
          </a:p>
        </p:txBody>
      </p:sp>
      <p:sp>
        <p:nvSpPr>
          <p:cNvPr id="68" name="Google Shape;68;p13"/>
          <p:cNvSpPr txBox="1"/>
          <p:nvPr/>
        </p:nvSpPr>
        <p:spPr>
          <a:xfrm>
            <a:off x="167625" y="2219375"/>
            <a:ext cx="5063100" cy="89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rgbClr val="FFFFFF"/>
                </a:solidFill>
                <a:latin typeface="Roboto"/>
                <a:ea typeface="Roboto"/>
                <a:cs typeface="Roboto"/>
                <a:sym typeface="Roboto"/>
              </a:rPr>
              <a:t>Handwriting Recognition - Group 1</a:t>
            </a:r>
            <a:endParaRPr sz="1800">
              <a:solidFill>
                <a:srgbClr val="FFFFFF"/>
              </a:solidFill>
              <a:latin typeface="Roboto"/>
              <a:ea typeface="Roboto"/>
              <a:cs typeface="Roboto"/>
              <a:sym typeface="Roboto"/>
            </a:endParaRPr>
          </a:p>
        </p:txBody>
      </p:sp>
      <p:pic>
        <p:nvPicPr>
          <p:cNvPr id="69" name="Google Shape;69;p13"/>
          <p:cNvPicPr preferRelativeResize="0"/>
          <p:nvPr/>
        </p:nvPicPr>
        <p:blipFill rotWithShape="1">
          <a:blip r:embed="rId3">
            <a:alphaModFix/>
          </a:blip>
          <a:srcRect b="0" l="37664" r="36663" t="11894"/>
          <a:stretch/>
        </p:blipFill>
        <p:spPr>
          <a:xfrm flipH="1">
            <a:off x="4320550" y="95375"/>
            <a:ext cx="3168475"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66225" y="5329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sz="4700"/>
              <a:t>The system flow</a:t>
            </a:r>
            <a:endParaRPr sz="4700"/>
          </a:p>
        </p:txBody>
      </p:sp>
      <p:sp>
        <p:nvSpPr>
          <p:cNvPr id="75" name="Google Shape;75;p14"/>
          <p:cNvSpPr/>
          <p:nvPr/>
        </p:nvSpPr>
        <p:spPr>
          <a:xfrm>
            <a:off x="1413875" y="2737525"/>
            <a:ext cx="1770600" cy="586500"/>
          </a:xfrm>
          <a:prstGeom prst="roundRect">
            <a:avLst>
              <a:gd fmla="val 1666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100">
                <a:solidFill>
                  <a:schemeClr val="lt1"/>
                </a:solidFill>
              </a:rPr>
              <a:t>Pre-processing</a:t>
            </a:r>
            <a:endParaRPr sz="1100">
              <a:solidFill>
                <a:schemeClr val="lt1"/>
              </a:solidFill>
            </a:endParaRPr>
          </a:p>
        </p:txBody>
      </p:sp>
      <p:sp>
        <p:nvSpPr>
          <p:cNvPr id="76" name="Google Shape;76;p14"/>
          <p:cNvSpPr/>
          <p:nvPr/>
        </p:nvSpPr>
        <p:spPr>
          <a:xfrm>
            <a:off x="3757275" y="2718625"/>
            <a:ext cx="1888800" cy="624300"/>
          </a:xfrm>
          <a:prstGeom prst="roundRect">
            <a:avLst>
              <a:gd fmla="val 1666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solidFill>
                  <a:schemeClr val="lt1"/>
                </a:solidFill>
              </a:rPr>
              <a:t>Symbol Classification</a:t>
            </a:r>
            <a:endParaRPr sz="1000">
              <a:solidFill>
                <a:schemeClr val="lt1"/>
              </a:solidFill>
            </a:endParaRPr>
          </a:p>
          <a:p>
            <a:pPr indent="0" lvl="0" marL="0" rtl="0" algn="ctr">
              <a:spcBef>
                <a:spcPts val="0"/>
              </a:spcBef>
              <a:spcAft>
                <a:spcPts val="0"/>
              </a:spcAft>
              <a:buNone/>
            </a:pPr>
            <a:r>
              <a:rPr lang="it" sz="1000">
                <a:solidFill>
                  <a:schemeClr val="lt1"/>
                </a:solidFill>
              </a:rPr>
              <a:t>(</a:t>
            </a:r>
            <a:r>
              <a:rPr lang="it" sz="1000">
                <a:solidFill>
                  <a:schemeClr val="lt1"/>
                </a:solidFill>
              </a:rPr>
              <a:t>CNN Model)</a:t>
            </a:r>
            <a:endParaRPr sz="1000">
              <a:solidFill>
                <a:schemeClr val="lt1"/>
              </a:solidFill>
            </a:endParaRPr>
          </a:p>
        </p:txBody>
      </p:sp>
      <p:cxnSp>
        <p:nvCxnSpPr>
          <p:cNvPr id="77" name="Google Shape;77;p14"/>
          <p:cNvCxnSpPr>
            <a:stCxn id="76" idx="3"/>
          </p:cNvCxnSpPr>
          <p:nvPr/>
        </p:nvCxnSpPr>
        <p:spPr>
          <a:xfrm>
            <a:off x="5646075" y="3030775"/>
            <a:ext cx="468300" cy="3000"/>
          </a:xfrm>
          <a:prstGeom prst="straightConnector1">
            <a:avLst/>
          </a:prstGeom>
          <a:noFill/>
          <a:ln cap="flat" cmpd="sng" w="9525">
            <a:solidFill>
              <a:schemeClr val="dk2"/>
            </a:solidFill>
            <a:prstDash val="solid"/>
            <a:round/>
            <a:headEnd len="med" w="med" type="none"/>
            <a:tailEnd len="med" w="med" type="none"/>
          </a:ln>
        </p:spPr>
      </p:cxnSp>
      <p:sp>
        <p:nvSpPr>
          <p:cNvPr id="78" name="Google Shape;78;p14"/>
          <p:cNvSpPr txBox="1"/>
          <p:nvPr/>
        </p:nvSpPr>
        <p:spPr>
          <a:xfrm>
            <a:off x="179675" y="2808175"/>
            <a:ext cx="924600" cy="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100">
                <a:latin typeface="Roboto"/>
                <a:ea typeface="Roboto"/>
                <a:cs typeface="Roboto"/>
                <a:sym typeface="Roboto"/>
              </a:rPr>
              <a:t>Input image</a:t>
            </a:r>
            <a:endParaRPr sz="1100">
              <a:latin typeface="Roboto"/>
              <a:ea typeface="Roboto"/>
              <a:cs typeface="Roboto"/>
              <a:sym typeface="Roboto"/>
            </a:endParaRPr>
          </a:p>
        </p:txBody>
      </p:sp>
      <p:cxnSp>
        <p:nvCxnSpPr>
          <p:cNvPr id="79" name="Google Shape;79;p14"/>
          <p:cNvCxnSpPr>
            <a:stCxn id="75" idx="3"/>
            <a:endCxn id="76" idx="1"/>
          </p:cNvCxnSpPr>
          <p:nvPr/>
        </p:nvCxnSpPr>
        <p:spPr>
          <a:xfrm>
            <a:off x="3184475" y="3030775"/>
            <a:ext cx="572700" cy="0"/>
          </a:xfrm>
          <a:prstGeom prst="straightConnector1">
            <a:avLst/>
          </a:prstGeom>
          <a:noFill/>
          <a:ln cap="flat" cmpd="sng" w="9525">
            <a:solidFill>
              <a:schemeClr val="dk2"/>
            </a:solidFill>
            <a:prstDash val="solid"/>
            <a:round/>
            <a:headEnd len="med" w="med" type="none"/>
            <a:tailEnd len="med" w="med" type="none"/>
          </a:ln>
        </p:spPr>
      </p:cxnSp>
      <p:sp>
        <p:nvSpPr>
          <p:cNvPr id="80" name="Google Shape;80;p14"/>
          <p:cNvSpPr/>
          <p:nvPr/>
        </p:nvSpPr>
        <p:spPr>
          <a:xfrm>
            <a:off x="6114375" y="2720125"/>
            <a:ext cx="1461000" cy="624300"/>
          </a:xfrm>
          <a:prstGeom prst="roundRect">
            <a:avLst>
              <a:gd fmla="val 1666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solidFill>
                  <a:schemeClr val="lt1"/>
                </a:solidFill>
              </a:rPr>
              <a:t>Digit  Classification</a:t>
            </a:r>
            <a:endParaRPr sz="1000">
              <a:solidFill>
                <a:schemeClr val="lt1"/>
              </a:solidFill>
            </a:endParaRPr>
          </a:p>
          <a:p>
            <a:pPr indent="0" lvl="0" marL="0" rtl="0" algn="ctr">
              <a:spcBef>
                <a:spcPts val="0"/>
              </a:spcBef>
              <a:spcAft>
                <a:spcPts val="0"/>
              </a:spcAft>
              <a:buNone/>
            </a:pPr>
            <a:r>
              <a:rPr lang="it" sz="1000">
                <a:solidFill>
                  <a:schemeClr val="lt1"/>
                </a:solidFill>
              </a:rPr>
              <a:t>(MNIST)</a:t>
            </a:r>
            <a:endParaRPr sz="1000">
              <a:solidFill>
                <a:schemeClr val="lt1"/>
              </a:solidFill>
            </a:endParaRPr>
          </a:p>
        </p:txBody>
      </p:sp>
      <p:cxnSp>
        <p:nvCxnSpPr>
          <p:cNvPr id="81" name="Google Shape;81;p14"/>
          <p:cNvCxnSpPr>
            <a:stCxn id="80" idx="3"/>
            <a:endCxn id="82" idx="1"/>
          </p:cNvCxnSpPr>
          <p:nvPr/>
        </p:nvCxnSpPr>
        <p:spPr>
          <a:xfrm flipH="1" rot="10800000">
            <a:off x="7575375" y="3027775"/>
            <a:ext cx="414000" cy="4500"/>
          </a:xfrm>
          <a:prstGeom prst="straightConnector1">
            <a:avLst/>
          </a:prstGeom>
          <a:noFill/>
          <a:ln cap="flat" cmpd="sng" w="9525">
            <a:solidFill>
              <a:schemeClr val="dk2"/>
            </a:solidFill>
            <a:prstDash val="solid"/>
            <a:round/>
            <a:headEnd len="med" w="med" type="none"/>
            <a:tailEnd len="med" w="med" type="none"/>
          </a:ln>
        </p:spPr>
      </p:cxnSp>
      <p:sp>
        <p:nvSpPr>
          <p:cNvPr id="82" name="Google Shape;82;p14"/>
          <p:cNvSpPr txBox="1"/>
          <p:nvPr/>
        </p:nvSpPr>
        <p:spPr>
          <a:xfrm>
            <a:off x="7989325" y="2821050"/>
            <a:ext cx="1038000" cy="41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100">
                <a:latin typeface="Roboto"/>
                <a:ea typeface="Roboto"/>
                <a:cs typeface="Roboto"/>
                <a:sym typeface="Roboto"/>
              </a:rPr>
              <a:t>output </a:t>
            </a:r>
            <a:r>
              <a:rPr lang="it" sz="1100">
                <a:latin typeface="Roboto"/>
                <a:ea typeface="Roboto"/>
                <a:cs typeface="Roboto"/>
                <a:sym typeface="Roboto"/>
              </a:rPr>
              <a:t>image</a:t>
            </a:r>
            <a:endParaRPr sz="1100">
              <a:latin typeface="Roboto"/>
              <a:ea typeface="Roboto"/>
              <a:cs typeface="Roboto"/>
              <a:sym typeface="Roboto"/>
            </a:endParaRPr>
          </a:p>
        </p:txBody>
      </p:sp>
      <p:cxnSp>
        <p:nvCxnSpPr>
          <p:cNvPr id="83" name="Google Shape;83;p14"/>
          <p:cNvCxnSpPr>
            <a:stCxn id="75" idx="1"/>
            <a:endCxn id="78" idx="3"/>
          </p:cNvCxnSpPr>
          <p:nvPr/>
        </p:nvCxnSpPr>
        <p:spPr>
          <a:xfrm flipH="1">
            <a:off x="1104275" y="3030775"/>
            <a:ext cx="309600" cy="1500"/>
          </a:xfrm>
          <a:prstGeom prst="straightConnector1">
            <a:avLst/>
          </a:prstGeom>
          <a:noFill/>
          <a:ln cap="flat" cmpd="sng" w="9525">
            <a:solidFill>
              <a:schemeClr val="dk2"/>
            </a:solidFill>
            <a:prstDash val="solid"/>
            <a:round/>
            <a:headEnd len="med" w="med" type="none"/>
            <a:tailEnd len="med" w="med" type="none"/>
          </a:ln>
        </p:spPr>
      </p:cxnSp>
      <p:sp>
        <p:nvSpPr>
          <p:cNvPr id="84" name="Google Shape;84;p14"/>
          <p:cNvSpPr txBox="1"/>
          <p:nvPr/>
        </p:nvSpPr>
        <p:spPr>
          <a:xfrm>
            <a:off x="2934875" y="1963213"/>
            <a:ext cx="3414000" cy="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500">
                <a:latin typeface="Roboto"/>
                <a:ea typeface="Roboto"/>
                <a:cs typeface="Roboto"/>
                <a:sym typeface="Roboto"/>
              </a:rPr>
              <a:t>The handwriting recognition system</a:t>
            </a:r>
            <a:endParaRPr sz="1500">
              <a:latin typeface="Roboto"/>
              <a:ea typeface="Roboto"/>
              <a:cs typeface="Roboto"/>
              <a:sym typeface="Roboto"/>
            </a:endParaRPr>
          </a:p>
        </p:txBody>
      </p:sp>
      <p:pic>
        <p:nvPicPr>
          <p:cNvPr id="85" name="Google Shape;85;p14"/>
          <p:cNvPicPr preferRelativeResize="0"/>
          <p:nvPr/>
        </p:nvPicPr>
        <p:blipFill>
          <a:blip r:embed="rId3">
            <a:alphaModFix/>
          </a:blip>
          <a:stretch>
            <a:fillRect/>
          </a:stretch>
        </p:blipFill>
        <p:spPr>
          <a:xfrm>
            <a:off x="179675" y="4006485"/>
            <a:ext cx="1461000" cy="305965"/>
          </a:xfrm>
          <a:prstGeom prst="rect">
            <a:avLst/>
          </a:prstGeom>
          <a:noFill/>
          <a:ln>
            <a:noFill/>
          </a:ln>
        </p:spPr>
      </p:pic>
      <p:sp>
        <p:nvSpPr>
          <p:cNvPr id="86" name="Google Shape;86;p14"/>
          <p:cNvSpPr txBox="1"/>
          <p:nvPr/>
        </p:nvSpPr>
        <p:spPr>
          <a:xfrm>
            <a:off x="241778" y="3702025"/>
            <a:ext cx="1336800" cy="22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200">
                <a:latin typeface="Roboto"/>
                <a:ea typeface="Roboto"/>
                <a:cs typeface="Roboto"/>
                <a:sym typeface="Roboto"/>
              </a:rPr>
              <a:t>Original image</a:t>
            </a:r>
            <a:endParaRPr sz="1200">
              <a:latin typeface="Roboto"/>
              <a:ea typeface="Roboto"/>
              <a:cs typeface="Roboto"/>
              <a:sym typeface="Roboto"/>
            </a:endParaRPr>
          </a:p>
        </p:txBody>
      </p:sp>
      <p:sp>
        <p:nvSpPr>
          <p:cNvPr id="87" name="Google Shape;87;p14"/>
          <p:cNvSpPr txBox="1"/>
          <p:nvPr/>
        </p:nvSpPr>
        <p:spPr>
          <a:xfrm>
            <a:off x="7566628" y="3702025"/>
            <a:ext cx="1336800" cy="22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200">
                <a:latin typeface="Roboto"/>
                <a:ea typeface="Roboto"/>
                <a:cs typeface="Roboto"/>
                <a:sym typeface="Roboto"/>
              </a:rPr>
              <a:t>Output </a:t>
            </a:r>
            <a:r>
              <a:rPr lang="it" sz="1200">
                <a:latin typeface="Roboto"/>
                <a:ea typeface="Roboto"/>
                <a:cs typeface="Roboto"/>
                <a:sym typeface="Roboto"/>
              </a:rPr>
              <a:t>image</a:t>
            </a:r>
            <a:endParaRPr sz="1200">
              <a:latin typeface="Roboto"/>
              <a:ea typeface="Roboto"/>
              <a:cs typeface="Roboto"/>
              <a:sym typeface="Roboto"/>
            </a:endParaRPr>
          </a:p>
        </p:txBody>
      </p:sp>
      <p:sp>
        <p:nvSpPr>
          <p:cNvPr id="88" name="Google Shape;88;p14"/>
          <p:cNvSpPr txBox="1"/>
          <p:nvPr/>
        </p:nvSpPr>
        <p:spPr>
          <a:xfrm>
            <a:off x="6984025" y="3931450"/>
            <a:ext cx="2043300" cy="223200"/>
          </a:xfrm>
          <a:prstGeom prst="rect">
            <a:avLst/>
          </a:prstGeom>
          <a:noFill/>
          <a:ln>
            <a:noFill/>
          </a:ln>
        </p:spPr>
        <p:txBody>
          <a:bodyPr anchorCtr="0" anchor="t" bIns="91425" lIns="91425" spcFirstLastPara="1" rIns="91425" wrap="square" tIns="91425">
            <a:noAutofit/>
          </a:bodyPr>
          <a:lstStyle/>
          <a:p>
            <a:pPr indent="-279400" lvl="0" marL="457200" rtl="0" algn="l">
              <a:spcBef>
                <a:spcPts val="0"/>
              </a:spcBef>
              <a:spcAft>
                <a:spcPts val="0"/>
              </a:spcAft>
              <a:buSzPts val="800"/>
              <a:buFont typeface="Roboto"/>
              <a:buChar char="●"/>
            </a:pPr>
            <a:r>
              <a:rPr lang="it" sz="800">
                <a:latin typeface="Roboto"/>
                <a:ea typeface="Roboto"/>
                <a:cs typeface="Roboto"/>
                <a:sym typeface="Roboto"/>
              </a:rPr>
              <a:t>Recognised and classified all symbols</a:t>
            </a:r>
            <a:endParaRPr sz="800">
              <a:latin typeface="Roboto"/>
              <a:ea typeface="Roboto"/>
              <a:cs typeface="Roboto"/>
              <a:sym typeface="Roboto"/>
            </a:endParaRPr>
          </a:p>
          <a:p>
            <a:pPr indent="-279400" lvl="0" marL="457200" rtl="0" algn="l">
              <a:spcBef>
                <a:spcPts val="0"/>
              </a:spcBef>
              <a:spcAft>
                <a:spcPts val="0"/>
              </a:spcAft>
              <a:buSzPts val="800"/>
              <a:buFont typeface="Roboto"/>
              <a:buChar char="●"/>
            </a:pPr>
            <a:r>
              <a:rPr lang="it" sz="800">
                <a:latin typeface="Roboto"/>
                <a:ea typeface="Roboto"/>
                <a:cs typeface="Roboto"/>
                <a:sym typeface="Roboto"/>
              </a:rPr>
              <a:t>Identified cut line, dimension line and piece to be discarded.</a:t>
            </a:r>
            <a:endParaRPr sz="8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5"/>
          <p:cNvSpPr txBox="1"/>
          <p:nvPr>
            <p:ph type="title"/>
          </p:nvPr>
        </p:nvSpPr>
        <p:spPr>
          <a:xfrm>
            <a:off x="66225" y="5329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sz="4700"/>
              <a:t>Current Results</a:t>
            </a:r>
            <a:endParaRPr sz="4700"/>
          </a:p>
        </p:txBody>
      </p:sp>
      <p:pic>
        <p:nvPicPr>
          <p:cNvPr id="94" name="Google Shape;94;p15"/>
          <p:cNvPicPr preferRelativeResize="0"/>
          <p:nvPr/>
        </p:nvPicPr>
        <p:blipFill>
          <a:blip r:embed="rId3">
            <a:alphaModFix/>
          </a:blip>
          <a:stretch>
            <a:fillRect/>
          </a:stretch>
        </p:blipFill>
        <p:spPr>
          <a:xfrm>
            <a:off x="2887465" y="2938150"/>
            <a:ext cx="1902415" cy="378429"/>
          </a:xfrm>
          <a:prstGeom prst="rect">
            <a:avLst/>
          </a:prstGeom>
          <a:noFill/>
          <a:ln>
            <a:noFill/>
          </a:ln>
        </p:spPr>
      </p:pic>
      <p:pic>
        <p:nvPicPr>
          <p:cNvPr id="95" name="Google Shape;95;p15"/>
          <p:cNvPicPr preferRelativeResize="0"/>
          <p:nvPr/>
        </p:nvPicPr>
        <p:blipFill>
          <a:blip r:embed="rId4">
            <a:alphaModFix/>
          </a:blip>
          <a:stretch>
            <a:fillRect/>
          </a:stretch>
        </p:blipFill>
        <p:spPr>
          <a:xfrm>
            <a:off x="213950" y="3463225"/>
            <a:ext cx="1876625" cy="406850"/>
          </a:xfrm>
          <a:prstGeom prst="rect">
            <a:avLst/>
          </a:prstGeom>
          <a:noFill/>
          <a:ln>
            <a:noFill/>
          </a:ln>
        </p:spPr>
      </p:pic>
      <p:sp>
        <p:nvSpPr>
          <p:cNvPr id="96" name="Google Shape;96;p15"/>
          <p:cNvSpPr txBox="1"/>
          <p:nvPr/>
        </p:nvSpPr>
        <p:spPr>
          <a:xfrm>
            <a:off x="574175" y="3148000"/>
            <a:ext cx="1182000" cy="29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200">
                <a:latin typeface="Roboto"/>
                <a:ea typeface="Roboto"/>
                <a:cs typeface="Roboto"/>
                <a:sym typeface="Roboto"/>
              </a:rPr>
              <a:t>Original image</a:t>
            </a:r>
            <a:endParaRPr sz="1200">
              <a:latin typeface="Roboto"/>
              <a:ea typeface="Roboto"/>
              <a:cs typeface="Roboto"/>
              <a:sym typeface="Roboto"/>
            </a:endParaRPr>
          </a:p>
        </p:txBody>
      </p:sp>
      <p:pic>
        <p:nvPicPr>
          <p:cNvPr id="97" name="Google Shape;97;p15"/>
          <p:cNvPicPr preferRelativeResize="0"/>
          <p:nvPr/>
        </p:nvPicPr>
        <p:blipFill>
          <a:blip r:embed="rId5">
            <a:alphaModFix/>
          </a:blip>
          <a:stretch>
            <a:fillRect/>
          </a:stretch>
        </p:blipFill>
        <p:spPr>
          <a:xfrm>
            <a:off x="2899150" y="4594775"/>
            <a:ext cx="2041800" cy="436425"/>
          </a:xfrm>
          <a:prstGeom prst="rect">
            <a:avLst/>
          </a:prstGeom>
          <a:noFill/>
          <a:ln>
            <a:noFill/>
          </a:ln>
        </p:spPr>
      </p:pic>
      <p:sp>
        <p:nvSpPr>
          <p:cNvPr id="98" name="Google Shape;98;p15"/>
          <p:cNvSpPr txBox="1"/>
          <p:nvPr/>
        </p:nvSpPr>
        <p:spPr>
          <a:xfrm>
            <a:off x="2774850" y="2612438"/>
            <a:ext cx="2041800" cy="27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000">
                <a:latin typeface="Roboto"/>
                <a:ea typeface="Roboto"/>
                <a:cs typeface="Roboto"/>
                <a:sym typeface="Roboto"/>
              </a:rPr>
              <a:t>Pre-processed image</a:t>
            </a:r>
            <a:endParaRPr sz="1000">
              <a:latin typeface="Roboto"/>
              <a:ea typeface="Roboto"/>
              <a:cs typeface="Roboto"/>
              <a:sym typeface="Roboto"/>
            </a:endParaRPr>
          </a:p>
        </p:txBody>
      </p:sp>
      <p:pic>
        <p:nvPicPr>
          <p:cNvPr id="99" name="Google Shape;99;p15"/>
          <p:cNvPicPr preferRelativeResize="0"/>
          <p:nvPr/>
        </p:nvPicPr>
        <p:blipFill>
          <a:blip r:embed="rId6">
            <a:alphaModFix/>
          </a:blip>
          <a:stretch>
            <a:fillRect/>
          </a:stretch>
        </p:blipFill>
        <p:spPr>
          <a:xfrm>
            <a:off x="2869625" y="3453425"/>
            <a:ext cx="1947026" cy="370150"/>
          </a:xfrm>
          <a:prstGeom prst="rect">
            <a:avLst/>
          </a:prstGeom>
          <a:noFill/>
          <a:ln>
            <a:noFill/>
          </a:ln>
        </p:spPr>
      </p:pic>
      <p:pic>
        <p:nvPicPr>
          <p:cNvPr id="100" name="Google Shape;100;p15"/>
          <p:cNvPicPr preferRelativeResize="0"/>
          <p:nvPr/>
        </p:nvPicPr>
        <p:blipFill>
          <a:blip r:embed="rId7">
            <a:alphaModFix/>
          </a:blip>
          <a:stretch>
            <a:fillRect/>
          </a:stretch>
        </p:blipFill>
        <p:spPr>
          <a:xfrm>
            <a:off x="2869625" y="3997375"/>
            <a:ext cx="1947024" cy="423600"/>
          </a:xfrm>
          <a:prstGeom prst="rect">
            <a:avLst/>
          </a:prstGeom>
          <a:noFill/>
          <a:ln>
            <a:noFill/>
          </a:ln>
        </p:spPr>
      </p:pic>
      <p:sp>
        <p:nvSpPr>
          <p:cNvPr id="101" name="Google Shape;101;p15"/>
          <p:cNvSpPr/>
          <p:nvPr/>
        </p:nvSpPr>
        <p:spPr>
          <a:xfrm>
            <a:off x="2680050" y="1861325"/>
            <a:ext cx="2231400" cy="550500"/>
          </a:xfrm>
          <a:prstGeom prst="roundRect">
            <a:avLst>
              <a:gd fmla="val 1666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800">
                <a:solidFill>
                  <a:schemeClr val="lt1"/>
                </a:solidFill>
              </a:rPr>
              <a:t>Pre-processing</a:t>
            </a:r>
            <a:endParaRPr sz="1800">
              <a:solidFill>
                <a:schemeClr val="lt1"/>
              </a:solidFill>
            </a:endParaRPr>
          </a:p>
        </p:txBody>
      </p:sp>
      <p:sp>
        <p:nvSpPr>
          <p:cNvPr id="102" name="Google Shape;102;p15"/>
          <p:cNvSpPr/>
          <p:nvPr/>
        </p:nvSpPr>
        <p:spPr>
          <a:xfrm>
            <a:off x="5651650" y="1809850"/>
            <a:ext cx="2449200" cy="646800"/>
          </a:xfrm>
          <a:prstGeom prst="roundRect">
            <a:avLst>
              <a:gd fmla="val 1666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700">
                <a:solidFill>
                  <a:schemeClr val="lt1"/>
                </a:solidFill>
              </a:rPr>
              <a:t>Symbol Classification</a:t>
            </a:r>
            <a:endParaRPr sz="1700">
              <a:solidFill>
                <a:schemeClr val="lt1"/>
              </a:solidFill>
            </a:endParaRPr>
          </a:p>
          <a:p>
            <a:pPr indent="0" lvl="0" marL="0" rtl="0" algn="ctr">
              <a:spcBef>
                <a:spcPts val="0"/>
              </a:spcBef>
              <a:spcAft>
                <a:spcPts val="0"/>
              </a:spcAft>
              <a:buNone/>
            </a:pPr>
            <a:r>
              <a:rPr lang="it" sz="1700">
                <a:solidFill>
                  <a:schemeClr val="lt1"/>
                </a:solidFill>
              </a:rPr>
              <a:t>(CNN Model)</a:t>
            </a:r>
            <a:endParaRPr sz="1700">
              <a:solidFill>
                <a:schemeClr val="lt1"/>
              </a:solidFill>
            </a:endParaRPr>
          </a:p>
        </p:txBody>
      </p:sp>
      <p:cxnSp>
        <p:nvCxnSpPr>
          <p:cNvPr id="103" name="Google Shape;103;p15"/>
          <p:cNvCxnSpPr>
            <a:stCxn id="104" idx="3"/>
            <a:endCxn id="101" idx="1"/>
          </p:cNvCxnSpPr>
          <p:nvPr/>
        </p:nvCxnSpPr>
        <p:spPr>
          <a:xfrm>
            <a:off x="1905150" y="2133250"/>
            <a:ext cx="774900" cy="3300"/>
          </a:xfrm>
          <a:prstGeom prst="straightConnector1">
            <a:avLst/>
          </a:prstGeom>
          <a:noFill/>
          <a:ln cap="flat" cmpd="sng" w="9525">
            <a:solidFill>
              <a:schemeClr val="dk2"/>
            </a:solidFill>
            <a:prstDash val="solid"/>
            <a:round/>
            <a:headEnd len="med" w="med" type="none"/>
            <a:tailEnd len="med" w="med" type="none"/>
          </a:ln>
        </p:spPr>
      </p:cxnSp>
      <p:cxnSp>
        <p:nvCxnSpPr>
          <p:cNvPr id="105" name="Google Shape;105;p15"/>
          <p:cNvCxnSpPr>
            <a:stCxn id="102" idx="3"/>
          </p:cNvCxnSpPr>
          <p:nvPr/>
        </p:nvCxnSpPr>
        <p:spPr>
          <a:xfrm>
            <a:off x="8100850" y="2133250"/>
            <a:ext cx="950700" cy="5400"/>
          </a:xfrm>
          <a:prstGeom prst="straightConnector1">
            <a:avLst/>
          </a:prstGeom>
          <a:noFill/>
          <a:ln cap="flat" cmpd="sng" w="9525">
            <a:solidFill>
              <a:schemeClr val="dk2"/>
            </a:solidFill>
            <a:prstDash val="solid"/>
            <a:round/>
            <a:headEnd len="med" w="med" type="none"/>
            <a:tailEnd len="med" w="med" type="none"/>
          </a:ln>
        </p:spPr>
      </p:cxnSp>
      <p:sp>
        <p:nvSpPr>
          <p:cNvPr id="104" name="Google Shape;104;p15"/>
          <p:cNvSpPr txBox="1"/>
          <p:nvPr/>
        </p:nvSpPr>
        <p:spPr>
          <a:xfrm>
            <a:off x="141450" y="1909150"/>
            <a:ext cx="1763700" cy="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2300">
                <a:latin typeface="Roboto"/>
                <a:ea typeface="Roboto"/>
                <a:cs typeface="Roboto"/>
                <a:sym typeface="Roboto"/>
              </a:rPr>
              <a:t>Input image</a:t>
            </a:r>
            <a:endParaRPr sz="2300">
              <a:latin typeface="Roboto"/>
              <a:ea typeface="Roboto"/>
              <a:cs typeface="Roboto"/>
              <a:sym typeface="Roboto"/>
            </a:endParaRPr>
          </a:p>
        </p:txBody>
      </p:sp>
      <p:cxnSp>
        <p:nvCxnSpPr>
          <p:cNvPr id="106" name="Google Shape;106;p15"/>
          <p:cNvCxnSpPr>
            <a:stCxn id="101" idx="3"/>
            <a:endCxn id="102" idx="1"/>
          </p:cNvCxnSpPr>
          <p:nvPr/>
        </p:nvCxnSpPr>
        <p:spPr>
          <a:xfrm flipH="1" rot="10800000">
            <a:off x="4911450" y="2133275"/>
            <a:ext cx="740100" cy="3300"/>
          </a:xfrm>
          <a:prstGeom prst="straightConnector1">
            <a:avLst/>
          </a:prstGeom>
          <a:noFill/>
          <a:ln cap="flat" cmpd="sng" w="9525">
            <a:solidFill>
              <a:schemeClr val="dk2"/>
            </a:solidFill>
            <a:prstDash val="solid"/>
            <a:round/>
            <a:headEnd len="med" w="med" type="none"/>
            <a:tailEnd len="med" w="med" type="none"/>
          </a:ln>
        </p:spPr>
      </p:cxnSp>
      <p:pic>
        <p:nvPicPr>
          <p:cNvPr id="107" name="Google Shape;107;p15"/>
          <p:cNvPicPr preferRelativeResize="0"/>
          <p:nvPr/>
        </p:nvPicPr>
        <p:blipFill>
          <a:blip r:embed="rId8">
            <a:alphaModFix/>
          </a:blip>
          <a:stretch>
            <a:fillRect/>
          </a:stretch>
        </p:blipFill>
        <p:spPr>
          <a:xfrm rot="1">
            <a:off x="4669137" y="0"/>
            <a:ext cx="3628688" cy="1656001"/>
          </a:xfrm>
          <a:prstGeom prst="rect">
            <a:avLst/>
          </a:prstGeom>
          <a:noFill/>
          <a:ln>
            <a:noFill/>
          </a:ln>
        </p:spPr>
      </p:pic>
      <p:pic>
        <p:nvPicPr>
          <p:cNvPr id="108" name="Google Shape;108;p15"/>
          <p:cNvPicPr preferRelativeResize="0"/>
          <p:nvPr/>
        </p:nvPicPr>
        <p:blipFill>
          <a:blip r:embed="rId9">
            <a:alphaModFix/>
          </a:blip>
          <a:stretch>
            <a:fillRect/>
          </a:stretch>
        </p:blipFill>
        <p:spPr>
          <a:xfrm>
            <a:off x="5452862" y="2785876"/>
            <a:ext cx="3417274" cy="1546275"/>
          </a:xfrm>
          <a:prstGeom prst="rect">
            <a:avLst/>
          </a:prstGeom>
          <a:noFill/>
          <a:ln>
            <a:noFill/>
          </a:ln>
        </p:spPr>
      </p:pic>
      <p:sp>
        <p:nvSpPr>
          <p:cNvPr id="109" name="Google Shape;109;p15"/>
          <p:cNvSpPr txBox="1"/>
          <p:nvPr/>
        </p:nvSpPr>
        <p:spPr>
          <a:xfrm>
            <a:off x="6408812" y="2845025"/>
            <a:ext cx="1505400" cy="25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000">
                <a:latin typeface="Roboto"/>
                <a:ea typeface="Roboto"/>
                <a:cs typeface="Roboto"/>
                <a:sym typeface="Roboto"/>
              </a:rPr>
              <a:t>The CNN model </a:t>
            </a:r>
            <a:endParaRPr sz="1000">
              <a:latin typeface="Roboto"/>
              <a:ea typeface="Roboto"/>
              <a:cs typeface="Roboto"/>
              <a:sym typeface="Roboto"/>
            </a:endParaRPr>
          </a:p>
        </p:txBody>
      </p:sp>
      <p:sp>
        <p:nvSpPr>
          <p:cNvPr id="110" name="Google Shape;110;p15"/>
          <p:cNvSpPr txBox="1"/>
          <p:nvPr/>
        </p:nvSpPr>
        <p:spPr>
          <a:xfrm>
            <a:off x="5811800" y="4332150"/>
            <a:ext cx="2699400" cy="2592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SzPts val="1000"/>
              <a:buFont typeface="Roboto"/>
              <a:buChar char="●"/>
            </a:pPr>
            <a:r>
              <a:rPr lang="it" sz="1000">
                <a:latin typeface="Roboto"/>
                <a:ea typeface="Roboto"/>
                <a:cs typeface="Roboto"/>
                <a:sym typeface="Roboto"/>
              </a:rPr>
              <a:t>The datasets created by ourselves, which contains 770 images and the a</a:t>
            </a:r>
            <a:r>
              <a:rPr lang="it" sz="1000">
                <a:latin typeface="Roboto"/>
                <a:ea typeface="Roboto"/>
                <a:cs typeface="Roboto"/>
                <a:sym typeface="Roboto"/>
              </a:rPr>
              <a:t>ccuracy of this model is 97%.</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it" sz="1000">
                <a:latin typeface="Roboto"/>
                <a:ea typeface="Roboto"/>
                <a:cs typeface="Roboto"/>
                <a:sym typeface="Roboto"/>
              </a:rPr>
              <a:t>This is test result for “X” symbol.</a:t>
            </a:r>
            <a:endParaRPr sz="10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14700" y="4758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sz="4700"/>
              <a:t>Next steps and related issues</a:t>
            </a:r>
            <a:endParaRPr sz="4700"/>
          </a:p>
        </p:txBody>
      </p:sp>
      <p:sp>
        <p:nvSpPr>
          <p:cNvPr id="116" name="Google Shape;116;p16"/>
          <p:cNvSpPr txBox="1"/>
          <p:nvPr/>
        </p:nvSpPr>
        <p:spPr>
          <a:xfrm>
            <a:off x="663750" y="3137325"/>
            <a:ext cx="3285300" cy="26289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Roboto"/>
              <a:buChar char="-"/>
            </a:pPr>
            <a:r>
              <a:rPr lang="it">
                <a:latin typeface="Roboto"/>
                <a:ea typeface="Roboto"/>
                <a:cs typeface="Roboto"/>
                <a:sym typeface="Roboto"/>
              </a:rPr>
              <a:t>single digit </a:t>
            </a:r>
            <a:r>
              <a:rPr lang="it">
                <a:latin typeface="Roboto"/>
                <a:ea typeface="Roboto"/>
                <a:cs typeface="Roboto"/>
                <a:sym typeface="Roboto"/>
              </a:rPr>
              <a:t>recognition</a:t>
            </a:r>
            <a:r>
              <a:rPr lang="it">
                <a:latin typeface="Roboto"/>
                <a:ea typeface="Roboto"/>
                <a:cs typeface="Roboto"/>
                <a:sym typeface="Roboto"/>
              </a:rPr>
              <a:t>  (digits lie very close to each other);</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it">
                <a:latin typeface="Roboto"/>
                <a:ea typeface="Roboto"/>
                <a:cs typeface="Roboto"/>
                <a:sym typeface="Roboto"/>
              </a:rPr>
              <a:t>interpret digits as single number</a:t>
            </a:r>
            <a:endParaRPr>
              <a:latin typeface="Roboto"/>
              <a:ea typeface="Roboto"/>
              <a:cs typeface="Roboto"/>
              <a:sym typeface="Roboto"/>
            </a:endParaRPr>
          </a:p>
          <a:p>
            <a:pPr indent="-273050" lvl="0" marL="457200" rtl="0" algn="l">
              <a:spcBef>
                <a:spcPts val="0"/>
              </a:spcBef>
              <a:spcAft>
                <a:spcPts val="0"/>
              </a:spcAft>
              <a:buSzPts val="700"/>
              <a:buFont typeface="Roboto"/>
              <a:buChar char="-"/>
            </a:pPr>
            <a:r>
              <a:rPr lang="it" sz="1300">
                <a:latin typeface="Roboto"/>
                <a:ea typeface="Roboto"/>
                <a:cs typeface="Roboto"/>
                <a:sym typeface="Roboto"/>
              </a:rPr>
              <a:t>how to split multiple digits to singles ones that can be recognized by the model.</a:t>
            </a:r>
            <a:endParaRPr sz="700">
              <a:latin typeface="Roboto"/>
              <a:ea typeface="Roboto"/>
              <a:cs typeface="Roboto"/>
              <a:sym typeface="Roboto"/>
            </a:endParaRPr>
          </a:p>
        </p:txBody>
      </p:sp>
      <p:sp>
        <p:nvSpPr>
          <p:cNvPr id="117" name="Google Shape;117;p16"/>
          <p:cNvSpPr/>
          <p:nvPr/>
        </p:nvSpPr>
        <p:spPr>
          <a:xfrm>
            <a:off x="1312800" y="1895400"/>
            <a:ext cx="1987200" cy="970200"/>
          </a:xfrm>
          <a:prstGeom prst="roundRect">
            <a:avLst>
              <a:gd fmla="val 1666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2000">
                <a:solidFill>
                  <a:schemeClr val="lt1"/>
                </a:solidFill>
              </a:rPr>
              <a:t>Digit  Classification</a:t>
            </a:r>
            <a:endParaRPr sz="2000">
              <a:solidFill>
                <a:schemeClr val="lt1"/>
              </a:solidFill>
            </a:endParaRPr>
          </a:p>
          <a:p>
            <a:pPr indent="0" lvl="0" marL="0" rtl="0" algn="ctr">
              <a:spcBef>
                <a:spcPts val="0"/>
              </a:spcBef>
              <a:spcAft>
                <a:spcPts val="0"/>
              </a:spcAft>
              <a:buNone/>
            </a:pPr>
            <a:r>
              <a:rPr lang="it" sz="2000">
                <a:solidFill>
                  <a:schemeClr val="lt1"/>
                </a:solidFill>
              </a:rPr>
              <a:t>(MNIST)</a:t>
            </a:r>
            <a:endParaRPr sz="2000">
              <a:solidFill>
                <a:schemeClr val="lt1"/>
              </a:solidFill>
            </a:endParaRPr>
          </a:p>
        </p:txBody>
      </p:sp>
      <p:cxnSp>
        <p:nvCxnSpPr>
          <p:cNvPr id="118" name="Google Shape;118;p16"/>
          <p:cNvCxnSpPr>
            <a:stCxn id="117" idx="3"/>
            <a:endCxn id="119" idx="1"/>
          </p:cNvCxnSpPr>
          <p:nvPr/>
        </p:nvCxnSpPr>
        <p:spPr>
          <a:xfrm>
            <a:off x="3300000" y="2380500"/>
            <a:ext cx="2401800" cy="0"/>
          </a:xfrm>
          <a:prstGeom prst="straightConnector1">
            <a:avLst/>
          </a:prstGeom>
          <a:noFill/>
          <a:ln cap="flat" cmpd="sng" w="9525">
            <a:solidFill>
              <a:schemeClr val="dk2"/>
            </a:solidFill>
            <a:prstDash val="solid"/>
            <a:round/>
            <a:headEnd len="med" w="med" type="none"/>
            <a:tailEnd len="med" w="med" type="none"/>
          </a:ln>
        </p:spPr>
      </p:cxnSp>
      <p:sp>
        <p:nvSpPr>
          <p:cNvPr id="119" name="Google Shape;119;p16"/>
          <p:cNvSpPr txBox="1"/>
          <p:nvPr/>
        </p:nvSpPr>
        <p:spPr>
          <a:xfrm>
            <a:off x="5701700" y="2153550"/>
            <a:ext cx="3285300" cy="45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2000">
                <a:latin typeface="Roboto"/>
                <a:ea typeface="Roboto"/>
                <a:cs typeface="Roboto"/>
                <a:sym typeface="Roboto"/>
              </a:rPr>
              <a:t>Output Image</a:t>
            </a:r>
            <a:endParaRPr sz="2000">
              <a:latin typeface="Roboto"/>
              <a:ea typeface="Roboto"/>
              <a:cs typeface="Roboto"/>
              <a:sym typeface="Roboto"/>
            </a:endParaRPr>
          </a:p>
        </p:txBody>
      </p:sp>
      <p:cxnSp>
        <p:nvCxnSpPr>
          <p:cNvPr id="120" name="Google Shape;120;p16"/>
          <p:cNvCxnSpPr>
            <a:endCxn id="117" idx="1"/>
          </p:cNvCxnSpPr>
          <p:nvPr/>
        </p:nvCxnSpPr>
        <p:spPr>
          <a:xfrm flipH="1" rot="10800000">
            <a:off x="11700" y="2380500"/>
            <a:ext cx="1301100" cy="6900"/>
          </a:xfrm>
          <a:prstGeom prst="straightConnector1">
            <a:avLst/>
          </a:prstGeom>
          <a:noFill/>
          <a:ln cap="flat" cmpd="sng" w="9525">
            <a:solidFill>
              <a:schemeClr val="dk2"/>
            </a:solidFill>
            <a:prstDash val="solid"/>
            <a:round/>
            <a:headEnd len="med" w="med" type="none"/>
            <a:tailEnd len="med" w="med" type="none"/>
          </a:ln>
        </p:spPr>
      </p:cxnSp>
      <p:pic>
        <p:nvPicPr>
          <p:cNvPr id="121" name="Google Shape;121;p16"/>
          <p:cNvPicPr preferRelativeResize="0"/>
          <p:nvPr/>
        </p:nvPicPr>
        <p:blipFill>
          <a:blip r:embed="rId3">
            <a:alphaModFix/>
          </a:blip>
          <a:stretch>
            <a:fillRect/>
          </a:stretch>
        </p:blipFill>
        <p:spPr>
          <a:xfrm>
            <a:off x="4955450" y="2733900"/>
            <a:ext cx="3613754" cy="22669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7"/>
          <p:cNvSpPr txBox="1"/>
          <p:nvPr>
            <p:ph type="title"/>
          </p:nvPr>
        </p:nvSpPr>
        <p:spPr>
          <a:xfrm>
            <a:off x="228600" y="2941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sz="4700"/>
              <a:t>Project Plan</a:t>
            </a:r>
            <a:endParaRPr sz="4700"/>
          </a:p>
        </p:txBody>
      </p:sp>
      <p:pic>
        <p:nvPicPr>
          <p:cNvPr id="127" name="Google Shape;127;p17"/>
          <p:cNvPicPr preferRelativeResize="0"/>
          <p:nvPr/>
        </p:nvPicPr>
        <p:blipFill>
          <a:blip r:embed="rId3">
            <a:alphaModFix/>
          </a:blip>
          <a:stretch>
            <a:fillRect/>
          </a:stretch>
        </p:blipFill>
        <p:spPr>
          <a:xfrm>
            <a:off x="308975" y="1366625"/>
            <a:ext cx="6155851" cy="3117175"/>
          </a:xfrm>
          <a:prstGeom prst="rect">
            <a:avLst/>
          </a:prstGeom>
          <a:noFill/>
          <a:ln>
            <a:noFill/>
          </a:ln>
        </p:spPr>
      </p:pic>
      <p:sp>
        <p:nvSpPr>
          <p:cNvPr id="128" name="Google Shape;128;p17"/>
          <p:cNvSpPr txBox="1"/>
          <p:nvPr/>
        </p:nvSpPr>
        <p:spPr>
          <a:xfrm>
            <a:off x="6736325" y="1760775"/>
            <a:ext cx="2186100" cy="2799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it">
                <a:latin typeface="Roboto"/>
                <a:ea typeface="Roboto"/>
                <a:cs typeface="Roboto"/>
                <a:sym typeface="Roboto"/>
              </a:rPr>
              <a:t>Overall some steps within the project plan have been rearranged according to our day to day working needs (most notably the work with MNIST dataset). However, we are up to date and should start testing soon.</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