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8" r:id="rId6"/>
    <p:sldId id="277" r:id="rId7"/>
    <p:sldId id="261" r:id="rId8"/>
    <p:sldId id="262" r:id="rId9"/>
    <p:sldId id="264" r:id="rId10"/>
    <p:sldId id="279" r:id="rId11"/>
    <p:sldId id="266" r:id="rId12"/>
    <p:sldId id="268" r:id="rId13"/>
    <p:sldId id="280" r:id="rId14"/>
    <p:sldId id="281" r:id="rId15"/>
    <p:sldId id="283" r:id="rId16"/>
    <p:sldId id="282" r:id="rId17"/>
    <p:sldId id="269" r:id="rId18"/>
    <p:sldId id="284" r:id="rId19"/>
    <p:sldId id="270" r:id="rId20"/>
    <p:sldId id="273" r:id="rId21"/>
    <p:sldId id="285" r:id="rId22"/>
    <p:sldId id="274" r:id="rId23"/>
    <p:sldId id="286" r:id="rId24"/>
    <p:sldId id="287" r:id="rId25"/>
    <p:sldId id="275" r:id="rId26"/>
    <p:sldId id="288" r:id="rId27"/>
    <p:sldId id="289" r:id="rId28"/>
    <p:sldId id="290" r:id="rId29"/>
    <p:sldId id="276" r:id="rId30"/>
    <p:sldId id="291" r:id="rId31"/>
    <p:sldId id="292" r:id="rId32"/>
    <p:sldId id="293" r:id="rId33"/>
    <p:sldId id="294"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623E"/>
    <a:srgbClr val="FFFFFF"/>
    <a:srgbClr val="A35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1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C7EC1-156A-4511-BA09-A53ED74D45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09A2B-B16D-4E98-A957-EE657E8C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834F05-7999-4CDA-8B3F-855E1B616BBC}"/>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B978126F-E2A7-41F5-85E0-00B3666073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38053-0B4D-45AF-8D68-EDA4A480A43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8528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F4DFE-CB45-4945-BC6E-D73A68B525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A1B6E40-2520-44CC-9842-371B7FED211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9FDC34-369B-4F47-9FA9-A4404BD55B55}"/>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AFB5CE13-34A0-4FF9-8E1C-31760C2D23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61F31D-D8A1-48A2-AF8F-353C0ECEBAC0}"/>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08826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BE4F0C-DA99-4F97-8BC0-47B7BD1FEA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2CF1D7-5E2B-44C7-BE4E-5DC76D94B9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634EAF-93C9-4C96-9615-44A94B9B5E5F}"/>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7B1CBEB4-E142-4E2A-B9A6-45A5361170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13A60A-A883-485B-BB0D-64845E55444F}"/>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86521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82E8F-623E-4D25-99A6-2D6DD76DECD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305B407-5A85-4432-9F8F-C7E4579C25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A56BE7-B296-4978-8720-9E6AAD6FC309}"/>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450492AF-6A30-4668-AF9E-51ADF8811A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78169-0072-45BA-85F9-FE44780869E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9376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A9A6D-0F3A-4D0C-BF17-18774594AD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369E985-EA82-4276-8C6C-BC167DB67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3880631-CE59-4476-A203-777DFA2EC6C7}"/>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4E544067-8C6C-4C84-AA4E-A16BAEFA38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4A5E0E-A276-4900-BD8A-E75247D3DFA3}"/>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350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34CAA-4ACA-432C-A641-C18CE66ADA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8AE80F-97C7-4541-9315-30A4D4CF59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872831-1E3A-4690-A950-DEC6DD9720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E522A0-09CB-4EAD-B1F7-07C8F1B537DD}"/>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6" name="Espace réservé du pied de page 5">
            <a:extLst>
              <a:ext uri="{FF2B5EF4-FFF2-40B4-BE49-F238E27FC236}">
                <a16:creationId xmlns:a16="http://schemas.microsoft.com/office/drawing/2014/main" id="{FC1D6D97-8CDD-49AF-9644-1B0D5F1961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C02D3B-35B7-4148-80DF-170531CF4114}"/>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87414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64068-E5BD-460D-A613-D05263A187F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D4828BA-CECB-4991-972D-BF4EF5D1A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72F219-F107-43A2-9147-E42084AF85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2ED44C-3738-4E3F-8D20-ED4516DA0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9D8ABBD-E7A6-49A7-B4E1-166DDB54B77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4305EB-C920-49C9-927B-F45D3FF34985}"/>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8" name="Espace réservé du pied de page 7">
            <a:extLst>
              <a:ext uri="{FF2B5EF4-FFF2-40B4-BE49-F238E27FC236}">
                <a16:creationId xmlns:a16="http://schemas.microsoft.com/office/drawing/2014/main" id="{DEECA2DA-1B59-42C8-BEEB-20CCA2BA33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503E896-6C1B-43C0-9E9A-3A5B8127B64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0112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B170E-4C21-4F1D-9E09-AC8DF3D0CF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2E5E25-BACB-4C96-82E2-C166DB951D02}"/>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4" name="Espace réservé du pied de page 3">
            <a:extLst>
              <a:ext uri="{FF2B5EF4-FFF2-40B4-BE49-F238E27FC236}">
                <a16:creationId xmlns:a16="http://schemas.microsoft.com/office/drawing/2014/main" id="{F95CCCE4-3A00-4067-907B-4A92F6ED97F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848A3DC-1F32-45CB-962F-3E1A88420116}"/>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78805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2E09510-2221-4738-9BD4-452DC4747AD9}"/>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3" name="Espace réservé du pied de page 2">
            <a:extLst>
              <a:ext uri="{FF2B5EF4-FFF2-40B4-BE49-F238E27FC236}">
                <a16:creationId xmlns:a16="http://schemas.microsoft.com/office/drawing/2014/main" id="{CF9BBAF7-C878-4667-B61D-F0FA6715E7D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9499D9-0FA4-4430-A946-C1179C7941B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33947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07E7D-E73D-4B16-A1CC-76CCDBB67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FC069E-170D-4F0F-B929-85E94341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5024A5B-18A7-45F1-84F3-2705B9AD3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C291FC-F52D-457E-A47E-D1A46CE0B3EF}"/>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6" name="Espace réservé du pied de page 5">
            <a:extLst>
              <a:ext uri="{FF2B5EF4-FFF2-40B4-BE49-F238E27FC236}">
                <a16:creationId xmlns:a16="http://schemas.microsoft.com/office/drawing/2014/main" id="{00EB749F-998D-47BA-94CE-4C39E71CC9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AFD171-DADE-41AD-AA61-4C788C17BD5D}"/>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7373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6C92F-7A27-4591-B7B0-459AF9EF58C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D07E38-E7F8-42B4-A86B-53A297785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396215-E19B-4E77-BD06-F27A6BE91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1E1F06-E8A9-4B38-AE6F-274319A6CFDA}"/>
              </a:ext>
            </a:extLst>
          </p:cNvPr>
          <p:cNvSpPr>
            <a:spLocks noGrp="1"/>
          </p:cNvSpPr>
          <p:nvPr>
            <p:ph type="dt" sz="half" idx="10"/>
          </p:nvPr>
        </p:nvSpPr>
        <p:spPr/>
        <p:txBody>
          <a:bodyPr/>
          <a:lstStyle/>
          <a:p>
            <a:fld id="{0BD30A1E-4492-4A36-A024-E2526A5C028C}" type="datetimeFigureOut">
              <a:rPr lang="fr-FR" smtClean="0"/>
              <a:t>12/08/2021</a:t>
            </a:fld>
            <a:endParaRPr lang="fr-FR"/>
          </a:p>
        </p:txBody>
      </p:sp>
      <p:sp>
        <p:nvSpPr>
          <p:cNvPr id="6" name="Espace réservé du pied de page 5">
            <a:extLst>
              <a:ext uri="{FF2B5EF4-FFF2-40B4-BE49-F238E27FC236}">
                <a16:creationId xmlns:a16="http://schemas.microsoft.com/office/drawing/2014/main" id="{44EC87BF-BAC3-4D1A-974F-814EE98D48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4B9A6B-1568-4CCD-BFF2-99E6A27384C9}"/>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70850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C1DA90-C42C-4E57-B4AF-73F0FFAA6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FC137E-A72F-43E4-9C68-657E47C67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641AE2-CBE0-4CF3-80DC-C98D26768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30A1E-4492-4A36-A024-E2526A5C028C}" type="datetimeFigureOut">
              <a:rPr lang="fr-FR" smtClean="0"/>
              <a:t>12/08/2021</a:t>
            </a:fld>
            <a:endParaRPr lang="fr-FR"/>
          </a:p>
        </p:txBody>
      </p:sp>
      <p:sp>
        <p:nvSpPr>
          <p:cNvPr id="5" name="Espace réservé du pied de page 4">
            <a:extLst>
              <a:ext uri="{FF2B5EF4-FFF2-40B4-BE49-F238E27FC236}">
                <a16:creationId xmlns:a16="http://schemas.microsoft.com/office/drawing/2014/main" id="{64AA91BB-82FD-43F4-98FE-03575C2C4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ED1B51-C689-435C-9991-D218C4C67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EC981-DE76-4DF7-9FF3-49AFE502E7FF}" type="slidenum">
              <a:rPr lang="fr-FR" smtClean="0"/>
              <a:t>‹N°›</a:t>
            </a:fld>
            <a:endParaRPr lang="fr-FR"/>
          </a:p>
        </p:txBody>
      </p:sp>
    </p:spTree>
    <p:extLst>
      <p:ext uri="{BB962C8B-B14F-4D97-AF65-F5344CB8AC3E}">
        <p14:creationId xmlns:p14="http://schemas.microsoft.com/office/powerpoint/2010/main" val="7029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C6EE62A-5D96-48A7-80AE-7A9AD4FFCEC9}"/>
              </a:ext>
            </a:extLst>
          </p:cNvPr>
          <p:cNvSpPr/>
          <p:nvPr/>
        </p:nvSpPr>
        <p:spPr>
          <a:xfrm rot="18635650">
            <a:off x="11681514" y="4156773"/>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AB43D396-2E2D-4DCD-96EF-A59D788BE8C3}"/>
              </a:ext>
            </a:extLst>
          </p:cNvPr>
          <p:cNvSpPr/>
          <p:nvPr/>
        </p:nvSpPr>
        <p:spPr>
          <a:xfrm rot="18635650">
            <a:off x="11974384" y="3039252"/>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FF6572A-5EB9-4391-912F-0B7678E790D6}"/>
              </a:ext>
            </a:extLst>
          </p:cNvPr>
          <p:cNvSpPr/>
          <p:nvPr/>
        </p:nvSpPr>
        <p:spPr>
          <a:xfrm rot="18635650">
            <a:off x="11388642" y="5274294"/>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6D63C2CD-9412-409F-B212-89BFACA05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620" y="301150"/>
            <a:ext cx="2482760" cy="1880041"/>
          </a:xfrm>
          <a:prstGeom prst="rect">
            <a:avLst/>
          </a:prstGeom>
        </p:spPr>
      </p:pic>
      <p:pic>
        <p:nvPicPr>
          <p:cNvPr id="16" name="Image 15">
            <a:extLst>
              <a:ext uri="{FF2B5EF4-FFF2-40B4-BE49-F238E27FC236}">
                <a16:creationId xmlns:a16="http://schemas.microsoft.com/office/drawing/2014/main" id="{8C9FEFBA-4B7B-41D3-BEF1-E2BE51498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828" y="2491008"/>
            <a:ext cx="4191000" cy="990600"/>
          </a:xfrm>
          <a:prstGeom prst="rect">
            <a:avLst/>
          </a:prstGeom>
        </p:spPr>
      </p:pic>
      <p:sp>
        <p:nvSpPr>
          <p:cNvPr id="17" name="ZoneTexte 16">
            <a:extLst>
              <a:ext uri="{FF2B5EF4-FFF2-40B4-BE49-F238E27FC236}">
                <a16:creationId xmlns:a16="http://schemas.microsoft.com/office/drawing/2014/main" id="{EAB7FE7C-34BF-4DCC-8188-B36FC5EC7008}"/>
              </a:ext>
            </a:extLst>
          </p:cNvPr>
          <p:cNvSpPr txBox="1"/>
          <p:nvPr/>
        </p:nvSpPr>
        <p:spPr>
          <a:xfrm>
            <a:off x="3032855" y="3975652"/>
            <a:ext cx="5815811" cy="830997"/>
          </a:xfrm>
          <a:prstGeom prst="rect">
            <a:avLst/>
          </a:prstGeom>
          <a:noFill/>
        </p:spPr>
        <p:txBody>
          <a:bodyPr wrap="square" rtlCol="0">
            <a:spAutoFit/>
          </a:bodyPr>
          <a:lstStyle/>
          <a:p>
            <a:pPr algn="ctr"/>
            <a:r>
              <a:rPr lang="fr-FR" sz="2400" b="1" dirty="0"/>
              <a:t>Rapport d’étude statistique sur l’efficacité des techniques utilisées en agriculture </a:t>
            </a:r>
          </a:p>
        </p:txBody>
      </p:sp>
      <p:sp>
        <p:nvSpPr>
          <p:cNvPr id="18" name="ZoneTexte 17">
            <a:extLst>
              <a:ext uri="{FF2B5EF4-FFF2-40B4-BE49-F238E27FC236}">
                <a16:creationId xmlns:a16="http://schemas.microsoft.com/office/drawing/2014/main" id="{CCBCCCE3-3CB0-4E31-9C55-F8854E77FA35}"/>
              </a:ext>
            </a:extLst>
          </p:cNvPr>
          <p:cNvSpPr txBox="1"/>
          <p:nvPr/>
        </p:nvSpPr>
        <p:spPr>
          <a:xfrm>
            <a:off x="3410292" y="5026462"/>
            <a:ext cx="5371415" cy="1231106"/>
          </a:xfrm>
          <a:prstGeom prst="rect">
            <a:avLst/>
          </a:prstGeom>
          <a:noFill/>
        </p:spPr>
        <p:txBody>
          <a:bodyPr wrap="square" rtlCol="0">
            <a:spAutoFit/>
          </a:bodyPr>
          <a:lstStyle/>
          <a:p>
            <a:pPr algn="ctr"/>
            <a:r>
              <a:rPr lang="fr-FR" dirty="0"/>
              <a:t>Présenté par : </a:t>
            </a:r>
          </a:p>
          <a:p>
            <a:pPr algn="ctr"/>
            <a:r>
              <a:rPr lang="fr-FR" sz="2000" b="1" dirty="0"/>
              <a:t>Michel Nassalang</a:t>
            </a:r>
          </a:p>
          <a:p>
            <a:pPr algn="ctr"/>
            <a:r>
              <a:rPr lang="fr-FR" dirty="0"/>
              <a:t>Elève-Ingénieur à l’Institut polytechnique de Saint-Louis</a:t>
            </a:r>
          </a:p>
          <a:p>
            <a:pPr algn="ctr"/>
            <a:r>
              <a:rPr lang="fr-FR" dirty="0"/>
              <a:t>Cycle Informatique </a:t>
            </a:r>
          </a:p>
        </p:txBody>
      </p:sp>
    </p:spTree>
    <p:extLst>
      <p:ext uri="{BB962C8B-B14F-4D97-AF65-F5344CB8AC3E}">
        <p14:creationId xmlns:p14="http://schemas.microsoft.com/office/powerpoint/2010/main" val="295629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9680718-0D33-4CC6-A5E1-DE548125BA66}"/>
              </a:ext>
            </a:extLst>
          </p:cNvPr>
          <p:cNvSpPr txBox="1"/>
          <p:nvPr/>
        </p:nvSpPr>
        <p:spPr>
          <a:xfrm>
            <a:off x="616227" y="418957"/>
            <a:ext cx="10959546" cy="369332"/>
          </a:xfrm>
          <a:prstGeom prst="rect">
            <a:avLst/>
          </a:prstGeom>
          <a:noFill/>
        </p:spPr>
        <p:txBody>
          <a:bodyPr wrap="square">
            <a:spAutoFit/>
          </a:bodyPr>
          <a:lstStyle/>
          <a:p>
            <a:r>
              <a:rPr lang="fr-FR" dirty="0"/>
              <a:t>Nous avons par la suite le graphe de liaison qui montre la dépendance de chaque variable avec une autre variable.</a:t>
            </a:r>
          </a:p>
        </p:txBody>
      </p:sp>
      <p:pic>
        <p:nvPicPr>
          <p:cNvPr id="7" name="Image 6">
            <a:extLst>
              <a:ext uri="{FF2B5EF4-FFF2-40B4-BE49-F238E27FC236}">
                <a16:creationId xmlns:a16="http://schemas.microsoft.com/office/drawing/2014/main" id="{46E36B07-64C2-406B-A6D7-18ED0C58C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87" y="711062"/>
            <a:ext cx="6143625" cy="6143625"/>
          </a:xfrm>
          <a:prstGeom prst="rect">
            <a:avLst/>
          </a:prstGeom>
        </p:spPr>
      </p:pic>
    </p:spTree>
    <p:extLst>
      <p:ext uri="{BB962C8B-B14F-4D97-AF65-F5344CB8AC3E}">
        <p14:creationId xmlns:p14="http://schemas.microsoft.com/office/powerpoint/2010/main" val="317394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70F8178-2743-456E-9F45-6A1488465E8D}"/>
              </a:ext>
            </a:extLst>
          </p:cNvPr>
          <p:cNvSpPr txBox="1"/>
          <p:nvPr/>
        </p:nvSpPr>
        <p:spPr>
          <a:xfrm>
            <a:off x="1708339" y="436309"/>
            <a:ext cx="8300781" cy="461665"/>
          </a:xfrm>
          <a:prstGeom prst="rect">
            <a:avLst/>
          </a:prstGeom>
          <a:noFill/>
        </p:spPr>
        <p:txBody>
          <a:bodyPr wrap="square" rtlCol="0">
            <a:spAutoFit/>
          </a:bodyPr>
          <a:lstStyle/>
          <a:p>
            <a:pPr marL="457200" indent="-457200">
              <a:buFont typeface="+mj-lt"/>
              <a:buAutoNum type="arabicPeriod" startAt="3"/>
            </a:pPr>
            <a:r>
              <a:rPr lang="fr-FR" sz="2400" b="1" u="sng" dirty="0"/>
              <a:t>Analyse des sorties</a:t>
            </a:r>
          </a:p>
        </p:txBody>
      </p:sp>
      <p:sp>
        <p:nvSpPr>
          <p:cNvPr id="3" name="ZoneTexte 2">
            <a:extLst>
              <a:ext uri="{FF2B5EF4-FFF2-40B4-BE49-F238E27FC236}">
                <a16:creationId xmlns:a16="http://schemas.microsoft.com/office/drawing/2014/main" id="{F1F38602-C4F5-4C9A-BF26-B685BED8DE33}"/>
              </a:ext>
            </a:extLst>
          </p:cNvPr>
          <p:cNvSpPr txBox="1"/>
          <p:nvPr/>
        </p:nvSpPr>
        <p:spPr>
          <a:xfrm>
            <a:off x="622852" y="1298713"/>
            <a:ext cx="11092070" cy="3416320"/>
          </a:xfrm>
          <a:prstGeom prst="rect">
            <a:avLst/>
          </a:prstGeom>
          <a:noFill/>
        </p:spPr>
        <p:txBody>
          <a:bodyPr wrap="square" rtlCol="0">
            <a:spAutoFit/>
          </a:bodyPr>
          <a:lstStyle/>
          <a:p>
            <a:r>
              <a:rPr lang="fr-FR" dirty="0"/>
              <a:t>Pour l’analyse des sorties, on détermine les types de variables à savoir la variable réponse et les variables explicatives.  Pour ce faire, on cherche d’abord la variable réponse en choisissant la variable ayant la valeur de corrélation la plus élevé par rapport aux autres variables. Les autres variables seront considérées par la suite comme des variables explicatives. D’après la matrice de corrélation qu’on a obtenu :</a:t>
            </a:r>
          </a:p>
          <a:p>
            <a:endParaRPr lang="fr-FR" dirty="0"/>
          </a:p>
          <a:p>
            <a:pPr marL="285750" indent="-285750">
              <a:buFont typeface="Wingdings" panose="05000000000000000000" pitchFamily="2" charset="2"/>
              <a:buChar char="ü"/>
            </a:pPr>
            <a:r>
              <a:rPr lang="fr-FR" dirty="0"/>
              <a:t>Variable réponse :  Revenu moyen par hectare</a:t>
            </a:r>
          </a:p>
          <a:p>
            <a:endParaRPr lang="fr-FR" dirty="0"/>
          </a:p>
          <a:p>
            <a:pPr marL="285750" indent="-285750">
              <a:buFont typeface="Wingdings" panose="05000000000000000000" pitchFamily="2" charset="2"/>
              <a:buChar char="ü"/>
            </a:pPr>
            <a:r>
              <a:rPr lang="fr-FR" dirty="0"/>
              <a:t>Variables explicatives :   Charge moyenne par hectare</a:t>
            </a:r>
          </a:p>
          <a:p>
            <a:pPr lvl="5"/>
            <a:r>
              <a:rPr lang="fr-FR" dirty="0"/>
              <a:t>     Nombre d’années </a:t>
            </a:r>
          </a:p>
          <a:p>
            <a:pPr lvl="5"/>
            <a:r>
              <a:rPr lang="fr-FR" dirty="0"/>
              <a:t>     Formation</a:t>
            </a:r>
          </a:p>
          <a:p>
            <a:pPr lvl="5"/>
            <a:r>
              <a:rPr lang="fr-FR" dirty="0"/>
              <a:t>     Rendement</a:t>
            </a:r>
          </a:p>
          <a:p>
            <a:pPr lvl="5"/>
            <a:r>
              <a:rPr lang="fr-FR" dirty="0"/>
              <a:t>     Superficie des terres</a:t>
            </a:r>
          </a:p>
        </p:txBody>
      </p:sp>
    </p:spTree>
    <p:extLst>
      <p:ext uri="{BB962C8B-B14F-4D97-AF65-F5344CB8AC3E}">
        <p14:creationId xmlns:p14="http://schemas.microsoft.com/office/powerpoint/2010/main" val="24154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8FF37ED-F524-4FA0-A651-302B38C68D00}"/>
              </a:ext>
            </a:extLst>
          </p:cNvPr>
          <p:cNvSpPr txBox="1"/>
          <p:nvPr/>
        </p:nvSpPr>
        <p:spPr>
          <a:xfrm>
            <a:off x="2851340" y="261596"/>
            <a:ext cx="6489320" cy="584775"/>
          </a:xfrm>
          <a:prstGeom prst="rect">
            <a:avLst/>
          </a:prstGeom>
          <a:noFill/>
        </p:spPr>
        <p:txBody>
          <a:bodyPr wrap="square" rtlCol="0">
            <a:spAutoFit/>
          </a:bodyPr>
          <a:lstStyle/>
          <a:p>
            <a:pPr algn="ctr"/>
            <a:r>
              <a:rPr lang="fr-FR" sz="3200" b="1" u="sng" dirty="0"/>
              <a:t>Sélection des modèles et estimation</a:t>
            </a:r>
          </a:p>
        </p:txBody>
      </p:sp>
      <p:sp>
        <p:nvSpPr>
          <p:cNvPr id="3" name="ZoneTexte 2">
            <a:extLst>
              <a:ext uri="{FF2B5EF4-FFF2-40B4-BE49-F238E27FC236}">
                <a16:creationId xmlns:a16="http://schemas.microsoft.com/office/drawing/2014/main" id="{54735F38-461B-4B5B-BDF8-0283ECDE55A4}"/>
              </a:ext>
            </a:extLst>
          </p:cNvPr>
          <p:cNvSpPr txBox="1"/>
          <p:nvPr/>
        </p:nvSpPr>
        <p:spPr>
          <a:xfrm>
            <a:off x="1023909" y="984870"/>
            <a:ext cx="3827339" cy="461665"/>
          </a:xfrm>
          <a:prstGeom prst="rect">
            <a:avLst/>
          </a:prstGeom>
          <a:noFill/>
        </p:spPr>
        <p:txBody>
          <a:bodyPr wrap="square" rtlCol="0">
            <a:spAutoFit/>
          </a:bodyPr>
          <a:lstStyle/>
          <a:p>
            <a:pPr marL="457200" indent="-457200">
              <a:buFont typeface="+mj-lt"/>
              <a:buAutoNum type="arabicPeriod"/>
            </a:pPr>
            <a:r>
              <a:rPr lang="fr-FR" sz="2400" b="1" u="sng" dirty="0"/>
              <a:t>Définition des modèles</a:t>
            </a:r>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5A15A4D7-B085-4574-A41D-505AFE4D773E}"/>
                  </a:ext>
                </a:extLst>
              </p:cNvPr>
              <p:cNvSpPr txBox="1"/>
              <p:nvPr/>
            </p:nvSpPr>
            <p:spPr>
              <a:xfrm>
                <a:off x="941778" y="1566487"/>
                <a:ext cx="10803061" cy="4524315"/>
              </a:xfrm>
              <a:prstGeom prst="rect">
                <a:avLst/>
              </a:prstGeom>
              <a:noFill/>
            </p:spPr>
            <p:txBody>
              <a:bodyPr wrap="square" rtlCol="0">
                <a:spAutoFit/>
              </a:bodyPr>
              <a:lstStyle/>
              <a:p>
                <a:r>
                  <a:rPr lang="fr-FR" dirty="0"/>
                  <a:t>On crée des modèles évolutifs en fonction de leur significativité .</a:t>
                </a:r>
              </a:p>
              <a:p>
                <a:r>
                  <a:rPr lang="fr-FR" dirty="0"/>
                  <a:t>Nous allons définir les modèles pour faire une sélection du meilleur modèle.</a:t>
                </a:r>
              </a:p>
              <a:p>
                <a:endParaRPr lang="fr-FR" dirty="0"/>
              </a:p>
              <a:p>
                <a:pPr algn="l"/>
                <a:r>
                  <a:rPr lang="fr-FR" b="0" i="0" dirty="0">
                    <a:effectLst/>
                  </a:rPr>
                  <a:t>Pour sélectionner le « meilleur modèle » (si tant est qu’il existe), on va s’appuyer sur une mesure qui permet de comparer les modèles entre eux (par exemple, le coefficient de détermination ajusté</a:t>
                </a:r>
                <a:r>
                  <a:rPr lang="fr-FR" b="1" i="0" dirty="0">
                    <a:effectLst/>
                  </a:rPr>
                  <a:t> </a:t>
                </a:r>
                <a14:m>
                  <m:oMath xmlns:m="http://schemas.openxmlformats.org/officeDocument/2006/math">
                    <m:sSub>
                      <m:sSubPr>
                        <m:ctrlPr>
                          <a:rPr lang="fr-FR" b="1" i="1" dirty="0" smtClean="0">
                            <a:effectLst/>
                            <a:latin typeface="Cambria Math" panose="02040503050406030204" pitchFamily="18" charset="0"/>
                          </a:rPr>
                        </m:ctrlPr>
                      </m:sSubPr>
                      <m:e>
                        <m:sSup>
                          <m:sSupPr>
                            <m:ctrlPr>
                              <a:rPr lang="fr-FR" b="1" i="1" dirty="0" smtClean="0">
                                <a:effectLst/>
                                <a:latin typeface="Cambria Math" panose="02040503050406030204" pitchFamily="18" charset="0"/>
                              </a:rPr>
                            </m:ctrlPr>
                          </m:sSupPr>
                          <m:e>
                            <m:r>
                              <a:rPr lang="fr-FR" b="1" i="1" dirty="0" smtClean="0">
                                <a:effectLst/>
                                <a:latin typeface="Cambria Math" panose="02040503050406030204" pitchFamily="18" charset="0"/>
                              </a:rPr>
                              <m:t>𝑹</m:t>
                            </m:r>
                          </m:e>
                          <m:sup>
                            <m:r>
                              <a:rPr lang="fr-FR" b="1" i="1" dirty="0" smtClean="0">
                                <a:effectLst/>
                                <a:latin typeface="Cambria Math" panose="02040503050406030204" pitchFamily="18" charset="0"/>
                              </a:rPr>
                              <m:t>𝟐</m:t>
                            </m:r>
                          </m:sup>
                        </m:sSup>
                      </m:e>
                      <m:sub>
                        <m:r>
                          <a:rPr lang="fr-FR" b="1" i="1" dirty="0" smtClean="0">
                            <a:effectLst/>
                            <a:latin typeface="Cambria Math" panose="02040503050406030204" pitchFamily="18" charset="0"/>
                          </a:rPr>
                          <m:t>𝒂</m:t>
                        </m:r>
                        <m:r>
                          <a:rPr lang="fr-FR" b="1" i="1" dirty="0" smtClean="0">
                            <a:effectLst/>
                            <a:latin typeface="Cambria Math" panose="02040503050406030204" pitchFamily="18" charset="0"/>
                          </a:rPr>
                          <m:t>  </m:t>
                        </m:r>
                      </m:sub>
                    </m:sSub>
                    <m:r>
                      <a:rPr lang="fr-FR" b="0" i="1" dirty="0" smtClean="0">
                        <a:effectLst/>
                        <a:latin typeface="Cambria Math" panose="02040503050406030204" pitchFamily="18" charset="0"/>
                      </a:rPr>
                      <m:t>, </m:t>
                    </m:r>
                  </m:oMath>
                </a14:m>
                <a:r>
                  <a:rPr lang="fr-FR" b="0" i="0" dirty="0">
                    <a:effectLst/>
                  </a:rPr>
                  <a:t>le critère d’information bayésien (</a:t>
                </a:r>
                <a:r>
                  <a:rPr lang="fr-FR" b="1" i="0" dirty="0">
                    <a:effectLst/>
                  </a:rPr>
                  <a:t>SIC</a:t>
                </a:r>
                <a:r>
                  <a:rPr lang="fr-FR" b="0" i="0" dirty="0">
                    <a:effectLst/>
                  </a:rPr>
                  <a:t> ou </a:t>
                </a:r>
                <a:r>
                  <a:rPr lang="fr-FR" b="1" i="0" dirty="0">
                    <a:effectLst/>
                  </a:rPr>
                  <a:t>BIC</a:t>
                </a:r>
                <a:r>
                  <a:rPr lang="fr-FR" b="0" i="0" dirty="0">
                    <a:effectLst/>
                  </a:rPr>
                  <a:t>), ou encore le critère d’information d’</a:t>
                </a:r>
                <a:r>
                  <a:rPr lang="fr-FR" b="0" i="0" dirty="0" err="1">
                    <a:effectLst/>
                  </a:rPr>
                  <a:t>Akaike</a:t>
                </a:r>
                <a:r>
                  <a:rPr lang="fr-FR" b="0" i="0" dirty="0">
                    <a:effectLst/>
                  </a:rPr>
                  <a:t> (</a:t>
                </a:r>
                <a:r>
                  <a:rPr lang="fr-FR" b="1" i="0" dirty="0">
                    <a:effectLst/>
                  </a:rPr>
                  <a:t>AIC</a:t>
                </a:r>
                <a:r>
                  <a:rPr lang="fr-FR" b="0" i="0" dirty="0">
                    <a:effectLst/>
                  </a:rPr>
                  <a:t>)). Il existe deux méthodes souvent employées pour effectuer de la sélection :</a:t>
                </a:r>
              </a:p>
              <a:p>
                <a:pPr lvl="1">
                  <a:buFont typeface="Arial" panose="020B0604020202020204" pitchFamily="34" charset="0"/>
                  <a:buChar char="•"/>
                </a:pPr>
                <a:r>
                  <a:rPr lang="fr-FR" b="0" i="0" dirty="0">
                    <a:effectLst/>
                  </a:rPr>
                  <a:t>  méthode exhaustive ;	</a:t>
                </a:r>
              </a:p>
              <a:p>
                <a:pPr lvl="1">
                  <a:buFont typeface="Arial" panose="020B0604020202020204" pitchFamily="34" charset="0"/>
                  <a:buChar char="•"/>
                </a:pPr>
                <a:r>
                  <a:rPr lang="fr-FR" b="0" i="0" dirty="0">
                    <a:effectLst/>
                  </a:rPr>
                  <a:t>  méthode pas-à-pas.</a:t>
                </a:r>
              </a:p>
              <a:p>
                <a:pPr lvl="1"/>
                <a:endParaRPr lang="fr-FR" b="0" i="0" dirty="0">
                  <a:effectLst/>
                </a:endParaRPr>
              </a:p>
              <a:p>
                <a:pPr algn="l"/>
                <a:r>
                  <a:rPr lang="fr-FR" b="0" i="0" dirty="0">
                    <a:effectLst/>
                  </a:rPr>
                  <a:t>On va donc partir du modèle où la consommation d’électricité est modélisée à l’aide de toutes les variables de notre data frame, et se fier au </a:t>
                </a:r>
                <a:r>
                  <a:rPr lang="fr-FR" b="1" i="0" dirty="0">
                    <a:effectLst/>
                  </a:rPr>
                  <a:t>critère AIC </a:t>
                </a:r>
                <a:r>
                  <a:rPr lang="fr-FR" b="0" i="0" dirty="0">
                    <a:effectLst/>
                  </a:rPr>
                  <a:t>pour décider de retirer ou non une variable, à chaque itération.</a:t>
                </a:r>
              </a:p>
              <a:p>
                <a:pPr algn="l"/>
                <a:r>
                  <a:rPr lang="fr-FR" b="0" i="0" dirty="0">
                    <a:effectLst/>
                  </a:rPr>
                  <a:t>Le critère </a:t>
                </a:r>
                <a:r>
                  <a:rPr lang="fr-FR" b="1" i="0" dirty="0">
                    <a:effectLst/>
                  </a:rPr>
                  <a:t>AIC </a:t>
                </a:r>
                <a:r>
                  <a:rPr lang="fr-FR" b="0" i="0" dirty="0">
                    <a:effectLst/>
                  </a:rPr>
                  <a:t>est défini par :</a:t>
                </a:r>
                <a:br>
                  <a:rPr lang="fr-FR" b="0" i="0" dirty="0">
                    <a:solidFill>
                      <a:srgbClr val="575757"/>
                    </a:solidFill>
                    <a:effectLst/>
                    <a:latin typeface="Open Sans" panose="020B0604020202020204" pitchFamily="34" charset="0"/>
                  </a:rPr>
                </a:br>
                <a:endParaRPr lang="fr-FR" b="0" i="0" dirty="0">
                  <a:solidFill>
                    <a:srgbClr val="575757"/>
                  </a:solidFill>
                  <a:effectLst/>
                  <a:latin typeface="Open Sans" panose="020B0604020202020204" pitchFamily="34" charset="0"/>
                </a:endParaRPr>
              </a:p>
              <a:p>
                <a:br>
                  <a:rPr lang="fr-FR" dirty="0"/>
                </a:br>
                <a:endParaRPr lang="fr-FR" dirty="0"/>
              </a:p>
            </p:txBody>
          </p:sp>
        </mc:Choice>
        <mc:Fallback>
          <p:sp>
            <p:nvSpPr>
              <p:cNvPr id="4" name="ZoneTexte 3">
                <a:extLst>
                  <a:ext uri="{FF2B5EF4-FFF2-40B4-BE49-F238E27FC236}">
                    <a16:creationId xmlns:a16="http://schemas.microsoft.com/office/drawing/2014/main" id="{5A15A4D7-B085-4574-A41D-505AFE4D773E}"/>
                  </a:ext>
                </a:extLst>
              </p:cNvPr>
              <p:cNvSpPr txBox="1">
                <a:spLocks noRot="1" noChangeAspect="1" noMove="1" noResize="1" noEditPoints="1" noAdjustHandles="1" noChangeArrowheads="1" noChangeShapeType="1" noTextEdit="1"/>
              </p:cNvSpPr>
              <p:nvPr/>
            </p:nvSpPr>
            <p:spPr>
              <a:xfrm>
                <a:off x="941778" y="1566487"/>
                <a:ext cx="10803061" cy="4524315"/>
              </a:xfrm>
              <a:prstGeom prst="rect">
                <a:avLst/>
              </a:prstGeom>
              <a:blipFill>
                <a:blip r:embed="rId2"/>
                <a:stretch>
                  <a:fillRect l="-451" t="-809" r="-790"/>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F26481AA-2EE2-44FB-B0DF-F4D651D05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173" y="5553437"/>
            <a:ext cx="3267531" cy="657317"/>
          </a:xfrm>
          <a:prstGeom prst="rect">
            <a:avLst/>
          </a:prstGeom>
        </p:spPr>
      </p:pic>
    </p:spTree>
    <p:extLst>
      <p:ext uri="{BB962C8B-B14F-4D97-AF65-F5344CB8AC3E}">
        <p14:creationId xmlns:p14="http://schemas.microsoft.com/office/powerpoint/2010/main" val="409892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895F7920-7E36-4333-B3FF-6E063555411C}"/>
                  </a:ext>
                </a:extLst>
              </p:cNvPr>
              <p:cNvSpPr txBox="1"/>
              <p:nvPr/>
            </p:nvSpPr>
            <p:spPr>
              <a:xfrm>
                <a:off x="629478" y="344556"/>
                <a:ext cx="10933043" cy="2619115"/>
              </a:xfrm>
              <a:prstGeom prst="rect">
                <a:avLst/>
              </a:prstGeom>
              <a:noFill/>
            </p:spPr>
            <p:txBody>
              <a:bodyPr wrap="square">
                <a:spAutoFit/>
              </a:bodyPr>
              <a:lstStyle/>
              <a:p>
                <a:pPr algn="l"/>
                <a:r>
                  <a:rPr lang="fr-FR" b="0" i="0" dirty="0">
                    <a:effectLst/>
                  </a:rPr>
                  <a:t>avec n le nombre d’observations, SCR la somme des carrés des résidus du modèle estimé et l le nombre de variables explicatives.</a:t>
                </a:r>
              </a:p>
              <a:p>
                <a:pPr algn="l"/>
                <a:r>
                  <a:rPr lang="fr-FR" b="0" i="0" dirty="0">
                    <a:effectLst/>
                  </a:rPr>
                  <a:t>Intuitivement, si le modèle s’ajuste mieux aux données, la somme des carrés des résidus va diminuer et donc le terme </a:t>
                </a:r>
                <a14:m>
                  <m:oMath xmlns:m="http://schemas.openxmlformats.org/officeDocument/2006/math">
                    <m:r>
                      <a:rPr lang="fr-FR" b="0" i="1" dirty="0" smtClean="0">
                        <a:effectLst/>
                        <a:latin typeface="Cambria Math" panose="02040503050406030204" pitchFamily="18" charset="0"/>
                      </a:rPr>
                      <m:t>𝑛</m:t>
                    </m:r>
                    <m:r>
                      <a:rPr lang="fr-FR" b="0" i="1" dirty="0" smtClean="0">
                        <a:effectLst/>
                        <a:latin typeface="Cambria Math" panose="02040503050406030204" pitchFamily="18" charset="0"/>
                      </a:rPr>
                      <m:t>×</m:t>
                    </m:r>
                    <m:r>
                      <m:rPr>
                        <m:sty m:val="p"/>
                      </m:rPr>
                      <a:rPr lang="fr-FR" b="0" i="1" dirty="0" smtClean="0">
                        <a:effectLst/>
                        <a:latin typeface="Cambria Math" panose="02040503050406030204" pitchFamily="18" charset="0"/>
                      </a:rPr>
                      <m:t>log</m:t>
                    </m:r>
                    <m:r>
                      <a:rPr lang="fr-FR" b="0" i="1" dirty="0" smtClean="0">
                        <a:effectLst/>
                        <a:latin typeface="Cambria Math" panose="02040503050406030204" pitchFamily="18" charset="0"/>
                      </a:rPr>
                      <m:t>⁡(</m:t>
                    </m:r>
                    <m:r>
                      <a:rPr lang="fr-FR" b="0" i="1" dirty="0" err="1" smtClean="0">
                        <a:effectLst/>
                        <a:latin typeface="Cambria Math" panose="02040503050406030204" pitchFamily="18" charset="0"/>
                      </a:rPr>
                      <m:t>𝑆𝐶𝑅𝑛</m:t>
                    </m:r>
                    <m:r>
                      <a:rPr lang="fr-FR" b="0" i="1" dirty="0" smtClean="0">
                        <a:effectLst/>
                        <a:latin typeface="Cambria Math" panose="02040503050406030204" pitchFamily="18" charset="0"/>
                      </a:rPr>
                      <m:t>) </m:t>
                    </m:r>
                  </m:oMath>
                </a14:m>
                <a:r>
                  <a:rPr lang="fr-FR" b="0" i="0" dirty="0">
                    <a:effectLst/>
                  </a:rPr>
                  <a:t>va également diminuer. Le critère AIC devrait donc potentiellement baisser, en fonction de la valeur du terme restant 2(l+1), qui vient pénaliser les modèles avec plus de variables. En effet, la somme des carrés des résidus augmente ou reste stable avec l’ajout de variables dans le modèle. Aussi, il est nécessaire de pénaliser l’ajout de variables supplémentaires.</a:t>
                </a:r>
              </a:p>
              <a:p>
                <a:pPr algn="l"/>
                <a:endParaRPr lang="fr-FR" dirty="0"/>
              </a:p>
              <a:p>
                <a:pPr algn="l"/>
                <a:r>
                  <a:rPr lang="fr-FR" b="0" i="0" dirty="0">
                    <a:effectLst/>
                  </a:rPr>
                  <a:t>Maintenant, on procède à la définition des modèles :</a:t>
                </a:r>
              </a:p>
            </p:txBody>
          </p:sp>
        </mc:Choice>
        <mc:Fallback>
          <p:sp>
            <p:nvSpPr>
              <p:cNvPr id="3" name="ZoneTexte 2">
                <a:extLst>
                  <a:ext uri="{FF2B5EF4-FFF2-40B4-BE49-F238E27FC236}">
                    <a16:creationId xmlns:a16="http://schemas.microsoft.com/office/drawing/2014/main" id="{895F7920-7E36-4333-B3FF-6E063555411C}"/>
                  </a:ext>
                </a:extLst>
              </p:cNvPr>
              <p:cNvSpPr txBox="1">
                <a:spLocks noRot="1" noChangeAspect="1" noMove="1" noResize="1" noEditPoints="1" noAdjustHandles="1" noChangeArrowheads="1" noChangeShapeType="1" noTextEdit="1"/>
              </p:cNvSpPr>
              <p:nvPr/>
            </p:nvSpPr>
            <p:spPr>
              <a:xfrm>
                <a:off x="629478" y="344556"/>
                <a:ext cx="10933043" cy="2619115"/>
              </a:xfrm>
              <a:prstGeom prst="rect">
                <a:avLst/>
              </a:prstGeom>
              <a:blipFill>
                <a:blip r:embed="rId2"/>
                <a:stretch>
                  <a:fillRect l="-446" t="-1399" r="-334" b="-3030"/>
                </a:stretch>
              </a:blipFill>
            </p:spPr>
            <p:txBody>
              <a:bodyPr/>
              <a:lstStyle/>
              <a:p>
                <a:r>
                  <a:rPr lang="fr-FR">
                    <a:noFill/>
                  </a:rPr>
                  <a:t> </a:t>
                </a:r>
              </a:p>
            </p:txBody>
          </p:sp>
        </mc:Fallback>
      </mc:AlternateContent>
    </p:spTree>
    <p:extLst>
      <p:ext uri="{BB962C8B-B14F-4D97-AF65-F5344CB8AC3E}">
        <p14:creationId xmlns:p14="http://schemas.microsoft.com/office/powerpoint/2010/main" val="23941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7FE4B39-156F-4AD5-8027-3FF971927022}"/>
              </a:ext>
            </a:extLst>
          </p:cNvPr>
          <p:cNvSpPr txBox="1"/>
          <p:nvPr/>
        </p:nvSpPr>
        <p:spPr>
          <a:xfrm>
            <a:off x="397565" y="331304"/>
            <a:ext cx="11476383" cy="646331"/>
          </a:xfrm>
          <a:prstGeom prst="rect">
            <a:avLst/>
          </a:prstGeom>
          <a:noFill/>
        </p:spPr>
        <p:txBody>
          <a:bodyPr wrap="square" rtlCol="0">
            <a:spAutoFit/>
          </a:bodyPr>
          <a:lstStyle/>
          <a:p>
            <a:pPr marL="285750" indent="-285750">
              <a:buFont typeface="Arial" panose="020B0604020202020204" pitchFamily="34" charset="0"/>
              <a:buChar char="•"/>
            </a:pPr>
            <a:r>
              <a:rPr lang="fr-FR" b="1" u="sng" dirty="0"/>
              <a:t>Modèle A</a:t>
            </a:r>
          </a:p>
          <a:p>
            <a:r>
              <a:rPr lang="fr-FR" dirty="0"/>
              <a:t>Ce modèle est basé sur toutes les variables explicatives désignées au départ.</a:t>
            </a:r>
          </a:p>
        </p:txBody>
      </p:sp>
      <p:pic>
        <p:nvPicPr>
          <p:cNvPr id="4" name="Image 3">
            <a:extLst>
              <a:ext uri="{FF2B5EF4-FFF2-40B4-BE49-F238E27FC236}">
                <a16:creationId xmlns:a16="http://schemas.microsoft.com/office/drawing/2014/main" id="{7212B375-8758-4A0F-84FA-05B65569F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229" y="1158026"/>
            <a:ext cx="8752971" cy="5368670"/>
          </a:xfrm>
          <a:prstGeom prst="rect">
            <a:avLst/>
          </a:prstGeom>
        </p:spPr>
      </p:pic>
    </p:spTree>
    <p:extLst>
      <p:ext uri="{BB962C8B-B14F-4D97-AF65-F5344CB8AC3E}">
        <p14:creationId xmlns:p14="http://schemas.microsoft.com/office/powerpoint/2010/main" val="57614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B60DFA9-EAB3-476B-BF5F-C9B0DB1EFDE4}"/>
              </a:ext>
            </a:extLst>
          </p:cNvPr>
          <p:cNvSpPr txBox="1"/>
          <p:nvPr/>
        </p:nvSpPr>
        <p:spPr>
          <a:xfrm>
            <a:off x="384313" y="238539"/>
            <a:ext cx="11410122" cy="369332"/>
          </a:xfrm>
          <a:prstGeom prst="rect">
            <a:avLst/>
          </a:prstGeom>
          <a:noFill/>
        </p:spPr>
        <p:txBody>
          <a:bodyPr wrap="square" rtlCol="0">
            <a:spAutoFit/>
          </a:bodyPr>
          <a:lstStyle/>
          <a:p>
            <a:r>
              <a:rPr lang="fr-FR" b="1" u="sng" dirty="0"/>
              <a:t>Diagnostics graphiques du modèle A</a:t>
            </a:r>
          </a:p>
        </p:txBody>
      </p:sp>
      <p:pic>
        <p:nvPicPr>
          <p:cNvPr id="4" name="Image 3">
            <a:extLst>
              <a:ext uri="{FF2B5EF4-FFF2-40B4-BE49-F238E27FC236}">
                <a16:creationId xmlns:a16="http://schemas.microsoft.com/office/drawing/2014/main" id="{7FD9D7CE-9D31-4776-885A-032AEF021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606" y="607871"/>
            <a:ext cx="6722787" cy="6143625"/>
          </a:xfrm>
          <a:prstGeom prst="rect">
            <a:avLst/>
          </a:prstGeom>
        </p:spPr>
      </p:pic>
    </p:spTree>
    <p:extLst>
      <p:ext uri="{BB962C8B-B14F-4D97-AF65-F5344CB8AC3E}">
        <p14:creationId xmlns:p14="http://schemas.microsoft.com/office/powerpoint/2010/main" val="313678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7BE94C6-D91B-45CD-9A27-C8A771E4BF59}"/>
              </a:ext>
            </a:extLst>
          </p:cNvPr>
          <p:cNvSpPr txBox="1"/>
          <p:nvPr/>
        </p:nvSpPr>
        <p:spPr>
          <a:xfrm>
            <a:off x="543338" y="120134"/>
            <a:ext cx="8905462" cy="369332"/>
          </a:xfrm>
          <a:prstGeom prst="rect">
            <a:avLst/>
          </a:prstGeom>
          <a:noFill/>
        </p:spPr>
        <p:txBody>
          <a:bodyPr wrap="square">
            <a:spAutoFit/>
          </a:bodyPr>
          <a:lstStyle/>
          <a:p>
            <a:r>
              <a:rPr lang="fr-FR" b="0" i="0" u="sng" dirty="0">
                <a:effectLst/>
              </a:rPr>
              <a:t>Meilleur sélection en </a:t>
            </a:r>
            <a:r>
              <a:rPr lang="fr-FR" b="0" i="0" u="sng" dirty="0" err="1">
                <a:effectLst/>
              </a:rPr>
              <a:t>backward</a:t>
            </a:r>
            <a:r>
              <a:rPr lang="fr-FR" b="0" i="0" u="sng" dirty="0">
                <a:effectLst/>
              </a:rPr>
              <a:t> avec le critère d’information d’</a:t>
            </a:r>
            <a:r>
              <a:rPr lang="fr-FR" b="0" i="0" u="sng" dirty="0" err="1">
                <a:effectLst/>
              </a:rPr>
              <a:t>Akaike</a:t>
            </a:r>
            <a:r>
              <a:rPr lang="fr-FR" b="0" i="0" u="sng" dirty="0">
                <a:effectLst/>
              </a:rPr>
              <a:t> (</a:t>
            </a:r>
            <a:r>
              <a:rPr lang="fr-FR" b="1" i="0" u="sng" dirty="0">
                <a:effectLst/>
              </a:rPr>
              <a:t>AIC) </a:t>
            </a:r>
            <a:r>
              <a:rPr lang="fr-FR" i="0" u="sng" dirty="0">
                <a:effectLst/>
              </a:rPr>
              <a:t>sur le </a:t>
            </a:r>
            <a:r>
              <a:rPr lang="fr-FR" b="1" i="0" u="sng" dirty="0">
                <a:effectLst/>
              </a:rPr>
              <a:t>modèle A </a:t>
            </a:r>
            <a:r>
              <a:rPr lang="fr-FR" i="0" u="sng" dirty="0">
                <a:effectLst/>
              </a:rPr>
              <a:t>: </a:t>
            </a:r>
            <a:endParaRPr lang="fr-FR" u="sng" dirty="0"/>
          </a:p>
        </p:txBody>
      </p:sp>
      <p:sp>
        <p:nvSpPr>
          <p:cNvPr id="6" name="ZoneTexte 5">
            <a:extLst>
              <a:ext uri="{FF2B5EF4-FFF2-40B4-BE49-F238E27FC236}">
                <a16:creationId xmlns:a16="http://schemas.microsoft.com/office/drawing/2014/main" id="{F6E52826-2250-4EBE-AAE4-577C8662E717}"/>
              </a:ext>
            </a:extLst>
          </p:cNvPr>
          <p:cNvSpPr txBox="1"/>
          <p:nvPr/>
        </p:nvSpPr>
        <p:spPr>
          <a:xfrm>
            <a:off x="645417" y="6122504"/>
            <a:ext cx="10698444" cy="646331"/>
          </a:xfrm>
          <a:prstGeom prst="rect">
            <a:avLst/>
          </a:prstGeom>
          <a:noFill/>
        </p:spPr>
        <p:txBody>
          <a:bodyPr wrap="square" rtlCol="0">
            <a:spAutoFit/>
          </a:bodyPr>
          <a:lstStyle/>
          <a:p>
            <a:r>
              <a:rPr lang="fr-FR" b="1" dirty="0"/>
              <a:t>Variables explicatives retenues avec la sélection </a:t>
            </a:r>
            <a:r>
              <a:rPr lang="fr-FR" dirty="0"/>
              <a:t>: </a:t>
            </a:r>
            <a:r>
              <a:rPr lang="fr-FR" dirty="0">
                <a:highlight>
                  <a:srgbClr val="FFFF00"/>
                </a:highlight>
              </a:rPr>
              <a:t>Association</a:t>
            </a:r>
            <a:r>
              <a:rPr lang="fr-FR" dirty="0"/>
              <a:t>, </a:t>
            </a:r>
            <a:r>
              <a:rPr lang="fr-FR" dirty="0">
                <a:highlight>
                  <a:srgbClr val="FFFF00"/>
                </a:highlight>
              </a:rPr>
              <a:t>Charge moyenne</a:t>
            </a:r>
            <a:r>
              <a:rPr lang="fr-FR" dirty="0"/>
              <a:t>, </a:t>
            </a:r>
            <a:r>
              <a:rPr lang="fr-FR" dirty="0">
                <a:highlight>
                  <a:srgbClr val="FFFF00"/>
                </a:highlight>
              </a:rPr>
              <a:t>Formation</a:t>
            </a:r>
            <a:r>
              <a:rPr lang="fr-FR" dirty="0"/>
              <a:t>, </a:t>
            </a:r>
            <a:r>
              <a:rPr lang="fr-FR" dirty="0">
                <a:highlight>
                  <a:srgbClr val="FFFF00"/>
                </a:highlight>
              </a:rPr>
              <a:t>Nombre d’années</a:t>
            </a:r>
            <a:r>
              <a:rPr lang="fr-FR" dirty="0"/>
              <a:t>, </a:t>
            </a:r>
            <a:r>
              <a:rPr lang="fr-FR" dirty="0">
                <a:highlight>
                  <a:srgbClr val="FFFF00"/>
                </a:highlight>
              </a:rPr>
              <a:t>Superficie des terres</a:t>
            </a:r>
          </a:p>
        </p:txBody>
      </p:sp>
      <p:pic>
        <p:nvPicPr>
          <p:cNvPr id="10" name="Image 9">
            <a:extLst>
              <a:ext uri="{FF2B5EF4-FFF2-40B4-BE49-F238E27FC236}">
                <a16:creationId xmlns:a16="http://schemas.microsoft.com/office/drawing/2014/main" id="{664F6828-C797-4226-B293-A10D1E922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79" y="668289"/>
            <a:ext cx="9999320" cy="5221867"/>
          </a:xfrm>
          <a:prstGeom prst="rect">
            <a:avLst/>
          </a:prstGeom>
        </p:spPr>
      </p:pic>
    </p:spTree>
    <p:extLst>
      <p:ext uri="{BB962C8B-B14F-4D97-AF65-F5344CB8AC3E}">
        <p14:creationId xmlns:p14="http://schemas.microsoft.com/office/powerpoint/2010/main" val="393851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8333DCD-EF7A-49A1-A54E-932413FC1C32}"/>
              </a:ext>
            </a:extLst>
          </p:cNvPr>
          <p:cNvSpPr txBox="1"/>
          <p:nvPr/>
        </p:nvSpPr>
        <p:spPr>
          <a:xfrm>
            <a:off x="384313" y="172278"/>
            <a:ext cx="11502887" cy="646331"/>
          </a:xfrm>
          <a:prstGeom prst="rect">
            <a:avLst/>
          </a:prstGeom>
          <a:noFill/>
        </p:spPr>
        <p:txBody>
          <a:bodyPr wrap="square" rtlCol="0">
            <a:spAutoFit/>
          </a:bodyPr>
          <a:lstStyle/>
          <a:p>
            <a:r>
              <a:rPr lang="fr-FR" b="1" u="sng" dirty="0"/>
              <a:t>Modèle B</a:t>
            </a:r>
          </a:p>
          <a:p>
            <a:r>
              <a:rPr lang="fr-FR" dirty="0"/>
              <a:t>Ce modèle est basé sur la </a:t>
            </a:r>
            <a:r>
              <a:rPr lang="fr-FR" dirty="0" err="1"/>
              <a:t>selection</a:t>
            </a:r>
            <a:r>
              <a:rPr lang="fr-FR" dirty="0"/>
              <a:t> avec </a:t>
            </a:r>
            <a:r>
              <a:rPr lang="fr-FR" b="0" i="0" dirty="0">
                <a:effectLst/>
              </a:rPr>
              <a:t>le critère d’information d’</a:t>
            </a:r>
            <a:r>
              <a:rPr lang="fr-FR" b="0" i="0" dirty="0" err="1">
                <a:effectLst/>
              </a:rPr>
              <a:t>Akaike</a:t>
            </a:r>
            <a:r>
              <a:rPr lang="fr-FR" b="0" i="0" dirty="0">
                <a:effectLst/>
              </a:rPr>
              <a:t> (</a:t>
            </a:r>
            <a:r>
              <a:rPr lang="fr-FR" b="1" i="0" dirty="0">
                <a:effectLst/>
              </a:rPr>
              <a:t>AIC) </a:t>
            </a:r>
            <a:r>
              <a:rPr lang="fr-FR" i="0" dirty="0">
                <a:effectLst/>
              </a:rPr>
              <a:t>sur le modèle A </a:t>
            </a:r>
            <a:r>
              <a:rPr lang="fr-FR" b="1" i="0" dirty="0">
                <a:effectLst/>
              </a:rPr>
              <a:t> </a:t>
            </a:r>
            <a:endParaRPr lang="fr-FR" dirty="0"/>
          </a:p>
        </p:txBody>
      </p:sp>
      <p:pic>
        <p:nvPicPr>
          <p:cNvPr id="7" name="Image 6">
            <a:extLst>
              <a:ext uri="{FF2B5EF4-FFF2-40B4-BE49-F238E27FC236}">
                <a16:creationId xmlns:a16="http://schemas.microsoft.com/office/drawing/2014/main" id="{C8C75F76-AF47-4A00-A447-D316B6E22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61" y="1071062"/>
            <a:ext cx="9952382" cy="5396825"/>
          </a:xfrm>
          <a:prstGeom prst="rect">
            <a:avLst/>
          </a:prstGeom>
        </p:spPr>
      </p:pic>
    </p:spTree>
    <p:extLst>
      <p:ext uri="{BB962C8B-B14F-4D97-AF65-F5344CB8AC3E}">
        <p14:creationId xmlns:p14="http://schemas.microsoft.com/office/powerpoint/2010/main" val="283520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1473284-D763-4536-81B5-A4E827847CDE}"/>
              </a:ext>
            </a:extLst>
          </p:cNvPr>
          <p:cNvSpPr txBox="1"/>
          <p:nvPr/>
        </p:nvSpPr>
        <p:spPr>
          <a:xfrm>
            <a:off x="384313" y="238539"/>
            <a:ext cx="11410122" cy="369332"/>
          </a:xfrm>
          <a:prstGeom prst="rect">
            <a:avLst/>
          </a:prstGeom>
          <a:noFill/>
        </p:spPr>
        <p:txBody>
          <a:bodyPr wrap="square" rtlCol="0">
            <a:spAutoFit/>
          </a:bodyPr>
          <a:lstStyle/>
          <a:p>
            <a:r>
              <a:rPr lang="fr-FR" b="1" u="sng" dirty="0"/>
              <a:t>Diagnostics graphiques du modèle B</a:t>
            </a:r>
          </a:p>
        </p:txBody>
      </p:sp>
      <p:pic>
        <p:nvPicPr>
          <p:cNvPr id="4" name="Image 3">
            <a:extLst>
              <a:ext uri="{FF2B5EF4-FFF2-40B4-BE49-F238E27FC236}">
                <a16:creationId xmlns:a16="http://schemas.microsoft.com/office/drawing/2014/main" id="{24F44A91-8705-4CC9-83F7-65BA7CCA8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770" y="607871"/>
            <a:ext cx="6948074" cy="6143625"/>
          </a:xfrm>
          <a:prstGeom prst="rect">
            <a:avLst/>
          </a:prstGeom>
        </p:spPr>
      </p:pic>
    </p:spTree>
    <p:extLst>
      <p:ext uri="{BB962C8B-B14F-4D97-AF65-F5344CB8AC3E}">
        <p14:creationId xmlns:p14="http://schemas.microsoft.com/office/powerpoint/2010/main" val="332214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8EE8F8E-8CE5-4146-A860-DD93108A9122}"/>
              </a:ext>
            </a:extLst>
          </p:cNvPr>
          <p:cNvSpPr txBox="1"/>
          <p:nvPr/>
        </p:nvSpPr>
        <p:spPr>
          <a:xfrm>
            <a:off x="543338" y="120134"/>
            <a:ext cx="9316279" cy="369332"/>
          </a:xfrm>
          <a:prstGeom prst="rect">
            <a:avLst/>
          </a:prstGeom>
          <a:noFill/>
        </p:spPr>
        <p:txBody>
          <a:bodyPr wrap="square">
            <a:spAutoFit/>
          </a:bodyPr>
          <a:lstStyle/>
          <a:p>
            <a:r>
              <a:rPr lang="fr-FR" b="0" i="0" u="sng" dirty="0">
                <a:effectLst/>
              </a:rPr>
              <a:t>Meilleur sélection en </a:t>
            </a:r>
            <a:r>
              <a:rPr lang="fr-FR" b="0" i="0" u="sng" dirty="0" err="1">
                <a:effectLst/>
              </a:rPr>
              <a:t>backward</a:t>
            </a:r>
            <a:r>
              <a:rPr lang="fr-FR" b="0" i="0" u="sng" dirty="0">
                <a:effectLst/>
              </a:rPr>
              <a:t> avec le critère d’information d’</a:t>
            </a:r>
            <a:r>
              <a:rPr lang="fr-FR" b="0" i="0" u="sng" dirty="0" err="1">
                <a:effectLst/>
              </a:rPr>
              <a:t>Akaike</a:t>
            </a:r>
            <a:r>
              <a:rPr lang="fr-FR" b="0" i="0" u="sng" dirty="0">
                <a:effectLst/>
              </a:rPr>
              <a:t> (</a:t>
            </a:r>
            <a:r>
              <a:rPr lang="fr-FR" b="1" i="0" u="sng" dirty="0">
                <a:effectLst/>
              </a:rPr>
              <a:t>AIC) </a:t>
            </a:r>
            <a:r>
              <a:rPr lang="fr-FR" i="0" u="sng" dirty="0">
                <a:effectLst/>
              </a:rPr>
              <a:t>sur le </a:t>
            </a:r>
            <a:r>
              <a:rPr lang="fr-FR" b="1" i="0" u="sng" dirty="0">
                <a:effectLst/>
              </a:rPr>
              <a:t>modèle </a:t>
            </a:r>
            <a:r>
              <a:rPr lang="fr-FR" b="1" u="sng" dirty="0"/>
              <a:t>B</a:t>
            </a:r>
            <a:r>
              <a:rPr lang="fr-FR" b="1" i="0" u="sng" dirty="0">
                <a:effectLst/>
              </a:rPr>
              <a:t> </a:t>
            </a:r>
            <a:r>
              <a:rPr lang="fr-FR" i="0" u="sng" dirty="0">
                <a:effectLst/>
              </a:rPr>
              <a:t>: </a:t>
            </a:r>
            <a:endParaRPr lang="fr-FR" u="sng" dirty="0"/>
          </a:p>
        </p:txBody>
      </p:sp>
      <p:sp>
        <p:nvSpPr>
          <p:cNvPr id="8" name="ZoneTexte 7">
            <a:extLst>
              <a:ext uri="{FF2B5EF4-FFF2-40B4-BE49-F238E27FC236}">
                <a16:creationId xmlns:a16="http://schemas.microsoft.com/office/drawing/2014/main" id="{982CD524-91F9-4118-ACB5-BCA3FA3F7C68}"/>
              </a:ext>
            </a:extLst>
          </p:cNvPr>
          <p:cNvSpPr txBox="1"/>
          <p:nvPr/>
        </p:nvSpPr>
        <p:spPr>
          <a:xfrm>
            <a:off x="645417" y="6122504"/>
            <a:ext cx="10698444" cy="646331"/>
          </a:xfrm>
          <a:prstGeom prst="rect">
            <a:avLst/>
          </a:prstGeom>
          <a:noFill/>
        </p:spPr>
        <p:txBody>
          <a:bodyPr wrap="square" rtlCol="0">
            <a:spAutoFit/>
          </a:bodyPr>
          <a:lstStyle/>
          <a:p>
            <a:r>
              <a:rPr lang="fr-FR" b="1" dirty="0"/>
              <a:t>Variables explicatives retenues avec la sélection </a:t>
            </a:r>
            <a:r>
              <a:rPr lang="fr-FR" dirty="0"/>
              <a:t>: </a:t>
            </a:r>
            <a:r>
              <a:rPr lang="fr-FR" dirty="0">
                <a:highlight>
                  <a:srgbClr val="FFFF00"/>
                </a:highlight>
              </a:rPr>
              <a:t>Association</a:t>
            </a:r>
            <a:r>
              <a:rPr lang="fr-FR" dirty="0"/>
              <a:t>, </a:t>
            </a:r>
            <a:r>
              <a:rPr lang="fr-FR" dirty="0">
                <a:highlight>
                  <a:srgbClr val="FFFF00"/>
                </a:highlight>
              </a:rPr>
              <a:t>Charge moyenne</a:t>
            </a:r>
            <a:r>
              <a:rPr lang="fr-FR" dirty="0"/>
              <a:t>, </a:t>
            </a:r>
            <a:r>
              <a:rPr lang="fr-FR" dirty="0">
                <a:highlight>
                  <a:srgbClr val="FFFF00"/>
                </a:highlight>
              </a:rPr>
              <a:t>Formation</a:t>
            </a:r>
            <a:r>
              <a:rPr lang="fr-FR" dirty="0"/>
              <a:t>, </a:t>
            </a:r>
            <a:r>
              <a:rPr lang="fr-FR" dirty="0">
                <a:highlight>
                  <a:srgbClr val="FFFF00"/>
                </a:highlight>
              </a:rPr>
              <a:t>Nombre d’années</a:t>
            </a:r>
            <a:r>
              <a:rPr lang="fr-FR" dirty="0"/>
              <a:t>, </a:t>
            </a:r>
            <a:r>
              <a:rPr lang="fr-FR" dirty="0">
                <a:highlight>
                  <a:srgbClr val="FFFF00"/>
                </a:highlight>
              </a:rPr>
              <a:t>Superficie des terres</a:t>
            </a:r>
          </a:p>
        </p:txBody>
      </p:sp>
      <p:pic>
        <p:nvPicPr>
          <p:cNvPr id="10" name="Image 9">
            <a:extLst>
              <a:ext uri="{FF2B5EF4-FFF2-40B4-BE49-F238E27FC236}">
                <a16:creationId xmlns:a16="http://schemas.microsoft.com/office/drawing/2014/main" id="{2B0A5B34-2DAC-405C-997D-029FF3AC8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423" y="488053"/>
            <a:ext cx="9496432" cy="5635865"/>
          </a:xfrm>
          <a:prstGeom prst="rect">
            <a:avLst/>
          </a:prstGeom>
        </p:spPr>
      </p:pic>
    </p:spTree>
    <p:extLst>
      <p:ext uri="{BB962C8B-B14F-4D97-AF65-F5344CB8AC3E}">
        <p14:creationId xmlns:p14="http://schemas.microsoft.com/office/powerpoint/2010/main" val="17928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ganigramme : Connecteur 4">
            <a:extLst>
              <a:ext uri="{FF2B5EF4-FFF2-40B4-BE49-F238E27FC236}">
                <a16:creationId xmlns:a16="http://schemas.microsoft.com/office/drawing/2014/main" id="{1F103AD5-37FB-427D-B087-31CF06945685}"/>
              </a:ext>
            </a:extLst>
          </p:cNvPr>
          <p:cNvSpPr/>
          <p:nvPr/>
        </p:nvSpPr>
        <p:spPr>
          <a:xfrm>
            <a:off x="6548639" y="3429000"/>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a:extLst>
              <a:ext uri="{FF2B5EF4-FFF2-40B4-BE49-F238E27FC236}">
                <a16:creationId xmlns:a16="http://schemas.microsoft.com/office/drawing/2014/main" id="{12BF9AB0-B421-4F82-9DC3-6380F5851622}"/>
              </a:ext>
            </a:extLst>
          </p:cNvPr>
          <p:cNvSpPr/>
          <p:nvPr/>
        </p:nvSpPr>
        <p:spPr>
          <a:xfrm>
            <a:off x="3421244" y="1378901"/>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40A82E08-84E8-4F66-8709-C01C981A3717}"/>
              </a:ext>
            </a:extLst>
          </p:cNvPr>
          <p:cNvSpPr/>
          <p:nvPr/>
        </p:nvSpPr>
        <p:spPr>
          <a:xfrm>
            <a:off x="749225" y="4067346"/>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F65C3B0C-1085-4574-B0AA-5059560EF332}"/>
              </a:ext>
            </a:extLst>
          </p:cNvPr>
          <p:cNvSpPr/>
          <p:nvPr/>
        </p:nvSpPr>
        <p:spPr>
          <a:xfrm>
            <a:off x="9280886" y="700858"/>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a:extLst>
              <a:ext uri="{FF2B5EF4-FFF2-40B4-BE49-F238E27FC236}">
                <a16:creationId xmlns:a16="http://schemas.microsoft.com/office/drawing/2014/main" id="{F3D27C8A-0D79-4ACF-A016-4D769B17EE4B}"/>
              </a:ext>
            </a:extLst>
          </p:cNvPr>
          <p:cNvCxnSpPr>
            <a:cxnSpLocks/>
            <a:endCxn id="5" idx="1"/>
          </p:cNvCxnSpPr>
          <p:nvPr/>
        </p:nvCxnSpPr>
        <p:spPr>
          <a:xfrm>
            <a:off x="5589522" y="2929365"/>
            <a:ext cx="1276654" cy="830001"/>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485E5383-C11B-40BC-96B6-CE68E9DCDBE4}"/>
              </a:ext>
            </a:extLst>
          </p:cNvPr>
          <p:cNvCxnSpPr>
            <a:cxnSpLocks/>
          </p:cNvCxnSpPr>
          <p:nvPr/>
        </p:nvCxnSpPr>
        <p:spPr>
          <a:xfrm flipV="1">
            <a:off x="8537219" y="2692065"/>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8C9B9F96-E94A-437B-AC63-05DF7B39966F}"/>
              </a:ext>
            </a:extLst>
          </p:cNvPr>
          <p:cNvCxnSpPr>
            <a:cxnSpLocks/>
          </p:cNvCxnSpPr>
          <p:nvPr/>
        </p:nvCxnSpPr>
        <p:spPr>
          <a:xfrm flipV="1">
            <a:off x="2599966" y="3260614"/>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8721F02-6A2A-4507-A886-F1386E78DD78}"/>
              </a:ext>
            </a:extLst>
          </p:cNvPr>
          <p:cNvSpPr txBox="1"/>
          <p:nvPr/>
        </p:nvSpPr>
        <p:spPr>
          <a:xfrm>
            <a:off x="1078188" y="4779788"/>
            <a:ext cx="1510352" cy="830997"/>
          </a:xfrm>
          <a:prstGeom prst="rect">
            <a:avLst/>
          </a:prstGeom>
          <a:noFill/>
        </p:spPr>
        <p:txBody>
          <a:bodyPr wrap="square" rtlCol="0">
            <a:spAutoFit/>
          </a:bodyPr>
          <a:lstStyle/>
          <a:p>
            <a:pPr algn="ctr"/>
            <a:r>
              <a:rPr lang="fr-FR" sz="2400" b="1" dirty="0"/>
              <a:t>Sujet et données</a:t>
            </a:r>
          </a:p>
        </p:txBody>
      </p:sp>
      <p:sp>
        <p:nvSpPr>
          <p:cNvPr id="20" name="ZoneTexte 19">
            <a:extLst>
              <a:ext uri="{FF2B5EF4-FFF2-40B4-BE49-F238E27FC236}">
                <a16:creationId xmlns:a16="http://schemas.microsoft.com/office/drawing/2014/main" id="{DC6BCB6F-C842-4B98-8685-3BECE03D18A5}"/>
              </a:ext>
            </a:extLst>
          </p:cNvPr>
          <p:cNvSpPr txBox="1"/>
          <p:nvPr/>
        </p:nvSpPr>
        <p:spPr>
          <a:xfrm>
            <a:off x="3612429" y="1639856"/>
            <a:ext cx="1785909" cy="1569660"/>
          </a:xfrm>
          <a:prstGeom prst="rect">
            <a:avLst/>
          </a:prstGeom>
          <a:noFill/>
        </p:spPr>
        <p:txBody>
          <a:bodyPr wrap="square" rtlCol="0">
            <a:spAutoFit/>
          </a:bodyPr>
          <a:lstStyle/>
          <a:p>
            <a:pPr algn="ctr"/>
            <a:r>
              <a:rPr lang="fr-FR" sz="2400" b="1" dirty="0"/>
              <a:t>Etude exploratrice sur les données</a:t>
            </a:r>
          </a:p>
        </p:txBody>
      </p:sp>
      <p:sp>
        <p:nvSpPr>
          <p:cNvPr id="21" name="ZoneTexte 20">
            <a:extLst>
              <a:ext uri="{FF2B5EF4-FFF2-40B4-BE49-F238E27FC236}">
                <a16:creationId xmlns:a16="http://schemas.microsoft.com/office/drawing/2014/main" id="{3CB24869-D543-485F-A880-BE950BE0211B}"/>
              </a:ext>
            </a:extLst>
          </p:cNvPr>
          <p:cNvSpPr txBox="1"/>
          <p:nvPr/>
        </p:nvSpPr>
        <p:spPr>
          <a:xfrm>
            <a:off x="6808704" y="3994958"/>
            <a:ext cx="1790509" cy="1200329"/>
          </a:xfrm>
          <a:prstGeom prst="rect">
            <a:avLst/>
          </a:prstGeom>
          <a:noFill/>
        </p:spPr>
        <p:txBody>
          <a:bodyPr wrap="square" rtlCol="0">
            <a:spAutoFit/>
          </a:bodyPr>
          <a:lstStyle/>
          <a:p>
            <a:r>
              <a:rPr lang="fr-FR" sz="2400" b="1" dirty="0"/>
              <a:t>Sélection de modèles et estimation</a:t>
            </a:r>
          </a:p>
        </p:txBody>
      </p:sp>
      <p:sp>
        <p:nvSpPr>
          <p:cNvPr id="22" name="ZoneTexte 21">
            <a:extLst>
              <a:ext uri="{FF2B5EF4-FFF2-40B4-BE49-F238E27FC236}">
                <a16:creationId xmlns:a16="http://schemas.microsoft.com/office/drawing/2014/main" id="{4DFDADC8-2351-4990-A9DE-B7625DE7CC62}"/>
              </a:ext>
            </a:extLst>
          </p:cNvPr>
          <p:cNvSpPr txBox="1"/>
          <p:nvPr/>
        </p:nvSpPr>
        <p:spPr>
          <a:xfrm>
            <a:off x="9420510" y="1239145"/>
            <a:ext cx="1889030" cy="1200329"/>
          </a:xfrm>
          <a:prstGeom prst="rect">
            <a:avLst/>
          </a:prstGeom>
          <a:noFill/>
        </p:spPr>
        <p:txBody>
          <a:bodyPr wrap="square" rtlCol="0">
            <a:spAutoFit/>
          </a:bodyPr>
          <a:lstStyle/>
          <a:p>
            <a:pPr algn="ctr"/>
            <a:r>
              <a:rPr lang="fr-FR" sz="2400" b="1" dirty="0"/>
              <a:t>Prédictions et analyse de la variance</a:t>
            </a:r>
          </a:p>
        </p:txBody>
      </p:sp>
      <p:sp>
        <p:nvSpPr>
          <p:cNvPr id="23" name="ZoneTexte 22">
            <a:extLst>
              <a:ext uri="{FF2B5EF4-FFF2-40B4-BE49-F238E27FC236}">
                <a16:creationId xmlns:a16="http://schemas.microsoft.com/office/drawing/2014/main" id="{D85536C0-2BA2-411B-8F8A-FB2DAADBCEF7}"/>
              </a:ext>
            </a:extLst>
          </p:cNvPr>
          <p:cNvSpPr txBox="1"/>
          <p:nvPr/>
        </p:nvSpPr>
        <p:spPr>
          <a:xfrm>
            <a:off x="4256249" y="254282"/>
            <a:ext cx="3679502" cy="830997"/>
          </a:xfrm>
          <a:prstGeom prst="rect">
            <a:avLst/>
          </a:prstGeom>
          <a:noFill/>
        </p:spPr>
        <p:txBody>
          <a:bodyPr wrap="square" rtlCol="0">
            <a:spAutoFit/>
          </a:bodyPr>
          <a:lstStyle/>
          <a:p>
            <a:pPr algn="ctr"/>
            <a:r>
              <a:rPr lang="fr-FR" sz="4800" b="1" u="sng" dirty="0">
                <a:latin typeface="Dosis ExtraBold" pitchFamily="2" charset="0"/>
              </a:rPr>
              <a:t>Plan</a:t>
            </a:r>
          </a:p>
        </p:txBody>
      </p:sp>
    </p:spTree>
    <p:extLst>
      <p:ext uri="{BB962C8B-B14F-4D97-AF65-F5344CB8AC3E}">
        <p14:creationId xmlns:p14="http://schemas.microsoft.com/office/powerpoint/2010/main" val="81684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762039-C846-41F8-875B-600CE5E4A111}"/>
              </a:ext>
            </a:extLst>
          </p:cNvPr>
          <p:cNvSpPr txBox="1"/>
          <p:nvPr/>
        </p:nvSpPr>
        <p:spPr>
          <a:xfrm>
            <a:off x="365942" y="273772"/>
            <a:ext cx="11460115" cy="830997"/>
          </a:xfrm>
          <a:prstGeom prst="rect">
            <a:avLst/>
          </a:prstGeom>
          <a:noFill/>
        </p:spPr>
        <p:txBody>
          <a:bodyPr wrap="square" rtlCol="0">
            <a:spAutoFit/>
          </a:bodyPr>
          <a:lstStyle/>
          <a:p>
            <a:pPr marL="457200" indent="-457200">
              <a:buFont typeface="+mj-lt"/>
              <a:buAutoNum type="arabicPeriod" startAt="2"/>
            </a:pPr>
            <a:r>
              <a:rPr lang="fr-FR" sz="2400" b="1" u="sng" dirty="0"/>
              <a:t>Estimation des paramètres des modèles par la méthode des moindres carrés ordinaires</a:t>
            </a:r>
          </a:p>
        </p:txBody>
      </p:sp>
      <p:sp>
        <p:nvSpPr>
          <p:cNvPr id="4" name="ZoneTexte 3">
            <a:extLst>
              <a:ext uri="{FF2B5EF4-FFF2-40B4-BE49-F238E27FC236}">
                <a16:creationId xmlns:a16="http://schemas.microsoft.com/office/drawing/2014/main" id="{F1E120A1-5819-4383-B745-0FE4C0667F49}"/>
              </a:ext>
            </a:extLst>
          </p:cNvPr>
          <p:cNvSpPr txBox="1"/>
          <p:nvPr/>
        </p:nvSpPr>
        <p:spPr>
          <a:xfrm>
            <a:off x="969154" y="1308632"/>
            <a:ext cx="10856903" cy="1200329"/>
          </a:xfrm>
          <a:prstGeom prst="rect">
            <a:avLst/>
          </a:prstGeom>
          <a:noFill/>
        </p:spPr>
        <p:txBody>
          <a:bodyPr wrap="square" rtlCol="0">
            <a:spAutoFit/>
          </a:bodyPr>
          <a:lstStyle/>
          <a:p>
            <a:r>
              <a:rPr lang="fr-FR" dirty="0"/>
              <a:t>D’après la sélection en Backward en se fiant au </a:t>
            </a:r>
            <a:r>
              <a:rPr lang="fr-FR" b="1" dirty="0"/>
              <a:t>critère d’</a:t>
            </a:r>
            <a:r>
              <a:rPr lang="fr-FR" b="1" dirty="0" err="1"/>
              <a:t>Akaike</a:t>
            </a:r>
            <a:r>
              <a:rPr lang="fr-FR" b="1" dirty="0"/>
              <a:t> (AIC)</a:t>
            </a:r>
            <a:r>
              <a:rPr lang="fr-FR" dirty="0"/>
              <a:t> pour chaque modèle, nous avons obtenu une estimation des paramètres du modèle par la</a:t>
            </a:r>
            <a:r>
              <a:rPr lang="fr-FR" b="1" dirty="0"/>
              <a:t> méthode des moindres carrées ordinaires </a:t>
            </a:r>
            <a:r>
              <a:rPr lang="fr-FR" dirty="0"/>
              <a:t>:</a:t>
            </a:r>
            <a:endParaRPr lang="fr-FR" b="1" dirty="0"/>
          </a:p>
          <a:p>
            <a:endParaRPr lang="fr-FR" dirty="0"/>
          </a:p>
          <a:p>
            <a:pPr marL="285750" indent="-285750">
              <a:buFont typeface="Wingdings" panose="05000000000000000000" pitchFamily="2" charset="2"/>
              <a:buChar char="ü"/>
            </a:pPr>
            <a:r>
              <a:rPr lang="fr-FR" dirty="0"/>
              <a:t>Pour le </a:t>
            </a:r>
            <a:r>
              <a:rPr lang="fr-FR" b="1" dirty="0"/>
              <a:t>modèle A :</a:t>
            </a:r>
            <a:endParaRPr lang="fr-FR" dirty="0"/>
          </a:p>
        </p:txBody>
      </p:sp>
      <p:pic>
        <p:nvPicPr>
          <p:cNvPr id="5" name="Image 4">
            <a:extLst>
              <a:ext uri="{FF2B5EF4-FFF2-40B4-BE49-F238E27FC236}">
                <a16:creationId xmlns:a16="http://schemas.microsoft.com/office/drawing/2014/main" id="{27CCB49B-CF88-41A9-B693-4DF8DFB7B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91" y="4999564"/>
            <a:ext cx="9198754" cy="1584664"/>
          </a:xfrm>
          <a:prstGeom prst="rect">
            <a:avLst/>
          </a:prstGeom>
        </p:spPr>
      </p:pic>
      <p:sp>
        <p:nvSpPr>
          <p:cNvPr id="6" name="ZoneTexte 5">
            <a:extLst>
              <a:ext uri="{FF2B5EF4-FFF2-40B4-BE49-F238E27FC236}">
                <a16:creationId xmlns:a16="http://schemas.microsoft.com/office/drawing/2014/main" id="{352F3D0C-E8D7-406F-9681-42EE3E0C6C21}"/>
              </a:ext>
            </a:extLst>
          </p:cNvPr>
          <p:cNvSpPr txBox="1"/>
          <p:nvPr/>
        </p:nvSpPr>
        <p:spPr>
          <a:xfrm>
            <a:off x="969154" y="4477937"/>
            <a:ext cx="2372139"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t>Pour le </a:t>
            </a:r>
            <a:r>
              <a:rPr lang="fr-FR" b="1" dirty="0"/>
              <a:t>modèle B :</a:t>
            </a:r>
            <a:endParaRPr lang="fr-FR" dirty="0"/>
          </a:p>
        </p:txBody>
      </p:sp>
      <p:pic>
        <p:nvPicPr>
          <p:cNvPr id="8" name="Image 7">
            <a:extLst>
              <a:ext uri="{FF2B5EF4-FFF2-40B4-BE49-F238E27FC236}">
                <a16:creationId xmlns:a16="http://schemas.microsoft.com/office/drawing/2014/main" id="{962E979C-3AA5-4507-AD64-0A59773FD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091" y="2593667"/>
            <a:ext cx="8694300" cy="615785"/>
          </a:xfrm>
          <a:prstGeom prst="rect">
            <a:avLst/>
          </a:prstGeom>
        </p:spPr>
      </p:pic>
      <p:pic>
        <p:nvPicPr>
          <p:cNvPr id="10" name="Image 9">
            <a:extLst>
              <a:ext uri="{FF2B5EF4-FFF2-40B4-BE49-F238E27FC236}">
                <a16:creationId xmlns:a16="http://schemas.microsoft.com/office/drawing/2014/main" id="{E7CD7701-8192-4E34-A230-46AB34288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091" y="3338059"/>
            <a:ext cx="8561780" cy="1139878"/>
          </a:xfrm>
          <a:prstGeom prst="rect">
            <a:avLst/>
          </a:prstGeom>
        </p:spPr>
      </p:pic>
    </p:spTree>
    <p:extLst>
      <p:ext uri="{BB962C8B-B14F-4D97-AF65-F5344CB8AC3E}">
        <p14:creationId xmlns:p14="http://schemas.microsoft.com/office/powerpoint/2010/main" val="140299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38EC3A-AD33-47F9-85F5-B7404AE11A7E}"/>
              </a:ext>
            </a:extLst>
          </p:cNvPr>
          <p:cNvSpPr txBox="1"/>
          <p:nvPr/>
        </p:nvSpPr>
        <p:spPr>
          <a:xfrm>
            <a:off x="490330" y="265043"/>
            <a:ext cx="11131827" cy="1754326"/>
          </a:xfrm>
          <a:prstGeom prst="rect">
            <a:avLst/>
          </a:prstGeom>
          <a:noFill/>
        </p:spPr>
        <p:txBody>
          <a:bodyPr wrap="square" rtlCol="0">
            <a:spAutoFit/>
          </a:bodyPr>
          <a:lstStyle/>
          <a:p>
            <a:pPr marL="285750" indent="-285750">
              <a:buFont typeface="Wingdings" panose="05000000000000000000" pitchFamily="2" charset="2"/>
              <a:buChar char="ü"/>
            </a:pPr>
            <a:r>
              <a:rPr lang="fr-FR" b="1" u="sng" dirty="0"/>
              <a:t>Pour le modèle A :</a:t>
            </a:r>
          </a:p>
          <a:p>
            <a:endParaRPr lang="fr-FR" b="1" dirty="0"/>
          </a:p>
          <a:p>
            <a:r>
              <a:rPr lang="fr-FR" dirty="0"/>
              <a:t>	</a:t>
            </a:r>
            <a:r>
              <a:rPr lang="fr-FR" b="1" dirty="0"/>
              <a:t>Revenu.moy.ha </a:t>
            </a:r>
            <a:r>
              <a:rPr lang="fr-FR" dirty="0"/>
              <a:t>= - 438373.037870  + 522961.166734 × Association  + 6.865022  × Charge.moy.ha</a:t>
            </a:r>
          </a:p>
          <a:p>
            <a:r>
              <a:rPr lang="fr-FR" dirty="0"/>
              <a:t>		             - 27245.615905 × Couverture alimentaire  + 320494.929725 × Formation </a:t>
            </a:r>
          </a:p>
          <a:p>
            <a:r>
              <a:rPr lang="fr-FR" dirty="0"/>
              <a:t>		             - 18185.296882 × Nombre.d.années - 7.520125 × Rendement..Kg.ha. </a:t>
            </a:r>
          </a:p>
          <a:p>
            <a:r>
              <a:rPr lang="fr-FR" dirty="0"/>
              <a:t>		             - 399942.601692 × Superficie..ha. </a:t>
            </a:r>
          </a:p>
        </p:txBody>
      </p:sp>
      <p:sp>
        <p:nvSpPr>
          <p:cNvPr id="3" name="ZoneTexte 2">
            <a:extLst>
              <a:ext uri="{FF2B5EF4-FFF2-40B4-BE49-F238E27FC236}">
                <a16:creationId xmlns:a16="http://schemas.microsoft.com/office/drawing/2014/main" id="{87AE0688-D51E-4E16-9AF1-72153ED44304}"/>
              </a:ext>
            </a:extLst>
          </p:cNvPr>
          <p:cNvSpPr txBox="1"/>
          <p:nvPr/>
        </p:nvSpPr>
        <p:spPr>
          <a:xfrm>
            <a:off x="490329" y="2064026"/>
            <a:ext cx="11131827" cy="1754326"/>
          </a:xfrm>
          <a:prstGeom prst="rect">
            <a:avLst/>
          </a:prstGeom>
          <a:noFill/>
        </p:spPr>
        <p:txBody>
          <a:bodyPr wrap="square" rtlCol="0">
            <a:spAutoFit/>
          </a:bodyPr>
          <a:lstStyle/>
          <a:p>
            <a:pPr marL="285750" indent="-285750">
              <a:buFont typeface="Wingdings" panose="05000000000000000000" pitchFamily="2" charset="2"/>
              <a:buChar char="ü"/>
            </a:pPr>
            <a:r>
              <a:rPr lang="fr-FR" b="1" u="sng" dirty="0"/>
              <a:t>Pour le modèle B:</a:t>
            </a:r>
          </a:p>
          <a:p>
            <a:endParaRPr lang="fr-FR" b="1" dirty="0"/>
          </a:p>
          <a:p>
            <a:r>
              <a:rPr lang="fr-FR" dirty="0"/>
              <a:t>	</a:t>
            </a:r>
            <a:r>
              <a:rPr lang="fr-FR" b="1" dirty="0"/>
              <a:t>Revenu.moy.ha </a:t>
            </a:r>
            <a:r>
              <a:rPr lang="fr-FR" dirty="0"/>
              <a:t>= - 438373.037870  + 522961.166734 × Association  + 6.865022  × Charge.moy.ha</a:t>
            </a:r>
          </a:p>
          <a:p>
            <a:r>
              <a:rPr lang="fr-FR" dirty="0"/>
              <a:t>		             + 320494.929725 × Formation  - 18185.296882 × Nombre.d.années</a:t>
            </a:r>
          </a:p>
          <a:p>
            <a:r>
              <a:rPr lang="fr-FR" dirty="0"/>
              <a:t>		             - 399942.601692 × Superficie..ha. </a:t>
            </a:r>
          </a:p>
          <a:p>
            <a:endParaRPr lang="fr-FR" b="1" dirty="0"/>
          </a:p>
        </p:txBody>
      </p:sp>
    </p:spTree>
    <p:extLst>
      <p:ext uri="{BB962C8B-B14F-4D97-AF65-F5344CB8AC3E}">
        <p14:creationId xmlns:p14="http://schemas.microsoft.com/office/powerpoint/2010/main" val="314698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28178EC-EBE7-41F7-81F6-A245E855BE3C}"/>
              </a:ext>
            </a:extLst>
          </p:cNvPr>
          <p:cNvSpPr txBox="1"/>
          <p:nvPr/>
        </p:nvSpPr>
        <p:spPr>
          <a:xfrm>
            <a:off x="731885" y="185103"/>
            <a:ext cx="11460115" cy="461665"/>
          </a:xfrm>
          <a:prstGeom prst="rect">
            <a:avLst/>
          </a:prstGeom>
          <a:noFill/>
        </p:spPr>
        <p:txBody>
          <a:bodyPr wrap="square" rtlCol="0">
            <a:spAutoFit/>
          </a:bodyPr>
          <a:lstStyle/>
          <a:p>
            <a:pPr marL="514350" indent="-514350">
              <a:buFont typeface="+mj-lt"/>
              <a:buAutoNum type="arabicPeriod" startAt="3"/>
            </a:pPr>
            <a:r>
              <a:rPr lang="fr-FR" sz="2400" b="1" u="sng" dirty="0"/>
              <a:t>Signification des paramètres</a:t>
            </a:r>
          </a:p>
        </p:txBody>
      </p:sp>
      <p:sp>
        <p:nvSpPr>
          <p:cNvPr id="3" name="ZoneTexte 2">
            <a:extLst>
              <a:ext uri="{FF2B5EF4-FFF2-40B4-BE49-F238E27FC236}">
                <a16:creationId xmlns:a16="http://schemas.microsoft.com/office/drawing/2014/main" id="{DF80824C-57B8-4CF6-A63B-881DF483616B}"/>
              </a:ext>
            </a:extLst>
          </p:cNvPr>
          <p:cNvSpPr txBox="1"/>
          <p:nvPr/>
        </p:nvSpPr>
        <p:spPr>
          <a:xfrm>
            <a:off x="731885" y="1384248"/>
            <a:ext cx="10424160" cy="3139321"/>
          </a:xfrm>
          <a:prstGeom prst="rect">
            <a:avLst/>
          </a:prstGeom>
          <a:noFill/>
        </p:spPr>
        <p:txBody>
          <a:bodyPr wrap="square" rtlCol="0">
            <a:spAutoFit/>
          </a:bodyPr>
          <a:lstStyle/>
          <a:p>
            <a:pPr algn="l"/>
            <a:r>
              <a:rPr lang="fr-FR" b="0" i="0" dirty="0">
                <a:effectLst/>
              </a:rPr>
              <a:t>Avant d'interpréter un coefficient (sens, magnitude de l'effet), il convient de s'assurer que celui ci est significatif, autrement dit, qu'il est significativement différent de zéro (</a:t>
            </a:r>
            <a:r>
              <a:rPr lang="fr-FR" b="1" i="0" dirty="0">
                <a:effectLst/>
              </a:rPr>
              <a:t>H0</a:t>
            </a:r>
            <a:r>
              <a:rPr lang="fr-FR" b="0" i="0" dirty="0">
                <a:effectLst/>
              </a:rPr>
              <a:t>, soit une absence d'effet). Pour cela on utilise un test de Student. On calcule la statistique t pour chaque variable assumée suivre une loi de Student ; que l'on compare ensuite avec la valeur théorique issue d'une table de Student (déterminée par le niveau du test, et la nombre d'observations). </a:t>
            </a:r>
          </a:p>
          <a:p>
            <a:pPr algn="l"/>
            <a:r>
              <a:rPr lang="fr-FR" b="0" i="0" dirty="0">
                <a:effectLst/>
              </a:rPr>
              <a:t>On utilise souvent un niveau de 5% (soit un intervalle de confiance de 95%). Si la t-value calculée est supérieure (en valeur absolue) à la valeur théorique déterminée, alors on rejette </a:t>
            </a:r>
            <a:r>
              <a:rPr lang="fr-FR" b="1" i="0" dirty="0">
                <a:effectLst/>
              </a:rPr>
              <a:t>H0</a:t>
            </a:r>
            <a:r>
              <a:rPr lang="fr-FR" b="0" i="0" dirty="0">
                <a:effectLst/>
              </a:rPr>
              <a:t> : Le coefficient est bien significativement différent de zéro, et on peut l'interpréter (signe, magnitude,..). Un autre moyen de réaliser le test est de regarder la p-value associée au coefficient, soit la probabilité pour que la valeur t-calculée soit supérieur en valeur absolue à la valeur théorique. Si cette probabilité est inférieur au seuil utilisé (ici 5%), alors le coefficient est significatif.</a:t>
            </a:r>
          </a:p>
        </p:txBody>
      </p:sp>
    </p:spTree>
    <p:extLst>
      <p:ext uri="{BB962C8B-B14F-4D97-AF65-F5344CB8AC3E}">
        <p14:creationId xmlns:p14="http://schemas.microsoft.com/office/powerpoint/2010/main" val="4228108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5F05802-FC4E-4745-9DF9-F9671CC05D16}"/>
              </a:ext>
            </a:extLst>
          </p:cNvPr>
          <p:cNvSpPr txBox="1"/>
          <p:nvPr/>
        </p:nvSpPr>
        <p:spPr>
          <a:xfrm>
            <a:off x="265043" y="172278"/>
            <a:ext cx="11728174" cy="646331"/>
          </a:xfrm>
          <a:prstGeom prst="rect">
            <a:avLst/>
          </a:prstGeom>
          <a:noFill/>
        </p:spPr>
        <p:txBody>
          <a:bodyPr wrap="square" rtlCol="0">
            <a:spAutoFit/>
          </a:bodyPr>
          <a:lstStyle/>
          <a:p>
            <a:pPr marL="285750" indent="-285750">
              <a:buFont typeface="Wingdings" panose="05000000000000000000" pitchFamily="2" charset="2"/>
              <a:buChar char="ü"/>
            </a:pPr>
            <a:r>
              <a:rPr lang="fr-FR" u="sng" dirty="0"/>
              <a:t> </a:t>
            </a:r>
            <a:r>
              <a:rPr lang="fr-FR" b="1" u="sng" dirty="0"/>
              <a:t>Pour le modèle A</a:t>
            </a:r>
          </a:p>
          <a:p>
            <a:r>
              <a:rPr lang="fr-FR" b="1" dirty="0"/>
              <a:t>	</a:t>
            </a:r>
            <a:r>
              <a:rPr lang="fr-FR" dirty="0"/>
              <a:t>Avec le test de Student, on interprète la signification de chaque variable sur l’image suivante.</a:t>
            </a:r>
          </a:p>
        </p:txBody>
      </p:sp>
      <p:pic>
        <p:nvPicPr>
          <p:cNvPr id="4" name="Image 3">
            <a:extLst>
              <a:ext uri="{FF2B5EF4-FFF2-40B4-BE49-F238E27FC236}">
                <a16:creationId xmlns:a16="http://schemas.microsoft.com/office/drawing/2014/main" id="{586D45C4-685B-4B67-853F-0440F96B8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21" y="756259"/>
            <a:ext cx="9572143" cy="5345482"/>
          </a:xfrm>
          <a:prstGeom prst="rect">
            <a:avLst/>
          </a:prstGeom>
        </p:spPr>
      </p:pic>
      <p:sp>
        <p:nvSpPr>
          <p:cNvPr id="5" name="ZoneTexte 4">
            <a:extLst>
              <a:ext uri="{FF2B5EF4-FFF2-40B4-BE49-F238E27FC236}">
                <a16:creationId xmlns:a16="http://schemas.microsoft.com/office/drawing/2014/main" id="{B1E20F78-7298-4D28-BB73-440CBDD431C5}"/>
              </a:ext>
            </a:extLst>
          </p:cNvPr>
          <p:cNvSpPr txBox="1"/>
          <p:nvPr/>
        </p:nvSpPr>
        <p:spPr>
          <a:xfrm>
            <a:off x="742122" y="6101741"/>
            <a:ext cx="10787269" cy="646331"/>
          </a:xfrm>
          <a:prstGeom prst="rect">
            <a:avLst/>
          </a:prstGeom>
          <a:noFill/>
        </p:spPr>
        <p:txBody>
          <a:bodyPr wrap="square" rtlCol="0">
            <a:spAutoFit/>
          </a:bodyPr>
          <a:lstStyle/>
          <a:p>
            <a:r>
              <a:rPr lang="fr-FR" dirty="0"/>
              <a:t>Avec le test on constate que les coefficients </a:t>
            </a:r>
            <a:r>
              <a:rPr lang="fr-FR" dirty="0">
                <a:highlight>
                  <a:srgbClr val="FFFF00"/>
                </a:highlight>
              </a:rPr>
              <a:t>Association</a:t>
            </a:r>
            <a:r>
              <a:rPr lang="fr-FR" dirty="0"/>
              <a:t>, </a:t>
            </a:r>
            <a:r>
              <a:rPr lang="fr-FR" dirty="0">
                <a:highlight>
                  <a:srgbClr val="FFFF00"/>
                </a:highlight>
              </a:rPr>
              <a:t>Charge.moy.ha</a:t>
            </a:r>
            <a:r>
              <a:rPr lang="fr-FR" dirty="0"/>
              <a:t>, </a:t>
            </a:r>
            <a:r>
              <a:rPr lang="fr-FR" dirty="0">
                <a:highlight>
                  <a:srgbClr val="FFFF00"/>
                </a:highlight>
              </a:rPr>
              <a:t>Formation</a:t>
            </a:r>
            <a:r>
              <a:rPr lang="fr-FR" dirty="0"/>
              <a:t>, </a:t>
            </a:r>
            <a:r>
              <a:rPr lang="fr-FR" dirty="0">
                <a:highlight>
                  <a:srgbClr val="FFFF00"/>
                </a:highlight>
              </a:rPr>
              <a:t>Superficie..ha</a:t>
            </a:r>
            <a:r>
              <a:rPr lang="fr-FR" dirty="0"/>
              <a:t> sont significatifs</a:t>
            </a:r>
          </a:p>
        </p:txBody>
      </p:sp>
    </p:spTree>
    <p:extLst>
      <p:ext uri="{BB962C8B-B14F-4D97-AF65-F5344CB8AC3E}">
        <p14:creationId xmlns:p14="http://schemas.microsoft.com/office/powerpoint/2010/main" val="42732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5F05802-FC4E-4745-9DF9-F9671CC05D16}"/>
              </a:ext>
            </a:extLst>
          </p:cNvPr>
          <p:cNvSpPr txBox="1"/>
          <p:nvPr/>
        </p:nvSpPr>
        <p:spPr>
          <a:xfrm>
            <a:off x="265043" y="172278"/>
            <a:ext cx="11728174" cy="646331"/>
          </a:xfrm>
          <a:prstGeom prst="rect">
            <a:avLst/>
          </a:prstGeom>
          <a:noFill/>
        </p:spPr>
        <p:txBody>
          <a:bodyPr wrap="square" rtlCol="0">
            <a:spAutoFit/>
          </a:bodyPr>
          <a:lstStyle/>
          <a:p>
            <a:pPr marL="285750" indent="-285750">
              <a:buFont typeface="Wingdings" panose="05000000000000000000" pitchFamily="2" charset="2"/>
              <a:buChar char="ü"/>
            </a:pPr>
            <a:r>
              <a:rPr lang="fr-FR" u="sng" dirty="0"/>
              <a:t> </a:t>
            </a:r>
            <a:r>
              <a:rPr lang="fr-FR" b="1" u="sng" dirty="0"/>
              <a:t>Pour le modèle B</a:t>
            </a:r>
          </a:p>
          <a:p>
            <a:r>
              <a:rPr lang="fr-FR" b="1" dirty="0"/>
              <a:t>	</a:t>
            </a:r>
            <a:r>
              <a:rPr lang="fr-FR" dirty="0"/>
              <a:t>Avec le test de Student, on interprète la signification de chaque variable sur l’image suivante.</a:t>
            </a:r>
          </a:p>
        </p:txBody>
      </p:sp>
      <p:sp>
        <p:nvSpPr>
          <p:cNvPr id="5" name="ZoneTexte 4">
            <a:extLst>
              <a:ext uri="{FF2B5EF4-FFF2-40B4-BE49-F238E27FC236}">
                <a16:creationId xmlns:a16="http://schemas.microsoft.com/office/drawing/2014/main" id="{B1E20F78-7298-4D28-BB73-440CBDD431C5}"/>
              </a:ext>
            </a:extLst>
          </p:cNvPr>
          <p:cNvSpPr txBox="1"/>
          <p:nvPr/>
        </p:nvSpPr>
        <p:spPr>
          <a:xfrm>
            <a:off x="735495" y="6039391"/>
            <a:ext cx="10787269" cy="646331"/>
          </a:xfrm>
          <a:prstGeom prst="rect">
            <a:avLst/>
          </a:prstGeom>
          <a:noFill/>
        </p:spPr>
        <p:txBody>
          <a:bodyPr wrap="square" rtlCol="0">
            <a:spAutoFit/>
          </a:bodyPr>
          <a:lstStyle/>
          <a:p>
            <a:r>
              <a:rPr lang="fr-FR" dirty="0"/>
              <a:t>Avec le test on constate que les coefficients </a:t>
            </a:r>
            <a:r>
              <a:rPr lang="fr-FR" dirty="0">
                <a:highlight>
                  <a:srgbClr val="00FF00"/>
                </a:highlight>
              </a:rPr>
              <a:t>Association</a:t>
            </a:r>
            <a:r>
              <a:rPr lang="fr-FR" dirty="0"/>
              <a:t>, </a:t>
            </a:r>
            <a:r>
              <a:rPr lang="fr-FR" dirty="0">
                <a:highlight>
                  <a:srgbClr val="00FF00"/>
                </a:highlight>
              </a:rPr>
              <a:t>Charge.moy.ha</a:t>
            </a:r>
            <a:r>
              <a:rPr lang="fr-FR" dirty="0"/>
              <a:t>, </a:t>
            </a:r>
            <a:r>
              <a:rPr lang="fr-FR" dirty="0">
                <a:highlight>
                  <a:srgbClr val="00FF00"/>
                </a:highlight>
              </a:rPr>
              <a:t>Formation</a:t>
            </a:r>
            <a:r>
              <a:rPr lang="fr-FR" dirty="0"/>
              <a:t>, </a:t>
            </a:r>
            <a:r>
              <a:rPr lang="fr-FR" dirty="0">
                <a:highlight>
                  <a:srgbClr val="00FF00"/>
                </a:highlight>
              </a:rPr>
              <a:t>Nombre.d.années</a:t>
            </a:r>
            <a:r>
              <a:rPr lang="fr-FR" dirty="0"/>
              <a:t>, </a:t>
            </a:r>
            <a:r>
              <a:rPr lang="fr-FR" dirty="0">
                <a:highlight>
                  <a:srgbClr val="00FF00"/>
                </a:highlight>
              </a:rPr>
              <a:t>Superficie..ha, </a:t>
            </a:r>
            <a:r>
              <a:rPr lang="fr-FR" dirty="0"/>
              <a:t>sont significatifs</a:t>
            </a:r>
          </a:p>
        </p:txBody>
      </p:sp>
      <p:pic>
        <p:nvPicPr>
          <p:cNvPr id="6" name="Image 5">
            <a:extLst>
              <a:ext uri="{FF2B5EF4-FFF2-40B4-BE49-F238E27FC236}">
                <a16:creationId xmlns:a16="http://schemas.microsoft.com/office/drawing/2014/main" id="{465BF027-0FC8-456E-A1CD-26FB6463D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0" y="818609"/>
            <a:ext cx="8839200" cy="5053052"/>
          </a:xfrm>
          <a:prstGeom prst="rect">
            <a:avLst/>
          </a:prstGeom>
        </p:spPr>
      </p:pic>
    </p:spTree>
    <p:extLst>
      <p:ext uri="{BB962C8B-B14F-4D97-AF65-F5344CB8AC3E}">
        <p14:creationId xmlns:p14="http://schemas.microsoft.com/office/powerpoint/2010/main" val="2359174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2">
            <a:extLst>
              <a:ext uri="{FF2B5EF4-FFF2-40B4-BE49-F238E27FC236}">
                <a16:creationId xmlns:a16="http://schemas.microsoft.com/office/drawing/2014/main" id="{7F762039-C846-41F8-875B-600CE5E4A111}"/>
              </a:ext>
            </a:extLst>
          </p:cNvPr>
          <p:cNvSpPr txBox="1"/>
          <p:nvPr/>
        </p:nvSpPr>
        <p:spPr>
          <a:xfrm>
            <a:off x="365942" y="194502"/>
            <a:ext cx="1146011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startAt="4"/>
            </a:pPr>
            <a:r>
              <a:rPr lang="fr-FR" sz="2400" b="1" u="sng" dirty="0"/>
              <a:t>Validation du modèle </a:t>
            </a:r>
          </a:p>
        </p:txBody>
      </p:sp>
      <p:sp>
        <p:nvSpPr>
          <p:cNvPr id="3" name="ZoneTexte 2">
            <a:extLst>
              <a:ext uri="{FF2B5EF4-FFF2-40B4-BE49-F238E27FC236}">
                <a16:creationId xmlns:a16="http://schemas.microsoft.com/office/drawing/2014/main" id="{1AA37ED3-4561-4A06-AACD-4CDBB150673A}"/>
              </a:ext>
            </a:extLst>
          </p:cNvPr>
          <p:cNvSpPr txBox="1"/>
          <p:nvPr/>
        </p:nvSpPr>
        <p:spPr>
          <a:xfrm>
            <a:off x="437894" y="1535806"/>
            <a:ext cx="11316210" cy="3970318"/>
          </a:xfrm>
          <a:prstGeom prst="rect">
            <a:avLst/>
          </a:prstGeom>
          <a:noFill/>
        </p:spPr>
        <p:txBody>
          <a:bodyPr wrap="square" rtlCol="0">
            <a:spAutoFit/>
          </a:bodyPr>
          <a:lstStyle/>
          <a:p>
            <a:pPr algn="l"/>
            <a:r>
              <a:rPr lang="fr-FR" b="0" i="0" dirty="0">
                <a:effectLst/>
              </a:rPr>
              <a:t>Enfin, on peut regarder la qualité de la régression (au regard des données), mesurée par le coefficient de détermination (R-</a:t>
            </a:r>
            <a:r>
              <a:rPr lang="fr-FR" b="0" i="0" dirty="0" err="1">
                <a:effectLst/>
              </a:rPr>
              <a:t>Squared</a:t>
            </a:r>
            <a:r>
              <a:rPr lang="fr-FR" b="0" i="0" dirty="0">
                <a:effectLst/>
              </a:rPr>
              <a:t> ou R2), qui se définit comme la part de variation dans la variable y qui est expliquée par des variations dans les variables explicatives (souvent exprimé en %). </a:t>
            </a:r>
          </a:p>
          <a:p>
            <a:pPr algn="l"/>
            <a:r>
              <a:rPr lang="fr-FR" b="0" i="0" dirty="0">
                <a:effectLst/>
              </a:rPr>
              <a:t>Plus sa valeur est proche de 1, et plus l'adéquation entre le modèle et les données observées va être forte. Cependant, cette valeur est fortement influencée, entre autres, par le nombre de variables explicatives incluses dans la </a:t>
            </a:r>
            <a:r>
              <a:rPr lang="fr-FR" b="0" i="0" dirty="0" err="1">
                <a:effectLst/>
              </a:rPr>
              <a:t>regression</a:t>
            </a:r>
            <a:r>
              <a:rPr lang="fr-FR" b="0" i="0" dirty="0">
                <a:effectLst/>
              </a:rPr>
              <a:t>. Le R2 ajusté (</a:t>
            </a:r>
            <a:r>
              <a:rPr lang="fr-FR" b="0" i="0" dirty="0" err="1">
                <a:effectLst/>
              </a:rPr>
              <a:t>Adjusted</a:t>
            </a:r>
            <a:r>
              <a:rPr lang="fr-FR" b="0" i="0" dirty="0">
                <a:effectLst/>
              </a:rPr>
              <a:t> R-</a:t>
            </a:r>
            <a:r>
              <a:rPr lang="fr-FR" b="0" i="0" dirty="0" err="1">
                <a:effectLst/>
              </a:rPr>
              <a:t>Squared</a:t>
            </a:r>
            <a:r>
              <a:rPr lang="fr-FR" b="0" i="0" dirty="0">
                <a:effectLst/>
              </a:rPr>
              <a:t>) va alors tenir compte de ce nombre et sera donc plus correct.</a:t>
            </a:r>
          </a:p>
          <a:p>
            <a:pPr algn="l"/>
            <a:endParaRPr lang="fr-FR" b="0" i="0" dirty="0">
              <a:effectLst/>
            </a:endParaRPr>
          </a:p>
          <a:p>
            <a:pPr algn="l"/>
            <a:r>
              <a:rPr lang="fr-FR" b="0" i="0" dirty="0">
                <a:effectLst/>
              </a:rPr>
              <a:t>Attention également, même si il n'existe aucune règle, ni aucune échelle précise qui indiquerait pour quelles valeurs du R2, la qualité doit être considérée "mauvaise" ou au contraire comme "excellente", une valeur trop élevée (R2 ou R2 ajusté supérieurs à 85%) peut cacher un grave problème (notamment d'endogénéité), et donc des résultats totalement erronés. De plus, il n'est bien souvent pas possible d'atteindre des valeurs jugées "satisfaisantes", en raison des données à disposition pour l'analyse ; et il n'est donc pas rare que l'économètre doive se contenter d'un R2 de "seulement" 40% par exemple (voire 30%) ! Ici notre 70% est donc plus que convenable, et la recherche d'un R2 élevé ne doit pas être un but en soi..</a:t>
            </a:r>
          </a:p>
        </p:txBody>
      </p:sp>
    </p:spTree>
    <p:extLst>
      <p:ext uri="{BB962C8B-B14F-4D97-AF65-F5344CB8AC3E}">
        <p14:creationId xmlns:p14="http://schemas.microsoft.com/office/powerpoint/2010/main" val="409673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4E52CF-7CF5-4ED2-952B-A3EDFBF01885}"/>
              </a:ext>
            </a:extLst>
          </p:cNvPr>
          <p:cNvSpPr txBox="1"/>
          <p:nvPr/>
        </p:nvSpPr>
        <p:spPr>
          <a:xfrm>
            <a:off x="265043" y="172278"/>
            <a:ext cx="11728174" cy="923330"/>
          </a:xfrm>
          <a:prstGeom prst="rect">
            <a:avLst/>
          </a:prstGeom>
          <a:noFill/>
        </p:spPr>
        <p:txBody>
          <a:bodyPr wrap="square" rtlCol="0">
            <a:spAutoFit/>
          </a:bodyPr>
          <a:lstStyle/>
          <a:p>
            <a:pPr marL="285750" indent="-285750">
              <a:buFont typeface="Wingdings" panose="05000000000000000000" pitchFamily="2" charset="2"/>
              <a:buChar char="ü"/>
            </a:pPr>
            <a:r>
              <a:rPr lang="fr-FR" u="sng" dirty="0"/>
              <a:t> </a:t>
            </a:r>
            <a:r>
              <a:rPr lang="fr-FR" b="1" u="sng" dirty="0"/>
              <a:t>Pour le modèle A</a:t>
            </a:r>
          </a:p>
          <a:p>
            <a:r>
              <a:rPr lang="fr-FR" dirty="0"/>
              <a:t>	</a:t>
            </a:r>
            <a:r>
              <a:rPr lang="fr-FR" dirty="0">
                <a:highlight>
                  <a:srgbClr val="00FF00"/>
                </a:highlight>
              </a:rPr>
              <a:t>R-</a:t>
            </a:r>
            <a:r>
              <a:rPr lang="fr-FR" dirty="0" err="1">
                <a:highlight>
                  <a:srgbClr val="00FF00"/>
                </a:highlight>
              </a:rPr>
              <a:t>squared</a:t>
            </a:r>
            <a:r>
              <a:rPr lang="fr-FR" dirty="0">
                <a:highlight>
                  <a:srgbClr val="00FF00"/>
                </a:highlight>
              </a:rPr>
              <a:t> = 0.7029    </a:t>
            </a:r>
          </a:p>
          <a:p>
            <a:r>
              <a:rPr lang="fr-FR" dirty="0"/>
              <a:t>	</a:t>
            </a:r>
            <a:r>
              <a:rPr lang="fr-FR" dirty="0">
                <a:highlight>
                  <a:srgbClr val="00FF00"/>
                </a:highlight>
              </a:rPr>
              <a:t>R-</a:t>
            </a:r>
            <a:r>
              <a:rPr lang="fr-FR" dirty="0" err="1">
                <a:highlight>
                  <a:srgbClr val="00FF00"/>
                </a:highlight>
              </a:rPr>
              <a:t>squared</a:t>
            </a:r>
            <a:r>
              <a:rPr lang="fr-FR" dirty="0">
                <a:highlight>
                  <a:srgbClr val="00FF00"/>
                </a:highlight>
              </a:rPr>
              <a:t> ajusté = 0.6784</a:t>
            </a:r>
          </a:p>
        </p:txBody>
      </p:sp>
      <p:pic>
        <p:nvPicPr>
          <p:cNvPr id="4" name="Image 3">
            <a:extLst>
              <a:ext uri="{FF2B5EF4-FFF2-40B4-BE49-F238E27FC236}">
                <a16:creationId xmlns:a16="http://schemas.microsoft.com/office/drawing/2014/main" id="{CA103B43-5444-4D44-A447-417BF7ECD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87" y="1337317"/>
            <a:ext cx="8719930" cy="5348405"/>
          </a:xfrm>
          <a:prstGeom prst="rect">
            <a:avLst/>
          </a:prstGeom>
        </p:spPr>
      </p:pic>
    </p:spTree>
    <p:extLst>
      <p:ext uri="{BB962C8B-B14F-4D97-AF65-F5344CB8AC3E}">
        <p14:creationId xmlns:p14="http://schemas.microsoft.com/office/powerpoint/2010/main" val="98973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465720C-594D-45A6-B40B-7A1CEEB4B947}"/>
              </a:ext>
            </a:extLst>
          </p:cNvPr>
          <p:cNvSpPr txBox="1"/>
          <p:nvPr/>
        </p:nvSpPr>
        <p:spPr>
          <a:xfrm>
            <a:off x="265043" y="172278"/>
            <a:ext cx="11728174" cy="923330"/>
          </a:xfrm>
          <a:prstGeom prst="rect">
            <a:avLst/>
          </a:prstGeom>
          <a:noFill/>
        </p:spPr>
        <p:txBody>
          <a:bodyPr wrap="square" rtlCol="0">
            <a:spAutoFit/>
          </a:bodyPr>
          <a:lstStyle/>
          <a:p>
            <a:pPr marL="285750" indent="-285750">
              <a:buFont typeface="Wingdings" panose="05000000000000000000" pitchFamily="2" charset="2"/>
              <a:buChar char="ü"/>
            </a:pPr>
            <a:r>
              <a:rPr lang="fr-FR" u="sng" dirty="0"/>
              <a:t> </a:t>
            </a:r>
            <a:r>
              <a:rPr lang="fr-FR" b="1" u="sng" dirty="0"/>
              <a:t>Pour le modèle B</a:t>
            </a:r>
          </a:p>
          <a:p>
            <a:r>
              <a:rPr lang="fr-FR" b="1" dirty="0"/>
              <a:t>	</a:t>
            </a:r>
            <a:r>
              <a:rPr lang="fr-FR" dirty="0">
                <a:highlight>
                  <a:srgbClr val="00FF00"/>
                </a:highlight>
              </a:rPr>
              <a:t>R-</a:t>
            </a:r>
            <a:r>
              <a:rPr lang="fr-FR" dirty="0" err="1">
                <a:highlight>
                  <a:srgbClr val="00FF00"/>
                </a:highlight>
              </a:rPr>
              <a:t>squared</a:t>
            </a:r>
            <a:r>
              <a:rPr lang="fr-FR" dirty="0">
                <a:highlight>
                  <a:srgbClr val="00FF00"/>
                </a:highlight>
              </a:rPr>
              <a:t> = 0.7</a:t>
            </a:r>
          </a:p>
          <a:p>
            <a:r>
              <a:rPr lang="fr-FR" dirty="0"/>
              <a:t>	</a:t>
            </a:r>
            <a:r>
              <a:rPr lang="fr-FR" dirty="0">
                <a:highlight>
                  <a:srgbClr val="00FF00"/>
                </a:highlight>
              </a:rPr>
              <a:t>R-</a:t>
            </a:r>
            <a:r>
              <a:rPr lang="fr-FR" dirty="0" err="1">
                <a:highlight>
                  <a:srgbClr val="00FF00"/>
                </a:highlight>
              </a:rPr>
              <a:t>squared</a:t>
            </a:r>
            <a:r>
              <a:rPr lang="fr-FR" dirty="0">
                <a:highlight>
                  <a:srgbClr val="00FF00"/>
                </a:highlight>
              </a:rPr>
              <a:t> ajusté = 0.6828</a:t>
            </a:r>
          </a:p>
        </p:txBody>
      </p:sp>
      <p:pic>
        <p:nvPicPr>
          <p:cNvPr id="6" name="Image 5">
            <a:extLst>
              <a:ext uri="{FF2B5EF4-FFF2-40B4-BE49-F238E27FC236}">
                <a16:creationId xmlns:a16="http://schemas.microsoft.com/office/drawing/2014/main" id="{8DE47845-0CFB-4BE8-9612-3B4568DF1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661" y="1813821"/>
            <a:ext cx="8415130" cy="4573728"/>
          </a:xfrm>
          <a:prstGeom prst="rect">
            <a:avLst/>
          </a:prstGeom>
        </p:spPr>
      </p:pic>
    </p:spTree>
    <p:extLst>
      <p:ext uri="{BB962C8B-B14F-4D97-AF65-F5344CB8AC3E}">
        <p14:creationId xmlns:p14="http://schemas.microsoft.com/office/powerpoint/2010/main" val="24120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F4FC0E5-2B58-4920-8129-E9C59518E7F9}"/>
              </a:ext>
            </a:extLst>
          </p:cNvPr>
          <p:cNvSpPr txBox="1"/>
          <p:nvPr/>
        </p:nvSpPr>
        <p:spPr>
          <a:xfrm>
            <a:off x="622852" y="3429000"/>
            <a:ext cx="10614991" cy="369332"/>
          </a:xfrm>
          <a:prstGeom prst="rect">
            <a:avLst/>
          </a:prstGeom>
          <a:noFill/>
        </p:spPr>
        <p:txBody>
          <a:bodyPr wrap="square" rtlCol="0">
            <a:spAutoFit/>
          </a:bodyPr>
          <a:lstStyle/>
          <a:p>
            <a:pPr algn="ctr"/>
            <a:r>
              <a:rPr lang="fr-FR" dirty="0"/>
              <a:t>On valide le choix du modèle B car la qualité de ce dernier est plus bonne.</a:t>
            </a:r>
          </a:p>
        </p:txBody>
      </p:sp>
      <p:sp>
        <p:nvSpPr>
          <p:cNvPr id="3" name="ZoneTexte 2">
            <a:extLst>
              <a:ext uri="{FF2B5EF4-FFF2-40B4-BE49-F238E27FC236}">
                <a16:creationId xmlns:a16="http://schemas.microsoft.com/office/drawing/2014/main" id="{CE176658-EB2B-4394-BF37-EEC0A2C00A6F}"/>
              </a:ext>
            </a:extLst>
          </p:cNvPr>
          <p:cNvSpPr txBox="1"/>
          <p:nvPr/>
        </p:nvSpPr>
        <p:spPr>
          <a:xfrm>
            <a:off x="4161183" y="2610678"/>
            <a:ext cx="4267200" cy="369332"/>
          </a:xfrm>
          <a:prstGeom prst="rect">
            <a:avLst/>
          </a:prstGeom>
          <a:noFill/>
        </p:spPr>
        <p:txBody>
          <a:bodyPr wrap="square" rtlCol="0">
            <a:spAutoFit/>
          </a:bodyPr>
          <a:lstStyle/>
          <a:p>
            <a:r>
              <a:rPr lang="fr-FR" b="1" u="sng" dirty="0"/>
              <a:t>Validation du modèle : choix du modèle B</a:t>
            </a:r>
          </a:p>
        </p:txBody>
      </p:sp>
    </p:spTree>
    <p:extLst>
      <p:ext uri="{BB962C8B-B14F-4D97-AF65-F5344CB8AC3E}">
        <p14:creationId xmlns:p14="http://schemas.microsoft.com/office/powerpoint/2010/main" val="2115816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92CD86-FD21-4663-84DD-4E47CFAE8B7E}"/>
              </a:ext>
            </a:extLst>
          </p:cNvPr>
          <p:cNvSpPr txBox="1"/>
          <p:nvPr/>
        </p:nvSpPr>
        <p:spPr>
          <a:xfrm>
            <a:off x="2651511" y="83294"/>
            <a:ext cx="6723852" cy="584775"/>
          </a:xfrm>
          <a:prstGeom prst="rect">
            <a:avLst/>
          </a:prstGeom>
          <a:noFill/>
        </p:spPr>
        <p:txBody>
          <a:bodyPr wrap="square" rtlCol="0">
            <a:spAutoFit/>
          </a:bodyPr>
          <a:lstStyle/>
          <a:p>
            <a:pPr algn="ctr"/>
            <a:r>
              <a:rPr lang="fr-FR" sz="3200" b="1" u="sng" dirty="0"/>
              <a:t>Prédictions et analyse de la variance</a:t>
            </a:r>
          </a:p>
        </p:txBody>
      </p:sp>
      <p:sp>
        <p:nvSpPr>
          <p:cNvPr id="2" name="ZoneTexte 1">
            <a:extLst>
              <a:ext uri="{FF2B5EF4-FFF2-40B4-BE49-F238E27FC236}">
                <a16:creationId xmlns:a16="http://schemas.microsoft.com/office/drawing/2014/main" id="{C60A2331-D2D1-49FF-A572-45BB22CFB593}"/>
              </a:ext>
            </a:extLst>
          </p:cNvPr>
          <p:cNvSpPr txBox="1"/>
          <p:nvPr/>
        </p:nvSpPr>
        <p:spPr>
          <a:xfrm>
            <a:off x="503583" y="1459616"/>
            <a:ext cx="11184834" cy="1200329"/>
          </a:xfrm>
          <a:prstGeom prst="rect">
            <a:avLst/>
          </a:prstGeom>
          <a:noFill/>
        </p:spPr>
        <p:txBody>
          <a:bodyPr wrap="square" rtlCol="0">
            <a:spAutoFit/>
          </a:bodyPr>
          <a:lstStyle/>
          <a:p>
            <a:r>
              <a:rPr lang="fr-FR" b="0" i="0" dirty="0">
                <a:effectLst/>
              </a:rPr>
              <a:t>La fonction </a:t>
            </a:r>
            <a:r>
              <a:rPr lang="fr-FR" b="0" i="0" dirty="0" err="1">
                <a:effectLst/>
              </a:rPr>
              <a:t>predict</a:t>
            </a:r>
            <a:r>
              <a:rPr lang="fr-FR" b="0" i="0" dirty="0">
                <a:effectLst/>
              </a:rPr>
              <a:t>() permet de prédire la valeur de y (variable réponse) pour de nouvelles données (des variables explicatives). Seul les deux premiers arguments sont requis : </a:t>
            </a:r>
            <a:r>
              <a:rPr lang="fr-FR" b="0" i="0" dirty="0" err="1">
                <a:effectLst/>
              </a:rPr>
              <a:t>se.fit</a:t>
            </a:r>
            <a:r>
              <a:rPr lang="fr-FR" b="0" i="0" dirty="0">
                <a:effectLst/>
              </a:rPr>
              <a:t> permet d’afficher l’écart-type de la valeur prédite, et </a:t>
            </a:r>
            <a:r>
              <a:rPr lang="fr-FR" b="0" i="0" dirty="0" err="1">
                <a:effectLst/>
              </a:rPr>
              <a:t>interval</a:t>
            </a:r>
            <a:r>
              <a:rPr lang="fr-FR" b="0" i="0" dirty="0">
                <a:effectLst/>
              </a:rPr>
              <a:t> et </a:t>
            </a:r>
            <a:r>
              <a:rPr lang="fr-FR" b="0" i="0" dirty="0" err="1">
                <a:effectLst/>
              </a:rPr>
              <a:t>level</a:t>
            </a:r>
            <a:r>
              <a:rPr lang="fr-FR" b="0" i="0" dirty="0">
                <a:effectLst/>
              </a:rPr>
              <a:t> permettent afficher ici les valeurs de l’intervalle de confiance fixé à 99%.</a:t>
            </a:r>
          </a:p>
          <a:p>
            <a:r>
              <a:rPr lang="fr-FR" dirty="0"/>
              <a:t>Nous avons prédit le revenu moyen de </a:t>
            </a:r>
            <a:r>
              <a:rPr lang="fr-FR" dirty="0" err="1"/>
              <a:t>quatres</a:t>
            </a:r>
            <a:r>
              <a:rPr lang="fr-FR" dirty="0"/>
              <a:t> cas suivant les images suivantes :</a:t>
            </a:r>
          </a:p>
        </p:txBody>
      </p:sp>
      <p:pic>
        <p:nvPicPr>
          <p:cNvPr id="7" name="Image 6">
            <a:extLst>
              <a:ext uri="{FF2B5EF4-FFF2-40B4-BE49-F238E27FC236}">
                <a16:creationId xmlns:a16="http://schemas.microsoft.com/office/drawing/2014/main" id="{1B67FABE-D53E-4C8F-8726-1770C4171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3336235"/>
            <a:ext cx="11218875" cy="3181698"/>
          </a:xfrm>
          <a:prstGeom prst="rect">
            <a:avLst/>
          </a:prstGeom>
        </p:spPr>
      </p:pic>
      <p:sp>
        <p:nvSpPr>
          <p:cNvPr id="8" name="ZoneTexte 7">
            <a:extLst>
              <a:ext uri="{FF2B5EF4-FFF2-40B4-BE49-F238E27FC236}">
                <a16:creationId xmlns:a16="http://schemas.microsoft.com/office/drawing/2014/main" id="{39423BF8-3955-4288-8569-735DFC8AF5F1}"/>
              </a:ext>
            </a:extLst>
          </p:cNvPr>
          <p:cNvSpPr txBox="1"/>
          <p:nvPr/>
        </p:nvSpPr>
        <p:spPr>
          <a:xfrm>
            <a:off x="228302" y="2814652"/>
            <a:ext cx="10031895" cy="369332"/>
          </a:xfrm>
          <a:prstGeom prst="rect">
            <a:avLst/>
          </a:prstGeom>
          <a:noFill/>
        </p:spPr>
        <p:txBody>
          <a:bodyPr wrap="square" rtlCol="0">
            <a:spAutoFit/>
          </a:bodyPr>
          <a:lstStyle/>
          <a:p>
            <a:r>
              <a:rPr lang="fr-FR" b="1" u="sng" dirty="0"/>
              <a:t>1</a:t>
            </a:r>
            <a:r>
              <a:rPr lang="fr-FR" b="1" u="sng" baseline="30000" dirty="0"/>
              <a:t>ère</a:t>
            </a:r>
            <a:r>
              <a:rPr lang="fr-FR" b="1" u="sng" dirty="0"/>
              <a:t> prédiction :</a:t>
            </a:r>
          </a:p>
        </p:txBody>
      </p:sp>
      <p:sp>
        <p:nvSpPr>
          <p:cNvPr id="9" name="ZoneTexte 2">
            <a:extLst>
              <a:ext uri="{FF2B5EF4-FFF2-40B4-BE49-F238E27FC236}">
                <a16:creationId xmlns:a16="http://schemas.microsoft.com/office/drawing/2014/main" id="{22D0BD3D-2159-4AE8-96A1-A62AC1BA28FD}"/>
              </a:ext>
            </a:extLst>
          </p:cNvPr>
          <p:cNvSpPr txBox="1"/>
          <p:nvPr/>
        </p:nvSpPr>
        <p:spPr>
          <a:xfrm>
            <a:off x="228302" y="783326"/>
            <a:ext cx="1146011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a:pPr>
            <a:r>
              <a:rPr lang="fr-FR" sz="2400" b="1" u="sng" dirty="0" err="1"/>
              <a:t>Predictions</a:t>
            </a:r>
            <a:endParaRPr lang="fr-FR" sz="2400" b="1" u="sng" dirty="0"/>
          </a:p>
        </p:txBody>
      </p:sp>
    </p:spTree>
    <p:extLst>
      <p:ext uri="{BB962C8B-B14F-4D97-AF65-F5344CB8AC3E}">
        <p14:creationId xmlns:p14="http://schemas.microsoft.com/office/powerpoint/2010/main" val="31805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8F3228F-A449-4A44-BFFF-820C77E51747}"/>
              </a:ext>
            </a:extLst>
          </p:cNvPr>
          <p:cNvSpPr txBox="1"/>
          <p:nvPr/>
        </p:nvSpPr>
        <p:spPr>
          <a:xfrm>
            <a:off x="3553567" y="384144"/>
            <a:ext cx="4895052" cy="584775"/>
          </a:xfrm>
          <a:prstGeom prst="rect">
            <a:avLst/>
          </a:prstGeom>
          <a:noFill/>
        </p:spPr>
        <p:txBody>
          <a:bodyPr wrap="square" rtlCol="0">
            <a:spAutoFit/>
          </a:bodyPr>
          <a:lstStyle/>
          <a:p>
            <a:pPr algn="ctr"/>
            <a:r>
              <a:rPr lang="fr-FR" sz="3200" b="1" u="sng" dirty="0"/>
              <a:t>Sujets et données </a:t>
            </a:r>
          </a:p>
        </p:txBody>
      </p:sp>
      <p:sp>
        <p:nvSpPr>
          <p:cNvPr id="3" name="ZoneTexte 2">
            <a:extLst>
              <a:ext uri="{FF2B5EF4-FFF2-40B4-BE49-F238E27FC236}">
                <a16:creationId xmlns:a16="http://schemas.microsoft.com/office/drawing/2014/main" id="{00273644-2F5C-4D78-9417-9DFBD05DE2B9}"/>
              </a:ext>
            </a:extLst>
          </p:cNvPr>
          <p:cNvSpPr txBox="1"/>
          <p:nvPr/>
        </p:nvSpPr>
        <p:spPr>
          <a:xfrm>
            <a:off x="363204" y="1390764"/>
            <a:ext cx="11465591" cy="1938992"/>
          </a:xfrm>
          <a:prstGeom prst="rect">
            <a:avLst/>
          </a:prstGeom>
          <a:noFill/>
        </p:spPr>
        <p:txBody>
          <a:bodyPr wrap="square" rtlCol="0">
            <a:spAutoFit/>
          </a:bodyPr>
          <a:lstStyle/>
          <a:p>
            <a:pPr algn="just"/>
            <a:r>
              <a:rPr lang="fr-FR" sz="2000" dirty="0"/>
              <a:t>Notre sujet porte sur des données provenant d’une enquête sur l’agriculture dans la région de Podor.</a:t>
            </a:r>
          </a:p>
          <a:p>
            <a:pPr algn="just"/>
            <a:r>
              <a:rPr lang="fr-FR" sz="2000" dirty="0"/>
              <a:t>Cette enquête avait pour but d’évaluer l’efficacité des techniques et méthodes utilisées dans l’agriculture ou acquises au cours d’une formation. Avec le soutien de l’ONG Enda </a:t>
            </a:r>
            <a:r>
              <a:rPr lang="fr-FR" sz="2000" dirty="0" err="1"/>
              <a:t>Pronal</a:t>
            </a:r>
            <a:r>
              <a:rPr lang="fr-FR" sz="2000" dirty="0"/>
              <a:t>, les données ont été récoltées sur un territoire de 43 villages dans la commune de Guédé Village. Elles ont été collectées par un étudiant  de l’université Gaston Berger du nom de Félix Charlemagne Sagna. L’étude se base sur les cultures et les terres de chaque famille logeant dans ces villages.</a:t>
            </a:r>
          </a:p>
        </p:txBody>
      </p:sp>
    </p:spTree>
    <p:extLst>
      <p:ext uri="{BB962C8B-B14F-4D97-AF65-F5344CB8AC3E}">
        <p14:creationId xmlns:p14="http://schemas.microsoft.com/office/powerpoint/2010/main" val="148355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45ADE38-4B71-4329-AF81-EDBC447D9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04" y="698558"/>
            <a:ext cx="9755594" cy="2921462"/>
          </a:xfrm>
          <a:prstGeom prst="rect">
            <a:avLst/>
          </a:prstGeom>
        </p:spPr>
      </p:pic>
      <p:pic>
        <p:nvPicPr>
          <p:cNvPr id="5" name="Image 4">
            <a:extLst>
              <a:ext uri="{FF2B5EF4-FFF2-40B4-BE49-F238E27FC236}">
                <a16:creationId xmlns:a16="http://schemas.microsoft.com/office/drawing/2014/main" id="{BAC7288F-55B1-432D-B01D-CEA53A54F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604" y="3943236"/>
            <a:ext cx="9755595" cy="2815373"/>
          </a:xfrm>
          <a:prstGeom prst="rect">
            <a:avLst/>
          </a:prstGeom>
        </p:spPr>
      </p:pic>
      <p:sp>
        <p:nvSpPr>
          <p:cNvPr id="6" name="ZoneTexte 5">
            <a:extLst>
              <a:ext uri="{FF2B5EF4-FFF2-40B4-BE49-F238E27FC236}">
                <a16:creationId xmlns:a16="http://schemas.microsoft.com/office/drawing/2014/main" id="{84814697-D152-4AF2-B8DD-5836500AC2FD}"/>
              </a:ext>
            </a:extLst>
          </p:cNvPr>
          <p:cNvSpPr txBox="1"/>
          <p:nvPr/>
        </p:nvSpPr>
        <p:spPr>
          <a:xfrm>
            <a:off x="930303" y="190676"/>
            <a:ext cx="10031895" cy="369332"/>
          </a:xfrm>
          <a:prstGeom prst="rect">
            <a:avLst/>
          </a:prstGeom>
          <a:noFill/>
        </p:spPr>
        <p:txBody>
          <a:bodyPr wrap="square" rtlCol="0">
            <a:spAutoFit/>
          </a:bodyPr>
          <a:lstStyle/>
          <a:p>
            <a:r>
              <a:rPr lang="fr-FR" b="1" u="sng" dirty="0"/>
              <a:t>2</a:t>
            </a:r>
            <a:r>
              <a:rPr lang="fr-FR" b="1" u="sng" baseline="30000" dirty="0"/>
              <a:t>ème</a:t>
            </a:r>
            <a:r>
              <a:rPr lang="fr-FR" b="1" u="sng" dirty="0"/>
              <a:t>  prédiction :</a:t>
            </a:r>
          </a:p>
        </p:txBody>
      </p:sp>
      <p:sp>
        <p:nvSpPr>
          <p:cNvPr id="7" name="ZoneTexte 6">
            <a:extLst>
              <a:ext uri="{FF2B5EF4-FFF2-40B4-BE49-F238E27FC236}">
                <a16:creationId xmlns:a16="http://schemas.microsoft.com/office/drawing/2014/main" id="{DAE38DF7-83D9-4820-ADC2-85302B96C998}"/>
              </a:ext>
            </a:extLst>
          </p:cNvPr>
          <p:cNvSpPr txBox="1"/>
          <p:nvPr/>
        </p:nvSpPr>
        <p:spPr>
          <a:xfrm>
            <a:off x="930302" y="3573904"/>
            <a:ext cx="10031895" cy="369332"/>
          </a:xfrm>
          <a:prstGeom prst="rect">
            <a:avLst/>
          </a:prstGeom>
          <a:noFill/>
        </p:spPr>
        <p:txBody>
          <a:bodyPr wrap="square" rtlCol="0">
            <a:spAutoFit/>
          </a:bodyPr>
          <a:lstStyle/>
          <a:p>
            <a:r>
              <a:rPr lang="fr-FR" b="1" u="sng" dirty="0"/>
              <a:t>3</a:t>
            </a:r>
            <a:r>
              <a:rPr lang="fr-FR" b="1" u="sng" baseline="30000" dirty="0"/>
              <a:t>ème</a:t>
            </a:r>
            <a:r>
              <a:rPr lang="fr-FR" b="1" u="sng" dirty="0"/>
              <a:t>  prédiction :</a:t>
            </a:r>
          </a:p>
        </p:txBody>
      </p:sp>
    </p:spTree>
    <p:extLst>
      <p:ext uri="{BB962C8B-B14F-4D97-AF65-F5344CB8AC3E}">
        <p14:creationId xmlns:p14="http://schemas.microsoft.com/office/powerpoint/2010/main" val="3197096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C6672F3-A1B8-4A10-9728-FE083DF97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49" y="1033669"/>
            <a:ext cx="10398666" cy="3148990"/>
          </a:xfrm>
          <a:prstGeom prst="rect">
            <a:avLst/>
          </a:prstGeom>
        </p:spPr>
      </p:pic>
      <p:sp>
        <p:nvSpPr>
          <p:cNvPr id="4" name="ZoneTexte 3">
            <a:extLst>
              <a:ext uri="{FF2B5EF4-FFF2-40B4-BE49-F238E27FC236}">
                <a16:creationId xmlns:a16="http://schemas.microsoft.com/office/drawing/2014/main" id="{8E73E553-4C11-4053-B9B5-8A9CC383A3E5}"/>
              </a:ext>
            </a:extLst>
          </p:cNvPr>
          <p:cNvSpPr txBox="1"/>
          <p:nvPr/>
        </p:nvSpPr>
        <p:spPr>
          <a:xfrm>
            <a:off x="618370" y="529301"/>
            <a:ext cx="10031895" cy="369332"/>
          </a:xfrm>
          <a:prstGeom prst="rect">
            <a:avLst/>
          </a:prstGeom>
          <a:noFill/>
        </p:spPr>
        <p:txBody>
          <a:bodyPr wrap="square" rtlCol="0">
            <a:spAutoFit/>
          </a:bodyPr>
          <a:lstStyle/>
          <a:p>
            <a:r>
              <a:rPr lang="fr-FR" b="1" u="sng" dirty="0"/>
              <a:t>4</a:t>
            </a:r>
            <a:r>
              <a:rPr lang="fr-FR" b="1" u="sng" baseline="30000" dirty="0"/>
              <a:t>ème</a:t>
            </a:r>
            <a:r>
              <a:rPr lang="fr-FR" b="1" u="sng" dirty="0"/>
              <a:t>  prédiction :</a:t>
            </a:r>
          </a:p>
        </p:txBody>
      </p:sp>
    </p:spTree>
    <p:extLst>
      <p:ext uri="{BB962C8B-B14F-4D97-AF65-F5344CB8AC3E}">
        <p14:creationId xmlns:p14="http://schemas.microsoft.com/office/powerpoint/2010/main" val="59576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2">
            <a:extLst>
              <a:ext uri="{FF2B5EF4-FFF2-40B4-BE49-F238E27FC236}">
                <a16:creationId xmlns:a16="http://schemas.microsoft.com/office/drawing/2014/main" id="{FCF700AC-1318-4B78-837D-BE4C067FF97A}"/>
              </a:ext>
            </a:extLst>
          </p:cNvPr>
          <p:cNvSpPr txBox="1"/>
          <p:nvPr/>
        </p:nvSpPr>
        <p:spPr>
          <a:xfrm>
            <a:off x="365942" y="266491"/>
            <a:ext cx="1146011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startAt="2"/>
            </a:pPr>
            <a:r>
              <a:rPr lang="fr-FR" sz="2400" b="1" u="sng" dirty="0"/>
              <a:t>Analyse de la variance</a:t>
            </a:r>
          </a:p>
        </p:txBody>
      </p:sp>
      <p:sp>
        <p:nvSpPr>
          <p:cNvPr id="3" name="ZoneTexte 2">
            <a:extLst>
              <a:ext uri="{FF2B5EF4-FFF2-40B4-BE49-F238E27FC236}">
                <a16:creationId xmlns:a16="http://schemas.microsoft.com/office/drawing/2014/main" id="{7A28E19C-2BFC-40D2-AEF8-47B267268AE8}"/>
              </a:ext>
            </a:extLst>
          </p:cNvPr>
          <p:cNvSpPr txBox="1"/>
          <p:nvPr/>
        </p:nvSpPr>
        <p:spPr>
          <a:xfrm>
            <a:off x="609600" y="1007165"/>
            <a:ext cx="11216457" cy="369332"/>
          </a:xfrm>
          <a:prstGeom prst="rect">
            <a:avLst/>
          </a:prstGeom>
          <a:noFill/>
        </p:spPr>
        <p:txBody>
          <a:bodyPr wrap="square" rtlCol="0">
            <a:spAutoFit/>
          </a:bodyPr>
          <a:lstStyle/>
          <a:p>
            <a:r>
              <a:rPr lang="fr-FR" dirty="0"/>
              <a:t>Avec l’analyse de la variance, nous avons obtenu :</a:t>
            </a:r>
          </a:p>
        </p:txBody>
      </p:sp>
      <p:pic>
        <p:nvPicPr>
          <p:cNvPr id="5" name="Image 4">
            <a:extLst>
              <a:ext uri="{FF2B5EF4-FFF2-40B4-BE49-F238E27FC236}">
                <a16:creationId xmlns:a16="http://schemas.microsoft.com/office/drawing/2014/main" id="{B0E1B7CD-569F-4B4F-B3E6-060DE3219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94" y="1480423"/>
            <a:ext cx="9197009" cy="3550634"/>
          </a:xfrm>
          <a:prstGeom prst="rect">
            <a:avLst/>
          </a:prstGeom>
        </p:spPr>
      </p:pic>
    </p:spTree>
    <p:extLst>
      <p:ext uri="{BB962C8B-B14F-4D97-AF65-F5344CB8AC3E}">
        <p14:creationId xmlns:p14="http://schemas.microsoft.com/office/powerpoint/2010/main" val="1882604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53FBE1-0CBE-45B6-ABB7-7473BD42CCE4}"/>
              </a:ext>
            </a:extLst>
          </p:cNvPr>
          <p:cNvSpPr txBox="1"/>
          <p:nvPr/>
        </p:nvSpPr>
        <p:spPr>
          <a:xfrm>
            <a:off x="2651511" y="83294"/>
            <a:ext cx="6723852" cy="584775"/>
          </a:xfrm>
          <a:prstGeom prst="rect">
            <a:avLst/>
          </a:prstGeom>
          <a:noFill/>
        </p:spPr>
        <p:txBody>
          <a:bodyPr wrap="square" rtlCol="0">
            <a:spAutoFit/>
          </a:bodyPr>
          <a:lstStyle/>
          <a:p>
            <a:pPr algn="ctr"/>
            <a:r>
              <a:rPr lang="fr-FR" sz="3200" b="1" u="sng" dirty="0"/>
              <a:t>Conclusion et recommandations</a:t>
            </a:r>
          </a:p>
        </p:txBody>
      </p:sp>
      <p:sp>
        <p:nvSpPr>
          <p:cNvPr id="3" name="ZoneTexte 2">
            <a:extLst>
              <a:ext uri="{FF2B5EF4-FFF2-40B4-BE49-F238E27FC236}">
                <a16:creationId xmlns:a16="http://schemas.microsoft.com/office/drawing/2014/main" id="{EF44B6CD-759F-4ABB-BFEB-8B6D69644C1D}"/>
              </a:ext>
            </a:extLst>
          </p:cNvPr>
          <p:cNvSpPr txBox="1"/>
          <p:nvPr/>
        </p:nvSpPr>
        <p:spPr>
          <a:xfrm>
            <a:off x="344557" y="1073426"/>
            <a:ext cx="11502886" cy="1477328"/>
          </a:xfrm>
          <a:prstGeom prst="rect">
            <a:avLst/>
          </a:prstGeom>
          <a:noFill/>
        </p:spPr>
        <p:txBody>
          <a:bodyPr wrap="square" rtlCol="0">
            <a:spAutoFit/>
          </a:bodyPr>
          <a:lstStyle/>
          <a:p>
            <a:r>
              <a:rPr lang="fr-FR" dirty="0"/>
              <a:t>Pour conclure nous pouvons dire que les méthodes et techniques utilisées dans l’agriculture s’avèrent importants d’après notre modèle. Nous voyons que le fait d’avoir une expérience avec la formation et les fonds déployées pour les cultures sont très importants pour avoir des revenus conséquents dans l’agriculture pratiquée. Le fait d’avoir des collaborateurs aussi à travers les associations est d’une grande aide pour augmenter ses bénéfices. Nous voyons aussi que le nombre d’années de pratiques et les superficies des terres n’ont pas une grande influence sur les revenus apportés aux villageois.   </a:t>
            </a:r>
          </a:p>
        </p:txBody>
      </p:sp>
      <p:sp>
        <p:nvSpPr>
          <p:cNvPr id="4" name="ZoneTexte 3">
            <a:extLst>
              <a:ext uri="{FF2B5EF4-FFF2-40B4-BE49-F238E27FC236}">
                <a16:creationId xmlns:a16="http://schemas.microsoft.com/office/drawing/2014/main" id="{20BFC677-24C5-41C7-A910-8846FE82DFA6}"/>
              </a:ext>
            </a:extLst>
          </p:cNvPr>
          <p:cNvSpPr txBox="1"/>
          <p:nvPr/>
        </p:nvSpPr>
        <p:spPr>
          <a:xfrm rot="10800000" flipH="1" flipV="1">
            <a:off x="344557" y="2875004"/>
            <a:ext cx="11410121" cy="1477328"/>
          </a:xfrm>
          <a:prstGeom prst="rect">
            <a:avLst/>
          </a:prstGeom>
          <a:noFill/>
        </p:spPr>
        <p:txBody>
          <a:bodyPr wrap="square" rtlCol="0">
            <a:spAutoFit/>
          </a:bodyPr>
          <a:lstStyle/>
          <a:p>
            <a:r>
              <a:rPr lang="fr-FR" dirty="0"/>
              <a:t>Pour les recommandations, les bienfaits à signaler se localisent autour de  la formation à faire, les associations pour d ’éventuels collaborateurs et les fonds déployés pour les cultures. Il est conseillé aux villageois de Guédé Village de prioriser les formations qui se font pour acquérir de nouvelles techniques et méthodes dans l’agriculture ce qui optimiserait la qualité de leurs cultures. Il est aussi bien de dépenser le maximum de fonds que l’on peut déployer pour augmenter ces revenus car plus on dépense plus on gagne.</a:t>
            </a:r>
          </a:p>
        </p:txBody>
      </p:sp>
    </p:spTree>
    <p:extLst>
      <p:ext uri="{BB962C8B-B14F-4D97-AF65-F5344CB8AC3E}">
        <p14:creationId xmlns:p14="http://schemas.microsoft.com/office/powerpoint/2010/main" val="146434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79043-B371-43BB-9EDD-4F7810AF1396}"/>
              </a:ext>
            </a:extLst>
          </p:cNvPr>
          <p:cNvSpPr txBox="1"/>
          <p:nvPr/>
        </p:nvSpPr>
        <p:spPr>
          <a:xfrm>
            <a:off x="2535133" y="443512"/>
            <a:ext cx="6723852" cy="584775"/>
          </a:xfrm>
          <a:prstGeom prst="rect">
            <a:avLst/>
          </a:prstGeom>
          <a:noFill/>
        </p:spPr>
        <p:txBody>
          <a:bodyPr wrap="square" rtlCol="0">
            <a:spAutoFit/>
          </a:bodyPr>
          <a:lstStyle/>
          <a:p>
            <a:pPr algn="ctr"/>
            <a:r>
              <a:rPr lang="fr-FR" sz="3200" b="1" u="sng" dirty="0"/>
              <a:t>Etude exploratrice sur les données</a:t>
            </a:r>
          </a:p>
        </p:txBody>
      </p:sp>
      <p:sp>
        <p:nvSpPr>
          <p:cNvPr id="3" name="ZoneTexte 2">
            <a:extLst>
              <a:ext uri="{FF2B5EF4-FFF2-40B4-BE49-F238E27FC236}">
                <a16:creationId xmlns:a16="http://schemas.microsoft.com/office/drawing/2014/main" id="{5095B792-0051-49B6-967F-52594793E2AB}"/>
              </a:ext>
            </a:extLst>
          </p:cNvPr>
          <p:cNvSpPr txBox="1"/>
          <p:nvPr/>
        </p:nvSpPr>
        <p:spPr>
          <a:xfrm>
            <a:off x="974630" y="1494798"/>
            <a:ext cx="3893044" cy="461665"/>
          </a:xfrm>
          <a:prstGeom prst="rect">
            <a:avLst/>
          </a:prstGeom>
          <a:noFill/>
        </p:spPr>
        <p:txBody>
          <a:bodyPr wrap="square" rtlCol="0">
            <a:spAutoFit/>
          </a:bodyPr>
          <a:lstStyle/>
          <a:p>
            <a:pPr marL="457200" indent="-457200">
              <a:buFont typeface="+mj-lt"/>
              <a:buAutoNum type="arabicPeriod"/>
            </a:pPr>
            <a:r>
              <a:rPr lang="fr-FR" sz="2400" b="1" i="1" u="sng" dirty="0"/>
              <a:t>Description des variables</a:t>
            </a:r>
          </a:p>
        </p:txBody>
      </p:sp>
      <p:sp>
        <p:nvSpPr>
          <p:cNvPr id="10" name="ZoneTexte 9">
            <a:extLst>
              <a:ext uri="{FF2B5EF4-FFF2-40B4-BE49-F238E27FC236}">
                <a16:creationId xmlns:a16="http://schemas.microsoft.com/office/drawing/2014/main" id="{84CF7C1B-3C3B-4617-99A4-CF0BD3519358}"/>
              </a:ext>
            </a:extLst>
          </p:cNvPr>
          <p:cNvSpPr txBox="1"/>
          <p:nvPr/>
        </p:nvSpPr>
        <p:spPr>
          <a:xfrm>
            <a:off x="765650" y="3315383"/>
            <a:ext cx="10660699" cy="3139321"/>
          </a:xfrm>
          <a:prstGeom prst="rect">
            <a:avLst/>
          </a:prstGeom>
          <a:noFill/>
        </p:spPr>
        <p:txBody>
          <a:bodyPr wrap="square" rtlCol="0">
            <a:spAutoFit/>
          </a:bodyPr>
          <a:lstStyle/>
          <a:p>
            <a:r>
              <a:rPr lang="fr-FR" dirty="0">
                <a:highlight>
                  <a:srgbClr val="00FF00"/>
                </a:highlight>
              </a:rPr>
              <a:t>On a d’abord importé les données et on l’a nommé culture.</a:t>
            </a:r>
            <a:endParaRPr lang="fr-FR" dirty="0"/>
          </a:p>
          <a:p>
            <a:r>
              <a:rPr lang="fr-FR" dirty="0"/>
              <a:t>Les variables de ce jeux de données sont au nombre de 9 avec :</a:t>
            </a:r>
          </a:p>
          <a:p>
            <a:r>
              <a:rPr lang="fr-FR" dirty="0"/>
              <a:t>Sexe =====</a:t>
            </a:r>
            <a:r>
              <a:rPr lang="fr-FR" dirty="0">
                <a:sym typeface="Wingdings" panose="05000000000000000000" pitchFamily="2" charset="2"/>
              </a:rPr>
              <a:t>====&gt;  Genre du représentant de la famille,</a:t>
            </a:r>
            <a:endParaRPr lang="fr-FR" dirty="0"/>
          </a:p>
          <a:p>
            <a:r>
              <a:rPr lang="fr-FR" dirty="0" err="1"/>
              <a:t>Nombre.d.années</a:t>
            </a:r>
            <a:r>
              <a:rPr lang="fr-FR" dirty="0"/>
              <a:t> =====</a:t>
            </a:r>
            <a:r>
              <a:rPr lang="fr-FR" dirty="0">
                <a:sym typeface="Wingdings" panose="05000000000000000000" pitchFamily="2" charset="2"/>
              </a:rPr>
              <a:t>====&gt;  Nombre d’années de cultures,</a:t>
            </a:r>
          </a:p>
          <a:p>
            <a:r>
              <a:rPr lang="fr-FR" dirty="0">
                <a:sym typeface="Wingdings" panose="05000000000000000000" pitchFamily="2" charset="2"/>
              </a:rPr>
              <a:t>Formation </a:t>
            </a:r>
            <a:r>
              <a:rPr lang="fr-FR" dirty="0"/>
              <a:t>=====</a:t>
            </a:r>
            <a:r>
              <a:rPr lang="fr-FR" dirty="0">
                <a:sym typeface="Wingdings" panose="05000000000000000000" pitchFamily="2" charset="2"/>
              </a:rPr>
              <a:t>====&gt;   Réalisation de la formation,</a:t>
            </a:r>
          </a:p>
          <a:p>
            <a:r>
              <a:rPr lang="fr-FR" dirty="0">
                <a:sym typeface="Wingdings" panose="05000000000000000000" pitchFamily="2" charset="2"/>
              </a:rPr>
              <a:t>Association </a:t>
            </a:r>
            <a:r>
              <a:rPr lang="fr-FR" dirty="0"/>
              <a:t>=====</a:t>
            </a:r>
            <a:r>
              <a:rPr lang="fr-FR" dirty="0">
                <a:sym typeface="Wingdings" panose="05000000000000000000" pitchFamily="2" charset="2"/>
              </a:rPr>
              <a:t>====&gt;  Présence dans une association</a:t>
            </a:r>
            <a:endParaRPr lang="fr-FR" dirty="0"/>
          </a:p>
          <a:p>
            <a:r>
              <a:rPr lang="fr-FR" dirty="0"/>
              <a:t>Rendement..</a:t>
            </a:r>
            <a:r>
              <a:rPr lang="fr-FR" dirty="0" err="1"/>
              <a:t>Kg.ha</a:t>
            </a:r>
            <a:r>
              <a:rPr lang="fr-FR" dirty="0"/>
              <a:t>    =====</a:t>
            </a:r>
            <a:r>
              <a:rPr lang="fr-FR" dirty="0">
                <a:sym typeface="Wingdings" panose="05000000000000000000" pitchFamily="2" charset="2"/>
              </a:rPr>
              <a:t>====&gt;  Rendement en Kg par Hectare,</a:t>
            </a:r>
          </a:p>
          <a:p>
            <a:r>
              <a:rPr lang="fr-FR" dirty="0" err="1">
                <a:sym typeface="Wingdings" panose="05000000000000000000" pitchFamily="2" charset="2"/>
              </a:rPr>
              <a:t>Charge.moy.ha</a:t>
            </a:r>
            <a:r>
              <a:rPr lang="fr-FR" dirty="0">
                <a:sym typeface="Wingdings" panose="05000000000000000000" pitchFamily="2" charset="2"/>
              </a:rPr>
              <a:t> </a:t>
            </a:r>
            <a:r>
              <a:rPr lang="fr-FR" dirty="0"/>
              <a:t>=====</a:t>
            </a:r>
            <a:r>
              <a:rPr lang="fr-FR" dirty="0">
                <a:sym typeface="Wingdings" panose="05000000000000000000" pitchFamily="2" charset="2"/>
              </a:rPr>
              <a:t>====&gt;  Charge moyenne par Hectare,</a:t>
            </a:r>
            <a:endParaRPr lang="fr-FR" dirty="0"/>
          </a:p>
          <a:p>
            <a:r>
              <a:rPr lang="fr-FR" dirty="0" err="1"/>
              <a:t>Revenu.moy.ha</a:t>
            </a:r>
            <a:r>
              <a:rPr lang="fr-FR" dirty="0"/>
              <a:t>  =====</a:t>
            </a:r>
            <a:r>
              <a:rPr lang="fr-FR" dirty="0">
                <a:sym typeface="Wingdings" panose="05000000000000000000" pitchFamily="2" charset="2"/>
              </a:rPr>
              <a:t>====&gt;  Revenu moyenne par Hectare,</a:t>
            </a:r>
          </a:p>
          <a:p>
            <a:r>
              <a:rPr lang="fr-FR" dirty="0">
                <a:sym typeface="Wingdings" panose="05000000000000000000" pitchFamily="2" charset="2"/>
              </a:rPr>
              <a:t>Couverture alimentaire </a:t>
            </a:r>
            <a:r>
              <a:rPr lang="fr-FR" dirty="0"/>
              <a:t>=====</a:t>
            </a:r>
            <a:r>
              <a:rPr lang="fr-FR" dirty="0">
                <a:sym typeface="Wingdings" panose="05000000000000000000" pitchFamily="2" charset="2"/>
              </a:rPr>
              <a:t>====&gt;  Existence d’une couverture alimentaire,</a:t>
            </a:r>
            <a:endParaRPr lang="fr-FR" dirty="0"/>
          </a:p>
          <a:p>
            <a:r>
              <a:rPr lang="fr-FR" dirty="0" err="1"/>
              <a:t>Superficie..ha</a:t>
            </a:r>
            <a:r>
              <a:rPr lang="fr-FR" dirty="0"/>
              <a:t> =====</a:t>
            </a:r>
            <a:r>
              <a:rPr lang="fr-FR" dirty="0">
                <a:sym typeface="Wingdings" panose="05000000000000000000" pitchFamily="2" charset="2"/>
              </a:rPr>
              <a:t>====&gt;  Superficie par Hectare.</a:t>
            </a:r>
            <a:endParaRPr lang="fr-FR" dirty="0"/>
          </a:p>
        </p:txBody>
      </p:sp>
      <p:pic>
        <p:nvPicPr>
          <p:cNvPr id="6" name="Image 5">
            <a:extLst>
              <a:ext uri="{FF2B5EF4-FFF2-40B4-BE49-F238E27FC236}">
                <a16:creationId xmlns:a16="http://schemas.microsoft.com/office/drawing/2014/main" id="{DCE5BCBA-DD75-4720-9D75-E9AD36288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29" y="1956463"/>
            <a:ext cx="11312996" cy="1238887"/>
          </a:xfrm>
          <a:prstGeom prst="rect">
            <a:avLst/>
          </a:prstGeom>
        </p:spPr>
      </p:pic>
    </p:spTree>
    <p:extLst>
      <p:ext uri="{BB962C8B-B14F-4D97-AF65-F5344CB8AC3E}">
        <p14:creationId xmlns:p14="http://schemas.microsoft.com/office/powerpoint/2010/main" val="49598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5940BE5-BA95-47DB-85D5-F95AE6FF3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2" y="117657"/>
            <a:ext cx="9152015" cy="6622686"/>
          </a:xfrm>
          <a:prstGeom prst="rect">
            <a:avLst/>
          </a:prstGeom>
        </p:spPr>
      </p:pic>
    </p:spTree>
    <p:extLst>
      <p:ext uri="{BB962C8B-B14F-4D97-AF65-F5344CB8AC3E}">
        <p14:creationId xmlns:p14="http://schemas.microsoft.com/office/powerpoint/2010/main" val="361532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3307F2C-31FE-471F-968A-B652BCFF17E6}"/>
              </a:ext>
            </a:extLst>
          </p:cNvPr>
          <p:cNvSpPr txBox="1"/>
          <p:nvPr/>
        </p:nvSpPr>
        <p:spPr>
          <a:xfrm>
            <a:off x="636105" y="1020418"/>
            <a:ext cx="11224591" cy="3693319"/>
          </a:xfrm>
          <a:prstGeom prst="rect">
            <a:avLst/>
          </a:prstGeom>
          <a:noFill/>
        </p:spPr>
        <p:txBody>
          <a:bodyPr wrap="square" rtlCol="0">
            <a:spAutoFit/>
          </a:bodyPr>
          <a:lstStyle/>
          <a:p>
            <a:r>
              <a:rPr lang="fr-FR" dirty="0"/>
              <a:t>Dans l’ensemble des données, on a 4 variables catégorisées qui sont :</a:t>
            </a:r>
          </a:p>
          <a:p>
            <a:pPr marL="285750" indent="-285750">
              <a:buFont typeface="Arial" panose="020B0604020202020204" pitchFamily="34" charset="0"/>
              <a:buChar char="•"/>
            </a:pPr>
            <a:r>
              <a:rPr lang="fr-FR" dirty="0"/>
              <a:t>Le sexe des représentants dans les familles </a:t>
            </a:r>
          </a:p>
          <a:p>
            <a:pPr marL="285750" indent="-285750">
              <a:buFont typeface="Arial" panose="020B0604020202020204" pitchFamily="34" charset="0"/>
              <a:buChar char="•"/>
            </a:pPr>
            <a:r>
              <a:rPr lang="fr-FR" dirty="0"/>
              <a:t>La formation sur les techniques</a:t>
            </a:r>
          </a:p>
          <a:p>
            <a:pPr marL="285750" indent="-285750">
              <a:buFont typeface="Arial" panose="020B0604020202020204" pitchFamily="34" charset="0"/>
              <a:buChar char="•"/>
            </a:pPr>
            <a:r>
              <a:rPr lang="fr-FR" dirty="0"/>
              <a:t>L’existence d’une association</a:t>
            </a:r>
          </a:p>
          <a:p>
            <a:pPr marL="285750" indent="-285750">
              <a:buFont typeface="Arial" panose="020B0604020202020204" pitchFamily="34" charset="0"/>
              <a:buChar char="•"/>
            </a:pPr>
            <a:r>
              <a:rPr lang="fr-FR" dirty="0"/>
              <a:t>La couverture alimentaire</a:t>
            </a:r>
          </a:p>
          <a:p>
            <a:endParaRPr lang="fr-FR" dirty="0"/>
          </a:p>
          <a:p>
            <a:r>
              <a:rPr lang="fr-FR" dirty="0"/>
              <a:t>Et on a 5 variables quantitatives à savoir :</a:t>
            </a:r>
          </a:p>
          <a:p>
            <a:pPr marL="285750" indent="-285750">
              <a:buFont typeface="Arial" panose="020B0604020202020204" pitchFamily="34" charset="0"/>
              <a:buChar char="•"/>
            </a:pPr>
            <a:r>
              <a:rPr lang="fr-FR" dirty="0"/>
              <a:t>Le nombre d’années </a:t>
            </a:r>
          </a:p>
          <a:p>
            <a:pPr marL="285750" indent="-285750">
              <a:buFont typeface="Arial" panose="020B0604020202020204" pitchFamily="34" charset="0"/>
              <a:buChar char="•"/>
            </a:pPr>
            <a:r>
              <a:rPr lang="fr-FR" dirty="0"/>
              <a:t>Le rendement</a:t>
            </a:r>
          </a:p>
          <a:p>
            <a:pPr marL="285750" indent="-285750">
              <a:buFont typeface="Arial" panose="020B0604020202020204" pitchFamily="34" charset="0"/>
              <a:buChar char="•"/>
            </a:pPr>
            <a:r>
              <a:rPr lang="fr-FR" dirty="0"/>
              <a:t>Les charges moyennes</a:t>
            </a:r>
          </a:p>
          <a:p>
            <a:pPr marL="285750" indent="-285750">
              <a:buFont typeface="Arial" panose="020B0604020202020204" pitchFamily="34" charset="0"/>
              <a:buChar char="•"/>
            </a:pPr>
            <a:r>
              <a:rPr lang="fr-FR" dirty="0"/>
              <a:t>Les revenus moyens</a:t>
            </a:r>
          </a:p>
          <a:p>
            <a:pPr marL="285750" indent="-285750">
              <a:buFont typeface="Arial" panose="020B0604020202020204" pitchFamily="34" charset="0"/>
              <a:buChar char="•"/>
            </a:pPr>
            <a:r>
              <a:rPr lang="fr-FR" dirty="0"/>
              <a:t>La superficie des terres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82259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56EF0F9-59C5-4592-A295-E1DF9A055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99" y="728868"/>
            <a:ext cx="11289601" cy="5595429"/>
          </a:xfrm>
          <a:prstGeom prst="rect">
            <a:avLst/>
          </a:prstGeom>
        </p:spPr>
      </p:pic>
    </p:spTree>
    <p:extLst>
      <p:ext uri="{BB962C8B-B14F-4D97-AF65-F5344CB8AC3E}">
        <p14:creationId xmlns:p14="http://schemas.microsoft.com/office/powerpoint/2010/main" val="207164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43E246C-0BD1-4494-938C-85C01DA77EE1}"/>
              </a:ext>
            </a:extLst>
          </p:cNvPr>
          <p:cNvSpPr txBox="1"/>
          <p:nvPr/>
        </p:nvSpPr>
        <p:spPr>
          <a:xfrm>
            <a:off x="1724766" y="421610"/>
            <a:ext cx="5552106" cy="461665"/>
          </a:xfrm>
          <a:prstGeom prst="rect">
            <a:avLst/>
          </a:prstGeom>
          <a:noFill/>
        </p:spPr>
        <p:txBody>
          <a:bodyPr wrap="square" rtlCol="0">
            <a:spAutoFit/>
          </a:bodyPr>
          <a:lstStyle/>
          <a:p>
            <a:pPr marL="457200" indent="-457200">
              <a:buFont typeface="+mj-lt"/>
              <a:buAutoNum type="arabicPeriod" startAt="2"/>
            </a:pPr>
            <a:r>
              <a:rPr lang="fr-FR" sz="2400" b="1" i="1" u="sng" dirty="0"/>
              <a:t>Description des données</a:t>
            </a:r>
          </a:p>
        </p:txBody>
      </p:sp>
      <p:pic>
        <p:nvPicPr>
          <p:cNvPr id="4" name="Image 3">
            <a:extLst>
              <a:ext uri="{FF2B5EF4-FFF2-40B4-BE49-F238E27FC236}">
                <a16:creationId xmlns:a16="http://schemas.microsoft.com/office/drawing/2014/main" id="{8CBF9BF0-50E4-4872-B6E5-8F7DC1094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027" y="1962916"/>
            <a:ext cx="9906328" cy="4790183"/>
          </a:xfrm>
          <a:prstGeom prst="rect">
            <a:avLst/>
          </a:prstGeom>
        </p:spPr>
      </p:pic>
      <p:sp>
        <p:nvSpPr>
          <p:cNvPr id="6" name="ZoneTexte 5">
            <a:extLst>
              <a:ext uri="{FF2B5EF4-FFF2-40B4-BE49-F238E27FC236}">
                <a16:creationId xmlns:a16="http://schemas.microsoft.com/office/drawing/2014/main" id="{C77F876F-7A46-4346-A698-75C03DE9C9CE}"/>
              </a:ext>
            </a:extLst>
          </p:cNvPr>
          <p:cNvSpPr txBox="1"/>
          <p:nvPr/>
        </p:nvSpPr>
        <p:spPr>
          <a:xfrm>
            <a:off x="927652" y="1099930"/>
            <a:ext cx="10774018" cy="646331"/>
          </a:xfrm>
          <a:prstGeom prst="rect">
            <a:avLst/>
          </a:prstGeom>
          <a:noFill/>
        </p:spPr>
        <p:txBody>
          <a:bodyPr wrap="square" rtlCol="0">
            <a:spAutoFit/>
          </a:bodyPr>
          <a:lstStyle/>
          <a:p>
            <a:r>
              <a:rPr lang="fr-FR" dirty="0"/>
              <a:t>Pour une description des données, on a réalisé les statistiques descriptives pour une meilleure approche </a:t>
            </a:r>
          </a:p>
          <a:p>
            <a:r>
              <a:rPr lang="fr-FR" dirty="0"/>
              <a:t>dans l’analyse portée sur ces données.</a:t>
            </a:r>
          </a:p>
        </p:txBody>
      </p:sp>
    </p:spTree>
    <p:extLst>
      <p:ext uri="{BB962C8B-B14F-4D97-AF65-F5344CB8AC3E}">
        <p14:creationId xmlns:p14="http://schemas.microsoft.com/office/powerpoint/2010/main" val="107437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65E5688-6A23-4892-93D1-9E324D4047EA}"/>
              </a:ext>
            </a:extLst>
          </p:cNvPr>
          <p:cNvSpPr txBox="1"/>
          <p:nvPr/>
        </p:nvSpPr>
        <p:spPr>
          <a:xfrm>
            <a:off x="520930" y="312167"/>
            <a:ext cx="10879717" cy="646331"/>
          </a:xfrm>
          <a:prstGeom prst="rect">
            <a:avLst/>
          </a:prstGeom>
          <a:noFill/>
        </p:spPr>
        <p:txBody>
          <a:bodyPr wrap="square" rtlCol="0">
            <a:spAutoFit/>
          </a:bodyPr>
          <a:lstStyle/>
          <a:p>
            <a:r>
              <a:rPr lang="fr-FR" dirty="0"/>
              <a:t>Par la suite, dans la description nous avons déterminé la matrice de corrélation qui donne les coefficients de corrélation de chaque variable avec une autre variable.</a:t>
            </a:r>
          </a:p>
        </p:txBody>
      </p:sp>
      <p:pic>
        <p:nvPicPr>
          <p:cNvPr id="5" name="Image 4">
            <a:extLst>
              <a:ext uri="{FF2B5EF4-FFF2-40B4-BE49-F238E27FC236}">
                <a16:creationId xmlns:a16="http://schemas.microsoft.com/office/drawing/2014/main" id="{B951533D-1A41-41B5-91B9-0758AC179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30" y="1346662"/>
            <a:ext cx="11423864" cy="5098473"/>
          </a:xfrm>
          <a:prstGeom prst="rect">
            <a:avLst/>
          </a:prstGeom>
        </p:spPr>
      </p:pic>
    </p:spTree>
    <p:extLst>
      <p:ext uri="{BB962C8B-B14F-4D97-AF65-F5344CB8AC3E}">
        <p14:creationId xmlns:p14="http://schemas.microsoft.com/office/powerpoint/2010/main" val="21568368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1989</Words>
  <Application>Microsoft Office PowerPoint</Application>
  <PresentationFormat>Grand écran</PresentationFormat>
  <Paragraphs>130</Paragraphs>
  <Slides>33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Arial</vt:lpstr>
      <vt:lpstr>Calibri</vt:lpstr>
      <vt:lpstr>Calibri Light</vt:lpstr>
      <vt:lpstr>Cambria Math</vt:lpstr>
      <vt:lpstr>Dosis ExtraBold</vt:lpstr>
      <vt:lpstr>Open Sans</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 Nassalang</dc:creator>
  <cp:lastModifiedBy>Michel Nassalang</cp:lastModifiedBy>
  <cp:revision>77</cp:revision>
  <dcterms:created xsi:type="dcterms:W3CDTF">2021-06-30T22:36:16Z</dcterms:created>
  <dcterms:modified xsi:type="dcterms:W3CDTF">2021-08-12T17:26:18Z</dcterms:modified>
</cp:coreProperties>
</file>