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623E"/>
    <a:srgbClr val="FFFFFF"/>
    <a:srgbClr val="A35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4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5C7EC1-156A-4511-BA09-A53ED74D455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A09A2B-B16D-4E98-A957-EE657E8C5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4834F05-7999-4CDA-8B3F-855E1B616BBC}"/>
              </a:ext>
            </a:extLst>
          </p:cNvPr>
          <p:cNvSpPr>
            <a:spLocks noGrp="1"/>
          </p:cNvSpPr>
          <p:nvPr>
            <p:ph type="dt" sz="half" idx="10"/>
          </p:nvPr>
        </p:nvSpPr>
        <p:spPr/>
        <p:txBody>
          <a:bodyPr/>
          <a:lstStyle/>
          <a:p>
            <a:fld id="{0BD30A1E-4492-4A36-A024-E2526A5C028C}" type="datetimeFigureOut">
              <a:rPr lang="fr-FR" smtClean="0"/>
              <a:t>24/07/2021</a:t>
            </a:fld>
            <a:endParaRPr lang="fr-FR"/>
          </a:p>
        </p:txBody>
      </p:sp>
      <p:sp>
        <p:nvSpPr>
          <p:cNvPr id="5" name="Espace réservé du pied de page 4">
            <a:extLst>
              <a:ext uri="{FF2B5EF4-FFF2-40B4-BE49-F238E27FC236}">
                <a16:creationId xmlns:a16="http://schemas.microsoft.com/office/drawing/2014/main" id="{B978126F-E2A7-41F5-85E0-00B3666073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D338053-0B4D-45AF-8D68-EDA4A480A438}"/>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398528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F4DFE-CB45-4945-BC6E-D73A68B525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A1B6E40-2520-44CC-9842-371B7FED211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9FDC34-369B-4F47-9FA9-A4404BD55B55}"/>
              </a:ext>
            </a:extLst>
          </p:cNvPr>
          <p:cNvSpPr>
            <a:spLocks noGrp="1"/>
          </p:cNvSpPr>
          <p:nvPr>
            <p:ph type="dt" sz="half" idx="10"/>
          </p:nvPr>
        </p:nvSpPr>
        <p:spPr/>
        <p:txBody>
          <a:bodyPr/>
          <a:lstStyle/>
          <a:p>
            <a:fld id="{0BD30A1E-4492-4A36-A024-E2526A5C028C}" type="datetimeFigureOut">
              <a:rPr lang="fr-FR" smtClean="0"/>
              <a:t>24/07/2021</a:t>
            </a:fld>
            <a:endParaRPr lang="fr-FR"/>
          </a:p>
        </p:txBody>
      </p:sp>
      <p:sp>
        <p:nvSpPr>
          <p:cNvPr id="5" name="Espace réservé du pied de page 4">
            <a:extLst>
              <a:ext uri="{FF2B5EF4-FFF2-40B4-BE49-F238E27FC236}">
                <a16:creationId xmlns:a16="http://schemas.microsoft.com/office/drawing/2014/main" id="{AFB5CE13-34A0-4FF9-8E1C-31760C2D23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561F31D-D8A1-48A2-AF8F-353C0ECEBAC0}"/>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408826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BE4F0C-DA99-4F97-8BC0-47B7BD1FEA3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E2CF1D7-5E2B-44C7-BE4E-5DC76D94B9A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634EAF-93C9-4C96-9615-44A94B9B5E5F}"/>
              </a:ext>
            </a:extLst>
          </p:cNvPr>
          <p:cNvSpPr>
            <a:spLocks noGrp="1"/>
          </p:cNvSpPr>
          <p:nvPr>
            <p:ph type="dt" sz="half" idx="10"/>
          </p:nvPr>
        </p:nvSpPr>
        <p:spPr/>
        <p:txBody>
          <a:bodyPr/>
          <a:lstStyle/>
          <a:p>
            <a:fld id="{0BD30A1E-4492-4A36-A024-E2526A5C028C}" type="datetimeFigureOut">
              <a:rPr lang="fr-FR" smtClean="0"/>
              <a:t>24/07/2021</a:t>
            </a:fld>
            <a:endParaRPr lang="fr-FR"/>
          </a:p>
        </p:txBody>
      </p:sp>
      <p:sp>
        <p:nvSpPr>
          <p:cNvPr id="5" name="Espace réservé du pied de page 4">
            <a:extLst>
              <a:ext uri="{FF2B5EF4-FFF2-40B4-BE49-F238E27FC236}">
                <a16:creationId xmlns:a16="http://schemas.microsoft.com/office/drawing/2014/main" id="{7B1CBEB4-E142-4E2A-B9A6-45A5361170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13A60A-A883-485B-BB0D-64845E55444F}"/>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3865213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82E8F-623E-4D25-99A6-2D6DD76DECD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305B407-5A85-4432-9F8F-C7E4579C251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A56BE7-B296-4978-8720-9E6AAD6FC309}"/>
              </a:ext>
            </a:extLst>
          </p:cNvPr>
          <p:cNvSpPr>
            <a:spLocks noGrp="1"/>
          </p:cNvSpPr>
          <p:nvPr>
            <p:ph type="dt" sz="half" idx="10"/>
          </p:nvPr>
        </p:nvSpPr>
        <p:spPr/>
        <p:txBody>
          <a:bodyPr/>
          <a:lstStyle/>
          <a:p>
            <a:fld id="{0BD30A1E-4492-4A36-A024-E2526A5C028C}" type="datetimeFigureOut">
              <a:rPr lang="fr-FR" smtClean="0"/>
              <a:t>24/07/2021</a:t>
            </a:fld>
            <a:endParaRPr lang="fr-FR"/>
          </a:p>
        </p:txBody>
      </p:sp>
      <p:sp>
        <p:nvSpPr>
          <p:cNvPr id="5" name="Espace réservé du pied de page 4">
            <a:extLst>
              <a:ext uri="{FF2B5EF4-FFF2-40B4-BE49-F238E27FC236}">
                <a16:creationId xmlns:a16="http://schemas.microsoft.com/office/drawing/2014/main" id="{450492AF-6A30-4668-AF9E-51ADF8811A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278169-0072-45BA-85F9-FE44780869EC}"/>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293762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BA9A6D-0F3A-4D0C-BF17-18774594AD2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369E985-EA82-4276-8C6C-BC167DB671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3880631-CE59-4476-A203-777DFA2EC6C7}"/>
              </a:ext>
            </a:extLst>
          </p:cNvPr>
          <p:cNvSpPr>
            <a:spLocks noGrp="1"/>
          </p:cNvSpPr>
          <p:nvPr>
            <p:ph type="dt" sz="half" idx="10"/>
          </p:nvPr>
        </p:nvSpPr>
        <p:spPr/>
        <p:txBody>
          <a:bodyPr/>
          <a:lstStyle/>
          <a:p>
            <a:fld id="{0BD30A1E-4492-4A36-A024-E2526A5C028C}" type="datetimeFigureOut">
              <a:rPr lang="fr-FR" smtClean="0"/>
              <a:t>24/07/2021</a:t>
            </a:fld>
            <a:endParaRPr lang="fr-FR"/>
          </a:p>
        </p:txBody>
      </p:sp>
      <p:sp>
        <p:nvSpPr>
          <p:cNvPr id="5" name="Espace réservé du pied de page 4">
            <a:extLst>
              <a:ext uri="{FF2B5EF4-FFF2-40B4-BE49-F238E27FC236}">
                <a16:creationId xmlns:a16="http://schemas.microsoft.com/office/drawing/2014/main" id="{4E544067-8C6C-4C84-AA4E-A16BAEFA384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4A5E0E-A276-4900-BD8A-E75247D3DFA3}"/>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4350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34CAA-4ACA-432C-A641-C18CE66ADAD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8AE80F-97C7-4541-9315-30A4D4CF59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9872831-1E3A-4690-A950-DEC6DD9720B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CE522A0-09CB-4EAD-B1F7-07C8F1B537DD}"/>
              </a:ext>
            </a:extLst>
          </p:cNvPr>
          <p:cNvSpPr>
            <a:spLocks noGrp="1"/>
          </p:cNvSpPr>
          <p:nvPr>
            <p:ph type="dt" sz="half" idx="10"/>
          </p:nvPr>
        </p:nvSpPr>
        <p:spPr/>
        <p:txBody>
          <a:bodyPr/>
          <a:lstStyle/>
          <a:p>
            <a:fld id="{0BD30A1E-4492-4A36-A024-E2526A5C028C}" type="datetimeFigureOut">
              <a:rPr lang="fr-FR" smtClean="0"/>
              <a:t>24/07/2021</a:t>
            </a:fld>
            <a:endParaRPr lang="fr-FR"/>
          </a:p>
        </p:txBody>
      </p:sp>
      <p:sp>
        <p:nvSpPr>
          <p:cNvPr id="6" name="Espace réservé du pied de page 5">
            <a:extLst>
              <a:ext uri="{FF2B5EF4-FFF2-40B4-BE49-F238E27FC236}">
                <a16:creationId xmlns:a16="http://schemas.microsoft.com/office/drawing/2014/main" id="{FC1D6D97-8CDD-49AF-9644-1B0D5F1961F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7C02D3B-35B7-4148-80DF-170531CF4114}"/>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187414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64068-E5BD-460D-A613-D05263A187F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D4828BA-CECB-4991-972D-BF4EF5D1A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B72F219-F107-43A2-9147-E42084AF85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72ED44C-3738-4E3F-8D20-ED4516DA0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9D8ABBD-E7A6-49A7-B4E1-166DDB54B77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A4305EB-C920-49C9-927B-F45D3FF34985}"/>
              </a:ext>
            </a:extLst>
          </p:cNvPr>
          <p:cNvSpPr>
            <a:spLocks noGrp="1"/>
          </p:cNvSpPr>
          <p:nvPr>
            <p:ph type="dt" sz="half" idx="10"/>
          </p:nvPr>
        </p:nvSpPr>
        <p:spPr/>
        <p:txBody>
          <a:bodyPr/>
          <a:lstStyle/>
          <a:p>
            <a:fld id="{0BD30A1E-4492-4A36-A024-E2526A5C028C}" type="datetimeFigureOut">
              <a:rPr lang="fr-FR" smtClean="0"/>
              <a:t>24/07/2021</a:t>
            </a:fld>
            <a:endParaRPr lang="fr-FR"/>
          </a:p>
        </p:txBody>
      </p:sp>
      <p:sp>
        <p:nvSpPr>
          <p:cNvPr id="8" name="Espace réservé du pied de page 7">
            <a:extLst>
              <a:ext uri="{FF2B5EF4-FFF2-40B4-BE49-F238E27FC236}">
                <a16:creationId xmlns:a16="http://schemas.microsoft.com/office/drawing/2014/main" id="{DEECA2DA-1B59-42C8-BEEB-20CCA2BA337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503E896-6C1B-43C0-9E9A-3A5B8127B648}"/>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390112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2B170E-4C21-4F1D-9E09-AC8DF3D0CFE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12E5E25-BACB-4C96-82E2-C166DB951D02}"/>
              </a:ext>
            </a:extLst>
          </p:cNvPr>
          <p:cNvSpPr>
            <a:spLocks noGrp="1"/>
          </p:cNvSpPr>
          <p:nvPr>
            <p:ph type="dt" sz="half" idx="10"/>
          </p:nvPr>
        </p:nvSpPr>
        <p:spPr/>
        <p:txBody>
          <a:bodyPr/>
          <a:lstStyle/>
          <a:p>
            <a:fld id="{0BD30A1E-4492-4A36-A024-E2526A5C028C}" type="datetimeFigureOut">
              <a:rPr lang="fr-FR" smtClean="0"/>
              <a:t>24/07/2021</a:t>
            </a:fld>
            <a:endParaRPr lang="fr-FR"/>
          </a:p>
        </p:txBody>
      </p:sp>
      <p:sp>
        <p:nvSpPr>
          <p:cNvPr id="4" name="Espace réservé du pied de page 3">
            <a:extLst>
              <a:ext uri="{FF2B5EF4-FFF2-40B4-BE49-F238E27FC236}">
                <a16:creationId xmlns:a16="http://schemas.microsoft.com/office/drawing/2014/main" id="{F95CCCE4-3A00-4067-907B-4A92F6ED97F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848A3DC-1F32-45CB-962F-3E1A88420116}"/>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378805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2E09510-2221-4738-9BD4-452DC4747AD9}"/>
              </a:ext>
            </a:extLst>
          </p:cNvPr>
          <p:cNvSpPr>
            <a:spLocks noGrp="1"/>
          </p:cNvSpPr>
          <p:nvPr>
            <p:ph type="dt" sz="half" idx="10"/>
          </p:nvPr>
        </p:nvSpPr>
        <p:spPr/>
        <p:txBody>
          <a:bodyPr/>
          <a:lstStyle/>
          <a:p>
            <a:fld id="{0BD30A1E-4492-4A36-A024-E2526A5C028C}" type="datetimeFigureOut">
              <a:rPr lang="fr-FR" smtClean="0"/>
              <a:t>24/07/2021</a:t>
            </a:fld>
            <a:endParaRPr lang="fr-FR"/>
          </a:p>
        </p:txBody>
      </p:sp>
      <p:sp>
        <p:nvSpPr>
          <p:cNvPr id="3" name="Espace réservé du pied de page 2">
            <a:extLst>
              <a:ext uri="{FF2B5EF4-FFF2-40B4-BE49-F238E27FC236}">
                <a16:creationId xmlns:a16="http://schemas.microsoft.com/office/drawing/2014/main" id="{CF9BBAF7-C878-4667-B61D-F0FA6715E7D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E9499D9-0FA4-4430-A946-C1179C7941BC}"/>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133947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507E7D-E73D-4B16-A1CC-76CCDBB67C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0FC069E-170D-4F0F-B929-85E943414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5024A5B-18A7-45F1-84F3-2705B9AD3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DC291FC-F52D-457E-A47E-D1A46CE0B3EF}"/>
              </a:ext>
            </a:extLst>
          </p:cNvPr>
          <p:cNvSpPr>
            <a:spLocks noGrp="1"/>
          </p:cNvSpPr>
          <p:nvPr>
            <p:ph type="dt" sz="half" idx="10"/>
          </p:nvPr>
        </p:nvSpPr>
        <p:spPr/>
        <p:txBody>
          <a:bodyPr/>
          <a:lstStyle/>
          <a:p>
            <a:fld id="{0BD30A1E-4492-4A36-A024-E2526A5C028C}" type="datetimeFigureOut">
              <a:rPr lang="fr-FR" smtClean="0"/>
              <a:t>24/07/2021</a:t>
            </a:fld>
            <a:endParaRPr lang="fr-FR"/>
          </a:p>
        </p:txBody>
      </p:sp>
      <p:sp>
        <p:nvSpPr>
          <p:cNvPr id="6" name="Espace réservé du pied de page 5">
            <a:extLst>
              <a:ext uri="{FF2B5EF4-FFF2-40B4-BE49-F238E27FC236}">
                <a16:creationId xmlns:a16="http://schemas.microsoft.com/office/drawing/2014/main" id="{00EB749F-998D-47BA-94CE-4C39E71CC9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DAFD171-DADE-41AD-AA61-4C788C17BD5D}"/>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27373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6C92F-7A27-4591-B7B0-459AF9EF58C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5D07E38-E7F8-42B4-A86B-53A2977850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396215-E19B-4E77-BD06-F27A6BE91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1E1F06-E8A9-4B38-AE6F-274319A6CFDA}"/>
              </a:ext>
            </a:extLst>
          </p:cNvPr>
          <p:cNvSpPr>
            <a:spLocks noGrp="1"/>
          </p:cNvSpPr>
          <p:nvPr>
            <p:ph type="dt" sz="half" idx="10"/>
          </p:nvPr>
        </p:nvSpPr>
        <p:spPr/>
        <p:txBody>
          <a:bodyPr/>
          <a:lstStyle/>
          <a:p>
            <a:fld id="{0BD30A1E-4492-4A36-A024-E2526A5C028C}" type="datetimeFigureOut">
              <a:rPr lang="fr-FR" smtClean="0"/>
              <a:t>24/07/2021</a:t>
            </a:fld>
            <a:endParaRPr lang="fr-FR"/>
          </a:p>
        </p:txBody>
      </p:sp>
      <p:sp>
        <p:nvSpPr>
          <p:cNvPr id="6" name="Espace réservé du pied de page 5">
            <a:extLst>
              <a:ext uri="{FF2B5EF4-FFF2-40B4-BE49-F238E27FC236}">
                <a16:creationId xmlns:a16="http://schemas.microsoft.com/office/drawing/2014/main" id="{44EC87BF-BAC3-4D1A-974F-814EE98D482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C4B9A6B-1568-4CCD-BFF2-99E6A27384C9}"/>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170850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9C1DA90-C42C-4E57-B4AF-73F0FFAA6E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DFC137E-A72F-43E4-9C68-657E47C67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6641AE2-CBE0-4CF3-80DC-C98D26768D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30A1E-4492-4A36-A024-E2526A5C028C}" type="datetimeFigureOut">
              <a:rPr lang="fr-FR" smtClean="0"/>
              <a:t>24/07/2021</a:t>
            </a:fld>
            <a:endParaRPr lang="fr-FR"/>
          </a:p>
        </p:txBody>
      </p:sp>
      <p:sp>
        <p:nvSpPr>
          <p:cNvPr id="5" name="Espace réservé du pied de page 4">
            <a:extLst>
              <a:ext uri="{FF2B5EF4-FFF2-40B4-BE49-F238E27FC236}">
                <a16:creationId xmlns:a16="http://schemas.microsoft.com/office/drawing/2014/main" id="{64AA91BB-82FD-43F4-98FE-03575C2C4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BED1B51-C689-435C-9991-D218C4C67D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EC981-DE76-4DF7-9FF3-49AFE502E7FF}" type="slidenum">
              <a:rPr lang="fr-FR" smtClean="0"/>
              <a:t>‹N°›</a:t>
            </a:fld>
            <a:endParaRPr lang="fr-FR"/>
          </a:p>
        </p:txBody>
      </p:sp>
    </p:spTree>
    <p:extLst>
      <p:ext uri="{BB962C8B-B14F-4D97-AF65-F5344CB8AC3E}">
        <p14:creationId xmlns:p14="http://schemas.microsoft.com/office/powerpoint/2010/main" val="70296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3C6EE62A-5D96-48A7-80AE-7A9AD4FFCEC9}"/>
              </a:ext>
            </a:extLst>
          </p:cNvPr>
          <p:cNvSpPr/>
          <p:nvPr/>
        </p:nvSpPr>
        <p:spPr>
          <a:xfrm rot="18635650">
            <a:off x="11681514" y="4156773"/>
            <a:ext cx="885169" cy="5209453"/>
          </a:xfrm>
          <a:prstGeom prst="roundRect">
            <a:avLst>
              <a:gd name="adj" fmla="val 37751"/>
            </a:avLst>
          </a:prstGeom>
          <a:solidFill>
            <a:srgbClr val="8B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AB43D396-2E2D-4DCD-96EF-A59D788BE8C3}"/>
              </a:ext>
            </a:extLst>
          </p:cNvPr>
          <p:cNvSpPr/>
          <p:nvPr/>
        </p:nvSpPr>
        <p:spPr>
          <a:xfrm rot="18635650">
            <a:off x="11974384" y="3039252"/>
            <a:ext cx="885169" cy="5209453"/>
          </a:xfrm>
          <a:prstGeom prst="roundRect">
            <a:avLst>
              <a:gd name="adj" fmla="val 37751"/>
            </a:avLst>
          </a:prstGeom>
          <a:solidFill>
            <a:srgbClr val="8B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2FF6572A-5EB9-4391-912F-0B7678E790D6}"/>
              </a:ext>
            </a:extLst>
          </p:cNvPr>
          <p:cNvSpPr/>
          <p:nvPr/>
        </p:nvSpPr>
        <p:spPr>
          <a:xfrm rot="18635650">
            <a:off x="11388642" y="5274294"/>
            <a:ext cx="885169" cy="5209453"/>
          </a:xfrm>
          <a:prstGeom prst="roundRect">
            <a:avLst>
              <a:gd name="adj" fmla="val 37751"/>
            </a:avLst>
          </a:prstGeom>
          <a:solidFill>
            <a:srgbClr val="8B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a:extLst>
              <a:ext uri="{FF2B5EF4-FFF2-40B4-BE49-F238E27FC236}">
                <a16:creationId xmlns:a16="http://schemas.microsoft.com/office/drawing/2014/main" id="{6D63C2CD-9412-409F-B212-89BFACA05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620" y="301150"/>
            <a:ext cx="2482760" cy="1880041"/>
          </a:xfrm>
          <a:prstGeom prst="rect">
            <a:avLst/>
          </a:prstGeom>
        </p:spPr>
      </p:pic>
      <p:pic>
        <p:nvPicPr>
          <p:cNvPr id="16" name="Image 15">
            <a:extLst>
              <a:ext uri="{FF2B5EF4-FFF2-40B4-BE49-F238E27FC236}">
                <a16:creationId xmlns:a16="http://schemas.microsoft.com/office/drawing/2014/main" id="{8C9FEFBA-4B7B-41D3-BEF1-E2BE51498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828" y="2491008"/>
            <a:ext cx="4191000" cy="990600"/>
          </a:xfrm>
          <a:prstGeom prst="rect">
            <a:avLst/>
          </a:prstGeom>
        </p:spPr>
      </p:pic>
      <p:sp>
        <p:nvSpPr>
          <p:cNvPr id="17" name="ZoneTexte 16">
            <a:extLst>
              <a:ext uri="{FF2B5EF4-FFF2-40B4-BE49-F238E27FC236}">
                <a16:creationId xmlns:a16="http://schemas.microsoft.com/office/drawing/2014/main" id="{EAB7FE7C-34BF-4DCC-8188-B36FC5EC7008}"/>
              </a:ext>
            </a:extLst>
          </p:cNvPr>
          <p:cNvSpPr txBox="1"/>
          <p:nvPr/>
        </p:nvSpPr>
        <p:spPr>
          <a:xfrm>
            <a:off x="3032855" y="3975652"/>
            <a:ext cx="5815811" cy="830997"/>
          </a:xfrm>
          <a:prstGeom prst="rect">
            <a:avLst/>
          </a:prstGeom>
          <a:noFill/>
        </p:spPr>
        <p:txBody>
          <a:bodyPr wrap="square" rtlCol="0">
            <a:spAutoFit/>
          </a:bodyPr>
          <a:lstStyle/>
          <a:p>
            <a:pPr algn="ctr"/>
            <a:r>
              <a:rPr lang="fr-FR" sz="2400" b="1" dirty="0"/>
              <a:t>Rapport d’étude statistique sur la scolarisation de la population de l’UEMOA </a:t>
            </a:r>
          </a:p>
        </p:txBody>
      </p:sp>
      <p:sp>
        <p:nvSpPr>
          <p:cNvPr id="18" name="ZoneTexte 17">
            <a:extLst>
              <a:ext uri="{FF2B5EF4-FFF2-40B4-BE49-F238E27FC236}">
                <a16:creationId xmlns:a16="http://schemas.microsoft.com/office/drawing/2014/main" id="{CCBCCCE3-3CB0-4E31-9C55-F8854E77FA35}"/>
              </a:ext>
            </a:extLst>
          </p:cNvPr>
          <p:cNvSpPr txBox="1"/>
          <p:nvPr/>
        </p:nvSpPr>
        <p:spPr>
          <a:xfrm>
            <a:off x="3410292" y="5026462"/>
            <a:ext cx="5371415" cy="1231106"/>
          </a:xfrm>
          <a:prstGeom prst="rect">
            <a:avLst/>
          </a:prstGeom>
          <a:noFill/>
        </p:spPr>
        <p:txBody>
          <a:bodyPr wrap="square" rtlCol="0">
            <a:spAutoFit/>
          </a:bodyPr>
          <a:lstStyle/>
          <a:p>
            <a:pPr algn="ctr"/>
            <a:r>
              <a:rPr lang="fr-FR" dirty="0"/>
              <a:t>Présenté par : </a:t>
            </a:r>
          </a:p>
          <a:p>
            <a:pPr algn="ctr"/>
            <a:r>
              <a:rPr lang="fr-FR" sz="2000" b="1" dirty="0"/>
              <a:t>Michel Nassalang</a:t>
            </a:r>
          </a:p>
          <a:p>
            <a:pPr algn="ctr"/>
            <a:r>
              <a:rPr lang="fr-FR" dirty="0"/>
              <a:t>Elève-Ingénieur à l’Institut polytechnique de Saint-Louis</a:t>
            </a:r>
          </a:p>
          <a:p>
            <a:pPr algn="ctr"/>
            <a:r>
              <a:rPr lang="fr-FR" dirty="0"/>
              <a:t>Cycle Informatique </a:t>
            </a:r>
          </a:p>
        </p:txBody>
      </p:sp>
    </p:spTree>
    <p:extLst>
      <p:ext uri="{BB962C8B-B14F-4D97-AF65-F5344CB8AC3E}">
        <p14:creationId xmlns:p14="http://schemas.microsoft.com/office/powerpoint/2010/main" val="2956294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22CE981-4B16-488A-A9C9-1216B065C533}"/>
              </a:ext>
            </a:extLst>
          </p:cNvPr>
          <p:cNvSpPr txBox="1"/>
          <p:nvPr/>
        </p:nvSpPr>
        <p:spPr>
          <a:xfrm>
            <a:off x="448987" y="273772"/>
            <a:ext cx="11312278" cy="1200329"/>
          </a:xfrm>
          <a:prstGeom prst="rect">
            <a:avLst/>
          </a:prstGeom>
          <a:noFill/>
        </p:spPr>
        <p:txBody>
          <a:bodyPr wrap="square" rtlCol="0">
            <a:spAutoFit/>
          </a:bodyPr>
          <a:lstStyle/>
          <a:p>
            <a:r>
              <a:rPr lang="fr-FR" dirty="0"/>
              <a:t>Pour déterminer la variable réponse sur les données étudiées , on cherche la variable ayant le  coefficient  de corrélation le plus élevé avec toutes les autres variables. Nous avons trouvé la variable </a:t>
            </a:r>
            <a:r>
              <a:rPr lang="fr-FR" dirty="0" err="1"/>
              <a:t>M_years</a:t>
            </a:r>
            <a:r>
              <a:rPr lang="fr-FR" dirty="0"/>
              <a:t>  correspondant à nombre moyen d’années d’études complétées à l’âge de 17 ans et plus. Et il est plus fortement corrélé avec l’enseignement secondaire.</a:t>
            </a:r>
          </a:p>
        </p:txBody>
      </p:sp>
      <p:pic>
        <p:nvPicPr>
          <p:cNvPr id="4" name="Image 3">
            <a:extLst>
              <a:ext uri="{FF2B5EF4-FFF2-40B4-BE49-F238E27FC236}">
                <a16:creationId xmlns:a16="http://schemas.microsoft.com/office/drawing/2014/main" id="{4A7B530A-85F0-4204-9B9F-9AD6229F8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46" y="1474101"/>
            <a:ext cx="9625840" cy="5285953"/>
          </a:xfrm>
          <a:prstGeom prst="rect">
            <a:avLst/>
          </a:prstGeom>
        </p:spPr>
      </p:pic>
    </p:spTree>
    <p:extLst>
      <p:ext uri="{BB962C8B-B14F-4D97-AF65-F5344CB8AC3E}">
        <p14:creationId xmlns:p14="http://schemas.microsoft.com/office/powerpoint/2010/main" val="3172691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FFE5923-2FDB-46E7-BAF6-CD4C98718B40}"/>
              </a:ext>
            </a:extLst>
          </p:cNvPr>
          <p:cNvSpPr txBox="1"/>
          <p:nvPr/>
        </p:nvSpPr>
        <p:spPr>
          <a:xfrm>
            <a:off x="960029" y="1346960"/>
            <a:ext cx="10709978" cy="400110"/>
          </a:xfrm>
          <a:prstGeom prst="rect">
            <a:avLst/>
          </a:prstGeom>
          <a:noFill/>
        </p:spPr>
        <p:txBody>
          <a:bodyPr wrap="square" rtlCol="0">
            <a:spAutoFit/>
          </a:bodyPr>
          <a:lstStyle/>
          <a:p>
            <a:r>
              <a:rPr lang="fr-FR" sz="2000" b="1" dirty="0"/>
              <a:t>Variable réponse : </a:t>
            </a:r>
            <a:r>
              <a:rPr lang="fr-FR" sz="2000" dirty="0" err="1"/>
              <a:t>M_years</a:t>
            </a:r>
            <a:r>
              <a:rPr lang="fr-FR" sz="2000" dirty="0"/>
              <a:t> (nombre moyen d’années d’études complétées à l’âge de 17 ans et plus)</a:t>
            </a:r>
          </a:p>
        </p:txBody>
      </p:sp>
      <p:sp>
        <p:nvSpPr>
          <p:cNvPr id="2" name="ZoneTexte 1">
            <a:extLst>
              <a:ext uri="{FF2B5EF4-FFF2-40B4-BE49-F238E27FC236}">
                <a16:creationId xmlns:a16="http://schemas.microsoft.com/office/drawing/2014/main" id="{C70F8178-2743-456E-9F45-6A1488465E8D}"/>
              </a:ext>
            </a:extLst>
          </p:cNvPr>
          <p:cNvSpPr txBox="1"/>
          <p:nvPr/>
        </p:nvSpPr>
        <p:spPr>
          <a:xfrm>
            <a:off x="1708339" y="436309"/>
            <a:ext cx="8300781" cy="461665"/>
          </a:xfrm>
          <a:prstGeom prst="rect">
            <a:avLst/>
          </a:prstGeom>
          <a:noFill/>
        </p:spPr>
        <p:txBody>
          <a:bodyPr wrap="square" rtlCol="0">
            <a:spAutoFit/>
          </a:bodyPr>
          <a:lstStyle/>
          <a:p>
            <a:pPr marL="400050" indent="-400050">
              <a:buFont typeface="+mj-lt"/>
              <a:buAutoNum type="romanUcPeriod" startAt="3"/>
            </a:pPr>
            <a:r>
              <a:rPr lang="fr-FR" sz="2400" b="1" u="sng" dirty="0"/>
              <a:t>Analyse des sorties</a:t>
            </a:r>
          </a:p>
        </p:txBody>
      </p:sp>
      <p:sp>
        <p:nvSpPr>
          <p:cNvPr id="4" name="ZoneTexte 3">
            <a:extLst>
              <a:ext uri="{FF2B5EF4-FFF2-40B4-BE49-F238E27FC236}">
                <a16:creationId xmlns:a16="http://schemas.microsoft.com/office/drawing/2014/main" id="{48655BA5-B87B-495C-B20D-2D4F29F75D08}"/>
              </a:ext>
            </a:extLst>
          </p:cNvPr>
          <p:cNvSpPr txBox="1"/>
          <p:nvPr/>
        </p:nvSpPr>
        <p:spPr>
          <a:xfrm>
            <a:off x="960029" y="2309727"/>
            <a:ext cx="10709978" cy="2246769"/>
          </a:xfrm>
          <a:prstGeom prst="rect">
            <a:avLst/>
          </a:prstGeom>
          <a:noFill/>
        </p:spPr>
        <p:txBody>
          <a:bodyPr wrap="square" rtlCol="0">
            <a:spAutoFit/>
          </a:bodyPr>
          <a:lstStyle/>
          <a:p>
            <a:r>
              <a:rPr lang="fr-FR" sz="2000" b="1" dirty="0"/>
              <a:t>Variable explicatives : </a:t>
            </a:r>
          </a:p>
          <a:p>
            <a:pPr marL="2628900" lvl="5" indent="-342900">
              <a:buFont typeface="Arial" panose="020B0604020202020204" pitchFamily="34" charset="0"/>
              <a:buChar char="•"/>
            </a:pPr>
            <a:r>
              <a:rPr lang="fr-FR" sz="2000" dirty="0" err="1"/>
              <a:t>No_Edu</a:t>
            </a:r>
            <a:r>
              <a:rPr lang="fr-FR" sz="2000" dirty="0"/>
              <a:t> (</a:t>
            </a:r>
            <a:r>
              <a:rPr lang="fr-FR" sz="2000" dirty="0">
                <a:sym typeface="Wingdings" panose="05000000000000000000" pitchFamily="2" charset="2"/>
              </a:rPr>
              <a:t>Pas d’éducation)</a:t>
            </a:r>
          </a:p>
          <a:p>
            <a:pPr marL="2628900" lvl="5" indent="-342900">
              <a:buFont typeface="Arial" panose="020B0604020202020204" pitchFamily="34" charset="0"/>
              <a:buChar char="•"/>
            </a:pPr>
            <a:r>
              <a:rPr lang="fr-FR" sz="2000" dirty="0" err="1"/>
              <a:t>P_Edu</a:t>
            </a:r>
            <a:r>
              <a:rPr lang="fr-FR" sz="2000" dirty="0"/>
              <a:t> (</a:t>
            </a:r>
            <a:r>
              <a:rPr lang="fr-FR" sz="2000" dirty="0">
                <a:sym typeface="Wingdings" panose="05000000000000000000" pitchFamily="2" charset="2"/>
              </a:rPr>
              <a:t>Enseignement primaire)</a:t>
            </a:r>
          </a:p>
          <a:p>
            <a:pPr marL="2628900" lvl="5" indent="-342900">
              <a:buFont typeface="Arial" panose="020B0604020202020204" pitchFamily="34" charset="0"/>
              <a:buChar char="•"/>
            </a:pPr>
            <a:r>
              <a:rPr lang="fr-FR" sz="2000" dirty="0" err="1">
                <a:sym typeface="Wingdings" panose="05000000000000000000" pitchFamily="2" charset="2"/>
              </a:rPr>
              <a:t>Pop_total</a:t>
            </a:r>
            <a:r>
              <a:rPr lang="fr-FR" sz="2000" dirty="0">
                <a:sym typeface="Wingdings" panose="05000000000000000000" pitchFamily="2" charset="2"/>
              </a:rPr>
              <a:t>  (Population totale)</a:t>
            </a:r>
          </a:p>
          <a:p>
            <a:pPr marL="2628900" lvl="5" indent="-342900">
              <a:buFont typeface="Arial" panose="020B0604020202020204" pitchFamily="34" charset="0"/>
              <a:buChar char="•"/>
            </a:pPr>
            <a:r>
              <a:rPr lang="fr-FR" sz="2000" dirty="0">
                <a:sym typeface="Wingdings" panose="05000000000000000000" pitchFamily="2" charset="2"/>
              </a:rPr>
              <a:t>Work_15_64 (Population en âge de travailler (16-64 ans))</a:t>
            </a:r>
          </a:p>
          <a:p>
            <a:pPr marL="2628900" lvl="5" indent="-342900">
              <a:buFont typeface="Arial" panose="020B0604020202020204" pitchFamily="34" charset="0"/>
              <a:buChar char="•"/>
            </a:pPr>
            <a:r>
              <a:rPr lang="fr-FR" sz="2000" dirty="0" err="1"/>
              <a:t>Taux_scholar</a:t>
            </a:r>
            <a:r>
              <a:rPr lang="fr-FR" sz="2000" dirty="0"/>
              <a:t> (</a:t>
            </a:r>
            <a:r>
              <a:rPr lang="fr-FR" sz="2000" dirty="0">
                <a:sym typeface="Wingdings" panose="05000000000000000000" pitchFamily="2" charset="2"/>
              </a:rPr>
              <a:t>Taux de scolarisation des personnes âgées entre 6 – 16 ans)</a:t>
            </a:r>
            <a:endParaRPr lang="fr-FR" sz="2000" dirty="0"/>
          </a:p>
          <a:p>
            <a:pPr marL="2628900" lvl="5" indent="-342900">
              <a:buFont typeface="Arial" panose="020B0604020202020204" pitchFamily="34" charset="0"/>
              <a:buChar char="•"/>
            </a:pPr>
            <a:endParaRPr lang="fr-FR" sz="2000" dirty="0"/>
          </a:p>
        </p:txBody>
      </p:sp>
    </p:spTree>
    <p:extLst>
      <p:ext uri="{BB962C8B-B14F-4D97-AF65-F5344CB8AC3E}">
        <p14:creationId xmlns:p14="http://schemas.microsoft.com/office/powerpoint/2010/main" val="241544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CF43541-7FE0-4050-A544-48886C3AC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698" y="276629"/>
            <a:ext cx="10250040" cy="6304742"/>
          </a:xfrm>
          <a:prstGeom prst="rect">
            <a:avLst/>
          </a:prstGeom>
        </p:spPr>
      </p:pic>
    </p:spTree>
    <p:extLst>
      <p:ext uri="{BB962C8B-B14F-4D97-AF65-F5344CB8AC3E}">
        <p14:creationId xmlns:p14="http://schemas.microsoft.com/office/powerpoint/2010/main" val="2508975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8FF37ED-F524-4FA0-A651-302B38C68D00}"/>
              </a:ext>
            </a:extLst>
          </p:cNvPr>
          <p:cNvSpPr txBox="1"/>
          <p:nvPr/>
        </p:nvSpPr>
        <p:spPr>
          <a:xfrm>
            <a:off x="2851340" y="261596"/>
            <a:ext cx="6489320" cy="584775"/>
          </a:xfrm>
          <a:prstGeom prst="rect">
            <a:avLst/>
          </a:prstGeom>
          <a:noFill/>
        </p:spPr>
        <p:txBody>
          <a:bodyPr wrap="square" rtlCol="0">
            <a:spAutoFit/>
          </a:bodyPr>
          <a:lstStyle/>
          <a:p>
            <a:pPr algn="ctr"/>
            <a:r>
              <a:rPr lang="fr-FR" sz="3200" b="1" u="sng" dirty="0"/>
              <a:t>Sélection des modèles et estimation</a:t>
            </a:r>
          </a:p>
        </p:txBody>
      </p:sp>
      <p:sp>
        <p:nvSpPr>
          <p:cNvPr id="3" name="ZoneTexte 2">
            <a:extLst>
              <a:ext uri="{FF2B5EF4-FFF2-40B4-BE49-F238E27FC236}">
                <a16:creationId xmlns:a16="http://schemas.microsoft.com/office/drawing/2014/main" id="{54735F38-461B-4B5B-BDF8-0283ECDE55A4}"/>
              </a:ext>
            </a:extLst>
          </p:cNvPr>
          <p:cNvSpPr txBox="1"/>
          <p:nvPr/>
        </p:nvSpPr>
        <p:spPr>
          <a:xfrm>
            <a:off x="1023909" y="984870"/>
            <a:ext cx="3827339" cy="461665"/>
          </a:xfrm>
          <a:prstGeom prst="rect">
            <a:avLst/>
          </a:prstGeom>
          <a:noFill/>
        </p:spPr>
        <p:txBody>
          <a:bodyPr wrap="square" rtlCol="0">
            <a:spAutoFit/>
          </a:bodyPr>
          <a:lstStyle/>
          <a:p>
            <a:pPr marL="514350" indent="-514350">
              <a:buFont typeface="+mj-lt"/>
              <a:buAutoNum type="romanUcPeriod"/>
            </a:pPr>
            <a:r>
              <a:rPr lang="fr-FR" sz="2400" b="1" u="sng" dirty="0"/>
              <a:t>Définition des modèles</a:t>
            </a:r>
          </a:p>
        </p:txBody>
      </p:sp>
      <p:sp>
        <p:nvSpPr>
          <p:cNvPr id="4" name="ZoneTexte 3">
            <a:extLst>
              <a:ext uri="{FF2B5EF4-FFF2-40B4-BE49-F238E27FC236}">
                <a16:creationId xmlns:a16="http://schemas.microsoft.com/office/drawing/2014/main" id="{5A15A4D7-B085-4574-A41D-505AFE4D773E}"/>
              </a:ext>
            </a:extLst>
          </p:cNvPr>
          <p:cNvSpPr txBox="1"/>
          <p:nvPr/>
        </p:nvSpPr>
        <p:spPr>
          <a:xfrm>
            <a:off x="941778" y="1566487"/>
            <a:ext cx="10803061" cy="369332"/>
          </a:xfrm>
          <a:prstGeom prst="rect">
            <a:avLst/>
          </a:prstGeom>
          <a:noFill/>
        </p:spPr>
        <p:txBody>
          <a:bodyPr wrap="square" rtlCol="0">
            <a:spAutoFit/>
          </a:bodyPr>
          <a:lstStyle/>
          <a:p>
            <a:r>
              <a:rPr lang="fr-FR" dirty="0"/>
              <a:t>On a initialement un modèle avec toutes les variables.</a:t>
            </a:r>
          </a:p>
        </p:txBody>
      </p:sp>
      <p:pic>
        <p:nvPicPr>
          <p:cNvPr id="6" name="Image 5">
            <a:extLst>
              <a:ext uri="{FF2B5EF4-FFF2-40B4-BE49-F238E27FC236}">
                <a16:creationId xmlns:a16="http://schemas.microsoft.com/office/drawing/2014/main" id="{D5F54FCF-AB17-40AF-BC79-365B28885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253" y="2006753"/>
            <a:ext cx="7519162" cy="4507780"/>
          </a:xfrm>
          <a:prstGeom prst="rect">
            <a:avLst/>
          </a:prstGeom>
        </p:spPr>
      </p:pic>
      <p:sp>
        <p:nvSpPr>
          <p:cNvPr id="7" name="ZoneTexte 6">
            <a:extLst>
              <a:ext uri="{FF2B5EF4-FFF2-40B4-BE49-F238E27FC236}">
                <a16:creationId xmlns:a16="http://schemas.microsoft.com/office/drawing/2014/main" id="{80E1DBAF-10E9-4167-BBEA-ECB65F8931FE}"/>
              </a:ext>
            </a:extLst>
          </p:cNvPr>
          <p:cNvSpPr txBox="1"/>
          <p:nvPr/>
        </p:nvSpPr>
        <p:spPr>
          <a:xfrm>
            <a:off x="3692050" y="6514533"/>
            <a:ext cx="3887568" cy="338554"/>
          </a:xfrm>
          <a:prstGeom prst="rect">
            <a:avLst/>
          </a:prstGeom>
          <a:noFill/>
        </p:spPr>
        <p:txBody>
          <a:bodyPr wrap="square" rtlCol="0">
            <a:spAutoFit/>
          </a:bodyPr>
          <a:lstStyle/>
          <a:p>
            <a:pPr algn="ctr"/>
            <a:r>
              <a:rPr lang="fr-FR" sz="1600" u="sng" dirty="0">
                <a:latin typeface="Antipasto Pro Bold" panose="02000506020000020004" pitchFamily="2" charset="0"/>
              </a:rPr>
              <a:t>Modèle A</a:t>
            </a:r>
          </a:p>
        </p:txBody>
      </p:sp>
    </p:spTree>
    <p:extLst>
      <p:ext uri="{BB962C8B-B14F-4D97-AF65-F5344CB8AC3E}">
        <p14:creationId xmlns:p14="http://schemas.microsoft.com/office/powerpoint/2010/main" val="4098927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F004636-E199-4F6F-8DFC-2221C9653A1C}"/>
              </a:ext>
            </a:extLst>
          </p:cNvPr>
          <p:cNvSpPr txBox="1"/>
          <p:nvPr/>
        </p:nvSpPr>
        <p:spPr>
          <a:xfrm>
            <a:off x="732796" y="253370"/>
            <a:ext cx="10726405" cy="646331"/>
          </a:xfrm>
          <a:prstGeom prst="rect">
            <a:avLst/>
          </a:prstGeom>
          <a:noFill/>
        </p:spPr>
        <p:txBody>
          <a:bodyPr wrap="square" rtlCol="0">
            <a:spAutoFit/>
          </a:bodyPr>
          <a:lstStyle/>
          <a:p>
            <a:r>
              <a:rPr lang="fr-FR" dirty="0"/>
              <a:t>On note qu’il y’a des variables où la dépendance avec la variable réponse n’existe pas. Nous allons les éliminer pour améliorer le modèle.  </a:t>
            </a:r>
          </a:p>
        </p:txBody>
      </p:sp>
      <p:pic>
        <p:nvPicPr>
          <p:cNvPr id="4" name="Image 3">
            <a:extLst>
              <a:ext uri="{FF2B5EF4-FFF2-40B4-BE49-F238E27FC236}">
                <a16:creationId xmlns:a16="http://schemas.microsoft.com/office/drawing/2014/main" id="{F226C4C6-0988-4BC4-9A2E-613C55A3F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374" y="899701"/>
            <a:ext cx="9423248" cy="5601730"/>
          </a:xfrm>
          <a:prstGeom prst="rect">
            <a:avLst/>
          </a:prstGeom>
        </p:spPr>
      </p:pic>
      <p:sp>
        <p:nvSpPr>
          <p:cNvPr id="5" name="ZoneTexte 4">
            <a:extLst>
              <a:ext uri="{FF2B5EF4-FFF2-40B4-BE49-F238E27FC236}">
                <a16:creationId xmlns:a16="http://schemas.microsoft.com/office/drawing/2014/main" id="{E6064937-2BDA-4065-9DA2-64558A2C6F80}"/>
              </a:ext>
            </a:extLst>
          </p:cNvPr>
          <p:cNvSpPr txBox="1"/>
          <p:nvPr/>
        </p:nvSpPr>
        <p:spPr>
          <a:xfrm>
            <a:off x="4752690" y="6501431"/>
            <a:ext cx="2819857" cy="369332"/>
          </a:xfrm>
          <a:prstGeom prst="rect">
            <a:avLst/>
          </a:prstGeom>
          <a:noFill/>
        </p:spPr>
        <p:txBody>
          <a:bodyPr wrap="square" rtlCol="0">
            <a:spAutoFit/>
          </a:bodyPr>
          <a:lstStyle/>
          <a:p>
            <a:pPr algn="ctr"/>
            <a:r>
              <a:rPr lang="fr-FR" u="sng" dirty="0">
                <a:latin typeface="Antipasto Pro Bold" panose="02000506020000020004" pitchFamily="2" charset="0"/>
              </a:rPr>
              <a:t>Modèle B</a:t>
            </a:r>
          </a:p>
        </p:txBody>
      </p:sp>
    </p:spTree>
    <p:extLst>
      <p:ext uri="{BB962C8B-B14F-4D97-AF65-F5344CB8AC3E}">
        <p14:creationId xmlns:p14="http://schemas.microsoft.com/office/powerpoint/2010/main" val="2835203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74D5418-364A-4DFD-A5BA-A3ECC0ADC814}"/>
              </a:ext>
            </a:extLst>
          </p:cNvPr>
          <p:cNvSpPr txBox="1"/>
          <p:nvPr/>
        </p:nvSpPr>
        <p:spPr>
          <a:xfrm>
            <a:off x="755612" y="240920"/>
            <a:ext cx="10430731" cy="369332"/>
          </a:xfrm>
          <a:prstGeom prst="rect">
            <a:avLst/>
          </a:prstGeom>
          <a:noFill/>
        </p:spPr>
        <p:txBody>
          <a:bodyPr wrap="square" rtlCol="0">
            <a:spAutoFit/>
          </a:bodyPr>
          <a:lstStyle/>
          <a:p>
            <a:r>
              <a:rPr lang="fr-FR" dirty="0"/>
              <a:t>Pour le troisième modèle, on supprime les variables non explicatives pour obtenir le modèle suivant :</a:t>
            </a:r>
          </a:p>
        </p:txBody>
      </p:sp>
      <p:pic>
        <p:nvPicPr>
          <p:cNvPr id="4" name="Image 3">
            <a:extLst>
              <a:ext uri="{FF2B5EF4-FFF2-40B4-BE49-F238E27FC236}">
                <a16:creationId xmlns:a16="http://schemas.microsoft.com/office/drawing/2014/main" id="{D0C09A2A-A615-4B8A-A0C5-37D7EEAD1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536" y="563511"/>
            <a:ext cx="10209889" cy="5812629"/>
          </a:xfrm>
          <a:prstGeom prst="rect">
            <a:avLst/>
          </a:prstGeom>
        </p:spPr>
      </p:pic>
      <p:sp>
        <p:nvSpPr>
          <p:cNvPr id="5" name="ZoneTexte 4">
            <a:extLst>
              <a:ext uri="{FF2B5EF4-FFF2-40B4-BE49-F238E27FC236}">
                <a16:creationId xmlns:a16="http://schemas.microsoft.com/office/drawing/2014/main" id="{34328225-8AFC-48F2-8789-864348E90318}"/>
              </a:ext>
            </a:extLst>
          </p:cNvPr>
          <p:cNvSpPr txBox="1"/>
          <p:nvPr/>
        </p:nvSpPr>
        <p:spPr>
          <a:xfrm>
            <a:off x="4206056" y="6488668"/>
            <a:ext cx="3936848" cy="369332"/>
          </a:xfrm>
          <a:prstGeom prst="rect">
            <a:avLst/>
          </a:prstGeom>
          <a:noFill/>
        </p:spPr>
        <p:txBody>
          <a:bodyPr wrap="square" rtlCol="0">
            <a:spAutoFit/>
          </a:bodyPr>
          <a:lstStyle/>
          <a:p>
            <a:pPr algn="ctr"/>
            <a:r>
              <a:rPr lang="fr-FR" u="sng" dirty="0">
                <a:latin typeface="Antipasto Pro Bold" panose="02000506020000020004" pitchFamily="2" charset="0"/>
              </a:rPr>
              <a:t>Modèle C</a:t>
            </a:r>
          </a:p>
        </p:txBody>
      </p:sp>
    </p:spTree>
    <p:extLst>
      <p:ext uri="{BB962C8B-B14F-4D97-AF65-F5344CB8AC3E}">
        <p14:creationId xmlns:p14="http://schemas.microsoft.com/office/powerpoint/2010/main" val="179283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24CFE37-085D-4A82-A330-5B4A74972F3C}"/>
              </a:ext>
            </a:extLst>
          </p:cNvPr>
          <p:cNvSpPr txBox="1"/>
          <p:nvPr/>
        </p:nvSpPr>
        <p:spPr>
          <a:xfrm>
            <a:off x="290199" y="268297"/>
            <a:ext cx="5311186" cy="369332"/>
          </a:xfrm>
          <a:prstGeom prst="rect">
            <a:avLst/>
          </a:prstGeom>
          <a:noFill/>
        </p:spPr>
        <p:txBody>
          <a:bodyPr wrap="square" rtlCol="0">
            <a:spAutoFit/>
          </a:bodyPr>
          <a:lstStyle/>
          <a:p>
            <a:pPr marL="285750" indent="-285750">
              <a:buFont typeface="Arial" panose="020B0604020202020204" pitchFamily="34" charset="0"/>
              <a:buChar char="•"/>
            </a:pPr>
            <a:r>
              <a:rPr lang="fr-FR" b="1" dirty="0"/>
              <a:t>Modèle avec le critère AIC</a:t>
            </a:r>
          </a:p>
        </p:txBody>
      </p:sp>
      <p:pic>
        <p:nvPicPr>
          <p:cNvPr id="4" name="Image 3">
            <a:extLst>
              <a:ext uri="{FF2B5EF4-FFF2-40B4-BE49-F238E27FC236}">
                <a16:creationId xmlns:a16="http://schemas.microsoft.com/office/drawing/2014/main" id="{22825D88-4AAC-46B6-936B-25746F2E3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99" y="1007897"/>
            <a:ext cx="11907854" cy="5581806"/>
          </a:xfrm>
          <a:prstGeom prst="rect">
            <a:avLst/>
          </a:prstGeom>
        </p:spPr>
      </p:pic>
    </p:spTree>
    <p:extLst>
      <p:ext uri="{BB962C8B-B14F-4D97-AF65-F5344CB8AC3E}">
        <p14:creationId xmlns:p14="http://schemas.microsoft.com/office/powerpoint/2010/main" val="891219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6142E66-58B3-4582-8714-4A0388EA284B}"/>
              </a:ext>
            </a:extLst>
          </p:cNvPr>
          <p:cNvSpPr txBox="1"/>
          <p:nvPr/>
        </p:nvSpPr>
        <p:spPr>
          <a:xfrm>
            <a:off x="421610" y="377806"/>
            <a:ext cx="6784081" cy="369332"/>
          </a:xfrm>
          <a:prstGeom prst="rect">
            <a:avLst/>
          </a:prstGeom>
          <a:noFill/>
        </p:spPr>
        <p:txBody>
          <a:bodyPr wrap="square" rtlCol="0">
            <a:spAutoFit/>
          </a:bodyPr>
          <a:lstStyle/>
          <a:p>
            <a:pPr marL="285750" indent="-285750">
              <a:buFont typeface="Arial" panose="020B0604020202020204" pitchFamily="34" charset="0"/>
              <a:buChar char="•"/>
            </a:pPr>
            <a:r>
              <a:rPr lang="fr-FR" b="1" dirty="0"/>
              <a:t>Modèle avec le critère BIC</a:t>
            </a:r>
          </a:p>
        </p:txBody>
      </p:sp>
      <p:pic>
        <p:nvPicPr>
          <p:cNvPr id="4" name="Image 3">
            <a:extLst>
              <a:ext uri="{FF2B5EF4-FFF2-40B4-BE49-F238E27FC236}">
                <a16:creationId xmlns:a16="http://schemas.microsoft.com/office/drawing/2014/main" id="{2A309FC9-DF61-4B62-869D-526BC5209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62" y="974631"/>
            <a:ext cx="11740276" cy="5589905"/>
          </a:xfrm>
          <a:prstGeom prst="rect">
            <a:avLst/>
          </a:prstGeom>
        </p:spPr>
      </p:pic>
    </p:spTree>
    <p:extLst>
      <p:ext uri="{BB962C8B-B14F-4D97-AF65-F5344CB8AC3E}">
        <p14:creationId xmlns:p14="http://schemas.microsoft.com/office/powerpoint/2010/main" val="1222685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F762039-C846-41F8-875B-600CE5E4A111}"/>
              </a:ext>
            </a:extLst>
          </p:cNvPr>
          <p:cNvSpPr txBox="1"/>
          <p:nvPr/>
        </p:nvSpPr>
        <p:spPr>
          <a:xfrm>
            <a:off x="365942" y="273772"/>
            <a:ext cx="11460115" cy="461665"/>
          </a:xfrm>
          <a:prstGeom prst="rect">
            <a:avLst/>
          </a:prstGeom>
          <a:noFill/>
        </p:spPr>
        <p:txBody>
          <a:bodyPr wrap="square" rtlCol="0">
            <a:spAutoFit/>
          </a:bodyPr>
          <a:lstStyle/>
          <a:p>
            <a:pPr marL="514350" indent="-514350">
              <a:buFont typeface="+mj-lt"/>
              <a:buAutoNum type="romanUcPeriod" startAt="2"/>
            </a:pPr>
            <a:r>
              <a:rPr lang="fr-FR" sz="2400" b="1" u="sng" dirty="0"/>
              <a:t>Estimation des paramètres du modèle par la méthode des moindres carrés ordinaires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F1E120A1-5819-4383-B745-0FE4C0667F49}"/>
                  </a:ext>
                </a:extLst>
              </p:cNvPr>
              <p:cNvSpPr txBox="1"/>
              <p:nvPr/>
            </p:nvSpPr>
            <p:spPr>
              <a:xfrm>
                <a:off x="969154" y="1308632"/>
                <a:ext cx="10856903" cy="1747979"/>
              </a:xfrm>
              <a:prstGeom prst="rect">
                <a:avLst/>
              </a:prstGeom>
              <a:noFill/>
            </p:spPr>
            <p:txBody>
              <a:bodyPr wrap="square" rtlCol="0">
                <a:spAutoFit/>
              </a:bodyPr>
              <a:lstStyle/>
              <a:p>
                <a:r>
                  <a:rPr lang="fr-FR" dirty="0"/>
                  <a:t>La relation de l’estimation des paramètres par la méthode des moindres carrés ordinaires pour ce </a:t>
                </a:r>
                <a:r>
                  <a:rPr lang="fr-FR" dirty="0" err="1"/>
                  <a:t>dataset</a:t>
                </a:r>
                <a:r>
                  <a:rPr lang="fr-FR" dirty="0"/>
                  <a:t> est :</a:t>
                </a:r>
              </a:p>
              <a:p>
                <a:endParaRPr lang="fr-FR" dirty="0"/>
              </a:p>
              <a:p>
                <a:pPr/>
                <a14:m>
                  <m:oMathPara xmlns:m="http://schemas.openxmlformats.org/officeDocument/2006/math">
                    <m:oMathParaPr>
                      <m:jc m:val="centerGroup"/>
                    </m:oMathParaPr>
                    <m:oMath xmlns:m="http://schemas.openxmlformats.org/officeDocument/2006/math">
                      <m:r>
                        <m:rPr>
                          <m:nor/>
                        </m:rPr>
                        <a:rPr lang="fr-FR" b="0" i="0" dirty="0" smtClean="0"/>
                        <m:t>M</m:t>
                      </m:r>
                      <m:r>
                        <m:rPr>
                          <m:nor/>
                        </m:rPr>
                        <a:rPr lang="fr-FR" dirty="0"/>
                        <m:t>_</m:t>
                      </m:r>
                      <m:r>
                        <m:rPr>
                          <m:nor/>
                        </m:rPr>
                        <a:rPr lang="fr-FR" dirty="0"/>
                        <m:t>years</m:t>
                      </m:r>
                      <m:r>
                        <m:rPr>
                          <m:nor/>
                        </m:rPr>
                        <a:rPr lang="fr-FR" dirty="0"/>
                        <m:t> = 6.35686196756 − 9.11855071197</m:t>
                      </m:r>
                      <m:r>
                        <a:rPr lang="fr-FR" i="1" dirty="0" smtClean="0">
                          <a:latin typeface="Cambria Math" panose="02040503050406030204" pitchFamily="18" charset="0"/>
                        </a:rPr>
                        <m:t>×</m:t>
                      </m:r>
                      <m:r>
                        <m:rPr>
                          <m:nor/>
                        </m:rPr>
                        <a:rPr lang="fr-FR" dirty="0"/>
                        <m:t>No</m:t>
                      </m:r>
                      <m:r>
                        <m:rPr>
                          <m:nor/>
                        </m:rPr>
                        <a:rPr lang="fr-FR" dirty="0"/>
                        <m:t>_</m:t>
                      </m:r>
                      <m:r>
                        <m:rPr>
                          <m:nor/>
                        </m:rPr>
                        <a:rPr lang="fr-FR" dirty="0"/>
                        <m:t>edu</m:t>
                      </m:r>
                      <m:r>
                        <m:rPr>
                          <m:nor/>
                        </m:rPr>
                        <a:rPr lang="fr-FR" dirty="0"/>
                        <m:t> − 2.87208017210</m:t>
                      </m:r>
                      <m:r>
                        <a:rPr lang="fr-FR" i="1" dirty="0" smtClean="0">
                          <a:latin typeface="Cambria Math" panose="02040503050406030204" pitchFamily="18" charset="0"/>
                        </a:rPr>
                        <m:t>×</m:t>
                      </m:r>
                      <m:r>
                        <m:rPr>
                          <m:nor/>
                        </m:rPr>
                        <a:rPr lang="fr-FR" dirty="0"/>
                        <m:t>P</m:t>
                      </m:r>
                      <m:r>
                        <m:rPr>
                          <m:nor/>
                        </m:rPr>
                        <a:rPr lang="fr-FR" dirty="0"/>
                        <m:t>_</m:t>
                      </m:r>
                      <m:r>
                        <m:rPr>
                          <m:nor/>
                        </m:rPr>
                        <a:rPr lang="fr-FR" dirty="0"/>
                        <m:t>edu</m:t>
                      </m:r>
                      <m:r>
                        <m:rPr>
                          <m:nor/>
                        </m:rPr>
                        <a:rPr lang="fr-FR" dirty="0"/>
                        <m:t> + 0.00000007991 </m:t>
                      </m:r>
                      <m:r>
                        <a:rPr lang="fr-FR" i="1" dirty="0" smtClean="0">
                          <a:latin typeface="Cambria Math" panose="02040503050406030204" pitchFamily="18" charset="0"/>
                        </a:rPr>
                        <m:t>×</m:t>
                      </m:r>
                      <m:r>
                        <m:rPr>
                          <m:nor/>
                        </m:rPr>
                        <a:rPr lang="fr-FR" dirty="0"/>
                        <m:t>Pop</m:t>
                      </m:r>
                      <m:r>
                        <m:rPr>
                          <m:nor/>
                        </m:rPr>
                        <a:rPr lang="fr-FR" dirty="0"/>
                        <m:t>_</m:t>
                      </m:r>
                      <m:r>
                        <m:rPr>
                          <m:nor/>
                        </m:rPr>
                        <a:rPr lang="fr-FR" dirty="0"/>
                        <m:t>total</m:t>
                      </m:r>
                      <m:r>
                        <m:rPr>
                          <m:nor/>
                        </m:rPr>
                        <a:rPr lang="fr-FR" dirty="0"/>
                        <m:t>                      + 1.19668374396</m:t>
                      </m:r>
                      <m:r>
                        <a:rPr lang="fr-FR" i="1" dirty="0" smtClean="0">
                          <a:latin typeface="Cambria Math" panose="02040503050406030204" pitchFamily="18" charset="0"/>
                        </a:rPr>
                        <m:t>×</m:t>
                      </m:r>
                      <m:r>
                        <m:rPr>
                          <m:nor/>
                        </m:rPr>
                        <a:rPr lang="fr-FR" dirty="0"/>
                        <m:t>taux</m:t>
                      </m:r>
                      <m:r>
                        <m:rPr>
                          <m:nor/>
                        </m:rPr>
                        <a:rPr lang="fr-FR" dirty="0"/>
                        <m:t>_</m:t>
                      </m:r>
                      <m:r>
                        <m:rPr>
                          <m:nor/>
                        </m:rPr>
                        <a:rPr lang="fr-FR" dirty="0"/>
                        <m:t>scholar</m:t>
                      </m:r>
                      <m:r>
                        <m:rPr>
                          <m:nor/>
                        </m:rPr>
                        <a:rPr lang="fr-FR" dirty="0"/>
                        <m:t> + 2.66245800271</m:t>
                      </m:r>
                      <m:r>
                        <a:rPr lang="fr-FR" i="1" dirty="0" smtClean="0">
                          <a:latin typeface="Cambria Math" panose="02040503050406030204" pitchFamily="18" charset="0"/>
                        </a:rPr>
                        <m:t>×</m:t>
                      </m:r>
                      <m:r>
                        <m:rPr>
                          <m:nor/>
                        </m:rPr>
                        <a:rPr lang="fr-FR" dirty="0"/>
                        <m:t>Work</m:t>
                      </m:r>
                      <m:r>
                        <m:rPr>
                          <m:nor/>
                        </m:rPr>
                        <a:rPr lang="fr-FR" dirty="0"/>
                        <m:t>_15_64</m:t>
                      </m:r>
                    </m:oMath>
                  </m:oMathPara>
                </a14:m>
                <a:endParaRPr lang="fr-FR" dirty="0"/>
              </a:p>
              <a:p>
                <a:endParaRPr lang="fr-FR" dirty="0"/>
              </a:p>
              <a:p>
                <a:endParaRPr lang="fr-FR" dirty="0"/>
              </a:p>
            </p:txBody>
          </p:sp>
        </mc:Choice>
        <mc:Fallback xmlns="">
          <p:sp>
            <p:nvSpPr>
              <p:cNvPr id="4" name="ZoneTexte 3">
                <a:extLst>
                  <a:ext uri="{FF2B5EF4-FFF2-40B4-BE49-F238E27FC236}">
                    <a16:creationId xmlns:a16="http://schemas.microsoft.com/office/drawing/2014/main" id="{F1E120A1-5819-4383-B745-0FE4C0667F49}"/>
                  </a:ext>
                </a:extLst>
              </p:cNvPr>
              <p:cNvSpPr txBox="1">
                <a:spLocks noRot="1" noChangeAspect="1" noMove="1" noResize="1" noEditPoints="1" noAdjustHandles="1" noChangeArrowheads="1" noChangeShapeType="1" noTextEdit="1"/>
              </p:cNvSpPr>
              <p:nvPr/>
            </p:nvSpPr>
            <p:spPr>
              <a:xfrm>
                <a:off x="969154" y="1308632"/>
                <a:ext cx="10856903" cy="1747979"/>
              </a:xfrm>
              <a:prstGeom prst="rect">
                <a:avLst/>
              </a:prstGeom>
              <a:blipFill>
                <a:blip r:embed="rId2"/>
                <a:stretch>
                  <a:fillRect l="-505" t="-2098"/>
                </a:stretch>
              </a:blipFill>
            </p:spPr>
            <p:txBody>
              <a:bodyPr/>
              <a:lstStyle/>
              <a:p>
                <a:r>
                  <a:rPr lang="fr-FR">
                    <a:noFill/>
                  </a:rPr>
                  <a:t> </a:t>
                </a:r>
              </a:p>
            </p:txBody>
          </p:sp>
        </mc:Fallback>
      </mc:AlternateContent>
    </p:spTree>
    <p:extLst>
      <p:ext uri="{BB962C8B-B14F-4D97-AF65-F5344CB8AC3E}">
        <p14:creationId xmlns:p14="http://schemas.microsoft.com/office/powerpoint/2010/main" val="1402991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28178EC-EBE7-41F7-81F6-A245E855BE3C}"/>
              </a:ext>
            </a:extLst>
          </p:cNvPr>
          <p:cNvSpPr txBox="1"/>
          <p:nvPr/>
        </p:nvSpPr>
        <p:spPr>
          <a:xfrm>
            <a:off x="731885" y="185103"/>
            <a:ext cx="11460115" cy="461665"/>
          </a:xfrm>
          <a:prstGeom prst="rect">
            <a:avLst/>
          </a:prstGeom>
          <a:noFill/>
        </p:spPr>
        <p:txBody>
          <a:bodyPr wrap="square" rtlCol="0">
            <a:spAutoFit/>
          </a:bodyPr>
          <a:lstStyle/>
          <a:p>
            <a:pPr marL="514350" indent="-514350">
              <a:buFont typeface="+mj-lt"/>
              <a:buAutoNum type="romanUcPeriod" startAt="3"/>
            </a:pPr>
            <a:r>
              <a:rPr lang="fr-FR" sz="2400" b="1" u="sng" dirty="0"/>
              <a:t>Signification des paramètres</a:t>
            </a:r>
          </a:p>
        </p:txBody>
      </p:sp>
      <p:pic>
        <p:nvPicPr>
          <p:cNvPr id="5" name="Image 4">
            <a:extLst>
              <a:ext uri="{FF2B5EF4-FFF2-40B4-BE49-F238E27FC236}">
                <a16:creationId xmlns:a16="http://schemas.microsoft.com/office/drawing/2014/main" id="{066497AB-2E0F-4197-8FC4-AEF6FA745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54" y="1549594"/>
            <a:ext cx="9324222" cy="5308406"/>
          </a:xfrm>
          <a:prstGeom prst="rect">
            <a:avLst/>
          </a:prstGeom>
        </p:spPr>
      </p:pic>
      <p:sp>
        <p:nvSpPr>
          <p:cNvPr id="3" name="ZoneTexte 2">
            <a:extLst>
              <a:ext uri="{FF2B5EF4-FFF2-40B4-BE49-F238E27FC236}">
                <a16:creationId xmlns:a16="http://schemas.microsoft.com/office/drawing/2014/main" id="{DF80824C-57B8-4CF6-A63B-881DF483616B}"/>
              </a:ext>
            </a:extLst>
          </p:cNvPr>
          <p:cNvSpPr txBox="1"/>
          <p:nvPr/>
        </p:nvSpPr>
        <p:spPr>
          <a:xfrm>
            <a:off x="798021" y="748144"/>
            <a:ext cx="10424160" cy="369332"/>
          </a:xfrm>
          <a:prstGeom prst="rect">
            <a:avLst/>
          </a:prstGeom>
          <a:noFill/>
        </p:spPr>
        <p:txBody>
          <a:bodyPr wrap="square" rtlCol="0">
            <a:spAutoFit/>
          </a:bodyPr>
          <a:lstStyle/>
          <a:p>
            <a:r>
              <a:rPr lang="fr-FR" dirty="0"/>
              <a:t>Les paramètres du modèle sont les suivantes :</a:t>
            </a:r>
          </a:p>
        </p:txBody>
      </p:sp>
    </p:spTree>
    <p:extLst>
      <p:ext uri="{BB962C8B-B14F-4D97-AF65-F5344CB8AC3E}">
        <p14:creationId xmlns:p14="http://schemas.microsoft.com/office/powerpoint/2010/main" val="422810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rganigramme : Connecteur 4">
            <a:extLst>
              <a:ext uri="{FF2B5EF4-FFF2-40B4-BE49-F238E27FC236}">
                <a16:creationId xmlns:a16="http://schemas.microsoft.com/office/drawing/2014/main" id="{1F103AD5-37FB-427D-B087-31CF06945685}"/>
              </a:ext>
            </a:extLst>
          </p:cNvPr>
          <p:cNvSpPr/>
          <p:nvPr/>
        </p:nvSpPr>
        <p:spPr>
          <a:xfrm>
            <a:off x="6548639" y="3429000"/>
            <a:ext cx="2168278" cy="2255883"/>
          </a:xfrm>
          <a:prstGeom prst="flowChartConnector">
            <a:avLst/>
          </a:prstGeom>
          <a:noFill/>
          <a:ln w="28575">
            <a:solidFill>
              <a:srgbClr val="8B6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rganigramme : Connecteur 5">
            <a:extLst>
              <a:ext uri="{FF2B5EF4-FFF2-40B4-BE49-F238E27FC236}">
                <a16:creationId xmlns:a16="http://schemas.microsoft.com/office/drawing/2014/main" id="{12BF9AB0-B421-4F82-9DC3-6380F5851622}"/>
              </a:ext>
            </a:extLst>
          </p:cNvPr>
          <p:cNvSpPr/>
          <p:nvPr/>
        </p:nvSpPr>
        <p:spPr>
          <a:xfrm>
            <a:off x="3421244" y="1378901"/>
            <a:ext cx="2168278" cy="2255883"/>
          </a:xfrm>
          <a:prstGeom prst="flowChartConnector">
            <a:avLst/>
          </a:prstGeom>
          <a:noFill/>
          <a:ln w="28575">
            <a:solidFill>
              <a:srgbClr val="8B6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Connecteur 6">
            <a:extLst>
              <a:ext uri="{FF2B5EF4-FFF2-40B4-BE49-F238E27FC236}">
                <a16:creationId xmlns:a16="http://schemas.microsoft.com/office/drawing/2014/main" id="{40A82E08-84E8-4F66-8709-C01C981A3717}"/>
              </a:ext>
            </a:extLst>
          </p:cNvPr>
          <p:cNvSpPr/>
          <p:nvPr/>
        </p:nvSpPr>
        <p:spPr>
          <a:xfrm>
            <a:off x="749225" y="4067346"/>
            <a:ext cx="2168278" cy="2255883"/>
          </a:xfrm>
          <a:prstGeom prst="flowChartConnector">
            <a:avLst/>
          </a:prstGeom>
          <a:noFill/>
          <a:ln w="28575">
            <a:solidFill>
              <a:srgbClr val="8B6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rganigramme : Connecteur 7">
            <a:extLst>
              <a:ext uri="{FF2B5EF4-FFF2-40B4-BE49-F238E27FC236}">
                <a16:creationId xmlns:a16="http://schemas.microsoft.com/office/drawing/2014/main" id="{F65C3B0C-1085-4574-B0AA-5059560EF332}"/>
              </a:ext>
            </a:extLst>
          </p:cNvPr>
          <p:cNvSpPr/>
          <p:nvPr/>
        </p:nvSpPr>
        <p:spPr>
          <a:xfrm>
            <a:off x="9280886" y="700858"/>
            <a:ext cx="2168278" cy="2255883"/>
          </a:xfrm>
          <a:prstGeom prst="flowChartConnector">
            <a:avLst/>
          </a:prstGeom>
          <a:noFill/>
          <a:ln w="28575">
            <a:solidFill>
              <a:srgbClr val="8B6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9">
            <a:extLst>
              <a:ext uri="{FF2B5EF4-FFF2-40B4-BE49-F238E27FC236}">
                <a16:creationId xmlns:a16="http://schemas.microsoft.com/office/drawing/2014/main" id="{F3D27C8A-0D79-4ACF-A016-4D769B17EE4B}"/>
              </a:ext>
            </a:extLst>
          </p:cNvPr>
          <p:cNvCxnSpPr>
            <a:cxnSpLocks/>
            <a:endCxn id="5" idx="1"/>
          </p:cNvCxnSpPr>
          <p:nvPr/>
        </p:nvCxnSpPr>
        <p:spPr>
          <a:xfrm>
            <a:off x="5589522" y="2929365"/>
            <a:ext cx="1276654" cy="830001"/>
          </a:xfrm>
          <a:prstGeom prst="line">
            <a:avLst/>
          </a:prstGeom>
          <a:ln w="28575">
            <a:solidFill>
              <a:srgbClr val="8B623E"/>
            </a:solidFill>
            <a:prstDash val="dash"/>
          </a:ln>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485E5383-C11B-40BC-96B6-CE68E9DCDBE4}"/>
              </a:ext>
            </a:extLst>
          </p:cNvPr>
          <p:cNvCxnSpPr>
            <a:cxnSpLocks/>
          </p:cNvCxnSpPr>
          <p:nvPr/>
        </p:nvCxnSpPr>
        <p:spPr>
          <a:xfrm flipV="1">
            <a:off x="8537219" y="2692065"/>
            <a:ext cx="1138815" cy="1137098"/>
          </a:xfrm>
          <a:prstGeom prst="line">
            <a:avLst/>
          </a:prstGeom>
          <a:ln w="28575">
            <a:solidFill>
              <a:srgbClr val="8B623E"/>
            </a:solidFill>
            <a:prstDash val="dash"/>
          </a:ln>
        </p:spPr>
        <p:style>
          <a:lnRef idx="1">
            <a:schemeClr val="dk1"/>
          </a:lnRef>
          <a:fillRef idx="0">
            <a:schemeClr val="dk1"/>
          </a:fillRef>
          <a:effectRef idx="0">
            <a:schemeClr val="dk1"/>
          </a:effectRef>
          <a:fontRef idx="minor">
            <a:schemeClr val="tx1"/>
          </a:fontRef>
        </p:style>
      </p:cxnSp>
      <p:cxnSp>
        <p:nvCxnSpPr>
          <p:cNvPr id="17" name="Connecteur droit 16">
            <a:extLst>
              <a:ext uri="{FF2B5EF4-FFF2-40B4-BE49-F238E27FC236}">
                <a16:creationId xmlns:a16="http://schemas.microsoft.com/office/drawing/2014/main" id="{8C9B9F96-E94A-437B-AC63-05DF7B39966F}"/>
              </a:ext>
            </a:extLst>
          </p:cNvPr>
          <p:cNvCxnSpPr>
            <a:cxnSpLocks/>
          </p:cNvCxnSpPr>
          <p:nvPr/>
        </p:nvCxnSpPr>
        <p:spPr>
          <a:xfrm flipV="1">
            <a:off x="2599966" y="3260614"/>
            <a:ext cx="1138815" cy="1137098"/>
          </a:xfrm>
          <a:prstGeom prst="line">
            <a:avLst/>
          </a:prstGeom>
          <a:ln w="28575">
            <a:solidFill>
              <a:srgbClr val="8B623E"/>
            </a:solidFill>
            <a:prstDash val="dash"/>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58721F02-6A2A-4507-A886-F1386E78DD78}"/>
              </a:ext>
            </a:extLst>
          </p:cNvPr>
          <p:cNvSpPr txBox="1"/>
          <p:nvPr/>
        </p:nvSpPr>
        <p:spPr>
          <a:xfrm>
            <a:off x="1078188" y="4779788"/>
            <a:ext cx="1510352" cy="830997"/>
          </a:xfrm>
          <a:prstGeom prst="rect">
            <a:avLst/>
          </a:prstGeom>
          <a:noFill/>
        </p:spPr>
        <p:txBody>
          <a:bodyPr wrap="square" rtlCol="0">
            <a:spAutoFit/>
          </a:bodyPr>
          <a:lstStyle/>
          <a:p>
            <a:pPr algn="ctr"/>
            <a:r>
              <a:rPr lang="fr-FR" sz="2400" b="1" dirty="0"/>
              <a:t>Sujet et données</a:t>
            </a:r>
          </a:p>
        </p:txBody>
      </p:sp>
      <p:sp>
        <p:nvSpPr>
          <p:cNvPr id="20" name="ZoneTexte 19">
            <a:extLst>
              <a:ext uri="{FF2B5EF4-FFF2-40B4-BE49-F238E27FC236}">
                <a16:creationId xmlns:a16="http://schemas.microsoft.com/office/drawing/2014/main" id="{DC6BCB6F-C842-4B98-8685-3BECE03D18A5}"/>
              </a:ext>
            </a:extLst>
          </p:cNvPr>
          <p:cNvSpPr txBox="1"/>
          <p:nvPr/>
        </p:nvSpPr>
        <p:spPr>
          <a:xfrm>
            <a:off x="3612429" y="1639856"/>
            <a:ext cx="1785909" cy="1569660"/>
          </a:xfrm>
          <a:prstGeom prst="rect">
            <a:avLst/>
          </a:prstGeom>
          <a:noFill/>
        </p:spPr>
        <p:txBody>
          <a:bodyPr wrap="square" rtlCol="0">
            <a:spAutoFit/>
          </a:bodyPr>
          <a:lstStyle/>
          <a:p>
            <a:pPr algn="ctr"/>
            <a:r>
              <a:rPr lang="fr-FR" sz="2400" b="1" dirty="0"/>
              <a:t>Etude exploratrice sur les données</a:t>
            </a:r>
          </a:p>
        </p:txBody>
      </p:sp>
      <p:sp>
        <p:nvSpPr>
          <p:cNvPr id="21" name="ZoneTexte 20">
            <a:extLst>
              <a:ext uri="{FF2B5EF4-FFF2-40B4-BE49-F238E27FC236}">
                <a16:creationId xmlns:a16="http://schemas.microsoft.com/office/drawing/2014/main" id="{3CB24869-D543-485F-A880-BE950BE0211B}"/>
              </a:ext>
            </a:extLst>
          </p:cNvPr>
          <p:cNvSpPr txBox="1"/>
          <p:nvPr/>
        </p:nvSpPr>
        <p:spPr>
          <a:xfrm>
            <a:off x="6808704" y="3994958"/>
            <a:ext cx="1790509" cy="1200329"/>
          </a:xfrm>
          <a:prstGeom prst="rect">
            <a:avLst/>
          </a:prstGeom>
          <a:noFill/>
        </p:spPr>
        <p:txBody>
          <a:bodyPr wrap="square" rtlCol="0">
            <a:spAutoFit/>
          </a:bodyPr>
          <a:lstStyle/>
          <a:p>
            <a:r>
              <a:rPr lang="fr-FR" sz="2400" b="1" dirty="0"/>
              <a:t>Sélection de modèles et estimation</a:t>
            </a:r>
          </a:p>
        </p:txBody>
      </p:sp>
      <p:sp>
        <p:nvSpPr>
          <p:cNvPr id="22" name="ZoneTexte 21">
            <a:extLst>
              <a:ext uri="{FF2B5EF4-FFF2-40B4-BE49-F238E27FC236}">
                <a16:creationId xmlns:a16="http://schemas.microsoft.com/office/drawing/2014/main" id="{4DFDADC8-2351-4990-A9DE-B7625DE7CC62}"/>
              </a:ext>
            </a:extLst>
          </p:cNvPr>
          <p:cNvSpPr txBox="1"/>
          <p:nvPr/>
        </p:nvSpPr>
        <p:spPr>
          <a:xfrm>
            <a:off x="9420510" y="1239145"/>
            <a:ext cx="1889030" cy="1200329"/>
          </a:xfrm>
          <a:prstGeom prst="rect">
            <a:avLst/>
          </a:prstGeom>
          <a:noFill/>
        </p:spPr>
        <p:txBody>
          <a:bodyPr wrap="square" rtlCol="0">
            <a:spAutoFit/>
          </a:bodyPr>
          <a:lstStyle/>
          <a:p>
            <a:pPr algn="ctr"/>
            <a:r>
              <a:rPr lang="fr-FR" sz="2400" b="1" dirty="0"/>
              <a:t>Prédictions et analyse de la variance</a:t>
            </a:r>
          </a:p>
        </p:txBody>
      </p:sp>
      <p:sp>
        <p:nvSpPr>
          <p:cNvPr id="23" name="ZoneTexte 22">
            <a:extLst>
              <a:ext uri="{FF2B5EF4-FFF2-40B4-BE49-F238E27FC236}">
                <a16:creationId xmlns:a16="http://schemas.microsoft.com/office/drawing/2014/main" id="{D85536C0-2BA2-411B-8F8A-FB2DAADBCEF7}"/>
              </a:ext>
            </a:extLst>
          </p:cNvPr>
          <p:cNvSpPr txBox="1"/>
          <p:nvPr/>
        </p:nvSpPr>
        <p:spPr>
          <a:xfrm>
            <a:off x="4256249" y="254282"/>
            <a:ext cx="3679502" cy="830997"/>
          </a:xfrm>
          <a:prstGeom prst="rect">
            <a:avLst/>
          </a:prstGeom>
          <a:noFill/>
        </p:spPr>
        <p:txBody>
          <a:bodyPr wrap="square" rtlCol="0">
            <a:spAutoFit/>
          </a:bodyPr>
          <a:lstStyle/>
          <a:p>
            <a:pPr algn="ctr"/>
            <a:r>
              <a:rPr lang="fr-FR" sz="4800" b="1" u="sng" dirty="0">
                <a:latin typeface="Dosis ExtraBold" pitchFamily="2" charset="0"/>
              </a:rPr>
              <a:t>Plan</a:t>
            </a:r>
          </a:p>
        </p:txBody>
      </p:sp>
    </p:spTree>
    <p:extLst>
      <p:ext uri="{BB962C8B-B14F-4D97-AF65-F5344CB8AC3E}">
        <p14:creationId xmlns:p14="http://schemas.microsoft.com/office/powerpoint/2010/main" val="81684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2">
            <a:extLst>
              <a:ext uri="{FF2B5EF4-FFF2-40B4-BE49-F238E27FC236}">
                <a16:creationId xmlns:a16="http://schemas.microsoft.com/office/drawing/2014/main" id="{7F762039-C846-41F8-875B-600CE5E4A111}"/>
              </a:ext>
            </a:extLst>
          </p:cNvPr>
          <p:cNvSpPr txBox="1"/>
          <p:nvPr/>
        </p:nvSpPr>
        <p:spPr>
          <a:xfrm>
            <a:off x="365942" y="194502"/>
            <a:ext cx="11460115"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buFont typeface="+mj-lt"/>
              <a:buAutoNum type="romanUcPeriod" startAt="4"/>
            </a:pPr>
            <a:r>
              <a:rPr lang="fr-FR" sz="2400" b="1" u="sng" dirty="0"/>
              <a:t>Validation du modèle </a:t>
            </a:r>
          </a:p>
        </p:txBody>
      </p:sp>
      <p:sp>
        <p:nvSpPr>
          <p:cNvPr id="3" name="ZoneTexte 2">
            <a:extLst>
              <a:ext uri="{FF2B5EF4-FFF2-40B4-BE49-F238E27FC236}">
                <a16:creationId xmlns:a16="http://schemas.microsoft.com/office/drawing/2014/main" id="{1AA37ED3-4561-4A06-AACD-4CDBB150673A}"/>
              </a:ext>
            </a:extLst>
          </p:cNvPr>
          <p:cNvSpPr txBox="1"/>
          <p:nvPr/>
        </p:nvSpPr>
        <p:spPr>
          <a:xfrm>
            <a:off x="288347" y="820189"/>
            <a:ext cx="11316210" cy="369332"/>
          </a:xfrm>
          <a:prstGeom prst="rect">
            <a:avLst/>
          </a:prstGeom>
          <a:noFill/>
        </p:spPr>
        <p:txBody>
          <a:bodyPr wrap="square" rtlCol="0">
            <a:spAutoFit/>
          </a:bodyPr>
          <a:lstStyle/>
          <a:p>
            <a:r>
              <a:rPr lang="fr-FR" dirty="0"/>
              <a:t>Pour la validation du modèle nous avons une description sur les différentes graphes :</a:t>
            </a:r>
          </a:p>
        </p:txBody>
      </p:sp>
      <p:pic>
        <p:nvPicPr>
          <p:cNvPr id="5" name="Image 4">
            <a:extLst>
              <a:ext uri="{FF2B5EF4-FFF2-40B4-BE49-F238E27FC236}">
                <a16:creationId xmlns:a16="http://schemas.microsoft.com/office/drawing/2014/main" id="{A7EFE707-D616-4BC3-9CCF-1CF8C48FF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405" y="1163881"/>
            <a:ext cx="5635375" cy="5635375"/>
          </a:xfrm>
          <a:prstGeom prst="rect">
            <a:avLst/>
          </a:prstGeom>
        </p:spPr>
      </p:pic>
    </p:spTree>
    <p:extLst>
      <p:ext uri="{BB962C8B-B14F-4D97-AF65-F5344CB8AC3E}">
        <p14:creationId xmlns:p14="http://schemas.microsoft.com/office/powerpoint/2010/main" val="409673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092CD86-FD21-4663-84DD-4E47CFAE8B7E}"/>
              </a:ext>
            </a:extLst>
          </p:cNvPr>
          <p:cNvSpPr txBox="1"/>
          <p:nvPr/>
        </p:nvSpPr>
        <p:spPr>
          <a:xfrm>
            <a:off x="2651511" y="83294"/>
            <a:ext cx="6723852" cy="584775"/>
          </a:xfrm>
          <a:prstGeom prst="rect">
            <a:avLst/>
          </a:prstGeom>
          <a:noFill/>
        </p:spPr>
        <p:txBody>
          <a:bodyPr wrap="square" rtlCol="0">
            <a:spAutoFit/>
          </a:bodyPr>
          <a:lstStyle/>
          <a:p>
            <a:pPr algn="ctr"/>
            <a:r>
              <a:rPr lang="fr-FR" sz="3200" b="1" u="sng" dirty="0"/>
              <a:t>Prédictions et analyse de la variance</a:t>
            </a:r>
          </a:p>
        </p:txBody>
      </p:sp>
    </p:spTree>
    <p:extLst>
      <p:ext uri="{BB962C8B-B14F-4D97-AF65-F5344CB8AC3E}">
        <p14:creationId xmlns:p14="http://schemas.microsoft.com/office/powerpoint/2010/main" val="318057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8F3228F-A449-4A44-BFFF-820C77E51747}"/>
              </a:ext>
            </a:extLst>
          </p:cNvPr>
          <p:cNvSpPr txBox="1"/>
          <p:nvPr/>
        </p:nvSpPr>
        <p:spPr>
          <a:xfrm>
            <a:off x="3553567" y="384144"/>
            <a:ext cx="4895052" cy="584775"/>
          </a:xfrm>
          <a:prstGeom prst="rect">
            <a:avLst/>
          </a:prstGeom>
          <a:noFill/>
        </p:spPr>
        <p:txBody>
          <a:bodyPr wrap="square" rtlCol="0">
            <a:spAutoFit/>
          </a:bodyPr>
          <a:lstStyle/>
          <a:p>
            <a:pPr algn="ctr"/>
            <a:r>
              <a:rPr lang="fr-FR" sz="3200" b="1" u="sng" dirty="0"/>
              <a:t>Sujets et données </a:t>
            </a:r>
          </a:p>
        </p:txBody>
      </p:sp>
      <p:sp>
        <p:nvSpPr>
          <p:cNvPr id="3" name="ZoneTexte 2">
            <a:extLst>
              <a:ext uri="{FF2B5EF4-FFF2-40B4-BE49-F238E27FC236}">
                <a16:creationId xmlns:a16="http://schemas.microsoft.com/office/drawing/2014/main" id="{00273644-2F5C-4D78-9417-9DFBD05DE2B9}"/>
              </a:ext>
            </a:extLst>
          </p:cNvPr>
          <p:cNvSpPr txBox="1"/>
          <p:nvPr/>
        </p:nvSpPr>
        <p:spPr>
          <a:xfrm>
            <a:off x="363204" y="1390764"/>
            <a:ext cx="11465591" cy="1631216"/>
          </a:xfrm>
          <a:prstGeom prst="rect">
            <a:avLst/>
          </a:prstGeom>
          <a:noFill/>
        </p:spPr>
        <p:txBody>
          <a:bodyPr wrap="square" rtlCol="0">
            <a:spAutoFit/>
          </a:bodyPr>
          <a:lstStyle/>
          <a:p>
            <a:pPr algn="just"/>
            <a:r>
              <a:rPr lang="fr-FR" sz="2000" dirty="0"/>
              <a:t>Notre sujet porte sur l’</a:t>
            </a:r>
            <a:r>
              <a:rPr lang="fr-FR" sz="2000" b="0" i="0" dirty="0">
                <a:solidFill>
                  <a:srgbClr val="333333"/>
                </a:solidFill>
                <a:effectLst/>
              </a:rPr>
              <a:t>Union économique et Monétaire Ouest Africaine (UEMOA). Huit Etats côtiers et sahéliens, liés par l’usage d’une monnaie commune, le FCFA et bénéficiant de traditions culturelles communes, composent l’UEMOA : le Bénin, le Burkina, la Côte d’Ivoire, la Guinée-Bissau, le Mali, le Niger, le Sénégal et le Togo. L’UEMOA couvre une superficie de 3 506 126 km2 et compte 123,6 millions d’habitants. Le taux de croissance du PIB, à prix constant, est de 6,1% en 2019. </a:t>
            </a:r>
            <a:endParaRPr lang="fr-FR" sz="2000" dirty="0"/>
          </a:p>
        </p:txBody>
      </p:sp>
      <p:pic>
        <p:nvPicPr>
          <p:cNvPr id="5" name="Image 4">
            <a:extLst>
              <a:ext uri="{FF2B5EF4-FFF2-40B4-BE49-F238E27FC236}">
                <a16:creationId xmlns:a16="http://schemas.microsoft.com/office/drawing/2014/main" id="{85D1C957-A517-4E4B-ABA6-5A91FC09E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712" y="3185470"/>
            <a:ext cx="6198208" cy="3478780"/>
          </a:xfrm>
          <a:prstGeom prst="rect">
            <a:avLst/>
          </a:prstGeom>
        </p:spPr>
      </p:pic>
    </p:spTree>
    <p:extLst>
      <p:ext uri="{BB962C8B-B14F-4D97-AF65-F5344CB8AC3E}">
        <p14:creationId xmlns:p14="http://schemas.microsoft.com/office/powerpoint/2010/main" val="148355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1DF4CC-D586-4362-8000-E88EFEAC0D06}"/>
              </a:ext>
            </a:extLst>
          </p:cNvPr>
          <p:cNvSpPr txBox="1"/>
          <p:nvPr/>
        </p:nvSpPr>
        <p:spPr>
          <a:xfrm>
            <a:off x="651579" y="678955"/>
            <a:ext cx="10770208" cy="1938992"/>
          </a:xfrm>
          <a:prstGeom prst="rect">
            <a:avLst/>
          </a:prstGeom>
          <a:noFill/>
        </p:spPr>
        <p:txBody>
          <a:bodyPr wrap="square" rtlCol="0">
            <a:spAutoFit/>
          </a:bodyPr>
          <a:lstStyle/>
          <a:p>
            <a:pPr algn="just"/>
            <a:r>
              <a:rPr lang="fr-FR" sz="2000" dirty="0"/>
              <a:t>Les données qui seront étudiées sont fondées sur la base d’informations recueillies sur l’UEMOA. Ces informations concernent la population de l’UEMOA. </a:t>
            </a:r>
          </a:p>
          <a:p>
            <a:pPr algn="just"/>
            <a:r>
              <a:rPr lang="fr-FR" sz="2000" dirty="0"/>
              <a:t>A partir de ces données, on a accès à la scolarisation des jeunes dans les pays membres de l’UEMOA. </a:t>
            </a:r>
          </a:p>
          <a:p>
            <a:pPr algn="just"/>
            <a:r>
              <a:rPr lang="fr-FR" sz="2000" dirty="0"/>
              <a:t>On note un accès total au cadre socio-démographique des pays membres de l’UEMOA et le niveau de scolarisation de ces derniers. Avec cette étude, on pourra bien analyser et utiliser les données pour en recueillir des informations inaccessibles au départ .</a:t>
            </a:r>
          </a:p>
        </p:txBody>
      </p:sp>
    </p:spTree>
    <p:extLst>
      <p:ext uri="{BB962C8B-B14F-4D97-AF65-F5344CB8AC3E}">
        <p14:creationId xmlns:p14="http://schemas.microsoft.com/office/powerpoint/2010/main" val="240992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5779043-B371-43BB-9EDD-4F7810AF1396}"/>
              </a:ext>
            </a:extLst>
          </p:cNvPr>
          <p:cNvSpPr txBox="1"/>
          <p:nvPr/>
        </p:nvSpPr>
        <p:spPr>
          <a:xfrm>
            <a:off x="2535133" y="443512"/>
            <a:ext cx="6723852" cy="584775"/>
          </a:xfrm>
          <a:prstGeom prst="rect">
            <a:avLst/>
          </a:prstGeom>
          <a:noFill/>
        </p:spPr>
        <p:txBody>
          <a:bodyPr wrap="square" rtlCol="0">
            <a:spAutoFit/>
          </a:bodyPr>
          <a:lstStyle/>
          <a:p>
            <a:pPr algn="ctr"/>
            <a:r>
              <a:rPr lang="fr-FR" sz="3200" b="1" u="sng" dirty="0"/>
              <a:t>Etude exploratrice sur les données</a:t>
            </a:r>
          </a:p>
        </p:txBody>
      </p:sp>
      <p:sp>
        <p:nvSpPr>
          <p:cNvPr id="3" name="ZoneTexte 2">
            <a:extLst>
              <a:ext uri="{FF2B5EF4-FFF2-40B4-BE49-F238E27FC236}">
                <a16:creationId xmlns:a16="http://schemas.microsoft.com/office/drawing/2014/main" id="{5095B792-0051-49B6-967F-52594793E2AB}"/>
              </a:ext>
            </a:extLst>
          </p:cNvPr>
          <p:cNvSpPr txBox="1"/>
          <p:nvPr/>
        </p:nvSpPr>
        <p:spPr>
          <a:xfrm>
            <a:off x="974630" y="1494798"/>
            <a:ext cx="3893044" cy="461665"/>
          </a:xfrm>
          <a:prstGeom prst="rect">
            <a:avLst/>
          </a:prstGeom>
          <a:noFill/>
        </p:spPr>
        <p:txBody>
          <a:bodyPr wrap="square" rtlCol="0">
            <a:spAutoFit/>
          </a:bodyPr>
          <a:lstStyle/>
          <a:p>
            <a:pPr marL="514350" indent="-514350">
              <a:buFont typeface="+mj-lt"/>
              <a:buAutoNum type="romanUcPeriod"/>
            </a:pPr>
            <a:r>
              <a:rPr lang="fr-FR" sz="2400" b="1" i="1" u="sng" dirty="0"/>
              <a:t>Description des variables</a:t>
            </a:r>
          </a:p>
        </p:txBody>
      </p:sp>
      <p:pic>
        <p:nvPicPr>
          <p:cNvPr id="9" name="Image 8">
            <a:extLst>
              <a:ext uri="{FF2B5EF4-FFF2-40B4-BE49-F238E27FC236}">
                <a16:creationId xmlns:a16="http://schemas.microsoft.com/office/drawing/2014/main" id="{D6C0A4EA-6C1F-42B2-A485-3FAF0FC56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219" y="2197381"/>
            <a:ext cx="11193817" cy="1118002"/>
          </a:xfrm>
          <a:prstGeom prst="rect">
            <a:avLst/>
          </a:prstGeom>
        </p:spPr>
      </p:pic>
      <p:sp>
        <p:nvSpPr>
          <p:cNvPr id="10" name="ZoneTexte 9">
            <a:extLst>
              <a:ext uri="{FF2B5EF4-FFF2-40B4-BE49-F238E27FC236}">
                <a16:creationId xmlns:a16="http://schemas.microsoft.com/office/drawing/2014/main" id="{84CF7C1B-3C3B-4617-99A4-CF0BD3519358}"/>
              </a:ext>
            </a:extLst>
          </p:cNvPr>
          <p:cNvSpPr txBox="1"/>
          <p:nvPr/>
        </p:nvSpPr>
        <p:spPr>
          <a:xfrm>
            <a:off x="765650" y="3315383"/>
            <a:ext cx="10660699" cy="3416320"/>
          </a:xfrm>
          <a:prstGeom prst="rect">
            <a:avLst/>
          </a:prstGeom>
          <a:noFill/>
        </p:spPr>
        <p:txBody>
          <a:bodyPr wrap="square" rtlCol="0">
            <a:spAutoFit/>
          </a:bodyPr>
          <a:lstStyle/>
          <a:p>
            <a:r>
              <a:rPr lang="fr-FR" dirty="0"/>
              <a:t>On a d’abord importé les données et on l’a nommé </a:t>
            </a:r>
            <a:r>
              <a:rPr lang="fr-FR" dirty="0" err="1"/>
              <a:t>uemoa</a:t>
            </a:r>
            <a:r>
              <a:rPr lang="fr-FR" dirty="0"/>
              <a:t>.</a:t>
            </a:r>
          </a:p>
          <a:p>
            <a:r>
              <a:rPr lang="fr-FR" dirty="0"/>
              <a:t>Les variables de ce jeux de données sont au nombre de 10 avec :</a:t>
            </a:r>
          </a:p>
          <a:p>
            <a:r>
              <a:rPr lang="fr-FR" dirty="0" err="1"/>
              <a:t>nom_pays</a:t>
            </a:r>
            <a:r>
              <a:rPr lang="fr-FR" dirty="0"/>
              <a:t> =====</a:t>
            </a:r>
            <a:r>
              <a:rPr lang="fr-FR" dirty="0">
                <a:sym typeface="Wingdings" panose="05000000000000000000" pitchFamily="2" charset="2"/>
              </a:rPr>
              <a:t>====&gt; Nom du pays,</a:t>
            </a:r>
          </a:p>
          <a:p>
            <a:r>
              <a:rPr lang="fr-FR" dirty="0" err="1">
                <a:sym typeface="Wingdings" panose="05000000000000000000" pitchFamily="2" charset="2"/>
              </a:rPr>
              <a:t>Pop_total</a:t>
            </a:r>
            <a:r>
              <a:rPr lang="fr-FR" dirty="0">
                <a:sym typeface="Wingdings" panose="05000000000000000000" pitchFamily="2" charset="2"/>
              </a:rPr>
              <a:t>  </a:t>
            </a:r>
            <a:r>
              <a:rPr lang="fr-FR" dirty="0"/>
              <a:t>=====</a:t>
            </a:r>
            <a:r>
              <a:rPr lang="fr-FR" dirty="0">
                <a:sym typeface="Wingdings" panose="05000000000000000000" pitchFamily="2" charset="2"/>
              </a:rPr>
              <a:t>====&gt; Population totale,</a:t>
            </a:r>
            <a:endParaRPr lang="fr-FR" dirty="0"/>
          </a:p>
          <a:p>
            <a:r>
              <a:rPr lang="fr-FR" dirty="0" err="1"/>
              <a:t>Pop_urb</a:t>
            </a:r>
            <a:r>
              <a:rPr lang="fr-FR" dirty="0"/>
              <a:t>    =====</a:t>
            </a:r>
            <a:r>
              <a:rPr lang="fr-FR" dirty="0">
                <a:sym typeface="Wingdings" panose="05000000000000000000" pitchFamily="2" charset="2"/>
              </a:rPr>
              <a:t>====&gt; Population urbaine (pourcentage),</a:t>
            </a:r>
          </a:p>
          <a:p>
            <a:r>
              <a:rPr lang="fr-FR" dirty="0">
                <a:sym typeface="Wingdings" panose="05000000000000000000" pitchFamily="2" charset="2"/>
              </a:rPr>
              <a:t>Work_15_64 </a:t>
            </a:r>
            <a:r>
              <a:rPr lang="fr-FR" dirty="0"/>
              <a:t>=====</a:t>
            </a:r>
            <a:r>
              <a:rPr lang="fr-FR" dirty="0">
                <a:sym typeface="Wingdings" panose="05000000000000000000" pitchFamily="2" charset="2"/>
              </a:rPr>
              <a:t>====&gt; Population en âge de travailler (16-64 ans),</a:t>
            </a:r>
            <a:endParaRPr lang="fr-FR" dirty="0"/>
          </a:p>
          <a:p>
            <a:r>
              <a:rPr lang="fr-FR" dirty="0" err="1"/>
              <a:t>No_Edu</a:t>
            </a:r>
            <a:r>
              <a:rPr lang="fr-FR" dirty="0"/>
              <a:t>  =====</a:t>
            </a:r>
            <a:r>
              <a:rPr lang="fr-FR" dirty="0">
                <a:sym typeface="Wingdings" panose="05000000000000000000" pitchFamily="2" charset="2"/>
              </a:rPr>
              <a:t>====&gt; Pas d’éducation,</a:t>
            </a:r>
            <a:endParaRPr lang="fr-FR" dirty="0"/>
          </a:p>
          <a:p>
            <a:r>
              <a:rPr lang="fr-FR" dirty="0" err="1"/>
              <a:t>P_Edu</a:t>
            </a:r>
            <a:r>
              <a:rPr lang="fr-FR" dirty="0"/>
              <a:t> =====</a:t>
            </a:r>
            <a:r>
              <a:rPr lang="fr-FR" dirty="0">
                <a:sym typeface="Wingdings" panose="05000000000000000000" pitchFamily="2" charset="2"/>
              </a:rPr>
              <a:t>====&gt;  Enseignement primaire,</a:t>
            </a:r>
            <a:endParaRPr lang="fr-FR" dirty="0"/>
          </a:p>
          <a:p>
            <a:r>
              <a:rPr lang="fr-FR" dirty="0" err="1"/>
              <a:t>S_Edu</a:t>
            </a:r>
            <a:r>
              <a:rPr lang="fr-FR" dirty="0"/>
              <a:t> =====</a:t>
            </a:r>
            <a:r>
              <a:rPr lang="fr-FR" dirty="0">
                <a:sym typeface="Wingdings" panose="05000000000000000000" pitchFamily="2" charset="2"/>
              </a:rPr>
              <a:t>====&gt; Enseignement secondaire,</a:t>
            </a:r>
            <a:endParaRPr lang="fr-FR" dirty="0"/>
          </a:p>
          <a:p>
            <a:r>
              <a:rPr lang="fr-FR" dirty="0" err="1"/>
              <a:t>P_S_Edu</a:t>
            </a:r>
            <a:r>
              <a:rPr lang="fr-FR" dirty="0"/>
              <a:t>  =====</a:t>
            </a:r>
            <a:r>
              <a:rPr lang="fr-FR" dirty="0">
                <a:sym typeface="Wingdings" panose="05000000000000000000" pitchFamily="2" charset="2"/>
              </a:rPr>
              <a:t>====&gt; Enseignement post-secondaire,</a:t>
            </a:r>
            <a:endParaRPr lang="fr-FR" dirty="0"/>
          </a:p>
          <a:p>
            <a:r>
              <a:rPr lang="fr-FR" dirty="0" err="1"/>
              <a:t>M_years</a:t>
            </a:r>
            <a:r>
              <a:rPr lang="fr-FR" dirty="0"/>
              <a:t>  =====</a:t>
            </a:r>
            <a:r>
              <a:rPr lang="fr-FR" dirty="0">
                <a:sym typeface="Wingdings" panose="05000000000000000000" pitchFamily="2" charset="2"/>
              </a:rPr>
              <a:t>====&gt; Nombres moyen d’années d’études complétées à 17 ans et plus</a:t>
            </a:r>
            <a:endParaRPr lang="fr-FR" dirty="0"/>
          </a:p>
          <a:p>
            <a:r>
              <a:rPr lang="fr-FR" dirty="0" err="1"/>
              <a:t>Taux_scholar</a:t>
            </a:r>
            <a:r>
              <a:rPr lang="fr-FR" dirty="0"/>
              <a:t> =====</a:t>
            </a:r>
            <a:r>
              <a:rPr lang="fr-FR" dirty="0">
                <a:sym typeface="Wingdings" panose="05000000000000000000" pitchFamily="2" charset="2"/>
              </a:rPr>
              <a:t>====&gt; Taux de scolarisation des personnes âgées entre 6 – 16 ans</a:t>
            </a:r>
            <a:endParaRPr lang="fr-FR" dirty="0"/>
          </a:p>
        </p:txBody>
      </p:sp>
    </p:spTree>
    <p:extLst>
      <p:ext uri="{BB962C8B-B14F-4D97-AF65-F5344CB8AC3E}">
        <p14:creationId xmlns:p14="http://schemas.microsoft.com/office/powerpoint/2010/main" val="49598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FCEB133-713B-436F-B838-443909865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46" y="344414"/>
            <a:ext cx="9543707" cy="6427726"/>
          </a:xfrm>
          <a:prstGeom prst="rect">
            <a:avLst/>
          </a:prstGeom>
        </p:spPr>
      </p:pic>
    </p:spTree>
    <p:extLst>
      <p:ext uri="{BB962C8B-B14F-4D97-AF65-F5344CB8AC3E}">
        <p14:creationId xmlns:p14="http://schemas.microsoft.com/office/powerpoint/2010/main" val="207164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43E246C-0BD1-4494-938C-85C01DA77EE1}"/>
              </a:ext>
            </a:extLst>
          </p:cNvPr>
          <p:cNvSpPr txBox="1"/>
          <p:nvPr/>
        </p:nvSpPr>
        <p:spPr>
          <a:xfrm>
            <a:off x="1724766" y="421610"/>
            <a:ext cx="5552106" cy="461665"/>
          </a:xfrm>
          <a:prstGeom prst="rect">
            <a:avLst/>
          </a:prstGeom>
          <a:noFill/>
        </p:spPr>
        <p:txBody>
          <a:bodyPr wrap="square" rtlCol="0">
            <a:spAutoFit/>
          </a:bodyPr>
          <a:lstStyle/>
          <a:p>
            <a:pPr marL="514350" indent="-514350">
              <a:buFont typeface="+mj-lt"/>
              <a:buAutoNum type="romanUcPeriod" startAt="2"/>
            </a:pPr>
            <a:r>
              <a:rPr lang="fr-FR" sz="2400" b="1" i="1" u="sng" dirty="0"/>
              <a:t>Description des données</a:t>
            </a:r>
          </a:p>
        </p:txBody>
      </p:sp>
      <p:pic>
        <p:nvPicPr>
          <p:cNvPr id="4" name="Image 3">
            <a:extLst>
              <a:ext uri="{FF2B5EF4-FFF2-40B4-BE49-F238E27FC236}">
                <a16:creationId xmlns:a16="http://schemas.microsoft.com/office/drawing/2014/main" id="{5B699E83-52FB-47D3-BE38-282B79E8E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180" y="883275"/>
            <a:ext cx="10091640" cy="5874462"/>
          </a:xfrm>
          <a:prstGeom prst="rect">
            <a:avLst/>
          </a:prstGeom>
        </p:spPr>
      </p:pic>
    </p:spTree>
    <p:extLst>
      <p:ext uri="{BB962C8B-B14F-4D97-AF65-F5344CB8AC3E}">
        <p14:creationId xmlns:p14="http://schemas.microsoft.com/office/powerpoint/2010/main" val="107437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779E543-4E23-46AD-A307-920D77A4B1F9}"/>
              </a:ext>
            </a:extLst>
          </p:cNvPr>
          <p:cNvSpPr txBox="1"/>
          <p:nvPr/>
        </p:nvSpPr>
        <p:spPr>
          <a:xfrm>
            <a:off x="629677" y="481840"/>
            <a:ext cx="11230146" cy="369332"/>
          </a:xfrm>
          <a:prstGeom prst="rect">
            <a:avLst/>
          </a:prstGeom>
          <a:noFill/>
        </p:spPr>
        <p:txBody>
          <a:bodyPr wrap="square" rtlCol="0">
            <a:spAutoFit/>
          </a:bodyPr>
          <a:lstStyle/>
          <a:p>
            <a:r>
              <a:rPr lang="fr-FR" dirty="0"/>
              <a:t>Nous avons par la suite le graphe de liaison qui montre la dépendance de chaque variable avec une autre variable.</a:t>
            </a:r>
          </a:p>
        </p:txBody>
      </p:sp>
      <p:pic>
        <p:nvPicPr>
          <p:cNvPr id="4" name="Image 3">
            <a:extLst>
              <a:ext uri="{FF2B5EF4-FFF2-40B4-BE49-F238E27FC236}">
                <a16:creationId xmlns:a16="http://schemas.microsoft.com/office/drawing/2014/main" id="{4AE67EED-E08A-49AB-B6A7-8DD41E393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585" y="934704"/>
            <a:ext cx="6182922" cy="6182922"/>
          </a:xfrm>
          <a:prstGeom prst="rect">
            <a:avLst/>
          </a:prstGeom>
        </p:spPr>
      </p:pic>
    </p:spTree>
    <p:extLst>
      <p:ext uri="{BB962C8B-B14F-4D97-AF65-F5344CB8AC3E}">
        <p14:creationId xmlns:p14="http://schemas.microsoft.com/office/powerpoint/2010/main" val="236555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65E5688-6A23-4892-93D1-9E324D4047EA}"/>
              </a:ext>
            </a:extLst>
          </p:cNvPr>
          <p:cNvSpPr txBox="1"/>
          <p:nvPr/>
        </p:nvSpPr>
        <p:spPr>
          <a:xfrm>
            <a:off x="887023" y="306625"/>
            <a:ext cx="10879717" cy="646331"/>
          </a:xfrm>
          <a:prstGeom prst="rect">
            <a:avLst/>
          </a:prstGeom>
          <a:noFill/>
        </p:spPr>
        <p:txBody>
          <a:bodyPr wrap="square" rtlCol="0">
            <a:spAutoFit/>
          </a:bodyPr>
          <a:lstStyle/>
          <a:p>
            <a:r>
              <a:rPr lang="fr-FR" dirty="0"/>
              <a:t>Par la suite, dans la description nous avons déterminé la matrice de corrélation qui donne les coefficients de corrélation de chaque variable avec une autre variable.</a:t>
            </a:r>
          </a:p>
        </p:txBody>
      </p:sp>
      <p:pic>
        <p:nvPicPr>
          <p:cNvPr id="4" name="Image 3">
            <a:extLst>
              <a:ext uri="{FF2B5EF4-FFF2-40B4-BE49-F238E27FC236}">
                <a16:creationId xmlns:a16="http://schemas.microsoft.com/office/drawing/2014/main" id="{604AFB9B-29AE-4912-9610-5EF0BD9C8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15" y="1231975"/>
            <a:ext cx="10028877" cy="5407275"/>
          </a:xfrm>
          <a:prstGeom prst="rect">
            <a:avLst/>
          </a:prstGeom>
        </p:spPr>
      </p:pic>
    </p:spTree>
    <p:extLst>
      <p:ext uri="{BB962C8B-B14F-4D97-AF65-F5344CB8AC3E}">
        <p14:creationId xmlns:p14="http://schemas.microsoft.com/office/powerpoint/2010/main" val="215683680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724</Words>
  <Application>Microsoft Office PowerPoint</Application>
  <PresentationFormat>Grand écran</PresentationFormat>
  <Paragraphs>60</Paragraphs>
  <Slides>21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Antipasto Pro Bold</vt:lpstr>
      <vt:lpstr>Arial</vt:lpstr>
      <vt:lpstr>Calibri</vt:lpstr>
      <vt:lpstr>Calibri Light</vt:lpstr>
      <vt:lpstr>Cambria Math</vt:lpstr>
      <vt:lpstr>Dosis ExtraBold</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Michel Nassalang</dc:creator>
  <cp:lastModifiedBy>Michel Nassalang</cp:lastModifiedBy>
  <cp:revision>57</cp:revision>
  <dcterms:created xsi:type="dcterms:W3CDTF">2021-06-30T22:36:16Z</dcterms:created>
  <dcterms:modified xsi:type="dcterms:W3CDTF">2021-07-24T13:28:42Z</dcterms:modified>
</cp:coreProperties>
</file>