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43" r:id="rId2"/>
    <p:sldId id="304" r:id="rId3"/>
    <p:sldId id="345" r:id="rId4"/>
    <p:sldId id="332" r:id="rId5"/>
    <p:sldId id="337" r:id="rId6"/>
    <p:sldId id="338" r:id="rId7"/>
    <p:sldId id="336" r:id="rId8"/>
    <p:sldId id="333" r:id="rId9"/>
    <p:sldId id="340" r:id="rId10"/>
    <p:sldId id="341" r:id="rId11"/>
    <p:sldId id="342" r:id="rId12"/>
    <p:sldId id="334" r:id="rId13"/>
    <p:sldId id="339" r:id="rId14"/>
    <p:sldId id="335" r:id="rId15"/>
    <p:sldId id="34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2/13/2023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2/13/2023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pt-BR" smtClean="0"/>
              <a:t>Clique para editar o título mestre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2/13/2023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pt-BR" smtClean="0"/>
              <a:t>Clique para editar o título mestre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2/13/2023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2/13/2023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infoescola.com/matematica/ponto-reta-e-plan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476518" y="708337"/>
            <a:ext cx="11256136" cy="2215991"/>
          </a:xfrm>
          <a:prstGeom prst="rect">
            <a:avLst/>
          </a:prstGeom>
          <a:noFill/>
        </p:spPr>
        <p:txBody>
          <a:bodyPr wrap="square" rtlCol="0">
            <a:spAutoFit/>
          </a:bodyPr>
          <a:lstStyle/>
          <a:p>
            <a:pPr algn="ctr"/>
            <a:r>
              <a:rPr lang="pt-BR" sz="13800" b="1" dirty="0" smtClean="0">
                <a:latin typeface="Cambria Math" panose="02040503050406030204" pitchFamily="18" charset="0"/>
                <a:ea typeface="Cambria Math" panose="02040503050406030204" pitchFamily="18" charset="0"/>
                <a:cs typeface="Times New Roman" panose="02020603050405020304" pitchFamily="18" charset="0"/>
              </a:rPr>
              <a:t>M4T3MÁT1C4</a:t>
            </a:r>
            <a:endParaRPr lang="pt-BR" sz="13800" b="1" dirty="0">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2" name="CaixaDeTexto 1"/>
          <p:cNvSpPr txBox="1"/>
          <p:nvPr/>
        </p:nvSpPr>
        <p:spPr>
          <a:xfrm>
            <a:off x="832513" y="3289110"/>
            <a:ext cx="10112991" cy="2677656"/>
          </a:xfrm>
          <a:prstGeom prst="rect">
            <a:avLst/>
          </a:prstGeom>
          <a:noFill/>
        </p:spPr>
        <p:txBody>
          <a:bodyPr wrap="square" rtlCol="0">
            <a:spAutoFit/>
          </a:bodyPr>
          <a:lstStyle/>
          <a:p>
            <a:pPr algn="just"/>
            <a:r>
              <a:rPr lang="pt-BR" sz="2800" b="1" dirty="0">
                <a:solidFill>
                  <a:schemeClr val="bg1"/>
                </a:solidFill>
              </a:rPr>
              <a:t>A geometria plana estuda o comportamento de estruturas no plano, a partir de conceitos básicos primitivos como </a:t>
            </a:r>
            <a:r>
              <a:rPr lang="pt-BR" sz="2800" b="1" u="sng" dirty="0">
                <a:solidFill>
                  <a:schemeClr val="bg1"/>
                </a:solidFill>
                <a:hlinkClick r:id="rId2"/>
              </a:rPr>
              <a:t>ponto, reta e plano</a:t>
            </a:r>
            <a:r>
              <a:rPr lang="pt-BR" sz="2800" b="1" dirty="0">
                <a:solidFill>
                  <a:schemeClr val="bg1"/>
                </a:solidFill>
              </a:rPr>
              <a:t>. Estuda o conceito e a construção de figuras planas como quadriláteros, triângulos, círculos, suas propriedades, formas, tamanhos e o estudo de suas áreas e perímetro.</a:t>
            </a:r>
          </a:p>
        </p:txBody>
      </p:sp>
    </p:spTree>
    <p:extLst>
      <p:ext uri="{BB962C8B-B14F-4D97-AF65-F5344CB8AC3E}">
        <p14:creationId xmlns:p14="http://schemas.microsoft.com/office/powerpoint/2010/main" val="33036494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Condição de existência de  triângulos </a:t>
            </a:r>
            <a:endParaRPr lang="pt-BR" dirty="0"/>
          </a:p>
        </p:txBody>
      </p:sp>
      <p:pic>
        <p:nvPicPr>
          <p:cNvPr id="5" name="Espaço Reservado para Conteúdo 4"/>
          <p:cNvPicPr>
            <a:picLocks noGrp="1" noChangeAspect="1"/>
          </p:cNvPicPr>
          <p:nvPr>
            <p:ph idx="1"/>
          </p:nvPr>
        </p:nvPicPr>
        <p:blipFill rotWithShape="1">
          <a:blip r:embed="rId2"/>
          <a:srcRect t="4553" b="3988"/>
          <a:stretch/>
        </p:blipFill>
        <p:spPr>
          <a:xfrm>
            <a:off x="2468879" y="1894114"/>
            <a:ext cx="6936377" cy="4757999"/>
          </a:xfrm>
          <a:prstGeom prst="rect">
            <a:avLst/>
          </a:prstGeom>
        </p:spPr>
      </p:pic>
    </p:spTree>
    <p:extLst>
      <p:ext uri="{BB962C8B-B14F-4D97-AF65-F5344CB8AC3E}">
        <p14:creationId xmlns:p14="http://schemas.microsoft.com/office/powerpoint/2010/main" val="3145067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Condição de existência de  triângulos </a:t>
            </a:r>
            <a:endParaRPr lang="pt-BR" dirty="0"/>
          </a:p>
        </p:txBody>
      </p:sp>
      <p:sp>
        <p:nvSpPr>
          <p:cNvPr id="3" name="Espaço Reservado para Conteúdo 2"/>
          <p:cNvSpPr>
            <a:spLocks noGrp="1"/>
          </p:cNvSpPr>
          <p:nvPr>
            <p:ph idx="1"/>
          </p:nvPr>
        </p:nvSpPr>
        <p:spPr>
          <a:xfrm>
            <a:off x="359124" y="1614004"/>
            <a:ext cx="4539448" cy="3678303"/>
          </a:xfrm>
        </p:spPr>
        <p:txBody>
          <a:bodyPr/>
          <a:lstStyle/>
          <a:p>
            <a:pPr marL="0" indent="0" algn="just">
              <a:buNone/>
            </a:pPr>
            <a:r>
              <a:rPr lang="pt-BR" b="1" dirty="0"/>
              <a:t>Uma criança deseja criar triângulos utilizando palitos de fósforo de mesmo comprimento. Cada triângulo será construído com exatamente 17 palitos e pelo menos um dos lados do triângulo deve ter o comprimento de exatamente 6 palitos. A figura ilustra um triângulo construído com essas características.</a:t>
            </a:r>
          </a:p>
          <a:p>
            <a:pPr marL="0" indent="0" algn="just">
              <a:buNone/>
            </a:pPr>
            <a:endParaRPr lang="pt-BR" dirty="0"/>
          </a:p>
          <a:p>
            <a:pPr marL="0" indent="0" algn="just">
              <a:buNone/>
            </a:pPr>
            <a:endParaRPr lang="pt-BR" dirty="0"/>
          </a:p>
        </p:txBody>
      </p:sp>
      <p:pic>
        <p:nvPicPr>
          <p:cNvPr id="4" name="Imagem 3"/>
          <p:cNvPicPr>
            <a:picLocks noChangeAspect="1"/>
          </p:cNvPicPr>
          <p:nvPr/>
        </p:nvPicPr>
        <p:blipFill>
          <a:blip r:embed="rId2"/>
          <a:stretch>
            <a:fillRect/>
          </a:stretch>
        </p:blipFill>
        <p:spPr>
          <a:xfrm>
            <a:off x="1311104" y="4349931"/>
            <a:ext cx="3025766" cy="2224577"/>
          </a:xfrm>
          <a:prstGeom prst="rect">
            <a:avLst/>
          </a:prstGeom>
        </p:spPr>
      </p:pic>
      <p:sp>
        <p:nvSpPr>
          <p:cNvPr id="6" name="CaixaDeTexto 5"/>
          <p:cNvSpPr txBox="1"/>
          <p:nvPr/>
        </p:nvSpPr>
        <p:spPr>
          <a:xfrm>
            <a:off x="5275787" y="2103120"/>
            <a:ext cx="6676727" cy="2308324"/>
          </a:xfrm>
          <a:prstGeom prst="rect">
            <a:avLst/>
          </a:prstGeom>
          <a:noFill/>
        </p:spPr>
        <p:txBody>
          <a:bodyPr wrap="square" rtlCol="0">
            <a:spAutoFit/>
          </a:bodyPr>
          <a:lstStyle/>
          <a:p>
            <a:r>
              <a:rPr lang="pt-BR" dirty="0"/>
              <a:t>A quantidade máxima de triângulos não congruentes dois a dois que podem ser construídos é</a:t>
            </a:r>
          </a:p>
          <a:p>
            <a:endParaRPr lang="pt-BR" dirty="0"/>
          </a:p>
          <a:p>
            <a:r>
              <a:rPr lang="pt-BR" dirty="0" smtClean="0"/>
              <a:t>(A) 3</a:t>
            </a:r>
            <a:r>
              <a:rPr lang="pt-BR" dirty="0"/>
              <a:t>.</a:t>
            </a:r>
          </a:p>
          <a:p>
            <a:r>
              <a:rPr lang="pt-BR" dirty="0" smtClean="0"/>
              <a:t>(B) 5</a:t>
            </a:r>
            <a:r>
              <a:rPr lang="pt-BR" dirty="0"/>
              <a:t>.</a:t>
            </a:r>
          </a:p>
          <a:p>
            <a:r>
              <a:rPr lang="pt-BR" dirty="0" smtClean="0"/>
              <a:t>(C) 6</a:t>
            </a:r>
            <a:r>
              <a:rPr lang="pt-BR" dirty="0"/>
              <a:t>.</a:t>
            </a:r>
          </a:p>
          <a:p>
            <a:r>
              <a:rPr lang="pt-BR" dirty="0" smtClean="0"/>
              <a:t>(D) 8</a:t>
            </a:r>
            <a:r>
              <a:rPr lang="pt-BR" dirty="0"/>
              <a:t>.</a:t>
            </a:r>
          </a:p>
          <a:p>
            <a:r>
              <a:rPr lang="pt-BR" dirty="0" smtClean="0"/>
              <a:t>(E) 10</a:t>
            </a:r>
            <a:r>
              <a:rPr lang="pt-BR" dirty="0"/>
              <a:t>.</a:t>
            </a:r>
          </a:p>
        </p:txBody>
      </p:sp>
    </p:spTree>
    <p:extLst>
      <p:ext uri="{BB962C8B-B14F-4D97-AF65-F5344CB8AC3E}">
        <p14:creationId xmlns:p14="http://schemas.microsoft.com/office/powerpoint/2010/main" val="10844696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Tipos de triângulos</a:t>
            </a:r>
            <a:endParaRPr lang="pt-BR" dirty="0"/>
          </a:p>
        </p:txBody>
      </p:sp>
      <p:pic>
        <p:nvPicPr>
          <p:cNvPr id="4" name="Espaço Reservado para Conteúdo 3"/>
          <p:cNvPicPr>
            <a:picLocks noGrp="1" noChangeAspect="1"/>
          </p:cNvPicPr>
          <p:nvPr>
            <p:ph idx="1"/>
          </p:nvPr>
        </p:nvPicPr>
        <p:blipFill rotWithShape="1">
          <a:blip r:embed="rId2"/>
          <a:srcRect t="15317"/>
          <a:stretch/>
        </p:blipFill>
        <p:spPr>
          <a:xfrm>
            <a:off x="1738648" y="1996226"/>
            <a:ext cx="9079605" cy="4246074"/>
          </a:xfrm>
          <a:prstGeom prst="rect">
            <a:avLst/>
          </a:prstGeom>
        </p:spPr>
      </p:pic>
    </p:spTree>
    <p:extLst>
      <p:ext uri="{BB962C8B-B14F-4D97-AF65-F5344CB8AC3E}">
        <p14:creationId xmlns:p14="http://schemas.microsoft.com/office/powerpoint/2010/main" val="29134642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PROPRIEDADE DOS </a:t>
            </a:r>
            <a:r>
              <a:rPr lang="pt-BR" dirty="0" err="1" smtClean="0"/>
              <a:t>TRIãNGULOS</a:t>
            </a:r>
            <a:r>
              <a:rPr lang="pt-BR" dirty="0" smtClean="0"/>
              <a:t> ( ÂNGULOS)</a:t>
            </a:r>
            <a:endParaRPr lang="pt-BR" dirty="0"/>
          </a:p>
        </p:txBody>
      </p:sp>
      <p:sp>
        <p:nvSpPr>
          <p:cNvPr id="3" name="Espaço Reservado para Conteúdo 2"/>
          <p:cNvSpPr>
            <a:spLocks noGrp="1"/>
          </p:cNvSpPr>
          <p:nvPr>
            <p:ph idx="1"/>
          </p:nvPr>
        </p:nvSpPr>
        <p:spPr>
          <a:xfrm>
            <a:off x="581192" y="2180496"/>
            <a:ext cx="5162785" cy="3718028"/>
          </a:xfrm>
        </p:spPr>
        <p:txBody>
          <a:bodyPr>
            <a:normAutofit/>
          </a:bodyPr>
          <a:lstStyle/>
          <a:p>
            <a:pPr algn="just"/>
            <a:r>
              <a:rPr lang="pt-BR" sz="2800" dirty="0"/>
              <a:t>Os triângulos possuem uma propriedade particular muito interessante, relativa à soma de seus ângulos internos. Essa propriedade garante que, em qualquer triângulo, a soma das medidas dos três ângulos internos é igual a 180 graus.</a:t>
            </a:r>
          </a:p>
        </p:txBody>
      </p:sp>
      <p:pic>
        <p:nvPicPr>
          <p:cNvPr id="4" name="Imagem 3"/>
          <p:cNvPicPr>
            <a:picLocks noChangeAspect="1"/>
          </p:cNvPicPr>
          <p:nvPr/>
        </p:nvPicPr>
        <p:blipFill>
          <a:blip r:embed="rId2"/>
          <a:stretch>
            <a:fillRect/>
          </a:stretch>
        </p:blipFill>
        <p:spPr>
          <a:xfrm>
            <a:off x="6598074" y="2038551"/>
            <a:ext cx="4677883" cy="4179957"/>
          </a:xfrm>
          <a:prstGeom prst="rect">
            <a:avLst/>
          </a:prstGeom>
        </p:spPr>
      </p:pic>
    </p:spTree>
    <p:extLst>
      <p:ext uri="{BB962C8B-B14F-4D97-AF65-F5344CB8AC3E}">
        <p14:creationId xmlns:p14="http://schemas.microsoft.com/office/powerpoint/2010/main" val="2543360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Tipos de triângulo</a:t>
            </a:r>
            <a:endParaRPr lang="pt-BR" dirty="0"/>
          </a:p>
        </p:txBody>
      </p:sp>
      <p:pic>
        <p:nvPicPr>
          <p:cNvPr id="4" name="Espaço Reservado para Conteúdo 3"/>
          <p:cNvPicPr>
            <a:picLocks noGrp="1" noChangeAspect="1"/>
          </p:cNvPicPr>
          <p:nvPr>
            <p:ph idx="1"/>
          </p:nvPr>
        </p:nvPicPr>
        <p:blipFill>
          <a:blip r:embed="rId2"/>
          <a:stretch>
            <a:fillRect/>
          </a:stretch>
        </p:blipFill>
        <p:spPr>
          <a:xfrm>
            <a:off x="581192" y="2221729"/>
            <a:ext cx="3691474" cy="2430124"/>
          </a:xfrm>
          <a:prstGeom prst="rect">
            <a:avLst/>
          </a:prstGeom>
        </p:spPr>
      </p:pic>
      <p:sp>
        <p:nvSpPr>
          <p:cNvPr id="5" name="CaixaDeTexto 4"/>
          <p:cNvSpPr txBox="1"/>
          <p:nvPr/>
        </p:nvSpPr>
        <p:spPr>
          <a:xfrm>
            <a:off x="4675031" y="1931831"/>
            <a:ext cx="7134896" cy="4678204"/>
          </a:xfrm>
          <a:prstGeom prst="rect">
            <a:avLst/>
          </a:prstGeom>
          <a:noFill/>
        </p:spPr>
        <p:txBody>
          <a:bodyPr wrap="square" rtlCol="0">
            <a:spAutoFit/>
          </a:bodyPr>
          <a:lstStyle/>
          <a:p>
            <a:r>
              <a:rPr lang="pt-BR" sz="2800" b="1" dirty="0"/>
              <a:t>Triângulo </a:t>
            </a:r>
            <a:r>
              <a:rPr lang="pt-BR" sz="2800" b="1" dirty="0" err="1"/>
              <a:t>acutângulo</a:t>
            </a:r>
            <a:r>
              <a:rPr lang="pt-BR" sz="2800" dirty="0"/>
              <a:t>: todos os ângulos internos são agudos, isto é, as medidas dos ângulos são menores do que 90º.</a:t>
            </a:r>
          </a:p>
          <a:p>
            <a:endParaRPr lang="pt-BR" sz="2800" dirty="0"/>
          </a:p>
          <a:p>
            <a:r>
              <a:rPr lang="pt-BR" sz="2800" b="1" dirty="0"/>
              <a:t>Triângulo obtusângulo</a:t>
            </a:r>
            <a:r>
              <a:rPr lang="pt-BR" sz="2800" dirty="0"/>
              <a:t>: um ângulo interno é obtuso, isto é, possui um ângulo com medida maior do que 90º.</a:t>
            </a:r>
          </a:p>
          <a:p>
            <a:endParaRPr lang="pt-BR" sz="2800" dirty="0"/>
          </a:p>
          <a:p>
            <a:r>
              <a:rPr lang="pt-BR" sz="2800" b="1" dirty="0"/>
              <a:t>Triângulo retângulo</a:t>
            </a:r>
            <a:r>
              <a:rPr lang="pt-BR" sz="2800" dirty="0"/>
              <a:t>: possui um ângulo interno reto (90 graus).</a:t>
            </a:r>
          </a:p>
          <a:p>
            <a:endParaRPr lang="pt-BR" dirty="0"/>
          </a:p>
        </p:txBody>
      </p:sp>
    </p:spTree>
    <p:extLst>
      <p:ext uri="{BB962C8B-B14F-4D97-AF65-F5344CB8AC3E}">
        <p14:creationId xmlns:p14="http://schemas.microsoft.com/office/powerpoint/2010/main" val="18737513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Fim...</a:t>
            </a:r>
            <a:endParaRPr lang="pt-BR" dirty="0"/>
          </a:p>
        </p:txBody>
      </p:sp>
      <p:sp>
        <p:nvSpPr>
          <p:cNvPr id="3" name="Espaço Reservado para Conteúdo 2"/>
          <p:cNvSpPr>
            <a:spLocks noGrp="1"/>
          </p:cNvSpPr>
          <p:nvPr>
            <p:ph idx="1"/>
          </p:nvPr>
        </p:nvSpPr>
        <p:spPr/>
        <p:txBody>
          <a:bodyPr/>
          <a:lstStyle/>
          <a:p>
            <a:endParaRPr lang="pt-BR" dirty="0"/>
          </a:p>
        </p:txBody>
      </p:sp>
    </p:spTree>
    <p:extLst>
      <p:ext uri="{BB962C8B-B14F-4D97-AF65-F5344CB8AC3E}">
        <p14:creationId xmlns:p14="http://schemas.microsoft.com/office/powerpoint/2010/main" val="39037418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437883" y="656822"/>
            <a:ext cx="11294772" cy="1015663"/>
          </a:xfrm>
          <a:prstGeom prst="rect">
            <a:avLst/>
          </a:prstGeom>
          <a:noFill/>
        </p:spPr>
        <p:txBody>
          <a:bodyPr wrap="square" rtlCol="0">
            <a:spAutoFit/>
          </a:bodyPr>
          <a:lstStyle/>
          <a:p>
            <a:pPr algn="ctr"/>
            <a:r>
              <a:rPr lang="pt-BR" sz="6000" b="1" dirty="0" smtClean="0">
                <a:solidFill>
                  <a:schemeClr val="bg1"/>
                </a:solidFill>
                <a:latin typeface="Cambria Math" panose="02040503050406030204" pitchFamily="18" charset="0"/>
                <a:ea typeface="Cambria Math" panose="02040503050406030204" pitchFamily="18" charset="0"/>
              </a:rPr>
              <a:t>Classificação dos ângulos</a:t>
            </a:r>
            <a:endParaRPr lang="pt-BR" sz="6000" b="1" dirty="0">
              <a:solidFill>
                <a:schemeClr val="bg1"/>
              </a:solidFill>
              <a:latin typeface="Cambria Math" panose="02040503050406030204" pitchFamily="18" charset="0"/>
              <a:ea typeface="Cambria Math" panose="02040503050406030204" pitchFamily="18" charset="0"/>
            </a:endParaRPr>
          </a:p>
        </p:txBody>
      </p:sp>
      <p:sp>
        <p:nvSpPr>
          <p:cNvPr id="5" name="CaixaDeTexto 4"/>
          <p:cNvSpPr txBox="1"/>
          <p:nvPr/>
        </p:nvSpPr>
        <p:spPr>
          <a:xfrm>
            <a:off x="437883" y="1805635"/>
            <a:ext cx="11294772" cy="2246769"/>
          </a:xfrm>
          <a:prstGeom prst="rect">
            <a:avLst/>
          </a:prstGeom>
          <a:noFill/>
        </p:spPr>
        <p:txBody>
          <a:bodyPr wrap="square" rtlCol="0">
            <a:spAutoFit/>
          </a:bodyPr>
          <a:lstStyle/>
          <a:p>
            <a:r>
              <a:rPr lang="pt-BR" sz="2800" dirty="0"/>
              <a:t>Um ângulo pode ser classificado como:</a:t>
            </a:r>
          </a:p>
          <a:p>
            <a:pPr marL="457200" indent="-457200">
              <a:buFont typeface="Arial" panose="020B0604020202020204" pitchFamily="34" charset="0"/>
              <a:buChar char="•"/>
            </a:pPr>
            <a:r>
              <a:rPr lang="pt-BR" sz="2800" b="1" dirty="0"/>
              <a:t>A</a:t>
            </a:r>
            <a:r>
              <a:rPr lang="pt-BR" sz="2800" b="1" dirty="0" smtClean="0"/>
              <a:t>gudo</a:t>
            </a:r>
            <a:r>
              <a:rPr lang="pt-BR" sz="2800" b="1" dirty="0"/>
              <a:t>:</a:t>
            </a:r>
            <a:r>
              <a:rPr lang="pt-BR" sz="2800" dirty="0"/>
              <a:t> se sua medida for menor que 90º;</a:t>
            </a:r>
          </a:p>
          <a:p>
            <a:pPr marL="457200" indent="-457200">
              <a:buFont typeface="Arial" panose="020B0604020202020204" pitchFamily="34" charset="0"/>
              <a:buChar char="•"/>
            </a:pPr>
            <a:r>
              <a:rPr lang="pt-BR" sz="2800" b="1" dirty="0"/>
              <a:t>R</a:t>
            </a:r>
            <a:r>
              <a:rPr lang="pt-BR" sz="2800" b="1" dirty="0" smtClean="0"/>
              <a:t>eto</a:t>
            </a:r>
            <a:r>
              <a:rPr lang="pt-BR" sz="2800" b="1" dirty="0"/>
              <a:t>:</a:t>
            </a:r>
            <a:r>
              <a:rPr lang="pt-BR" sz="2800" dirty="0"/>
              <a:t> se sua medida for igual a 90º;</a:t>
            </a:r>
          </a:p>
          <a:p>
            <a:pPr marL="457200" indent="-457200">
              <a:buFont typeface="Arial" panose="020B0604020202020204" pitchFamily="34" charset="0"/>
              <a:buChar char="•"/>
            </a:pPr>
            <a:r>
              <a:rPr lang="pt-BR" sz="2800" b="1" dirty="0"/>
              <a:t>O</a:t>
            </a:r>
            <a:r>
              <a:rPr lang="pt-BR" sz="2800" b="1" dirty="0" smtClean="0"/>
              <a:t>btuso</a:t>
            </a:r>
            <a:r>
              <a:rPr lang="pt-BR" sz="2800" b="1" dirty="0"/>
              <a:t>: </a:t>
            </a:r>
            <a:r>
              <a:rPr lang="pt-BR" sz="2800" dirty="0"/>
              <a:t>se sua medida for maior que 90º e menor que 180º;</a:t>
            </a:r>
          </a:p>
          <a:p>
            <a:pPr marL="457200" indent="-457200">
              <a:buFont typeface="Arial" panose="020B0604020202020204" pitchFamily="34" charset="0"/>
              <a:buChar char="•"/>
            </a:pPr>
            <a:r>
              <a:rPr lang="pt-BR" sz="2800" b="1" dirty="0"/>
              <a:t>R</a:t>
            </a:r>
            <a:r>
              <a:rPr lang="pt-BR" sz="2800" b="1" dirty="0" smtClean="0"/>
              <a:t>aso</a:t>
            </a:r>
            <a:r>
              <a:rPr lang="pt-BR" sz="2800" b="1" dirty="0"/>
              <a:t>:</a:t>
            </a:r>
            <a:r>
              <a:rPr lang="pt-BR" sz="2800" dirty="0"/>
              <a:t> se sua medida for igual a 180º.</a:t>
            </a:r>
          </a:p>
        </p:txBody>
      </p:sp>
      <p:pic>
        <p:nvPicPr>
          <p:cNvPr id="2" name="Imagem 1"/>
          <p:cNvPicPr>
            <a:picLocks noChangeAspect="1"/>
          </p:cNvPicPr>
          <p:nvPr/>
        </p:nvPicPr>
        <p:blipFill>
          <a:blip r:embed="rId2"/>
          <a:stretch>
            <a:fillRect/>
          </a:stretch>
        </p:blipFill>
        <p:spPr>
          <a:xfrm>
            <a:off x="639247" y="4052404"/>
            <a:ext cx="11205023" cy="2491605"/>
          </a:xfrm>
          <a:prstGeom prst="rect">
            <a:avLst/>
          </a:prstGeom>
        </p:spPr>
      </p:pic>
    </p:spTree>
    <p:extLst>
      <p:ext uri="{BB962C8B-B14F-4D97-AF65-F5344CB8AC3E}">
        <p14:creationId xmlns:p14="http://schemas.microsoft.com/office/powerpoint/2010/main" val="21627712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437883" y="656822"/>
            <a:ext cx="11294772" cy="1015663"/>
          </a:xfrm>
          <a:prstGeom prst="rect">
            <a:avLst/>
          </a:prstGeom>
          <a:noFill/>
        </p:spPr>
        <p:txBody>
          <a:bodyPr wrap="square" rtlCol="0">
            <a:spAutoFit/>
          </a:bodyPr>
          <a:lstStyle/>
          <a:p>
            <a:pPr algn="ctr"/>
            <a:r>
              <a:rPr lang="pt-BR" sz="6000" b="1" dirty="0" err="1" smtClean="0">
                <a:solidFill>
                  <a:schemeClr val="bg1"/>
                </a:solidFill>
                <a:latin typeface="Cambria Math" panose="02040503050406030204" pitchFamily="18" charset="0"/>
                <a:ea typeface="Cambria Math" panose="02040503050406030204" pitchFamily="18" charset="0"/>
              </a:rPr>
              <a:t>Geo</a:t>
            </a:r>
            <a:r>
              <a:rPr lang="pt-BR" sz="6000" b="1" dirty="0" smtClean="0">
                <a:solidFill>
                  <a:schemeClr val="bg1"/>
                </a:solidFill>
                <a:latin typeface="Cambria Math" panose="02040503050406030204" pitchFamily="18" charset="0"/>
                <a:ea typeface="Cambria Math" panose="02040503050406030204" pitchFamily="18" charset="0"/>
              </a:rPr>
              <a:t> Plana ENEM</a:t>
            </a:r>
            <a:endParaRPr lang="pt-BR" sz="6000" b="1" dirty="0">
              <a:solidFill>
                <a:schemeClr val="bg1"/>
              </a:solidFill>
              <a:latin typeface="Cambria Math" panose="02040503050406030204" pitchFamily="18" charset="0"/>
              <a:ea typeface="Cambria Math" panose="02040503050406030204" pitchFamily="18" charset="0"/>
            </a:endParaRPr>
          </a:p>
        </p:txBody>
      </p:sp>
      <p:pic>
        <p:nvPicPr>
          <p:cNvPr id="6" name="Imagem 5"/>
          <p:cNvPicPr>
            <a:picLocks noChangeAspect="1"/>
          </p:cNvPicPr>
          <p:nvPr/>
        </p:nvPicPr>
        <p:blipFill rotWithShape="1">
          <a:blip r:embed="rId2"/>
          <a:srcRect l="39651" t="42304" r="32133" b="19636"/>
          <a:stretch/>
        </p:blipFill>
        <p:spPr>
          <a:xfrm>
            <a:off x="3137352" y="1978926"/>
            <a:ext cx="5895833" cy="4471189"/>
          </a:xfrm>
          <a:prstGeom prst="rect">
            <a:avLst/>
          </a:prstGeom>
        </p:spPr>
      </p:pic>
    </p:spTree>
    <p:extLst>
      <p:ext uri="{BB962C8B-B14F-4D97-AF65-F5344CB8AC3E}">
        <p14:creationId xmlns:p14="http://schemas.microsoft.com/office/powerpoint/2010/main" val="1116282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Formas geométricas</a:t>
            </a:r>
            <a:endParaRPr lang="pt-BR" dirty="0"/>
          </a:p>
        </p:txBody>
      </p:sp>
      <p:pic>
        <p:nvPicPr>
          <p:cNvPr id="4" name="Espaço Reservado para Conteúdo 3"/>
          <p:cNvPicPr>
            <a:picLocks noGrp="1" noChangeAspect="1"/>
          </p:cNvPicPr>
          <p:nvPr>
            <p:ph idx="1"/>
          </p:nvPr>
        </p:nvPicPr>
        <p:blipFill>
          <a:blip r:embed="rId2"/>
          <a:stretch>
            <a:fillRect/>
          </a:stretch>
        </p:blipFill>
        <p:spPr>
          <a:xfrm>
            <a:off x="2228046" y="1820616"/>
            <a:ext cx="7817476" cy="4637055"/>
          </a:xfrm>
          <a:prstGeom prst="rect">
            <a:avLst/>
          </a:prstGeom>
        </p:spPr>
      </p:pic>
    </p:spTree>
    <p:extLst>
      <p:ext uri="{BB962C8B-B14F-4D97-AF65-F5344CB8AC3E}">
        <p14:creationId xmlns:p14="http://schemas.microsoft.com/office/powerpoint/2010/main" val="35708882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POLÍGONOS</a:t>
            </a:r>
            <a:endParaRPr lang="pt-BR" dirty="0"/>
          </a:p>
        </p:txBody>
      </p:sp>
      <p:sp>
        <p:nvSpPr>
          <p:cNvPr id="3" name="Espaço Reservado para Conteúdo 2"/>
          <p:cNvSpPr>
            <a:spLocks noGrp="1"/>
          </p:cNvSpPr>
          <p:nvPr>
            <p:ph idx="1"/>
          </p:nvPr>
        </p:nvSpPr>
        <p:spPr/>
        <p:txBody>
          <a:bodyPr>
            <a:normAutofit/>
          </a:bodyPr>
          <a:lstStyle/>
          <a:p>
            <a:r>
              <a:rPr lang="pt-BR" sz="5400" dirty="0"/>
              <a:t>Q</a:t>
            </a:r>
            <a:r>
              <a:rPr lang="pt-BR" sz="5400" dirty="0" smtClean="0"/>
              <a:t>ualquer </a:t>
            </a:r>
            <a:r>
              <a:rPr lang="pt-BR" sz="5400" dirty="0"/>
              <a:t>figura plana formada pelo mesmo número de ângulos e lados.</a:t>
            </a:r>
          </a:p>
        </p:txBody>
      </p:sp>
    </p:spTree>
    <p:extLst>
      <p:ext uri="{BB962C8B-B14F-4D97-AF65-F5344CB8AC3E}">
        <p14:creationId xmlns:p14="http://schemas.microsoft.com/office/powerpoint/2010/main" val="25771004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POLÍGONOS CONVEXOS E NÃO CONVEXOS</a:t>
            </a:r>
            <a:endParaRPr lang="pt-BR" dirty="0"/>
          </a:p>
        </p:txBody>
      </p:sp>
      <p:sp>
        <p:nvSpPr>
          <p:cNvPr id="3" name="Espaço Reservado para Conteúdo 2"/>
          <p:cNvSpPr>
            <a:spLocks noGrp="1"/>
          </p:cNvSpPr>
          <p:nvPr>
            <p:ph idx="1"/>
          </p:nvPr>
        </p:nvSpPr>
        <p:spPr>
          <a:xfrm>
            <a:off x="581193" y="1814364"/>
            <a:ext cx="11029615" cy="2242482"/>
          </a:xfrm>
        </p:spPr>
        <p:txBody>
          <a:bodyPr>
            <a:normAutofit/>
          </a:bodyPr>
          <a:lstStyle/>
          <a:p>
            <a:pPr algn="just"/>
            <a:r>
              <a:rPr lang="pt-BR" sz="2800" dirty="0" smtClean="0"/>
              <a:t>Polígono </a:t>
            </a:r>
            <a:r>
              <a:rPr lang="pt-BR" sz="2800" dirty="0"/>
              <a:t>é convexo quando todos os pontos de um segmento de reta que possui as extremidades no interior do polígono também estão dentro dele. Sendo assim, se for possível encontrar pelo menos um segmento de reta que possui as extremidades dentro do polígono e, ao mesmo tempo, um ponto fora dele, esse polígono não será </a:t>
            </a:r>
            <a:r>
              <a:rPr lang="pt-BR" sz="2800" dirty="0" smtClean="0"/>
              <a:t>convexo.</a:t>
            </a:r>
            <a:endParaRPr lang="pt-BR" sz="2800" dirty="0"/>
          </a:p>
        </p:txBody>
      </p:sp>
      <p:pic>
        <p:nvPicPr>
          <p:cNvPr id="4" name="Imagem 3"/>
          <p:cNvPicPr>
            <a:picLocks noChangeAspect="1"/>
          </p:cNvPicPr>
          <p:nvPr/>
        </p:nvPicPr>
        <p:blipFill>
          <a:blip r:embed="rId2"/>
          <a:stretch>
            <a:fillRect/>
          </a:stretch>
        </p:blipFill>
        <p:spPr>
          <a:xfrm>
            <a:off x="3538336" y="4056846"/>
            <a:ext cx="5115327" cy="2315359"/>
          </a:xfrm>
          <a:prstGeom prst="rect">
            <a:avLst/>
          </a:prstGeom>
        </p:spPr>
      </p:pic>
    </p:spTree>
    <p:extLst>
      <p:ext uri="{BB962C8B-B14F-4D97-AF65-F5344CB8AC3E}">
        <p14:creationId xmlns:p14="http://schemas.microsoft.com/office/powerpoint/2010/main" val="4318004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POLÍGONOS REGULARES E IRREGULARES</a:t>
            </a:r>
            <a:endParaRPr lang="pt-BR" dirty="0"/>
          </a:p>
        </p:txBody>
      </p:sp>
      <p:pic>
        <p:nvPicPr>
          <p:cNvPr id="4" name="Espaço Reservado para Conteúdo 3"/>
          <p:cNvPicPr>
            <a:picLocks noGrp="1" noChangeAspect="1"/>
          </p:cNvPicPr>
          <p:nvPr>
            <p:ph idx="1"/>
          </p:nvPr>
        </p:nvPicPr>
        <p:blipFill rotWithShape="1">
          <a:blip r:embed="rId2"/>
          <a:srcRect l="4220" t="29984" r="3870" b="4540"/>
          <a:stretch/>
        </p:blipFill>
        <p:spPr>
          <a:xfrm>
            <a:off x="1599528" y="1880315"/>
            <a:ext cx="8368720" cy="4471286"/>
          </a:xfrm>
          <a:prstGeom prst="rect">
            <a:avLst/>
          </a:prstGeom>
        </p:spPr>
      </p:pic>
    </p:spTree>
    <p:extLst>
      <p:ext uri="{BB962C8B-B14F-4D97-AF65-F5344CB8AC3E}">
        <p14:creationId xmlns:p14="http://schemas.microsoft.com/office/powerpoint/2010/main" val="1023235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Quadriláteros </a:t>
            </a:r>
            <a:endParaRPr lang="pt-BR" dirty="0"/>
          </a:p>
        </p:txBody>
      </p:sp>
      <p:sp>
        <p:nvSpPr>
          <p:cNvPr id="3" name="Espaço Reservado para Conteúdo 2"/>
          <p:cNvSpPr>
            <a:spLocks noGrp="1"/>
          </p:cNvSpPr>
          <p:nvPr>
            <p:ph idx="1"/>
          </p:nvPr>
        </p:nvSpPr>
        <p:spPr>
          <a:xfrm>
            <a:off x="268310" y="2038829"/>
            <a:ext cx="11655380" cy="1541498"/>
          </a:xfrm>
        </p:spPr>
        <p:txBody>
          <a:bodyPr>
            <a:noAutofit/>
          </a:bodyPr>
          <a:lstStyle/>
          <a:p>
            <a:pPr algn="just"/>
            <a:r>
              <a:rPr lang="pt-BR" dirty="0"/>
              <a:t>Quadriláteros são polígonos que possuem quatro lados. Por serem polígonos, esses lados são segmentos de reta que se encontram em suas extremidades sem que haja cruzamento entre dois ou mais deles. Outra característica dos polígonos é que eles são fechados. Assim, qualquer que seja o segmento de reta escolhido, suas extremidades sempre se encontrarão com as de outro segmento de reta</a:t>
            </a:r>
            <a:r>
              <a:rPr lang="pt-BR" dirty="0" smtClean="0"/>
              <a:t>.</a:t>
            </a:r>
            <a:endParaRPr lang="pt-BR" dirty="0"/>
          </a:p>
          <a:p>
            <a:pPr algn="just"/>
            <a:r>
              <a:rPr lang="pt-BR" dirty="0"/>
              <a:t>Os quadriláteros são divididos em três tipos: paralelogramos, trapézios e outros que não são trapézios nem paralelogramos e, por isso, não possuem lados paralelos.</a:t>
            </a:r>
          </a:p>
        </p:txBody>
      </p:sp>
      <p:pic>
        <p:nvPicPr>
          <p:cNvPr id="4" name="Imagem 3"/>
          <p:cNvPicPr>
            <a:picLocks noChangeAspect="1"/>
          </p:cNvPicPr>
          <p:nvPr/>
        </p:nvPicPr>
        <p:blipFill>
          <a:blip r:embed="rId2"/>
          <a:stretch>
            <a:fillRect/>
          </a:stretch>
        </p:blipFill>
        <p:spPr>
          <a:xfrm>
            <a:off x="2833688" y="3819525"/>
            <a:ext cx="6117130" cy="2848707"/>
          </a:xfrm>
          <a:prstGeom prst="rect">
            <a:avLst/>
          </a:prstGeom>
        </p:spPr>
      </p:pic>
    </p:spTree>
    <p:extLst>
      <p:ext uri="{BB962C8B-B14F-4D97-AF65-F5344CB8AC3E}">
        <p14:creationId xmlns:p14="http://schemas.microsoft.com/office/powerpoint/2010/main" val="40681423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Condição de existência de  triângulos </a:t>
            </a:r>
            <a:endParaRPr lang="pt-BR" dirty="0"/>
          </a:p>
        </p:txBody>
      </p:sp>
      <p:pic>
        <p:nvPicPr>
          <p:cNvPr id="4" name="Espaço Reservado para Conteúdo 3"/>
          <p:cNvPicPr>
            <a:picLocks noGrp="1" noChangeAspect="1"/>
          </p:cNvPicPr>
          <p:nvPr>
            <p:ph idx="1"/>
          </p:nvPr>
        </p:nvPicPr>
        <p:blipFill rotWithShape="1">
          <a:blip r:embed="rId2"/>
          <a:srcRect l="11401" t="10939" r="8426" b="21947"/>
          <a:stretch/>
        </p:blipFill>
        <p:spPr>
          <a:xfrm>
            <a:off x="1772194" y="1946364"/>
            <a:ext cx="7345680" cy="4611919"/>
          </a:xfrm>
          <a:prstGeom prst="rect">
            <a:avLst/>
          </a:prstGeom>
        </p:spPr>
      </p:pic>
    </p:spTree>
    <p:extLst>
      <p:ext uri="{BB962C8B-B14F-4D97-AF65-F5344CB8AC3E}">
        <p14:creationId xmlns:p14="http://schemas.microsoft.com/office/powerpoint/2010/main" val="826298786"/>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Dividendo</Template>
  <TotalTime>1934</TotalTime>
  <Words>415</Words>
  <Application>Microsoft Office PowerPoint</Application>
  <PresentationFormat>Widescreen</PresentationFormat>
  <Paragraphs>39</Paragraphs>
  <Slides>15</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15</vt:i4>
      </vt:variant>
    </vt:vector>
  </HeadingPairs>
  <TitlesOfParts>
    <vt:vector size="21" baseType="lpstr">
      <vt:lpstr>Arial</vt:lpstr>
      <vt:lpstr>Cambria Math</vt:lpstr>
      <vt:lpstr>Gill Sans MT</vt:lpstr>
      <vt:lpstr>Times New Roman</vt:lpstr>
      <vt:lpstr>Wingdings 2</vt:lpstr>
      <vt:lpstr>Dividendo</vt:lpstr>
      <vt:lpstr>Apresentação do PowerPoint</vt:lpstr>
      <vt:lpstr>Apresentação do PowerPoint</vt:lpstr>
      <vt:lpstr>Apresentação do PowerPoint</vt:lpstr>
      <vt:lpstr>Formas geométricas</vt:lpstr>
      <vt:lpstr>POLÍGONOS</vt:lpstr>
      <vt:lpstr>POLÍGONOS CONVEXOS E NÃO CONVEXOS</vt:lpstr>
      <vt:lpstr>POLÍGONOS REGULARES E IRREGULARES</vt:lpstr>
      <vt:lpstr>Quadriláteros </vt:lpstr>
      <vt:lpstr>Condição de existência de  triângulos </vt:lpstr>
      <vt:lpstr>Condição de existência de  triângulos </vt:lpstr>
      <vt:lpstr>Condição de existência de  triângulos </vt:lpstr>
      <vt:lpstr>Tipos de triângulos</vt:lpstr>
      <vt:lpstr>PROPRIEDADE DOS TRIãNGULOS ( ÂNGULOS)</vt:lpstr>
      <vt:lpstr>Tipos de triângulo</vt:lpstr>
      <vt:lpstr>Fim...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tyarinha</dc:creator>
  <cp:lastModifiedBy>MIcael Alves</cp:lastModifiedBy>
  <cp:revision>82</cp:revision>
  <dcterms:created xsi:type="dcterms:W3CDTF">2020-09-11T12:27:46Z</dcterms:created>
  <dcterms:modified xsi:type="dcterms:W3CDTF">2023-02-13T22:43:57Z</dcterms:modified>
</cp:coreProperties>
</file>